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56" r:id="rId2"/>
    <p:sldId id="485" r:id="rId3"/>
    <p:sldId id="492" r:id="rId4"/>
    <p:sldId id="260" r:id="rId5"/>
    <p:sldId id="258" r:id="rId6"/>
    <p:sldId id="1110" r:id="rId7"/>
    <p:sldId id="1111" r:id="rId8"/>
    <p:sldId id="477" r:id="rId9"/>
    <p:sldId id="1099" r:id="rId10"/>
    <p:sldId id="1101" r:id="rId11"/>
    <p:sldId id="269" r:id="rId12"/>
    <p:sldId id="1097" r:id="rId13"/>
    <p:sldId id="1108" r:id="rId14"/>
    <p:sldId id="473" r:id="rId15"/>
    <p:sldId id="494" r:id="rId16"/>
    <p:sldId id="495" r:id="rId17"/>
    <p:sldId id="1112" r:id="rId18"/>
    <p:sldId id="478" r:id="rId19"/>
    <p:sldId id="1116" r:id="rId20"/>
    <p:sldId id="1115" r:id="rId21"/>
    <p:sldId id="1117" r:id="rId22"/>
    <p:sldId id="1118" r:id="rId23"/>
    <p:sldId id="480" r:id="rId24"/>
    <p:sldId id="265" r:id="rId25"/>
    <p:sldId id="472" r:id="rId26"/>
    <p:sldId id="1113" r:id="rId27"/>
    <p:sldId id="1119" r:id="rId28"/>
    <p:sldId id="1120" r:id="rId29"/>
    <p:sldId id="1121" r:id="rId30"/>
    <p:sldId id="1123" r:id="rId31"/>
    <p:sldId id="1122" r:id="rId32"/>
    <p:sldId id="1124" r:id="rId33"/>
    <p:sldId id="1125" r:id="rId34"/>
    <p:sldId id="1126" r:id="rId35"/>
    <p:sldId id="1114"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2A7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75"/>
    <p:restoredTop sz="95231"/>
  </p:normalViewPr>
  <p:slideViewPr>
    <p:cSldViewPr snapToGrid="0" snapToObjects="1">
      <p:cViewPr varScale="1">
        <p:scale>
          <a:sx n="110" d="100"/>
          <a:sy n="110" d="100"/>
        </p:scale>
        <p:origin x="752"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vl/Dropbox/ee%20collider/Lumi%20equal%20bunch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7030A0"/>
                </a:solidFill>
                <a:latin typeface="Times New Roman" panose="02020603050405020304" pitchFamily="18" charset="0"/>
                <a:ea typeface="+mn-ea"/>
                <a:cs typeface="Times New Roman" panose="02020603050405020304" pitchFamily="18" charset="0"/>
              </a:defRPr>
            </a:pPr>
            <a:r>
              <a:rPr lang="en-US" sz="1400" b="1" baseline="0">
                <a:solidFill>
                  <a:srgbClr val="7030A0"/>
                </a:solidFill>
                <a:latin typeface="Times New Roman" panose="02020603050405020304" pitchFamily="18" charset="0"/>
                <a:cs typeface="Times New Roman" panose="02020603050405020304" pitchFamily="18" charset="0"/>
              </a:rPr>
              <a:t>Relative luminosity vs vertical beam separation</a:t>
            </a:r>
            <a:endParaRPr lang="en-US" sz="1400" b="1">
              <a:solidFill>
                <a:srgbClr val="7030A0"/>
              </a:solidFill>
              <a:latin typeface="Times New Roman" panose="02020603050405020304" pitchFamily="18" charset="0"/>
              <a:cs typeface="Times New Roman" panose="02020603050405020304" pitchFamily="18" charset="0"/>
            </a:endParaRPr>
          </a:p>
        </c:rich>
      </c:tx>
      <c:layout>
        <c:manualLayout>
          <c:xMode val="edge"/>
          <c:yMode val="edge"/>
          <c:x val="0.17980092031182557"/>
          <c:y val="4.964338361639504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7030A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scatterChart>
        <c:scatterStyle val="smoothMarker"/>
        <c:varyColors val="0"/>
        <c:ser>
          <c:idx val="0"/>
          <c:order val="0"/>
          <c:tx>
            <c:strRef>
              <c:f>Sheet1!$C$1</c:f>
              <c:strCache>
                <c:ptCount val="1"/>
                <c:pt idx="0">
                  <c:v>Geometrical</c:v>
                </c:pt>
              </c:strCache>
            </c:strRef>
          </c:tx>
          <c:spPr>
            <a:ln w="19050" cap="rnd">
              <a:solidFill>
                <a:schemeClr val="accent1"/>
              </a:solidFill>
              <a:round/>
            </a:ln>
            <a:effectLst/>
          </c:spPr>
          <c:marker>
            <c:symbol val="circle"/>
            <c:size val="5"/>
            <c:spPr>
              <a:solidFill>
                <a:srgbClr val="FFC000"/>
              </a:solidFill>
              <a:ln w="9525">
                <a:solidFill>
                  <a:schemeClr val="accent1"/>
                </a:solidFill>
              </a:ln>
              <a:effectLst/>
            </c:spPr>
          </c:marker>
          <c:xVal>
            <c:numRef>
              <c:f>Sheet1!$B$2:$B$11</c:f>
              <c:numCache>
                <c:formatCode>General</c:formatCode>
                <c:ptCount val="10"/>
                <c:pt idx="0">
                  <c:v>0</c:v>
                </c:pt>
                <c:pt idx="1">
                  <c:v>0.2</c:v>
                </c:pt>
                <c:pt idx="2">
                  <c:v>0.4</c:v>
                </c:pt>
                <c:pt idx="3">
                  <c:v>0.6</c:v>
                </c:pt>
                <c:pt idx="4">
                  <c:v>0.8</c:v>
                </c:pt>
                <c:pt idx="5">
                  <c:v>1</c:v>
                </c:pt>
                <c:pt idx="6">
                  <c:v>1.5</c:v>
                </c:pt>
                <c:pt idx="7">
                  <c:v>2</c:v>
                </c:pt>
                <c:pt idx="8">
                  <c:v>3</c:v>
                </c:pt>
                <c:pt idx="9">
                  <c:v>4</c:v>
                </c:pt>
              </c:numCache>
            </c:numRef>
          </c:xVal>
          <c:yVal>
            <c:numRef>
              <c:f>Sheet1!$C$2:$C$11</c:f>
              <c:numCache>
                <c:formatCode>General</c:formatCode>
                <c:ptCount val="10"/>
                <c:pt idx="0">
                  <c:v>0.53978481705444981</c:v>
                </c:pt>
                <c:pt idx="1">
                  <c:v>0.5344138683850832</c:v>
                </c:pt>
                <c:pt idx="2">
                  <c:v>0.51861955164068418</c:v>
                </c:pt>
                <c:pt idx="3">
                  <c:v>0.49332617764198639</c:v>
                </c:pt>
                <c:pt idx="4">
                  <c:v>0.45997427923121209</c:v>
                </c:pt>
                <c:pt idx="5">
                  <c:v>0.42038483821206052</c:v>
                </c:pt>
                <c:pt idx="6">
                  <c:v>0.3075601178081489</c:v>
                </c:pt>
                <c:pt idx="7">
                  <c:v>0.19857573685082022</c:v>
                </c:pt>
                <c:pt idx="8">
                  <c:v>5.6892901147806811E-2</c:v>
                </c:pt>
                <c:pt idx="9">
                  <c:v>9.886503786790745E-3</c:v>
                </c:pt>
              </c:numCache>
            </c:numRef>
          </c:yVal>
          <c:smooth val="1"/>
          <c:extLst>
            <c:ext xmlns:c16="http://schemas.microsoft.com/office/drawing/2014/chart" uri="{C3380CC4-5D6E-409C-BE32-E72D297353CC}">
              <c16:uniqueId val="{00000000-5CBC-8B48-857E-C7BE2A311F0B}"/>
            </c:ext>
          </c:extLst>
        </c:ser>
        <c:ser>
          <c:idx val="1"/>
          <c:order val="1"/>
          <c:tx>
            <c:strRef>
              <c:f>Sheet1!$D$1</c:f>
              <c:strCache>
                <c:ptCount val="1"/>
                <c:pt idx="0">
                  <c:v>Strong-Strong</c:v>
                </c:pt>
              </c:strCache>
            </c:strRef>
          </c:tx>
          <c:spPr>
            <a:ln w="19050" cap="rnd">
              <a:solidFill>
                <a:schemeClr val="accent2"/>
              </a:solidFill>
              <a:round/>
            </a:ln>
            <a:effectLst/>
          </c:spPr>
          <c:marker>
            <c:symbol val="circle"/>
            <c:size val="5"/>
            <c:spPr>
              <a:solidFill>
                <a:srgbClr val="FF0000"/>
              </a:solidFill>
              <a:ln w="9525">
                <a:solidFill>
                  <a:schemeClr val="accent2"/>
                </a:solidFill>
              </a:ln>
              <a:effectLst/>
            </c:spPr>
          </c:marker>
          <c:xVal>
            <c:numRef>
              <c:f>Sheet1!$B$2:$B$11</c:f>
              <c:numCache>
                <c:formatCode>General</c:formatCode>
                <c:ptCount val="10"/>
                <c:pt idx="0">
                  <c:v>0</c:v>
                </c:pt>
                <c:pt idx="1">
                  <c:v>0.2</c:v>
                </c:pt>
                <c:pt idx="2">
                  <c:v>0.4</c:v>
                </c:pt>
                <c:pt idx="3">
                  <c:v>0.6</c:v>
                </c:pt>
                <c:pt idx="4">
                  <c:v>0.8</c:v>
                </c:pt>
                <c:pt idx="5">
                  <c:v>1</c:v>
                </c:pt>
                <c:pt idx="6">
                  <c:v>1.5</c:v>
                </c:pt>
                <c:pt idx="7">
                  <c:v>2</c:v>
                </c:pt>
                <c:pt idx="8">
                  <c:v>3</c:v>
                </c:pt>
                <c:pt idx="9">
                  <c:v>4</c:v>
                </c:pt>
              </c:numCache>
            </c:numRef>
          </c:xVal>
          <c:yVal>
            <c:numRef>
              <c:f>Sheet1!$D$2:$D$11</c:f>
              <c:numCache>
                <c:formatCode>General</c:formatCode>
                <c:ptCount val="10"/>
                <c:pt idx="0">
                  <c:v>1</c:v>
                </c:pt>
                <c:pt idx="1">
                  <c:v>0.95737722424679295</c:v>
                </c:pt>
                <c:pt idx="2">
                  <c:v>0.89378345547501781</c:v>
                </c:pt>
                <c:pt idx="3">
                  <c:v>0.83654372405323518</c:v>
                </c:pt>
                <c:pt idx="4">
                  <c:v>0.78852802584331161</c:v>
                </c:pt>
                <c:pt idx="5">
                  <c:v>0.74028539772803126</c:v>
                </c:pt>
                <c:pt idx="6">
                  <c:v>0.63851667934804368</c:v>
                </c:pt>
                <c:pt idx="7">
                  <c:v>0.55836169957150295</c:v>
                </c:pt>
                <c:pt idx="8">
                  <c:v>0.44763058481171497</c:v>
                </c:pt>
                <c:pt idx="9">
                  <c:v>0.37083950716164088</c:v>
                </c:pt>
              </c:numCache>
            </c:numRef>
          </c:yVal>
          <c:smooth val="1"/>
          <c:extLst>
            <c:ext xmlns:c16="http://schemas.microsoft.com/office/drawing/2014/chart" uri="{C3380CC4-5D6E-409C-BE32-E72D297353CC}">
              <c16:uniqueId val="{00000001-5CBC-8B48-857E-C7BE2A311F0B}"/>
            </c:ext>
          </c:extLst>
        </c:ser>
        <c:dLbls>
          <c:showLegendKey val="0"/>
          <c:showVal val="0"/>
          <c:showCatName val="0"/>
          <c:showSerName val="0"/>
          <c:showPercent val="0"/>
          <c:showBubbleSize val="0"/>
        </c:dLbls>
        <c:axId val="1986603632"/>
        <c:axId val="1986605264"/>
      </c:scatterChart>
      <c:valAx>
        <c:axId val="1986603632"/>
        <c:scaling>
          <c:orientation val="minMax"/>
          <c:max val="4"/>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986605264"/>
        <c:crosses val="autoZero"/>
        <c:crossBetween val="midCat"/>
      </c:valAx>
      <c:valAx>
        <c:axId val="1986605264"/>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986603632"/>
        <c:crosses val="autoZero"/>
        <c:crossBetween val="midCat"/>
      </c:valAx>
      <c:spPr>
        <a:noFill/>
        <a:ln>
          <a:noFill/>
        </a:ln>
        <a:effectLst/>
      </c:spPr>
    </c:plotArea>
    <c:legend>
      <c:legendPos val="b"/>
      <c:layout>
        <c:manualLayout>
          <c:xMode val="edge"/>
          <c:yMode val="edge"/>
          <c:x val="0.12532928148160796"/>
          <c:y val="0.34646566354888397"/>
          <c:w val="0.69578323605388959"/>
          <c:h val="0.1056454942899998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image" Target="../media/image12.emf"/><Relationship Id="rId5" Type="http://schemas.openxmlformats.org/officeDocument/2006/relationships/image" Target="../media/image16.emf"/><Relationship Id="rId4"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42C29-7C73-6546-A443-D73511B1D4FC}" type="datetimeFigureOut">
              <a:rPr lang="en-US" smtClean="0"/>
              <a:t>2/18/20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BC63DD-3A19-0446-B396-637FBF9C1E21}" type="slidenum">
              <a:rPr lang="en-US" smtClean="0"/>
              <a:t>‹#›</a:t>
            </a:fld>
            <a:endParaRPr lang="en-US"/>
          </a:p>
        </p:txBody>
      </p:sp>
    </p:spTree>
    <p:extLst>
      <p:ext uri="{BB962C8B-B14F-4D97-AF65-F5344CB8AC3E}">
        <p14:creationId xmlns:p14="http://schemas.microsoft.com/office/powerpoint/2010/main" val="918087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C63DD-3A19-0446-B396-637FBF9C1E21}" type="slidenum">
              <a:rPr lang="en-US" smtClean="0"/>
              <a:t>5</a:t>
            </a:fld>
            <a:endParaRPr lang="en-US"/>
          </a:p>
        </p:txBody>
      </p:sp>
    </p:spTree>
    <p:extLst>
      <p:ext uri="{BB962C8B-B14F-4D97-AF65-F5344CB8AC3E}">
        <p14:creationId xmlns:p14="http://schemas.microsoft.com/office/powerpoint/2010/main" val="3320331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C63DD-3A19-0446-B396-637FBF9C1E21}" type="slidenum">
              <a:rPr lang="en-US" smtClean="0"/>
              <a:t>9</a:t>
            </a:fld>
            <a:endParaRPr lang="en-US"/>
          </a:p>
        </p:txBody>
      </p:sp>
    </p:spTree>
    <p:extLst>
      <p:ext uri="{BB962C8B-B14F-4D97-AF65-F5344CB8AC3E}">
        <p14:creationId xmlns:p14="http://schemas.microsoft.com/office/powerpoint/2010/main" val="3959667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a:t>
            </a:r>
          </a:p>
        </p:txBody>
      </p:sp>
      <p:sp>
        <p:nvSpPr>
          <p:cNvPr id="4" name="Slide Number Placeholder 3"/>
          <p:cNvSpPr>
            <a:spLocks noGrp="1"/>
          </p:cNvSpPr>
          <p:nvPr>
            <p:ph type="sldNum" sz="quarter" idx="5"/>
          </p:nvPr>
        </p:nvSpPr>
        <p:spPr/>
        <p:txBody>
          <a:bodyPr/>
          <a:lstStyle/>
          <a:p>
            <a:fld id="{AABC63DD-3A19-0446-B396-637FBF9C1E21}" type="slidenum">
              <a:rPr lang="en-US" smtClean="0"/>
              <a:t>11</a:t>
            </a:fld>
            <a:endParaRPr lang="en-US"/>
          </a:p>
        </p:txBody>
      </p:sp>
    </p:spTree>
    <p:extLst>
      <p:ext uri="{BB962C8B-B14F-4D97-AF65-F5344CB8AC3E}">
        <p14:creationId xmlns:p14="http://schemas.microsoft.com/office/powerpoint/2010/main" val="884826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35DD8-EC9B-BA4D-8381-9F34597E6638}" type="slidenum">
              <a:rPr lang="en-GB" smtClean="0"/>
              <a:pPr/>
              <a:t>14</a:t>
            </a:fld>
            <a:endParaRPr lang="en-GB"/>
          </a:p>
        </p:txBody>
      </p:sp>
    </p:spTree>
    <p:extLst>
      <p:ext uri="{BB962C8B-B14F-4D97-AF65-F5344CB8AC3E}">
        <p14:creationId xmlns:p14="http://schemas.microsoft.com/office/powerpoint/2010/main" val="3747229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C63DD-3A19-0446-B396-637FBF9C1E21}" type="slidenum">
              <a:rPr lang="en-US" smtClean="0"/>
              <a:t>22</a:t>
            </a:fld>
            <a:endParaRPr lang="en-US"/>
          </a:p>
        </p:txBody>
      </p:sp>
    </p:spTree>
    <p:extLst>
      <p:ext uri="{BB962C8B-B14F-4D97-AF65-F5344CB8AC3E}">
        <p14:creationId xmlns:p14="http://schemas.microsoft.com/office/powerpoint/2010/main" val="1437856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C63DD-3A19-0446-B396-637FBF9C1E21}" type="slidenum">
              <a:rPr lang="en-US" smtClean="0"/>
              <a:t>23</a:t>
            </a:fld>
            <a:endParaRPr lang="en-US"/>
          </a:p>
        </p:txBody>
      </p:sp>
    </p:spTree>
    <p:extLst>
      <p:ext uri="{BB962C8B-B14F-4D97-AF65-F5344CB8AC3E}">
        <p14:creationId xmlns:p14="http://schemas.microsoft.com/office/powerpoint/2010/main" val="1085156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C63DD-3A19-0446-B396-637FBF9C1E21}" type="slidenum">
              <a:rPr lang="en-US" smtClean="0"/>
              <a:t>24</a:t>
            </a:fld>
            <a:endParaRPr lang="en-US"/>
          </a:p>
        </p:txBody>
      </p:sp>
    </p:spTree>
    <p:extLst>
      <p:ext uri="{BB962C8B-B14F-4D97-AF65-F5344CB8AC3E}">
        <p14:creationId xmlns:p14="http://schemas.microsoft.com/office/powerpoint/2010/main" val="3105845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A35DD8-EC9B-BA4D-8381-9F34597E6638}" type="slidenum">
              <a:rPr lang="en-GB" smtClean="0"/>
              <a:pPr/>
              <a:t>25</a:t>
            </a:fld>
            <a:endParaRPr lang="en-GB"/>
          </a:p>
        </p:txBody>
      </p:sp>
    </p:spTree>
    <p:extLst>
      <p:ext uri="{BB962C8B-B14F-4D97-AF65-F5344CB8AC3E}">
        <p14:creationId xmlns:p14="http://schemas.microsoft.com/office/powerpoint/2010/main" val="1928291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974B51-4C11-EA46-850E-D3235BE62D5B}" type="datetimeFigureOut">
              <a:rPr lang="en-US" smtClean="0"/>
              <a:t>2/18/20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3935385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974B51-4C11-EA46-850E-D3235BE62D5B}" type="datetimeFigureOut">
              <a:rPr lang="en-US" smtClean="0"/>
              <a:t>2/18/20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3174211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974B51-4C11-EA46-850E-D3235BE62D5B}" type="datetimeFigureOut">
              <a:rPr lang="en-US" smtClean="0"/>
              <a:t>2/18/20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1328433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endParaRPr lang="en-US" dirty="0"/>
          </a:p>
        </p:txBody>
      </p:sp>
      <p:sp>
        <p:nvSpPr>
          <p:cNvPr id="4" name="Rectangle 4"/>
          <p:cNvSpPr>
            <a:spLocks noGrp="1" noChangeArrowheads="1"/>
          </p:cNvSpPr>
          <p:nvPr>
            <p:ph idx="1"/>
          </p:nvPr>
        </p:nvSpPr>
        <p:spPr bwMode="auto">
          <a:xfrm>
            <a:off x="266700" y="815975"/>
            <a:ext cx="8677275" cy="6042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882710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90940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974B51-4C11-EA46-850E-D3235BE62D5B}" type="datetimeFigureOut">
              <a:rPr lang="en-US" smtClean="0"/>
              <a:t>2/18/20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56534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974B51-4C11-EA46-850E-D3235BE62D5B}" type="datetimeFigureOut">
              <a:rPr lang="en-US" smtClean="0"/>
              <a:t>2/18/20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1217071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974B51-4C11-EA46-850E-D3235BE62D5B}" type="datetimeFigureOut">
              <a:rPr lang="en-US" smtClean="0"/>
              <a:t>2/18/20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2399269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974B51-4C11-EA46-850E-D3235BE62D5B}" type="datetimeFigureOut">
              <a:rPr lang="en-US" smtClean="0"/>
              <a:t>2/18/20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2909540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974B51-4C11-EA46-850E-D3235BE62D5B}" type="datetimeFigureOut">
              <a:rPr lang="en-US" smtClean="0"/>
              <a:t>2/18/20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502446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974B51-4C11-EA46-850E-D3235BE62D5B}" type="datetimeFigureOut">
              <a:rPr lang="en-US" smtClean="0"/>
              <a:t>2/18/20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128205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974B51-4C11-EA46-850E-D3235BE62D5B}" type="datetimeFigureOut">
              <a:rPr lang="en-US" smtClean="0"/>
              <a:t>2/18/20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622490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974B51-4C11-EA46-850E-D3235BE62D5B}" type="datetimeFigureOut">
              <a:rPr lang="en-US" smtClean="0"/>
              <a:t>2/18/20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182345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68974B51-4C11-EA46-850E-D3235BE62D5B}" type="datetimeFigureOut">
              <a:rPr lang="en-US" smtClean="0"/>
              <a:pPr/>
              <a:t>2/18/20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08734930-FF10-F84D-8D3B-AE8898994A49}" type="slidenum">
              <a:rPr lang="en-US" smtClean="0"/>
              <a:pPr/>
              <a:t>‹#›</a:t>
            </a:fld>
            <a:endParaRPr lang="en-US"/>
          </a:p>
        </p:txBody>
      </p:sp>
    </p:spTree>
    <p:extLst>
      <p:ext uri="{BB962C8B-B14F-4D97-AF65-F5344CB8AC3E}">
        <p14:creationId xmlns:p14="http://schemas.microsoft.com/office/powerpoint/2010/main" val="1527140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file:////var/folders/6l/gxr9g5q97tn181pg0_00hck40000gn/T/com.microsoft.Powerpoint/converted_emf.emf" TargetMode="External"/><Relationship Id="rId7" Type="http://schemas.openxmlformats.org/officeDocument/2006/relationships/image" Target="file:////var/folders/fr/1j7nwhf977j0qs4r8_2bh14r0000gn/T/com.microsoft.Powerpoint/converted_emf.emf" TargetMode="Externa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30.emf"/><Relationship Id="rId4"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32.emf"/><Relationship Id="rId5" Type="http://schemas.openxmlformats.org/officeDocument/2006/relationships/oleObject" Target="../embeddings/oleObject8.bin"/><Relationship Id="rId4" Type="http://schemas.openxmlformats.org/officeDocument/2006/relationships/image" Target="../media/image33.gif"/></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emf"/></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chart" Target="../charts/chart1.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_rels/slide3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16.e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3.e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15.emf"/><Relationship Id="rId4" Type="http://schemas.openxmlformats.org/officeDocument/2006/relationships/image" Target="../media/image12.emf"/><Relationship Id="rId9"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cerncourier.com/a/us-proposal-teases-fcc-ee-energy-boost/"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92490-5E60-854C-80AE-24F6AC5C1626}"/>
              </a:ext>
            </a:extLst>
          </p:cNvPr>
          <p:cNvSpPr>
            <a:spLocks noGrp="1"/>
          </p:cNvSpPr>
          <p:nvPr>
            <p:ph type="ctrTitle"/>
          </p:nvPr>
        </p:nvSpPr>
        <p:spPr>
          <a:xfrm>
            <a:off x="0" y="-8670"/>
            <a:ext cx="9017876" cy="1278670"/>
          </a:xfrm>
        </p:spPr>
        <p:txBody>
          <a:bodyPr>
            <a:noAutofit/>
          </a:bodyPr>
          <a:lstStyle/>
          <a:p>
            <a:r>
              <a:rPr lang="en-US" sz="4000" b="1" dirty="0">
                <a:solidFill>
                  <a:srgbClr val="FF0000"/>
                </a:solidFill>
              </a:rPr>
              <a:t>High Energy High Luminosity </a:t>
            </a:r>
            <a:r>
              <a:rPr lang="en-US" sz="4000" b="1" dirty="0" err="1">
                <a:solidFill>
                  <a:srgbClr val="FF0000"/>
                </a:solidFill>
              </a:rPr>
              <a:t>e</a:t>
            </a:r>
            <a:r>
              <a:rPr lang="en-US" sz="4000" b="1" baseline="30000" dirty="0" err="1">
                <a:solidFill>
                  <a:srgbClr val="FF0000"/>
                </a:solidFill>
              </a:rPr>
              <a:t>+</a:t>
            </a:r>
            <a:r>
              <a:rPr lang="en-US" sz="4000" b="1" dirty="0" err="1">
                <a:solidFill>
                  <a:srgbClr val="FF0000"/>
                </a:solidFill>
              </a:rPr>
              <a:t>e</a:t>
            </a:r>
            <a:r>
              <a:rPr lang="en-US" sz="4000" b="1" baseline="30000" dirty="0">
                <a:solidFill>
                  <a:srgbClr val="FF0000"/>
                </a:solidFill>
              </a:rPr>
              <a:t>-</a:t>
            </a:r>
            <a:r>
              <a:rPr lang="en-US" sz="4000" b="1" dirty="0">
                <a:solidFill>
                  <a:srgbClr val="FF0000"/>
                </a:solidFill>
              </a:rPr>
              <a:t> Collider using Energy-Recovery Linacs </a:t>
            </a:r>
          </a:p>
        </p:txBody>
      </p:sp>
      <p:sp>
        <p:nvSpPr>
          <p:cNvPr id="3" name="Subtitle 2">
            <a:extLst>
              <a:ext uri="{FF2B5EF4-FFF2-40B4-BE49-F238E27FC236}">
                <a16:creationId xmlns:a16="http://schemas.microsoft.com/office/drawing/2014/main" id="{486EDEDA-6EE8-4641-A750-AEA7DF8EEE42}"/>
              </a:ext>
            </a:extLst>
          </p:cNvPr>
          <p:cNvSpPr>
            <a:spLocks noGrp="1"/>
          </p:cNvSpPr>
          <p:nvPr>
            <p:ph type="subTitle" idx="1"/>
          </p:nvPr>
        </p:nvSpPr>
        <p:spPr>
          <a:xfrm>
            <a:off x="126123" y="1670181"/>
            <a:ext cx="8809543" cy="4106124"/>
          </a:xfrm>
        </p:spPr>
        <p:txBody>
          <a:bodyPr>
            <a:normAutofit fontScale="92500" lnSpcReduction="20000"/>
          </a:bodyPr>
          <a:lstStyle/>
          <a:p>
            <a:r>
              <a:rPr lang="en-US" dirty="0">
                <a:solidFill>
                  <a:srgbClr val="0432FF"/>
                </a:solidFill>
              </a:rPr>
              <a:t>Vladimir N Litvinenko</a:t>
            </a:r>
            <a:r>
              <a:rPr lang="en-US" baseline="30000" dirty="0">
                <a:solidFill>
                  <a:srgbClr val="0432FF"/>
                </a:solidFill>
              </a:rPr>
              <a:t>1,2</a:t>
            </a:r>
            <a:r>
              <a:rPr lang="en-US" dirty="0">
                <a:solidFill>
                  <a:srgbClr val="0432FF"/>
                </a:solidFill>
              </a:rPr>
              <a:t>, Thomas Roser</a:t>
            </a:r>
            <a:r>
              <a:rPr lang="en-US" baseline="30000" dirty="0">
                <a:solidFill>
                  <a:srgbClr val="0432FF"/>
                </a:solidFill>
              </a:rPr>
              <a:t>2</a:t>
            </a:r>
            <a:r>
              <a:rPr lang="en-US" dirty="0">
                <a:solidFill>
                  <a:srgbClr val="0432FF"/>
                </a:solidFill>
              </a:rPr>
              <a:t> and</a:t>
            </a:r>
          </a:p>
          <a:p>
            <a:r>
              <a:rPr lang="en-US" dirty="0">
                <a:solidFill>
                  <a:srgbClr val="0432FF"/>
                </a:solidFill>
              </a:rPr>
              <a:t>Maria Chamizo Llatas</a:t>
            </a:r>
            <a:r>
              <a:rPr lang="en-US" baseline="30000" dirty="0">
                <a:solidFill>
                  <a:srgbClr val="0432FF"/>
                </a:solidFill>
              </a:rPr>
              <a:t>3</a:t>
            </a:r>
            <a:r>
              <a:rPr lang="en-US" dirty="0">
                <a:solidFill>
                  <a:srgbClr val="0432FF"/>
                </a:solidFill>
              </a:rPr>
              <a:t> </a:t>
            </a:r>
            <a:endParaRPr lang="en-US" dirty="0"/>
          </a:p>
          <a:p>
            <a:r>
              <a:rPr lang="en-US" baseline="30000" dirty="0"/>
              <a:t>1 </a:t>
            </a:r>
            <a:r>
              <a:rPr lang="en-US" sz="1600" dirty="0"/>
              <a:t>Department of Physics and Astronomy, Stony Brook University, Stony Brook, NY, USA</a:t>
            </a:r>
          </a:p>
          <a:p>
            <a:r>
              <a:rPr lang="en-US" sz="1600" baseline="30000" dirty="0"/>
              <a:t>2 </a:t>
            </a:r>
            <a:r>
              <a:rPr lang="en-US" sz="1600" dirty="0"/>
              <a:t>Collider-Accelerator Department, Brookhaven National Laboratory, Upton, NY, USA</a:t>
            </a:r>
          </a:p>
          <a:p>
            <a:r>
              <a:rPr lang="en-US" sz="1600" baseline="30000" dirty="0"/>
              <a:t>2 </a:t>
            </a:r>
            <a:r>
              <a:rPr lang="en-US" sz="1600" dirty="0"/>
              <a:t>Nuclear and Particle Physics Directorate, Brookhaven National Laboratory, Upton, NY, USA</a:t>
            </a:r>
          </a:p>
          <a:p>
            <a:endParaRPr lang="en-US" sz="1600" dirty="0"/>
          </a:p>
          <a:p>
            <a:pPr algn="just"/>
            <a:r>
              <a:rPr lang="en-US" altLang="en-US" sz="1600" dirty="0">
                <a:ea typeface="Times New Roman" panose="02020603050405020304" pitchFamily="18" charset="0"/>
              </a:rPr>
              <a:t>We present an alternative approach for a high-energy high-luminosity electron-positron collider. Present designs for high-energy electron-positron colliders are either based on two storage rings with 100 km circumference with a maximum CM energy of 365 GeV or two large linear accelerators with a high energy reach but lower luminosity, especially at the lower initial CM energies. A shortcoming of the collider based on storage rings is the high electric power consumption required to compensate for the beam energy losses from the 100 MW of synchrotron radiation power [1]. We propose to use an Energy Recovery Linac (ERL) located in the same-size 100 km tunnel to mitigate this drawback. We show that using an ERL would allow large reduction of the beam energy losses while providing higher luminosity in this high-energy collider. Furthermore, our approach would allow for colliding longitudinally polarized electron and positron beams and for extending the CM energy to 500 GeV, which would enable double-Higgs production, and even to 600 GeV for       production and measurements of the top Yukawa coupling.</a:t>
            </a:r>
            <a:endParaRPr lang="en-US" altLang="en-US" sz="1600" dirty="0"/>
          </a:p>
          <a:p>
            <a:endParaRPr lang="en-US" sz="1600" dirty="0"/>
          </a:p>
          <a:p>
            <a:endParaRPr lang="en-US" sz="1600" dirty="0"/>
          </a:p>
          <a:p>
            <a:endParaRPr lang="en-US" sz="1600" dirty="0"/>
          </a:p>
          <a:p>
            <a:endParaRPr lang="en-US" sz="1600" dirty="0"/>
          </a:p>
          <a:p>
            <a:endParaRPr lang="en-US" sz="1600" dirty="0"/>
          </a:p>
          <a:p>
            <a:endParaRPr lang="en-US" dirty="0"/>
          </a:p>
        </p:txBody>
      </p:sp>
      <p:pic>
        <p:nvPicPr>
          <p:cNvPr id="6" name="Picture 5">
            <a:extLst>
              <a:ext uri="{FF2B5EF4-FFF2-40B4-BE49-F238E27FC236}">
                <a16:creationId xmlns:a16="http://schemas.microsoft.com/office/drawing/2014/main" id="{D9B7315E-AFFC-3C4B-9541-76B20EB51D4F}"/>
              </a:ext>
            </a:extLst>
          </p:cNvPr>
          <p:cNvPicPr>
            <a:picLocks noChangeAspect="1"/>
          </p:cNvPicPr>
          <p:nvPr/>
        </p:nvPicPr>
        <p:blipFill>
          <a:blip r:link="rId3"/>
          <a:stretch>
            <a:fillRect/>
          </a:stretch>
        </p:blipFill>
        <p:spPr>
          <a:xfrm>
            <a:off x="1270000" y="1270000"/>
            <a:ext cx="63500" cy="76200"/>
          </a:xfrm>
          <a:prstGeom prst="rect">
            <a:avLst/>
          </a:prstGeom>
        </p:spPr>
      </p:pic>
      <p:pic>
        <p:nvPicPr>
          <p:cNvPr id="7" name="Picture 6" descr="logo_stacked_vert.jpg">
            <a:extLst>
              <a:ext uri="{FF2B5EF4-FFF2-40B4-BE49-F238E27FC236}">
                <a16:creationId xmlns:a16="http://schemas.microsoft.com/office/drawing/2014/main" id="{D9CE2F94-DE90-0445-83C0-64BCE2B3F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333" y="5672081"/>
            <a:ext cx="1210564" cy="1005495"/>
          </a:xfrm>
          <a:prstGeom prst="rect">
            <a:avLst/>
          </a:prstGeom>
        </p:spPr>
      </p:pic>
      <p:pic>
        <p:nvPicPr>
          <p:cNvPr id="8" name="Picture 11">
            <a:extLst>
              <a:ext uri="{FF2B5EF4-FFF2-40B4-BE49-F238E27FC236}">
                <a16:creationId xmlns:a16="http://schemas.microsoft.com/office/drawing/2014/main" id="{3DEAC665-091C-F94A-B4B0-0BA33C57743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11188" y="5672080"/>
            <a:ext cx="2221155" cy="1005495"/>
          </a:xfrm>
          <a:prstGeom prst="rect">
            <a:avLst/>
          </a:prstGeom>
          <a:noFill/>
          <a:ln w="9525">
            <a:noFill/>
            <a:miter lim="800000"/>
            <a:headEnd/>
            <a:tailEnd/>
          </a:ln>
        </p:spPr>
      </p:pic>
      <p:pic>
        <p:nvPicPr>
          <p:cNvPr id="5" name="Picture 4">
            <a:extLst>
              <a:ext uri="{FF2B5EF4-FFF2-40B4-BE49-F238E27FC236}">
                <a16:creationId xmlns:a16="http://schemas.microsoft.com/office/drawing/2014/main" id="{45C88C6A-B1ED-754E-82E0-EC17F8407B0A}"/>
              </a:ext>
            </a:extLst>
          </p:cNvPr>
          <p:cNvPicPr>
            <a:picLocks noChangeAspect="1"/>
          </p:cNvPicPr>
          <p:nvPr/>
        </p:nvPicPr>
        <p:blipFill>
          <a:blip r:embed="rId6"/>
          <a:stretch>
            <a:fillRect/>
          </a:stretch>
        </p:blipFill>
        <p:spPr>
          <a:xfrm>
            <a:off x="6760073" y="5852505"/>
            <a:ext cx="2355729" cy="1005494"/>
          </a:xfrm>
          <a:prstGeom prst="rect">
            <a:avLst/>
          </a:prstGeom>
        </p:spPr>
      </p:pic>
      <p:pic>
        <p:nvPicPr>
          <p:cNvPr id="10" name="Picture 9">
            <a:extLst>
              <a:ext uri="{FF2B5EF4-FFF2-40B4-BE49-F238E27FC236}">
                <a16:creationId xmlns:a16="http://schemas.microsoft.com/office/drawing/2014/main" id="{B254FA81-8589-DD4F-B947-A6507374D1B8}"/>
              </a:ext>
            </a:extLst>
          </p:cNvPr>
          <p:cNvPicPr>
            <a:picLocks noChangeAspect="1"/>
          </p:cNvPicPr>
          <p:nvPr/>
        </p:nvPicPr>
        <p:blipFill>
          <a:blip r:link="rId7"/>
          <a:stretch>
            <a:fillRect/>
          </a:stretch>
        </p:blipFill>
        <p:spPr>
          <a:xfrm>
            <a:off x="1270000" y="1270000"/>
            <a:ext cx="63500" cy="76200"/>
          </a:xfrm>
          <a:prstGeom prst="rect">
            <a:avLst/>
          </a:prstGeom>
        </p:spPr>
      </p:pic>
      <p:graphicFrame>
        <p:nvGraphicFramePr>
          <p:cNvPr id="30" name="Object 29">
            <a:extLst>
              <a:ext uri="{FF2B5EF4-FFF2-40B4-BE49-F238E27FC236}">
                <a16:creationId xmlns:a16="http://schemas.microsoft.com/office/drawing/2014/main" id="{0BE36324-B9A8-BD43-9D9C-F20B0B742B8E}"/>
              </a:ext>
            </a:extLst>
          </p:cNvPr>
          <p:cNvGraphicFramePr>
            <a:graphicFrameLocks noChangeAspect="1"/>
          </p:cNvGraphicFramePr>
          <p:nvPr>
            <p:extLst>
              <p:ext uri="{D42A27DB-BD31-4B8C-83A1-F6EECF244321}">
                <p14:modId xmlns:p14="http://schemas.microsoft.com/office/powerpoint/2010/main" val="3279706928"/>
              </p:ext>
            </p:extLst>
          </p:nvPr>
        </p:nvGraphicFramePr>
        <p:xfrm>
          <a:off x="6210957" y="4976615"/>
          <a:ext cx="374898" cy="232080"/>
        </p:xfrm>
        <a:graphic>
          <a:graphicData uri="http://schemas.openxmlformats.org/presentationml/2006/ole">
            <mc:AlternateContent xmlns:mc="http://schemas.openxmlformats.org/markup-compatibility/2006">
              <mc:Choice xmlns:v="urn:schemas-microsoft-com:vml" Requires="v">
                <p:oleObj spid="_x0000_s15522" r:id="rId8" imgW="266700" imgH="165100" progId="Equation.DSMT4">
                  <p:embed/>
                </p:oleObj>
              </mc:Choice>
              <mc:Fallback>
                <p:oleObj r:id="rId8" imgW="266700" imgH="165100" progId="Equation.DSMT4">
                  <p:embed/>
                  <p:pic>
                    <p:nvPicPr>
                      <p:cNvPr id="11" name="Object 10">
                        <a:extLst>
                          <a:ext uri="{FF2B5EF4-FFF2-40B4-BE49-F238E27FC236}">
                            <a16:creationId xmlns:a16="http://schemas.microsoft.com/office/drawing/2014/main" id="{D6CE2E0E-1C30-2641-AB2E-A41D15CCD9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0957" y="4976615"/>
                        <a:ext cx="374898" cy="232080"/>
                      </a:xfrm>
                      <a:prstGeom prst="rect">
                        <a:avLst/>
                      </a:prstGeom>
                      <a:noFill/>
                    </p:spPr>
                  </p:pic>
                </p:oleObj>
              </mc:Fallback>
            </mc:AlternateContent>
          </a:graphicData>
        </a:graphic>
      </p:graphicFrame>
      <p:pic>
        <p:nvPicPr>
          <p:cNvPr id="9" name="Picture 8">
            <a:extLst>
              <a:ext uri="{FF2B5EF4-FFF2-40B4-BE49-F238E27FC236}">
                <a16:creationId xmlns:a16="http://schemas.microsoft.com/office/drawing/2014/main" id="{AA987295-ADE7-DC40-9DC5-EAF3B363D6B1}"/>
              </a:ext>
            </a:extLst>
          </p:cNvPr>
          <p:cNvPicPr>
            <a:picLocks noChangeAspect="1"/>
          </p:cNvPicPr>
          <p:nvPr/>
        </p:nvPicPr>
        <p:blipFill>
          <a:blip r:link="rId7"/>
          <a:stretch>
            <a:fillRect/>
          </a:stretch>
        </p:blipFill>
        <p:spPr>
          <a:xfrm>
            <a:off x="1270000" y="1270000"/>
            <a:ext cx="63500" cy="76200"/>
          </a:xfrm>
          <a:prstGeom prst="rect">
            <a:avLst/>
          </a:prstGeom>
        </p:spPr>
      </p:pic>
      <p:sp>
        <p:nvSpPr>
          <p:cNvPr id="11" name="Rectangle 10">
            <a:extLst>
              <a:ext uri="{FF2B5EF4-FFF2-40B4-BE49-F238E27FC236}">
                <a16:creationId xmlns:a16="http://schemas.microsoft.com/office/drawing/2014/main" id="{32CB001C-0C1A-074F-B10A-FBD6E2FCB282}"/>
              </a:ext>
            </a:extLst>
          </p:cNvPr>
          <p:cNvSpPr/>
          <p:nvPr/>
        </p:nvSpPr>
        <p:spPr>
          <a:xfrm>
            <a:off x="2597196" y="6523686"/>
            <a:ext cx="3823483" cy="307777"/>
          </a:xfrm>
          <a:prstGeom prst="rect">
            <a:avLst/>
          </a:prstGeom>
        </p:spPr>
        <p:txBody>
          <a:bodyPr wrap="none">
            <a:spAutoFit/>
          </a:bodyPr>
          <a:lstStyle/>
          <a:p>
            <a:r>
              <a:rPr lang="en-US" sz="1400" i="1" dirty="0">
                <a:solidFill>
                  <a:srgbClr val="0432FF"/>
                </a:solidFill>
                <a:latin typeface="Times New Roman" panose="02020603050405020304" pitchFamily="18" charset="0"/>
                <a:cs typeface="Times New Roman" panose="02020603050405020304" pitchFamily="18" charset="0"/>
              </a:rPr>
              <a:t> Seminar at LAL/Orsay/France, February 19,2020</a:t>
            </a:r>
            <a:endParaRPr lang="en-US" sz="1400" i="1" dirty="0">
              <a:solidFill>
                <a:srgbClr val="0432FF"/>
              </a:solidFill>
              <a:effectLst/>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CF132A34-AB82-F145-889B-0AD43F311D99}"/>
              </a:ext>
            </a:extLst>
          </p:cNvPr>
          <p:cNvPicPr>
            <a:picLocks noChangeAspect="1"/>
          </p:cNvPicPr>
          <p:nvPr/>
        </p:nvPicPr>
        <p:blipFill>
          <a:blip r:link="rId7"/>
          <a:stretch>
            <a:fillRect/>
          </a:stretch>
        </p:blipFill>
        <p:spPr>
          <a:xfrm>
            <a:off x="1270000" y="1270000"/>
            <a:ext cx="63500" cy="76200"/>
          </a:xfrm>
          <a:prstGeom prst="rect">
            <a:avLst/>
          </a:prstGeom>
        </p:spPr>
      </p:pic>
      <p:pic>
        <p:nvPicPr>
          <p:cNvPr id="13" name="Picture 12">
            <a:extLst>
              <a:ext uri="{FF2B5EF4-FFF2-40B4-BE49-F238E27FC236}">
                <a16:creationId xmlns:a16="http://schemas.microsoft.com/office/drawing/2014/main" id="{1AED56B0-38D8-1D49-A76E-AF1C10CA0F74}"/>
              </a:ext>
            </a:extLst>
          </p:cNvPr>
          <p:cNvPicPr>
            <a:picLocks noChangeAspect="1"/>
          </p:cNvPicPr>
          <p:nvPr/>
        </p:nvPicPr>
        <p:blipFill>
          <a:blip r:link="rId3"/>
          <a:stretch>
            <a:fillRect/>
          </a:stretch>
        </p:blipFill>
        <p:spPr>
          <a:xfrm>
            <a:off x="1270000" y="1270000"/>
            <a:ext cx="63500" cy="76200"/>
          </a:xfrm>
          <a:prstGeom prst="rect">
            <a:avLst/>
          </a:prstGeom>
        </p:spPr>
      </p:pic>
    </p:spTree>
    <p:extLst>
      <p:ext uri="{BB962C8B-B14F-4D97-AF65-F5344CB8AC3E}">
        <p14:creationId xmlns:p14="http://schemas.microsoft.com/office/powerpoint/2010/main" val="3854207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6" name="Picture 4">
            <a:extLst>
              <a:ext uri="{FF2B5EF4-FFF2-40B4-BE49-F238E27FC236}">
                <a16:creationId xmlns:a16="http://schemas.microsoft.com/office/drawing/2014/main" id="{2E517F1B-8B91-4943-B64A-42CF9FBE8A4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57700" y="1859828"/>
            <a:ext cx="4686299" cy="2140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7799" name="Rectangle 7">
            <a:extLst>
              <a:ext uri="{FF2B5EF4-FFF2-40B4-BE49-F238E27FC236}">
                <a16:creationId xmlns:a16="http://schemas.microsoft.com/office/drawing/2014/main" id="{24326221-3973-134D-B629-B4EA58350FF2}"/>
              </a:ext>
            </a:extLst>
          </p:cNvPr>
          <p:cNvSpPr>
            <a:spLocks noGrp="1" noChangeArrowheads="1"/>
          </p:cNvSpPr>
          <p:nvPr>
            <p:ph type="title"/>
          </p:nvPr>
        </p:nvSpPr>
        <p:spPr bwMode="auto">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r>
              <a:rPr lang="en-US" altLang="en-US" sz="3200" dirty="0"/>
              <a:t>Superconducting RF Energy Recovery Linac</a:t>
            </a:r>
          </a:p>
        </p:txBody>
      </p:sp>
      <p:sp>
        <p:nvSpPr>
          <p:cNvPr id="3" name="Content Placeholder 2">
            <a:extLst>
              <a:ext uri="{FF2B5EF4-FFF2-40B4-BE49-F238E27FC236}">
                <a16:creationId xmlns:a16="http://schemas.microsoft.com/office/drawing/2014/main" id="{C496C047-0152-B64B-B12D-DC53BB6D2CA8}"/>
              </a:ext>
            </a:extLst>
          </p:cNvPr>
          <p:cNvSpPr>
            <a:spLocks noGrp="1"/>
          </p:cNvSpPr>
          <p:nvPr>
            <p:ph idx="1"/>
          </p:nvPr>
        </p:nvSpPr>
        <p:spPr>
          <a:xfrm>
            <a:off x="266701" y="815975"/>
            <a:ext cx="4076699" cy="6042025"/>
          </a:xfrm>
        </p:spPr>
        <p:txBody>
          <a:bodyPr>
            <a:normAutofit/>
          </a:bodyPr>
          <a:lstStyle/>
          <a:p>
            <a:endParaRPr lang="en-US" altLang="en-US" sz="1800" dirty="0">
              <a:solidFill>
                <a:srgbClr val="0432FF"/>
              </a:solidFill>
            </a:endParaRPr>
          </a:p>
          <a:p>
            <a:r>
              <a:rPr lang="en-US" altLang="en-US" sz="1800" dirty="0">
                <a:solidFill>
                  <a:srgbClr val="0432FF"/>
                </a:solidFill>
              </a:rPr>
              <a:t>Invented by M. </a:t>
            </a:r>
            <a:r>
              <a:rPr lang="en-US" altLang="en-US" sz="1800" dirty="0" err="1">
                <a:solidFill>
                  <a:srgbClr val="0432FF"/>
                </a:solidFill>
              </a:rPr>
              <a:t>Tigner</a:t>
            </a:r>
            <a:r>
              <a:rPr lang="en-US" altLang="en-US" sz="1800" dirty="0">
                <a:solidFill>
                  <a:srgbClr val="0432FF"/>
                </a:solidFill>
              </a:rPr>
              <a:t>, Nuovo </a:t>
            </a:r>
            <a:r>
              <a:rPr lang="en-US" altLang="en-US" sz="1800" dirty="0" err="1">
                <a:solidFill>
                  <a:srgbClr val="0432FF"/>
                </a:solidFill>
              </a:rPr>
              <a:t>Cimento</a:t>
            </a:r>
            <a:r>
              <a:rPr lang="en-US" altLang="en-US" sz="1800" dirty="0">
                <a:solidFill>
                  <a:srgbClr val="0432FF"/>
                </a:solidFill>
              </a:rPr>
              <a:t> </a:t>
            </a:r>
            <a:r>
              <a:rPr lang="en-US" altLang="en-US" sz="1800" b="1" dirty="0">
                <a:solidFill>
                  <a:srgbClr val="0432FF"/>
                </a:solidFill>
              </a:rPr>
              <a:t>37</a:t>
            </a:r>
            <a:r>
              <a:rPr lang="en-US" altLang="en-US" sz="1800" dirty="0">
                <a:solidFill>
                  <a:srgbClr val="0432FF"/>
                </a:solidFill>
              </a:rPr>
              <a:t> 1228 (1965)</a:t>
            </a:r>
          </a:p>
          <a:p>
            <a:pPr marL="0" indent="0">
              <a:buNone/>
            </a:pPr>
            <a:endParaRPr lang="en-US" altLang="en-US" sz="1800" dirty="0">
              <a:solidFill>
                <a:srgbClr val="0432FF"/>
              </a:solidFill>
            </a:endParaRPr>
          </a:p>
          <a:p>
            <a:pPr marL="0" indent="0">
              <a:buNone/>
            </a:pPr>
            <a:endParaRPr lang="en-US" altLang="en-US" sz="1800" dirty="0">
              <a:solidFill>
                <a:srgbClr val="0432FF"/>
              </a:solidFill>
            </a:endParaRPr>
          </a:p>
          <a:p>
            <a:pPr marL="0" indent="0">
              <a:buNone/>
            </a:pPr>
            <a:endParaRPr lang="en-US" altLang="en-US" sz="1800" dirty="0">
              <a:solidFill>
                <a:srgbClr val="0432FF"/>
              </a:solidFill>
            </a:endParaRPr>
          </a:p>
          <a:p>
            <a:pPr marL="0" indent="0">
              <a:buNone/>
            </a:pPr>
            <a:endParaRPr lang="en-US" altLang="en-US" sz="1800" dirty="0">
              <a:solidFill>
                <a:srgbClr val="0432FF"/>
              </a:solidFill>
            </a:endParaRPr>
          </a:p>
          <a:p>
            <a:pPr marL="0" indent="0">
              <a:buNone/>
            </a:pPr>
            <a:endParaRPr lang="en-US" altLang="en-US" sz="1800" dirty="0">
              <a:solidFill>
                <a:srgbClr val="0432FF"/>
              </a:solidFill>
            </a:endParaRPr>
          </a:p>
          <a:p>
            <a:pPr marL="0" indent="0">
              <a:buNone/>
            </a:pPr>
            <a:endParaRPr lang="en-US" altLang="en-US" sz="1800" dirty="0">
              <a:solidFill>
                <a:srgbClr val="0432FF"/>
              </a:solidFill>
            </a:endParaRPr>
          </a:p>
          <a:p>
            <a:pPr marL="0" indent="0">
              <a:buNone/>
            </a:pPr>
            <a:endParaRPr lang="en-US" altLang="en-US" sz="1800" dirty="0">
              <a:solidFill>
                <a:srgbClr val="0432FF"/>
              </a:solidFill>
            </a:endParaRPr>
          </a:p>
          <a:p>
            <a:pPr marL="0" indent="0">
              <a:buNone/>
            </a:pPr>
            <a:endParaRPr lang="en-US" altLang="en-US" sz="1800" dirty="0">
              <a:solidFill>
                <a:srgbClr val="0432FF"/>
              </a:solidFill>
            </a:endParaRPr>
          </a:p>
          <a:p>
            <a:r>
              <a:rPr lang="en-US" altLang="en-US" sz="1800" dirty="0">
                <a:solidFill>
                  <a:schemeClr val="tx1"/>
                </a:solidFill>
              </a:rPr>
              <a:t>followed by Stanford, BINP, Jefferson Lab, JAERI, BNL, Cornell, LBNL, Daresbury </a:t>
            </a:r>
            <a:r>
              <a:rPr lang="en-US" altLang="en-US" sz="1800" i="1" dirty="0">
                <a:solidFill>
                  <a:schemeClr val="tx1"/>
                </a:solidFill>
              </a:rPr>
              <a:t>and more </a:t>
            </a:r>
            <a:r>
              <a:rPr lang="en-US" altLang="en-US" sz="1800" dirty="0">
                <a:solidFill>
                  <a:schemeClr val="tx1"/>
                </a:solidFill>
              </a:rPr>
              <a:t>...</a:t>
            </a:r>
            <a:endParaRPr lang="en-US" sz="1800" dirty="0">
              <a:solidFill>
                <a:schemeClr val="tx1"/>
              </a:solidFill>
            </a:endParaRPr>
          </a:p>
        </p:txBody>
      </p:sp>
      <p:pic>
        <p:nvPicPr>
          <p:cNvPr id="7" name="Picture 6">
            <a:extLst>
              <a:ext uri="{FF2B5EF4-FFF2-40B4-BE49-F238E27FC236}">
                <a16:creationId xmlns:a16="http://schemas.microsoft.com/office/drawing/2014/main" id="{E973A5BB-2FF2-6C46-BE44-CD0B854BBBAC}"/>
              </a:ext>
            </a:extLst>
          </p:cNvPr>
          <p:cNvPicPr>
            <a:picLocks noChangeAspect="1"/>
          </p:cNvPicPr>
          <p:nvPr/>
        </p:nvPicPr>
        <p:blipFill>
          <a:blip r:embed="rId3"/>
          <a:stretch>
            <a:fillRect/>
          </a:stretch>
        </p:blipFill>
        <p:spPr>
          <a:xfrm>
            <a:off x="4457700" y="4592549"/>
            <a:ext cx="4686299" cy="1579651"/>
          </a:xfrm>
          <a:prstGeom prst="rect">
            <a:avLst/>
          </a:prstGeom>
        </p:spPr>
      </p:pic>
      <p:pic>
        <p:nvPicPr>
          <p:cNvPr id="4" name="Picture 3">
            <a:extLst>
              <a:ext uri="{FF2B5EF4-FFF2-40B4-BE49-F238E27FC236}">
                <a16:creationId xmlns:a16="http://schemas.microsoft.com/office/drawing/2014/main" id="{43EA95AE-56CE-0740-8D64-2AE0171AC3F7}"/>
              </a:ext>
            </a:extLst>
          </p:cNvPr>
          <p:cNvPicPr>
            <a:picLocks noChangeAspect="1"/>
          </p:cNvPicPr>
          <p:nvPr/>
        </p:nvPicPr>
        <p:blipFill>
          <a:blip r:embed="rId4"/>
          <a:stretch>
            <a:fillRect/>
          </a:stretch>
        </p:blipFill>
        <p:spPr>
          <a:xfrm>
            <a:off x="287186" y="2045091"/>
            <a:ext cx="4084299" cy="1841109"/>
          </a:xfrm>
          <a:prstGeom prst="rect">
            <a:avLst/>
          </a:prstGeom>
        </p:spPr>
      </p:pic>
    </p:spTree>
    <p:extLst>
      <p:ext uri="{BB962C8B-B14F-4D97-AF65-F5344CB8AC3E}">
        <p14:creationId xmlns:p14="http://schemas.microsoft.com/office/powerpoint/2010/main" val="142177989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2935D-2EB9-914F-B3E3-D1976171A38E}"/>
              </a:ext>
            </a:extLst>
          </p:cNvPr>
          <p:cNvSpPr>
            <a:spLocks noGrp="1"/>
          </p:cNvSpPr>
          <p:nvPr>
            <p:ph type="title"/>
          </p:nvPr>
        </p:nvSpPr>
        <p:spPr>
          <a:xfrm>
            <a:off x="1732137" y="18375"/>
            <a:ext cx="7119901" cy="691213"/>
          </a:xfrm>
        </p:spPr>
        <p:txBody>
          <a:bodyPr>
            <a:noAutofit/>
          </a:bodyPr>
          <a:lstStyle/>
          <a:p>
            <a:r>
              <a:rPr lang="en-US" sz="3200" dirty="0"/>
              <a:t>The e</a:t>
            </a:r>
            <a:r>
              <a:rPr lang="en-US" sz="3200" baseline="30000" dirty="0"/>
              <a:t>-</a:t>
            </a:r>
            <a:r>
              <a:rPr lang="en-US" sz="3200" dirty="0"/>
              <a:t> and e</a:t>
            </a:r>
            <a:r>
              <a:rPr lang="en-US" sz="3200" baseline="30000" dirty="0"/>
              <a:t>+</a:t>
            </a:r>
            <a:r>
              <a:rPr lang="en-US" sz="3200" dirty="0"/>
              <a:t> beam energy evolutions</a:t>
            </a:r>
          </a:p>
        </p:txBody>
      </p:sp>
      <p:sp>
        <p:nvSpPr>
          <p:cNvPr id="73" name="Rectangle 72">
            <a:extLst>
              <a:ext uri="{FF2B5EF4-FFF2-40B4-BE49-F238E27FC236}">
                <a16:creationId xmlns:a16="http://schemas.microsoft.com/office/drawing/2014/main" id="{900582B7-3463-564B-B41B-CDA97D94F75F}"/>
              </a:ext>
            </a:extLst>
          </p:cNvPr>
          <p:cNvSpPr/>
          <p:nvPr/>
        </p:nvSpPr>
        <p:spPr>
          <a:xfrm>
            <a:off x="3619195" y="635400"/>
            <a:ext cx="2928174" cy="584775"/>
          </a:xfrm>
          <a:prstGeom prst="rect">
            <a:avLst/>
          </a:prstGeom>
        </p:spPr>
        <p:txBody>
          <a:bodyPr wrap="none">
            <a:spAutoFit/>
          </a:bodyPr>
          <a:lstStyle/>
          <a:p>
            <a:r>
              <a:rPr lang="en-US" sz="3200" i="1" dirty="0">
                <a:solidFill>
                  <a:srgbClr val="FF0000"/>
                </a:solidFill>
                <a:latin typeface="Times New Roman" panose="02020603050405020304" pitchFamily="18" charset="0"/>
                <a:cs typeface="Times New Roman" panose="02020603050405020304" pitchFamily="18" charset="0"/>
              </a:rPr>
              <a:t>in a 4-pass ERL </a:t>
            </a:r>
            <a:endParaRPr lang="en-US" sz="3200" i="1" dirty="0">
              <a:solidFill>
                <a:srgbClr val="FF0000"/>
              </a:solidFill>
            </a:endParaRPr>
          </a:p>
        </p:txBody>
      </p:sp>
      <p:pic>
        <p:nvPicPr>
          <p:cNvPr id="76" name="Picture 75">
            <a:extLst>
              <a:ext uri="{FF2B5EF4-FFF2-40B4-BE49-F238E27FC236}">
                <a16:creationId xmlns:a16="http://schemas.microsoft.com/office/drawing/2014/main" id="{36E076A0-BBA4-2B4A-8A9F-793EBE379D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378" y="2670719"/>
            <a:ext cx="3903497" cy="2654378"/>
          </a:xfrm>
          <a:prstGeom prst="rect">
            <a:avLst/>
          </a:prstGeom>
        </p:spPr>
      </p:pic>
      <p:sp>
        <p:nvSpPr>
          <p:cNvPr id="77" name="Rectangle 76">
            <a:extLst>
              <a:ext uri="{FF2B5EF4-FFF2-40B4-BE49-F238E27FC236}">
                <a16:creationId xmlns:a16="http://schemas.microsoft.com/office/drawing/2014/main" id="{244CD1ED-FE47-7B45-95AD-B115841655E9}"/>
              </a:ext>
            </a:extLst>
          </p:cNvPr>
          <p:cNvSpPr/>
          <p:nvPr/>
        </p:nvSpPr>
        <p:spPr>
          <a:xfrm>
            <a:off x="613608" y="1655487"/>
            <a:ext cx="3673121" cy="369332"/>
          </a:xfrm>
          <a:prstGeom prst="rect">
            <a:avLst/>
          </a:prstGeom>
        </p:spPr>
        <p:txBody>
          <a:bodyPr wrap="none">
            <a:spAutoFit/>
          </a:bodyPr>
          <a:lstStyle/>
          <a:p>
            <a:r>
              <a:rPr lang="en-US" dirty="0">
                <a:solidFill>
                  <a:srgbClr val="0432FF"/>
                </a:solidFill>
                <a:latin typeface="Times New Roman" panose="02020603050405020304" pitchFamily="18" charset="0"/>
                <a:cs typeface="Times New Roman" panose="02020603050405020304" pitchFamily="18" charset="0"/>
              </a:rPr>
              <a:t>2 x 182.5 GeV</a:t>
            </a:r>
            <a:r>
              <a:rPr lang="en-US" dirty="0">
                <a:solidFill>
                  <a:srgbClr val="FF0000"/>
                </a:solidFill>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365 GeV CM GeV </a:t>
            </a:r>
            <a:r>
              <a:rPr lang="en-US" b="1" dirty="0" err="1">
                <a:solidFill>
                  <a:srgbClr val="FF0000"/>
                </a:solidFill>
                <a:latin typeface="Times New Roman" panose="02020603050405020304" pitchFamily="18" charset="0"/>
                <a:cs typeface="Times New Roman" panose="02020603050405020304" pitchFamily="18" charset="0"/>
              </a:rPr>
              <a:t>tt</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78" name="Rectangle 77">
            <a:extLst>
              <a:ext uri="{FF2B5EF4-FFF2-40B4-BE49-F238E27FC236}">
                <a16:creationId xmlns:a16="http://schemas.microsoft.com/office/drawing/2014/main" id="{36647BB3-C5A8-5F4E-9A13-9F5C46542C9A}"/>
              </a:ext>
            </a:extLst>
          </p:cNvPr>
          <p:cNvSpPr/>
          <p:nvPr/>
        </p:nvSpPr>
        <p:spPr>
          <a:xfrm>
            <a:off x="1141410" y="4618710"/>
            <a:ext cx="2562496"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Two 23.3 GV SRF linacs </a:t>
            </a:r>
          </a:p>
        </p:txBody>
      </p:sp>
      <p:pic>
        <p:nvPicPr>
          <p:cNvPr id="79" name="Picture 78">
            <a:extLst>
              <a:ext uri="{FF2B5EF4-FFF2-40B4-BE49-F238E27FC236}">
                <a16:creationId xmlns:a16="http://schemas.microsoft.com/office/drawing/2014/main" id="{9B2321BC-9B99-F642-B284-CBE9A8EAE9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4832" y="2670719"/>
            <a:ext cx="4097206" cy="2725306"/>
          </a:xfrm>
          <a:prstGeom prst="rect">
            <a:avLst/>
          </a:prstGeom>
        </p:spPr>
      </p:pic>
      <p:sp>
        <p:nvSpPr>
          <p:cNvPr id="80" name="Rectangle 79">
            <a:extLst>
              <a:ext uri="{FF2B5EF4-FFF2-40B4-BE49-F238E27FC236}">
                <a16:creationId xmlns:a16="http://schemas.microsoft.com/office/drawing/2014/main" id="{004D1BB9-CE52-F149-983F-69E45546C171}"/>
              </a:ext>
            </a:extLst>
          </p:cNvPr>
          <p:cNvSpPr/>
          <p:nvPr/>
        </p:nvSpPr>
        <p:spPr>
          <a:xfrm>
            <a:off x="5265473" y="1661912"/>
            <a:ext cx="3337324" cy="369332"/>
          </a:xfrm>
          <a:prstGeom prst="rect">
            <a:avLst/>
          </a:prstGeom>
        </p:spPr>
        <p:txBody>
          <a:bodyPr wrap="none">
            <a:spAutoFit/>
          </a:bodyPr>
          <a:lstStyle/>
          <a:p>
            <a:r>
              <a:rPr lang="en-US" dirty="0">
                <a:solidFill>
                  <a:srgbClr val="0432FF"/>
                </a:solidFill>
                <a:latin typeface="Times New Roman" panose="02020603050405020304" pitchFamily="18" charset="0"/>
                <a:cs typeface="Times New Roman" panose="02020603050405020304" pitchFamily="18" charset="0"/>
              </a:rPr>
              <a:t>2 x 250 GeV</a:t>
            </a:r>
            <a:r>
              <a:rPr lang="en-US" dirty="0">
                <a:solidFill>
                  <a:srgbClr val="FF0000"/>
                </a:solidFill>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500 GeV CM HHZ</a:t>
            </a:r>
          </a:p>
        </p:txBody>
      </p:sp>
      <p:sp>
        <p:nvSpPr>
          <p:cNvPr id="81" name="Rectangle 80">
            <a:extLst>
              <a:ext uri="{FF2B5EF4-FFF2-40B4-BE49-F238E27FC236}">
                <a16:creationId xmlns:a16="http://schemas.microsoft.com/office/drawing/2014/main" id="{F1BD8DAA-FE40-B247-8BF6-B8A38AB21023}"/>
              </a:ext>
            </a:extLst>
          </p:cNvPr>
          <p:cNvSpPr/>
          <p:nvPr/>
        </p:nvSpPr>
        <p:spPr>
          <a:xfrm>
            <a:off x="4644701" y="2524304"/>
            <a:ext cx="877163"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E, GeV</a:t>
            </a:r>
          </a:p>
        </p:txBody>
      </p:sp>
      <p:sp>
        <p:nvSpPr>
          <p:cNvPr id="82" name="Rectangle 81">
            <a:extLst>
              <a:ext uri="{FF2B5EF4-FFF2-40B4-BE49-F238E27FC236}">
                <a16:creationId xmlns:a16="http://schemas.microsoft.com/office/drawing/2014/main" id="{E7FE0EA5-620A-1E43-9F7D-7BF527687118}"/>
              </a:ext>
            </a:extLst>
          </p:cNvPr>
          <p:cNvSpPr/>
          <p:nvPr/>
        </p:nvSpPr>
        <p:spPr>
          <a:xfrm>
            <a:off x="175027" y="2477072"/>
            <a:ext cx="877163"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E, GeV</a:t>
            </a:r>
          </a:p>
        </p:txBody>
      </p:sp>
      <p:sp>
        <p:nvSpPr>
          <p:cNvPr id="83" name="Rectangle 82">
            <a:extLst>
              <a:ext uri="{FF2B5EF4-FFF2-40B4-BE49-F238E27FC236}">
                <a16:creationId xmlns:a16="http://schemas.microsoft.com/office/drawing/2014/main" id="{7805F5A1-E588-DB47-BDFF-B1607175E310}"/>
              </a:ext>
            </a:extLst>
          </p:cNvPr>
          <p:cNvSpPr/>
          <p:nvPr/>
        </p:nvSpPr>
        <p:spPr>
          <a:xfrm>
            <a:off x="5575943" y="4826756"/>
            <a:ext cx="2562496"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Two 33.7 GV SRF linacs </a:t>
            </a:r>
          </a:p>
        </p:txBody>
      </p:sp>
      <p:cxnSp>
        <p:nvCxnSpPr>
          <p:cNvPr id="4" name="Straight Arrow Connector 3">
            <a:extLst>
              <a:ext uri="{FF2B5EF4-FFF2-40B4-BE49-F238E27FC236}">
                <a16:creationId xmlns:a16="http://schemas.microsoft.com/office/drawing/2014/main" id="{101C608C-AD04-8F49-A6FD-4B77B0A5FE45}"/>
              </a:ext>
            </a:extLst>
          </p:cNvPr>
          <p:cNvCxnSpPr>
            <a:cxnSpLocks/>
          </p:cNvCxnSpPr>
          <p:nvPr/>
        </p:nvCxnSpPr>
        <p:spPr>
          <a:xfrm flipV="1">
            <a:off x="5381424" y="4988042"/>
            <a:ext cx="0" cy="909200"/>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49DFD24-73B7-1F48-AFD4-55132D5D85D4}"/>
              </a:ext>
            </a:extLst>
          </p:cNvPr>
          <p:cNvSpPr/>
          <p:nvPr/>
        </p:nvSpPr>
        <p:spPr>
          <a:xfrm>
            <a:off x="4745529" y="5796340"/>
            <a:ext cx="1552669" cy="646331"/>
          </a:xfrm>
          <a:prstGeom prst="rect">
            <a:avLst/>
          </a:prstGeom>
        </p:spPr>
        <p:txBody>
          <a:bodyPr wrap="none">
            <a:spAutoFit/>
          </a:bodyPr>
          <a:lstStyle/>
          <a:p>
            <a:r>
              <a:rPr lang="en-US" dirty="0">
                <a:solidFill>
                  <a:srgbClr val="0432FF"/>
                </a:solidFill>
                <a:latin typeface="Times New Roman" panose="02020603050405020304" pitchFamily="18" charset="0"/>
                <a:cs typeface="Times New Roman" panose="02020603050405020304" pitchFamily="18" charset="0"/>
              </a:rPr>
              <a:t>Energy boosts </a:t>
            </a:r>
          </a:p>
          <a:p>
            <a:r>
              <a:rPr lang="en-US" dirty="0">
                <a:solidFill>
                  <a:srgbClr val="0432FF"/>
                </a:solidFill>
                <a:latin typeface="Times New Roman" panose="02020603050405020304" pitchFamily="18" charset="0"/>
                <a:cs typeface="Times New Roman" panose="02020603050405020304" pitchFamily="18" charset="0"/>
              </a:rPr>
              <a:t>in linacs</a:t>
            </a:r>
          </a:p>
        </p:txBody>
      </p:sp>
      <p:cxnSp>
        <p:nvCxnSpPr>
          <p:cNvPr id="26" name="Straight Arrow Connector 25">
            <a:extLst>
              <a:ext uri="{FF2B5EF4-FFF2-40B4-BE49-F238E27FC236}">
                <a16:creationId xmlns:a16="http://schemas.microsoft.com/office/drawing/2014/main" id="{C8F46857-3AFD-4F46-B7F3-52A320F3E2E9}"/>
              </a:ext>
            </a:extLst>
          </p:cNvPr>
          <p:cNvCxnSpPr>
            <a:cxnSpLocks/>
          </p:cNvCxnSpPr>
          <p:nvPr/>
        </p:nvCxnSpPr>
        <p:spPr>
          <a:xfrm flipV="1">
            <a:off x="5623366" y="4629178"/>
            <a:ext cx="0" cy="1268064"/>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57E49FF-D12C-4143-9B99-06C3DF3EA385}"/>
              </a:ext>
            </a:extLst>
          </p:cNvPr>
          <p:cNvSpPr/>
          <p:nvPr/>
        </p:nvSpPr>
        <p:spPr>
          <a:xfrm>
            <a:off x="3972148" y="1524922"/>
            <a:ext cx="261610" cy="369332"/>
          </a:xfrm>
          <a:prstGeom prst="rect">
            <a:avLst/>
          </a:prstGeom>
        </p:spPr>
        <p:txBody>
          <a:bodyPr wrap="none">
            <a:spAutoFit/>
          </a:bodyPr>
          <a:lstStyle/>
          <a:p>
            <a:r>
              <a:rPr lang="en-US" b="1" dirty="0">
                <a:solidFill>
                  <a:srgbClr val="FF0000"/>
                </a:solidFill>
                <a:latin typeface="Times New Roman" panose="02020603050405020304" pitchFamily="18" charset="0"/>
                <a:cs typeface="Times New Roman" panose="02020603050405020304" pitchFamily="18" charset="0"/>
              </a:rPr>
              <a:t>-</a:t>
            </a:r>
            <a:endParaRPr lang="en-US" dirty="0"/>
          </a:p>
        </p:txBody>
      </p:sp>
      <p:cxnSp>
        <p:nvCxnSpPr>
          <p:cNvPr id="29" name="Straight Arrow Connector 28">
            <a:extLst>
              <a:ext uri="{FF2B5EF4-FFF2-40B4-BE49-F238E27FC236}">
                <a16:creationId xmlns:a16="http://schemas.microsoft.com/office/drawing/2014/main" id="{FF968E68-E18D-6D4A-8AC7-6DE57DA5999F}"/>
              </a:ext>
            </a:extLst>
          </p:cNvPr>
          <p:cNvCxnSpPr>
            <a:cxnSpLocks/>
          </p:cNvCxnSpPr>
          <p:nvPr/>
        </p:nvCxnSpPr>
        <p:spPr>
          <a:xfrm flipH="1">
            <a:off x="6849015" y="2524304"/>
            <a:ext cx="8176" cy="5728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6F296CA-E010-254B-8A49-2153F8E7BFF0}"/>
              </a:ext>
            </a:extLst>
          </p:cNvPr>
          <p:cNvCxnSpPr>
            <a:cxnSpLocks/>
          </p:cNvCxnSpPr>
          <p:nvPr/>
        </p:nvCxnSpPr>
        <p:spPr>
          <a:xfrm flipH="1">
            <a:off x="6624043" y="2524304"/>
            <a:ext cx="5077" cy="8196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42AA8EF6-FD96-B248-8093-D5F353FDDB75}"/>
              </a:ext>
            </a:extLst>
          </p:cNvPr>
          <p:cNvSpPr/>
          <p:nvPr/>
        </p:nvSpPr>
        <p:spPr>
          <a:xfrm>
            <a:off x="4893512" y="2085738"/>
            <a:ext cx="4081245" cy="369332"/>
          </a:xfrm>
          <a:prstGeom prst="rect">
            <a:avLst/>
          </a:prstGeom>
        </p:spPr>
        <p:txBody>
          <a:bodyPr wrap="none">
            <a:spAutoFit/>
          </a:bodyPr>
          <a:lstStyle/>
          <a:p>
            <a:r>
              <a:rPr lang="en-US" dirty="0">
                <a:solidFill>
                  <a:srgbClr val="FF0000"/>
                </a:solidFill>
                <a:latin typeface="Times New Roman" panose="02020603050405020304" pitchFamily="18" charset="0"/>
                <a:cs typeface="Times New Roman" panose="02020603050405020304" pitchFamily="18" charset="0"/>
              </a:rPr>
              <a:t>Energy losses for SR: total loss 42.7 GeV </a:t>
            </a:r>
          </a:p>
        </p:txBody>
      </p:sp>
      <p:cxnSp>
        <p:nvCxnSpPr>
          <p:cNvPr id="34" name="Straight Arrow Connector 33">
            <a:extLst>
              <a:ext uri="{FF2B5EF4-FFF2-40B4-BE49-F238E27FC236}">
                <a16:creationId xmlns:a16="http://schemas.microsoft.com/office/drawing/2014/main" id="{2F21B1D4-78CC-0E40-BF09-593D40BAEC29}"/>
              </a:ext>
            </a:extLst>
          </p:cNvPr>
          <p:cNvCxnSpPr>
            <a:cxnSpLocks/>
          </p:cNvCxnSpPr>
          <p:nvPr/>
        </p:nvCxnSpPr>
        <p:spPr>
          <a:xfrm>
            <a:off x="7296980" y="2524304"/>
            <a:ext cx="0" cy="7228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E1383B6-747F-764A-A2AC-AACECC127D8C}"/>
              </a:ext>
            </a:extLst>
          </p:cNvPr>
          <p:cNvCxnSpPr>
            <a:cxnSpLocks/>
          </p:cNvCxnSpPr>
          <p:nvPr/>
        </p:nvCxnSpPr>
        <p:spPr>
          <a:xfrm>
            <a:off x="7059743" y="2517563"/>
            <a:ext cx="1" cy="3929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D269130-3029-7348-95AE-975A08B68CA4}"/>
              </a:ext>
            </a:extLst>
          </p:cNvPr>
          <p:cNvCxnSpPr>
            <a:cxnSpLocks/>
          </p:cNvCxnSpPr>
          <p:nvPr/>
        </p:nvCxnSpPr>
        <p:spPr>
          <a:xfrm flipV="1">
            <a:off x="8257709" y="4665249"/>
            <a:ext cx="0" cy="126806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82151DF-F79B-684A-9643-D48DF50BB71E}"/>
              </a:ext>
            </a:extLst>
          </p:cNvPr>
          <p:cNvCxnSpPr>
            <a:cxnSpLocks/>
          </p:cNvCxnSpPr>
          <p:nvPr/>
        </p:nvCxnSpPr>
        <p:spPr>
          <a:xfrm flipV="1">
            <a:off x="8025480" y="4386214"/>
            <a:ext cx="0" cy="151102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2EA3C52-C39F-4140-9F22-49FB566ACA24}"/>
              </a:ext>
            </a:extLst>
          </p:cNvPr>
          <p:cNvSpPr/>
          <p:nvPr/>
        </p:nvSpPr>
        <p:spPr>
          <a:xfrm>
            <a:off x="6956542" y="5906109"/>
            <a:ext cx="2187458" cy="923330"/>
          </a:xfrm>
          <a:prstGeom prst="rect">
            <a:avLst/>
          </a:prstGeom>
        </p:spPr>
        <p:txBody>
          <a:bodyPr wrap="none">
            <a:spAutoFit/>
          </a:bodyPr>
          <a:lstStyle/>
          <a:p>
            <a:r>
              <a:rPr lang="en-US" dirty="0">
                <a:solidFill>
                  <a:srgbClr val="00B050"/>
                </a:solidFill>
                <a:latin typeface="Times New Roman" panose="02020603050405020304" pitchFamily="18" charset="0"/>
                <a:cs typeface="Times New Roman" panose="02020603050405020304" pitchFamily="18" charset="0"/>
              </a:rPr>
              <a:t>Energy recovery into </a:t>
            </a:r>
          </a:p>
          <a:p>
            <a:r>
              <a:rPr lang="en-US" dirty="0">
                <a:solidFill>
                  <a:srgbClr val="00B050"/>
                </a:solidFill>
                <a:latin typeface="Times New Roman" panose="02020603050405020304" pitchFamily="18" charset="0"/>
                <a:cs typeface="Times New Roman" panose="02020603050405020304" pitchFamily="18" charset="0"/>
              </a:rPr>
              <a:t>into the SRF linacs</a:t>
            </a:r>
          </a:p>
          <a:p>
            <a:r>
              <a:rPr lang="en-US" dirty="0">
                <a:solidFill>
                  <a:srgbClr val="00B050"/>
                </a:solidFill>
                <a:latin typeface="Times New Roman" panose="02020603050405020304" pitchFamily="18" charset="0"/>
                <a:cs typeface="Times New Roman" panose="02020603050405020304" pitchFamily="18" charset="0"/>
              </a:rPr>
              <a:t>Efficiency – 82.9%</a:t>
            </a:r>
          </a:p>
        </p:txBody>
      </p:sp>
      <p:cxnSp>
        <p:nvCxnSpPr>
          <p:cNvPr id="47" name="Straight Arrow Connector 46">
            <a:extLst>
              <a:ext uri="{FF2B5EF4-FFF2-40B4-BE49-F238E27FC236}">
                <a16:creationId xmlns:a16="http://schemas.microsoft.com/office/drawing/2014/main" id="{42AB24C8-B320-A34C-B39F-FB78616F66D6}"/>
              </a:ext>
            </a:extLst>
          </p:cNvPr>
          <p:cNvCxnSpPr>
            <a:cxnSpLocks/>
          </p:cNvCxnSpPr>
          <p:nvPr/>
        </p:nvCxnSpPr>
        <p:spPr>
          <a:xfrm flipH="1">
            <a:off x="2285308" y="2682699"/>
            <a:ext cx="8176" cy="5728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F67A5E2-E8F8-DA4E-8757-692D738B5553}"/>
              </a:ext>
            </a:extLst>
          </p:cNvPr>
          <p:cNvCxnSpPr>
            <a:cxnSpLocks/>
          </p:cNvCxnSpPr>
          <p:nvPr/>
        </p:nvCxnSpPr>
        <p:spPr>
          <a:xfrm flipH="1">
            <a:off x="2060336" y="2682699"/>
            <a:ext cx="5077" cy="8196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B077115A-9412-434C-BB45-BD19A6C2403D}"/>
              </a:ext>
            </a:extLst>
          </p:cNvPr>
          <p:cNvSpPr/>
          <p:nvPr/>
        </p:nvSpPr>
        <p:spPr>
          <a:xfrm>
            <a:off x="935676" y="2215217"/>
            <a:ext cx="3664465" cy="369332"/>
          </a:xfrm>
          <a:prstGeom prst="rect">
            <a:avLst/>
          </a:prstGeom>
        </p:spPr>
        <p:txBody>
          <a:bodyPr wrap="none">
            <a:spAutoFit/>
          </a:bodyPr>
          <a:lstStyle/>
          <a:p>
            <a:r>
              <a:rPr lang="en-US" dirty="0">
                <a:solidFill>
                  <a:srgbClr val="FF0000"/>
                </a:solidFill>
                <a:latin typeface="Times New Roman" panose="02020603050405020304" pitchFamily="18" charset="0"/>
                <a:cs typeface="Times New Roman" panose="02020603050405020304" pitchFamily="18" charset="0"/>
              </a:rPr>
              <a:t>Energy losses for SR: total 14.8 GeV </a:t>
            </a:r>
          </a:p>
        </p:txBody>
      </p:sp>
      <p:cxnSp>
        <p:nvCxnSpPr>
          <p:cNvPr id="52" name="Straight Arrow Connector 51">
            <a:extLst>
              <a:ext uri="{FF2B5EF4-FFF2-40B4-BE49-F238E27FC236}">
                <a16:creationId xmlns:a16="http://schemas.microsoft.com/office/drawing/2014/main" id="{32C89043-B2BA-8E4C-972F-4140A0488C29}"/>
              </a:ext>
            </a:extLst>
          </p:cNvPr>
          <p:cNvCxnSpPr>
            <a:cxnSpLocks/>
          </p:cNvCxnSpPr>
          <p:nvPr/>
        </p:nvCxnSpPr>
        <p:spPr>
          <a:xfrm>
            <a:off x="2704244" y="2621128"/>
            <a:ext cx="0" cy="7228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2A468C6-1579-BC47-AE0E-3B11D6C2FAAD}"/>
              </a:ext>
            </a:extLst>
          </p:cNvPr>
          <p:cNvCxnSpPr>
            <a:cxnSpLocks/>
          </p:cNvCxnSpPr>
          <p:nvPr/>
        </p:nvCxnSpPr>
        <p:spPr>
          <a:xfrm>
            <a:off x="2496036" y="2675958"/>
            <a:ext cx="1" cy="3929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6E87EC1-D499-2D40-86CF-D5769353BBCF}"/>
              </a:ext>
            </a:extLst>
          </p:cNvPr>
          <p:cNvCxnSpPr>
            <a:cxnSpLocks/>
          </p:cNvCxnSpPr>
          <p:nvPr/>
        </p:nvCxnSpPr>
        <p:spPr>
          <a:xfrm flipV="1">
            <a:off x="3638873" y="4536723"/>
            <a:ext cx="0" cy="126806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F287C4F-8B49-AA46-B055-98266552E132}"/>
              </a:ext>
            </a:extLst>
          </p:cNvPr>
          <p:cNvCxnSpPr>
            <a:cxnSpLocks/>
          </p:cNvCxnSpPr>
          <p:nvPr/>
        </p:nvCxnSpPr>
        <p:spPr>
          <a:xfrm flipV="1">
            <a:off x="3406644" y="4257688"/>
            <a:ext cx="0" cy="151102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D1060110-BC2E-6146-8C70-58C32F63AAAC}"/>
              </a:ext>
            </a:extLst>
          </p:cNvPr>
          <p:cNvSpPr/>
          <p:nvPr/>
        </p:nvSpPr>
        <p:spPr>
          <a:xfrm>
            <a:off x="2337706" y="5777583"/>
            <a:ext cx="2187458" cy="923330"/>
          </a:xfrm>
          <a:prstGeom prst="rect">
            <a:avLst/>
          </a:prstGeom>
        </p:spPr>
        <p:txBody>
          <a:bodyPr wrap="none">
            <a:spAutoFit/>
          </a:bodyPr>
          <a:lstStyle/>
          <a:p>
            <a:r>
              <a:rPr lang="en-US" dirty="0">
                <a:solidFill>
                  <a:srgbClr val="00B050"/>
                </a:solidFill>
                <a:latin typeface="Times New Roman" panose="02020603050405020304" pitchFamily="18" charset="0"/>
                <a:cs typeface="Times New Roman" panose="02020603050405020304" pitchFamily="18" charset="0"/>
              </a:rPr>
              <a:t>Energy recovery into </a:t>
            </a:r>
          </a:p>
          <a:p>
            <a:r>
              <a:rPr lang="en-US" dirty="0">
                <a:solidFill>
                  <a:srgbClr val="00B050"/>
                </a:solidFill>
                <a:latin typeface="Times New Roman" panose="02020603050405020304" pitchFamily="18" charset="0"/>
                <a:cs typeface="Times New Roman" panose="02020603050405020304" pitchFamily="18" charset="0"/>
              </a:rPr>
              <a:t>into the SRF linacs.</a:t>
            </a:r>
          </a:p>
          <a:p>
            <a:r>
              <a:rPr lang="en-US" dirty="0">
                <a:solidFill>
                  <a:srgbClr val="00B050"/>
                </a:solidFill>
                <a:latin typeface="Times New Roman" panose="02020603050405020304" pitchFamily="18" charset="0"/>
                <a:cs typeface="Times New Roman" panose="02020603050405020304" pitchFamily="18" charset="0"/>
              </a:rPr>
              <a:t>Efficiency – 91.9%</a:t>
            </a:r>
          </a:p>
        </p:txBody>
      </p:sp>
      <p:cxnSp>
        <p:nvCxnSpPr>
          <p:cNvPr id="58" name="Straight Arrow Connector 57">
            <a:extLst>
              <a:ext uri="{FF2B5EF4-FFF2-40B4-BE49-F238E27FC236}">
                <a16:creationId xmlns:a16="http://schemas.microsoft.com/office/drawing/2014/main" id="{EE56D4D3-858D-9640-B698-E342AF0BEF10}"/>
              </a:ext>
            </a:extLst>
          </p:cNvPr>
          <p:cNvCxnSpPr>
            <a:cxnSpLocks/>
          </p:cNvCxnSpPr>
          <p:nvPr/>
        </p:nvCxnSpPr>
        <p:spPr>
          <a:xfrm flipV="1">
            <a:off x="899468" y="4976326"/>
            <a:ext cx="0" cy="909200"/>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5E8AE93C-15D6-9E45-90E2-BE1AD338D9E4}"/>
              </a:ext>
            </a:extLst>
          </p:cNvPr>
          <p:cNvSpPr/>
          <p:nvPr/>
        </p:nvSpPr>
        <p:spPr>
          <a:xfrm>
            <a:off x="263573" y="5784624"/>
            <a:ext cx="1552669" cy="646331"/>
          </a:xfrm>
          <a:prstGeom prst="rect">
            <a:avLst/>
          </a:prstGeom>
        </p:spPr>
        <p:txBody>
          <a:bodyPr wrap="none">
            <a:spAutoFit/>
          </a:bodyPr>
          <a:lstStyle/>
          <a:p>
            <a:r>
              <a:rPr lang="en-US" dirty="0">
                <a:solidFill>
                  <a:srgbClr val="0432FF"/>
                </a:solidFill>
                <a:latin typeface="Times New Roman" panose="02020603050405020304" pitchFamily="18" charset="0"/>
                <a:cs typeface="Times New Roman" panose="02020603050405020304" pitchFamily="18" charset="0"/>
              </a:rPr>
              <a:t>Energy boosts </a:t>
            </a:r>
          </a:p>
          <a:p>
            <a:r>
              <a:rPr lang="en-US" dirty="0">
                <a:solidFill>
                  <a:srgbClr val="0432FF"/>
                </a:solidFill>
                <a:latin typeface="Times New Roman" panose="02020603050405020304" pitchFamily="18" charset="0"/>
                <a:cs typeface="Times New Roman" panose="02020603050405020304" pitchFamily="18" charset="0"/>
              </a:rPr>
              <a:t>in linacs</a:t>
            </a:r>
          </a:p>
        </p:txBody>
      </p:sp>
      <p:cxnSp>
        <p:nvCxnSpPr>
          <p:cNvPr id="60" name="Straight Arrow Connector 59">
            <a:extLst>
              <a:ext uri="{FF2B5EF4-FFF2-40B4-BE49-F238E27FC236}">
                <a16:creationId xmlns:a16="http://schemas.microsoft.com/office/drawing/2014/main" id="{301FF8E5-B7D1-8847-88C0-49780307792C}"/>
              </a:ext>
            </a:extLst>
          </p:cNvPr>
          <p:cNvCxnSpPr>
            <a:cxnSpLocks/>
          </p:cNvCxnSpPr>
          <p:nvPr/>
        </p:nvCxnSpPr>
        <p:spPr>
          <a:xfrm flipV="1">
            <a:off x="1141410" y="4617462"/>
            <a:ext cx="0" cy="1268064"/>
          </a:xfrm>
          <a:prstGeom prst="straightConnector1">
            <a:avLst/>
          </a:prstGeom>
          <a:ln>
            <a:solidFill>
              <a:srgbClr val="0432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965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A2E0B-7D64-CE4A-92CB-741EB05ECA6A}"/>
              </a:ext>
            </a:extLst>
          </p:cNvPr>
          <p:cNvSpPr>
            <a:spLocks noGrp="1"/>
          </p:cNvSpPr>
          <p:nvPr>
            <p:ph type="title"/>
          </p:nvPr>
        </p:nvSpPr>
        <p:spPr>
          <a:xfrm>
            <a:off x="383214" y="34856"/>
            <a:ext cx="8820149" cy="719137"/>
          </a:xfrm>
        </p:spPr>
        <p:txBody>
          <a:bodyPr>
            <a:noAutofit/>
          </a:bodyPr>
          <a:lstStyle/>
          <a:p>
            <a:r>
              <a:rPr lang="en-US" sz="2800" dirty="0">
                <a:solidFill>
                  <a:srgbClr val="FF0000"/>
                </a:solidFill>
              </a:rPr>
              <a:t>Why is the power consumption of an ERL collider lower?</a:t>
            </a:r>
          </a:p>
        </p:txBody>
      </p:sp>
      <p:sp>
        <p:nvSpPr>
          <p:cNvPr id="3" name="Content Placeholder 2">
            <a:extLst>
              <a:ext uri="{FF2B5EF4-FFF2-40B4-BE49-F238E27FC236}">
                <a16:creationId xmlns:a16="http://schemas.microsoft.com/office/drawing/2014/main" id="{2BEC5E23-8B3F-5248-A92C-9A05CB553EFF}"/>
              </a:ext>
            </a:extLst>
          </p:cNvPr>
          <p:cNvSpPr>
            <a:spLocks noGrp="1"/>
          </p:cNvSpPr>
          <p:nvPr>
            <p:ph idx="1"/>
          </p:nvPr>
        </p:nvSpPr>
        <p:spPr>
          <a:xfrm>
            <a:off x="324757" y="764134"/>
            <a:ext cx="8677275" cy="3527425"/>
          </a:xfrm>
        </p:spPr>
        <p:txBody>
          <a:bodyPr>
            <a:normAutofit fontScale="70000" lnSpcReduction="20000"/>
          </a:bodyPr>
          <a:lstStyle/>
          <a:p>
            <a:r>
              <a:rPr lang="en-US" dirty="0">
                <a:solidFill>
                  <a:srgbClr val="0432FF"/>
                </a:solidFill>
              </a:rPr>
              <a:t>In an ERL collider beam bunches collide only once (like in a linear collider). This allows much larger disruption of the bunches by the beam-beam interaction and therefore much more luminosity for a given bunch intensity. This is a more efficient use of the beam particles.</a:t>
            </a:r>
          </a:p>
          <a:p>
            <a:r>
              <a:rPr lang="en-US" dirty="0">
                <a:solidFill>
                  <a:srgbClr val="0432FF"/>
                </a:solidFill>
              </a:rPr>
              <a:t>This allows to either lower the beam current (and synchrotron radiation power) for the same luminosity or increase the luminosity for same current or some of both.</a:t>
            </a:r>
          </a:p>
          <a:p>
            <a:r>
              <a:rPr lang="en-US" dirty="0">
                <a:solidFill>
                  <a:srgbClr val="0432FF"/>
                </a:solidFill>
              </a:rPr>
              <a:t>A linear collider can make the same efficient use of the beam particles, but the beam is dumped after use and all the beam energy is lost. </a:t>
            </a:r>
          </a:p>
          <a:p>
            <a:r>
              <a:rPr lang="en-US" dirty="0">
                <a:solidFill>
                  <a:srgbClr val="0432FF"/>
                </a:solidFill>
              </a:rPr>
              <a:t>In an ERL all the beam energy is recovered during deceleration except for the radiated synchrotron light. A high energy ERL collider can be much more energy efficient than a linear collider for a large enough circumference, about 100 km for about 300 GeV beam energy.</a:t>
            </a:r>
          </a:p>
        </p:txBody>
      </p:sp>
      <p:grpSp>
        <p:nvGrpSpPr>
          <p:cNvPr id="9" name="Group 8">
            <a:extLst>
              <a:ext uri="{FF2B5EF4-FFF2-40B4-BE49-F238E27FC236}">
                <a16:creationId xmlns:a16="http://schemas.microsoft.com/office/drawing/2014/main" id="{50A9D083-4349-5E42-A86F-A3F4F9032D10}"/>
              </a:ext>
            </a:extLst>
          </p:cNvPr>
          <p:cNvGrpSpPr>
            <a:grpSpLocks noChangeAspect="1"/>
          </p:cNvGrpSpPr>
          <p:nvPr/>
        </p:nvGrpSpPr>
        <p:grpSpPr>
          <a:xfrm>
            <a:off x="3200400" y="4065892"/>
            <a:ext cx="3186354" cy="2781772"/>
            <a:chOff x="1028700" y="4076228"/>
            <a:chExt cx="2904876" cy="2536034"/>
          </a:xfrm>
        </p:grpSpPr>
        <p:pic>
          <p:nvPicPr>
            <p:cNvPr id="5" name="Picture 4">
              <a:extLst>
                <a:ext uri="{FF2B5EF4-FFF2-40B4-BE49-F238E27FC236}">
                  <a16:creationId xmlns:a16="http://schemas.microsoft.com/office/drawing/2014/main" id="{0C57C5FC-D75D-8641-9ED1-1C691133F7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28700" y="4076228"/>
              <a:ext cx="2904876" cy="2536034"/>
            </a:xfrm>
            <a:prstGeom prst="rect">
              <a:avLst/>
            </a:prstGeom>
          </p:spPr>
        </p:pic>
        <p:sp>
          <p:nvSpPr>
            <p:cNvPr id="6" name="Rectangle 5">
              <a:extLst>
                <a:ext uri="{FF2B5EF4-FFF2-40B4-BE49-F238E27FC236}">
                  <a16:creationId xmlns:a16="http://schemas.microsoft.com/office/drawing/2014/main" id="{A7B21826-F565-B444-9BCB-DA20606B8DE4}"/>
                </a:ext>
              </a:extLst>
            </p:cNvPr>
            <p:cNvSpPr/>
            <p:nvPr/>
          </p:nvSpPr>
          <p:spPr bwMode="auto">
            <a:xfrm>
              <a:off x="1613140" y="4951562"/>
              <a:ext cx="1595886" cy="100929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ok Antiqua" pitchFamily="18" charset="0"/>
                <a:ea typeface="ＭＳ Ｐゴシック" pitchFamily="34" charset="-128"/>
              </a:endParaRPr>
            </a:p>
          </p:txBody>
        </p:sp>
        <p:sp>
          <p:nvSpPr>
            <p:cNvPr id="8" name="TextBox 7">
              <a:extLst>
                <a:ext uri="{FF2B5EF4-FFF2-40B4-BE49-F238E27FC236}">
                  <a16:creationId xmlns:a16="http://schemas.microsoft.com/office/drawing/2014/main" id="{33EB6B7E-1ADD-E447-BD51-AACD37E900D0}"/>
                </a:ext>
              </a:extLst>
            </p:cNvPr>
            <p:cNvSpPr txBox="1"/>
            <p:nvPr/>
          </p:nvSpPr>
          <p:spPr bwMode="auto">
            <a:xfrm>
              <a:off x="1966526" y="5153422"/>
              <a:ext cx="10287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l">
                <a:spcBef>
                  <a:spcPct val="50000"/>
                </a:spcBef>
              </a:pPr>
              <a:r>
                <a:rPr lang="en-US" sz="1800" b="0" dirty="0">
                  <a:latin typeface="Helvetica"/>
                  <a:cs typeface="Helvetica"/>
                </a:rPr>
                <a:t>FCC-</a:t>
              </a:r>
              <a:r>
                <a:rPr lang="en-US" sz="1800" b="0" dirty="0" err="1">
                  <a:latin typeface="Helvetica"/>
                  <a:cs typeface="Helvetica"/>
                </a:rPr>
                <a:t>ee</a:t>
              </a:r>
              <a:endParaRPr lang="en-US" sz="1800" b="0" dirty="0">
                <a:latin typeface="Helvetica"/>
                <a:cs typeface="Helvetica"/>
              </a:endParaRPr>
            </a:p>
          </p:txBody>
        </p:sp>
      </p:grpSp>
      <p:sp>
        <p:nvSpPr>
          <p:cNvPr id="13" name="TextBox 12">
            <a:extLst>
              <a:ext uri="{FF2B5EF4-FFF2-40B4-BE49-F238E27FC236}">
                <a16:creationId xmlns:a16="http://schemas.microsoft.com/office/drawing/2014/main" id="{9B4FF27C-B413-5346-AB1C-85D36BDDBEAA}"/>
              </a:ext>
            </a:extLst>
          </p:cNvPr>
          <p:cNvSpPr txBox="1"/>
          <p:nvPr/>
        </p:nvSpPr>
        <p:spPr bwMode="auto">
          <a:xfrm>
            <a:off x="7886700" y="6519446"/>
            <a:ext cx="122180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pPr algn="l">
              <a:spcBef>
                <a:spcPct val="50000"/>
              </a:spcBef>
            </a:pPr>
            <a:r>
              <a:rPr lang="en-US" sz="1600" b="0" dirty="0">
                <a:latin typeface="Helvetica"/>
                <a:cs typeface="Helvetica"/>
              </a:rPr>
              <a:t>same scale</a:t>
            </a:r>
          </a:p>
        </p:txBody>
      </p:sp>
      <p:sp>
        <p:nvSpPr>
          <p:cNvPr id="14" name="TextBox 13">
            <a:extLst>
              <a:ext uri="{FF2B5EF4-FFF2-40B4-BE49-F238E27FC236}">
                <a16:creationId xmlns:a16="http://schemas.microsoft.com/office/drawing/2014/main" id="{0AAB27AD-B33F-8D44-ABAA-D1C1EE33F534}"/>
              </a:ext>
            </a:extLst>
          </p:cNvPr>
          <p:cNvSpPr txBox="1"/>
          <p:nvPr/>
        </p:nvSpPr>
        <p:spPr bwMode="auto">
          <a:xfrm>
            <a:off x="6950711" y="6026151"/>
            <a:ext cx="139012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rtlCol="0">
            <a:spAutoFit/>
          </a:bodyPr>
          <a:lstStyle/>
          <a:p>
            <a:pPr algn="l">
              <a:spcBef>
                <a:spcPct val="50000"/>
              </a:spcBef>
            </a:pPr>
            <a:r>
              <a:rPr lang="en-US" sz="1800" b="0" dirty="0">
                <a:latin typeface="Helvetica"/>
                <a:cs typeface="Helvetica"/>
              </a:rPr>
              <a:t>ILC (Japan)</a:t>
            </a:r>
          </a:p>
        </p:txBody>
      </p:sp>
      <p:grpSp>
        <p:nvGrpSpPr>
          <p:cNvPr id="18" name="Group 17">
            <a:extLst>
              <a:ext uri="{FF2B5EF4-FFF2-40B4-BE49-F238E27FC236}">
                <a16:creationId xmlns:a16="http://schemas.microsoft.com/office/drawing/2014/main" id="{C5710E67-6A71-F247-8C63-4514C2207EBE}"/>
              </a:ext>
            </a:extLst>
          </p:cNvPr>
          <p:cNvGrpSpPr/>
          <p:nvPr/>
        </p:nvGrpSpPr>
        <p:grpSpPr>
          <a:xfrm>
            <a:off x="571500" y="4114800"/>
            <a:ext cx="2342804" cy="2502314"/>
            <a:chOff x="759422" y="4114800"/>
            <a:chExt cx="2342804" cy="2502314"/>
          </a:xfrm>
        </p:grpSpPr>
        <p:pic>
          <p:nvPicPr>
            <p:cNvPr id="16" name="Picture 15">
              <a:extLst>
                <a:ext uri="{FF2B5EF4-FFF2-40B4-BE49-F238E27FC236}">
                  <a16:creationId xmlns:a16="http://schemas.microsoft.com/office/drawing/2014/main" id="{03495634-F0A4-564F-94BE-97C0690E9F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422" y="4114800"/>
              <a:ext cx="2342804" cy="2502314"/>
            </a:xfrm>
            <a:prstGeom prst="rect">
              <a:avLst/>
            </a:prstGeom>
          </p:spPr>
        </p:pic>
        <p:sp>
          <p:nvSpPr>
            <p:cNvPr id="17" name="TextBox 16">
              <a:extLst>
                <a:ext uri="{FF2B5EF4-FFF2-40B4-BE49-F238E27FC236}">
                  <a16:creationId xmlns:a16="http://schemas.microsoft.com/office/drawing/2014/main" id="{B951B900-6B13-A743-B754-9DAD21021DD1}"/>
                </a:ext>
              </a:extLst>
            </p:cNvPr>
            <p:cNvSpPr txBox="1"/>
            <p:nvPr/>
          </p:nvSpPr>
          <p:spPr bwMode="auto">
            <a:xfrm>
              <a:off x="1249698" y="5246757"/>
              <a:ext cx="148589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algn="l">
                <a:spcBef>
                  <a:spcPct val="50000"/>
                </a:spcBef>
              </a:pPr>
              <a:r>
                <a:rPr lang="en-US" sz="1800" b="0" dirty="0">
                  <a:latin typeface="Helvetica"/>
                  <a:cs typeface="Helvetica"/>
                </a:rPr>
                <a:t>ERL collider</a:t>
              </a:r>
            </a:p>
          </p:txBody>
        </p:sp>
      </p:grpSp>
      <p:pic>
        <p:nvPicPr>
          <p:cNvPr id="19" name="Picture 18">
            <a:extLst>
              <a:ext uri="{FF2B5EF4-FFF2-40B4-BE49-F238E27FC236}">
                <a16:creationId xmlns:a16="http://schemas.microsoft.com/office/drawing/2014/main" id="{C4290192-C73D-3441-ABD9-6D6A33AE09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7126" y="4640518"/>
            <a:ext cx="2897295" cy="1417382"/>
          </a:xfrm>
          <a:prstGeom prst="rect">
            <a:avLst/>
          </a:prstGeom>
        </p:spPr>
      </p:pic>
    </p:spTree>
    <p:extLst>
      <p:ext uri="{BB962C8B-B14F-4D97-AF65-F5344CB8AC3E}">
        <p14:creationId xmlns:p14="http://schemas.microsoft.com/office/powerpoint/2010/main" val="355585291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D94F53-A959-0044-906A-7DEA5DA49DA8}"/>
              </a:ext>
            </a:extLst>
          </p:cNvPr>
          <p:cNvSpPr>
            <a:spLocks noGrp="1"/>
          </p:cNvSpPr>
          <p:nvPr>
            <p:ph type="title"/>
          </p:nvPr>
        </p:nvSpPr>
        <p:spPr>
          <a:xfrm>
            <a:off x="266698" y="0"/>
            <a:ext cx="7886700" cy="625475"/>
          </a:xfrm>
        </p:spPr>
        <p:txBody>
          <a:bodyPr>
            <a:normAutofit fontScale="90000"/>
          </a:bodyPr>
          <a:lstStyle/>
          <a:p>
            <a:r>
              <a:rPr lang="en-US" dirty="0">
                <a:solidFill>
                  <a:srgbClr val="FF0000"/>
                </a:solidFill>
              </a:rPr>
              <a:t>Beamstrahlung</a:t>
            </a:r>
          </a:p>
        </p:txBody>
      </p:sp>
      <p:sp>
        <p:nvSpPr>
          <p:cNvPr id="4" name="Content Placeholder 3">
            <a:extLst>
              <a:ext uri="{FF2B5EF4-FFF2-40B4-BE49-F238E27FC236}">
                <a16:creationId xmlns:a16="http://schemas.microsoft.com/office/drawing/2014/main" id="{FEDD80E1-9165-2049-ABE9-2C900061242A}"/>
              </a:ext>
            </a:extLst>
          </p:cNvPr>
          <p:cNvSpPr>
            <a:spLocks noGrp="1"/>
          </p:cNvSpPr>
          <p:nvPr>
            <p:ph idx="1"/>
          </p:nvPr>
        </p:nvSpPr>
        <p:spPr>
          <a:xfrm>
            <a:off x="143326" y="625475"/>
            <a:ext cx="8677275" cy="6042025"/>
          </a:xfrm>
        </p:spPr>
        <p:txBody>
          <a:bodyPr>
            <a:normAutofit/>
          </a:bodyPr>
          <a:lstStyle/>
          <a:p>
            <a:r>
              <a:rPr lang="en-US" sz="1800" dirty="0"/>
              <a:t>Beamstrahlung is synchrotron radiation emitted due to the strong EM field of the opposing beam</a:t>
            </a:r>
          </a:p>
          <a:p>
            <a:r>
              <a:rPr lang="en-US" sz="1800" dirty="0">
                <a:solidFill>
                  <a:schemeClr val="tx1"/>
                </a:solidFill>
              </a:rPr>
              <a:t>Beamstrahlung can cause energy loss resulting in large energy spread and even particle loss.</a:t>
            </a:r>
          </a:p>
          <a:p>
            <a:r>
              <a:rPr lang="en-US" sz="1800" dirty="0"/>
              <a:t>Using very flat beams minimizes beamstrahlung by minimizing the EM fields</a:t>
            </a:r>
          </a:p>
          <a:p>
            <a:r>
              <a:rPr lang="en-US" sz="1800" dirty="0">
                <a:solidFill>
                  <a:schemeClr val="tx1"/>
                </a:solidFill>
              </a:rPr>
              <a:t>The level of beamstrahlung is expressed by the beamstrahlung parameter 𝛶, the EM field in the particle’s rest frame in units of the critical field </a:t>
            </a:r>
            <a:r>
              <a:rPr lang="en-US" sz="1800" dirty="0" err="1">
                <a:solidFill>
                  <a:schemeClr val="tx1"/>
                </a:solidFill>
              </a:rPr>
              <a:t>B</a:t>
            </a:r>
            <a:r>
              <a:rPr lang="en-US" sz="1800" baseline="-25000" dirty="0" err="1">
                <a:solidFill>
                  <a:schemeClr val="tx1"/>
                </a:solidFill>
              </a:rPr>
              <a:t>c</a:t>
            </a:r>
            <a:r>
              <a:rPr lang="en-US" sz="1800" dirty="0">
                <a:solidFill>
                  <a:schemeClr val="tx1"/>
                </a:solidFill>
              </a:rPr>
              <a:t> where nonlinear QED effects start.</a:t>
            </a:r>
          </a:p>
          <a:p>
            <a:r>
              <a:rPr lang="en-US" sz="1800" dirty="0"/>
              <a:t>The ERL collider has 𝛶 = 0.004, which corresponds to a field of about </a:t>
            </a:r>
            <a:br>
              <a:rPr lang="en-US" sz="1800" dirty="0"/>
            </a:br>
            <a:r>
              <a:rPr lang="en-US" sz="1800" dirty="0"/>
              <a:t>50 T and causes an energy spread of about 0.16%</a:t>
            </a:r>
          </a:p>
          <a:p>
            <a:r>
              <a:rPr lang="en-US" sz="1800" dirty="0"/>
              <a:t>Using very flat beams is the main way of mitigating this effect</a:t>
            </a:r>
          </a:p>
          <a:p>
            <a:pPr marL="0" indent="0">
              <a:buNone/>
            </a:pPr>
            <a:endParaRPr lang="en-US" sz="1800" dirty="0"/>
          </a:p>
          <a:p>
            <a:endParaRPr lang="en-US" sz="1800" dirty="0"/>
          </a:p>
        </p:txBody>
      </p:sp>
      <p:pic>
        <p:nvPicPr>
          <p:cNvPr id="5" name="Picture 4">
            <a:extLst>
              <a:ext uri="{FF2B5EF4-FFF2-40B4-BE49-F238E27FC236}">
                <a16:creationId xmlns:a16="http://schemas.microsoft.com/office/drawing/2014/main" id="{A7A82558-8E70-4949-8466-395E5CF593AF}"/>
              </a:ext>
            </a:extLst>
          </p:cNvPr>
          <p:cNvPicPr>
            <a:picLocks noChangeAspect="1"/>
          </p:cNvPicPr>
          <p:nvPr/>
        </p:nvPicPr>
        <p:blipFill>
          <a:blip r:embed="rId3"/>
          <a:stretch>
            <a:fillRect/>
          </a:stretch>
        </p:blipFill>
        <p:spPr>
          <a:xfrm>
            <a:off x="371841" y="5432588"/>
            <a:ext cx="5657119" cy="1276607"/>
          </a:xfrm>
          <a:prstGeom prst="rect">
            <a:avLst/>
          </a:prstGeom>
        </p:spPr>
      </p:pic>
      <p:sp>
        <p:nvSpPr>
          <p:cNvPr id="6" name="Date Placeholder 3">
            <a:extLst>
              <a:ext uri="{FF2B5EF4-FFF2-40B4-BE49-F238E27FC236}">
                <a16:creationId xmlns:a16="http://schemas.microsoft.com/office/drawing/2014/main" id="{51B2E742-22C3-234F-BC95-52F9D070F661}"/>
              </a:ext>
            </a:extLst>
          </p:cNvPr>
          <p:cNvSpPr txBox="1">
            <a:spLocks/>
          </p:cNvSpPr>
          <p:nvPr/>
        </p:nvSpPr>
        <p:spPr>
          <a:xfrm>
            <a:off x="2296092" y="6518695"/>
            <a:ext cx="2514600" cy="381000"/>
          </a:xfrm>
          <a:prstGeom prst="rect">
            <a:avLst/>
          </a:prstGeom>
        </p:spPr>
        <p:txBody>
          <a:bodyPr/>
          <a:lstStyle>
            <a:defPPr>
              <a:defRPr lang="ja-JP"/>
            </a:defPPr>
            <a:lvl1pPr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1pPr>
            <a:lvl2pPr marL="4572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2pPr>
            <a:lvl3pPr marL="9144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3pPr>
            <a:lvl4pPr marL="13716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4pPr>
            <a:lvl5pPr marL="18288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5pPr>
            <a:lvl6pPr marL="22860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6pPr>
            <a:lvl7pPr marL="27432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7pPr>
            <a:lvl8pPr marL="32004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8pPr>
            <a:lvl9pPr marL="36576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9pPr>
          </a:lstStyle>
          <a:p>
            <a:r>
              <a:rPr lang="en-US" altLang="ja-JP" sz="1400" b="0" dirty="0">
                <a:effectLst/>
                <a:latin typeface="Times New Roman" panose="02020603050405020304" pitchFamily="18" charset="0"/>
                <a:cs typeface="Times New Roman" panose="02020603050405020304" pitchFamily="18" charset="0"/>
              </a:rPr>
              <a:t>Courtesy of D. Schulte</a:t>
            </a:r>
          </a:p>
        </p:txBody>
      </p:sp>
      <p:graphicFrame>
        <p:nvGraphicFramePr>
          <p:cNvPr id="7" name="Object 6">
            <a:extLst>
              <a:ext uri="{FF2B5EF4-FFF2-40B4-BE49-F238E27FC236}">
                <a16:creationId xmlns:a16="http://schemas.microsoft.com/office/drawing/2014/main" id="{07B9F939-D9AA-E44B-9A9C-DEFBA09FAE31}"/>
              </a:ext>
            </a:extLst>
          </p:cNvPr>
          <p:cNvGraphicFramePr>
            <a:graphicFrameLocks noChangeAspect="1"/>
          </p:cNvGraphicFramePr>
          <p:nvPr>
            <p:extLst>
              <p:ext uri="{D42A27DB-BD31-4B8C-83A1-F6EECF244321}">
                <p14:modId xmlns:p14="http://schemas.microsoft.com/office/powerpoint/2010/main" val="813121866"/>
              </p:ext>
            </p:extLst>
          </p:nvPr>
        </p:nvGraphicFramePr>
        <p:xfrm>
          <a:off x="5611351" y="4183388"/>
          <a:ext cx="3070047" cy="1385834"/>
        </p:xfrm>
        <a:graphic>
          <a:graphicData uri="http://schemas.openxmlformats.org/presentationml/2006/ole">
            <mc:AlternateContent xmlns:mc="http://schemas.openxmlformats.org/markup-compatibility/2006">
              <mc:Choice xmlns:v="urn:schemas-microsoft-com:vml" Requires="v">
                <p:oleObj spid="_x0000_s21615" r:id="rId4" imgW="1689100" imgH="762000" progId="Equation.DSMT4">
                  <p:embed/>
                </p:oleObj>
              </mc:Choice>
              <mc:Fallback>
                <p:oleObj r:id="rId4" imgW="1689100" imgH="762000" progId="Equation.DSMT4">
                  <p:embed/>
                  <p:pic>
                    <p:nvPicPr>
                      <p:cNvPr id="7" name="Object 6">
                        <a:extLst>
                          <a:ext uri="{FF2B5EF4-FFF2-40B4-BE49-F238E27FC236}">
                            <a16:creationId xmlns:a16="http://schemas.microsoft.com/office/drawing/2014/main" id="{F0B8CFC1-9F16-2946-8CBF-6D70CF629683}"/>
                          </a:ext>
                        </a:extLst>
                      </p:cNvPr>
                      <p:cNvPicPr>
                        <a:picLocks noChangeAspect="1" noChangeArrowheads="1"/>
                      </p:cNvPicPr>
                      <p:nvPr/>
                    </p:nvPicPr>
                    <p:blipFill>
                      <a:blip r:embed="rId5"/>
                      <a:srcRect/>
                      <a:stretch>
                        <a:fillRect/>
                      </a:stretch>
                    </p:blipFill>
                    <p:spPr bwMode="auto">
                      <a:xfrm>
                        <a:off x="5611351" y="4183388"/>
                        <a:ext cx="3070047" cy="1385834"/>
                      </a:xfrm>
                      <a:prstGeom prst="rect">
                        <a:avLst/>
                      </a:prstGeom>
                      <a:noFill/>
                      <a:ln>
                        <a:solidFill>
                          <a:srgbClr val="FF0000"/>
                        </a:solidFill>
                      </a:ln>
                    </p:spPr>
                  </p:pic>
                </p:oleObj>
              </mc:Fallback>
            </mc:AlternateContent>
          </a:graphicData>
        </a:graphic>
      </p:graphicFrame>
    </p:spTree>
    <p:extLst>
      <p:ext uri="{BB962C8B-B14F-4D97-AF65-F5344CB8AC3E}">
        <p14:creationId xmlns:p14="http://schemas.microsoft.com/office/powerpoint/2010/main" val="376428214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ngenp.gif"/>
          <p:cNvPicPr>
            <a:picLocks noChangeAspect="1"/>
          </p:cNvPicPr>
          <p:nvPr/>
        </p:nvPicPr>
        <p:blipFill>
          <a:blip r:embed="rId4"/>
          <a:stretch>
            <a:fillRect/>
          </a:stretch>
        </p:blipFill>
        <p:spPr>
          <a:xfrm>
            <a:off x="1373344" y="1417638"/>
            <a:ext cx="5937922" cy="4604021"/>
          </a:xfrm>
          <a:prstGeom prst="rect">
            <a:avLst/>
          </a:prstGeom>
        </p:spPr>
      </p:pic>
      <p:sp>
        <p:nvSpPr>
          <p:cNvPr id="6" name="Date Placeholder 3"/>
          <p:cNvSpPr txBox="1">
            <a:spLocks/>
          </p:cNvSpPr>
          <p:nvPr/>
        </p:nvSpPr>
        <p:spPr>
          <a:xfrm>
            <a:off x="3135586" y="4749907"/>
            <a:ext cx="2872827" cy="381000"/>
          </a:xfrm>
          <a:prstGeom prst="rect">
            <a:avLst/>
          </a:prstGeom>
        </p:spPr>
        <p:txBody>
          <a:bodyPr/>
          <a:lstStyle>
            <a:defPPr>
              <a:defRPr lang="ja-JP"/>
            </a:defPPr>
            <a:lvl1pPr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1pPr>
            <a:lvl2pPr marL="4572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2pPr>
            <a:lvl3pPr marL="9144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3pPr>
            <a:lvl4pPr marL="13716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4pPr>
            <a:lvl5pPr marL="18288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5pPr>
            <a:lvl6pPr marL="22860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6pPr>
            <a:lvl7pPr marL="27432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7pPr>
            <a:lvl8pPr marL="32004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8pPr>
            <a:lvl9pPr marL="36576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9pPr>
          </a:lstStyle>
          <a:p>
            <a:r>
              <a:rPr lang="en-US" altLang="ja-JP" b="0" i="1" dirty="0">
                <a:solidFill>
                  <a:schemeClr val="accent5">
                    <a:lumMod val="50000"/>
                  </a:schemeClr>
                </a:solidFill>
                <a:latin typeface="Times New Roman" panose="02020603050405020304" pitchFamily="18" charset="0"/>
                <a:cs typeface="Times New Roman" panose="02020603050405020304" pitchFamily="18" charset="0"/>
              </a:rPr>
              <a:t>Courtesy of Y. </a:t>
            </a:r>
            <a:r>
              <a:rPr lang="en-US" altLang="ja-JP" b="0" i="1" dirty="0" err="1">
                <a:solidFill>
                  <a:schemeClr val="accent5">
                    <a:lumMod val="50000"/>
                  </a:schemeClr>
                </a:solidFill>
                <a:latin typeface="Times New Roman" panose="02020603050405020304" pitchFamily="18" charset="0"/>
                <a:cs typeface="Times New Roman" panose="02020603050405020304" pitchFamily="18" charset="0"/>
              </a:rPr>
              <a:t>Hao</a:t>
            </a:r>
            <a:endParaRPr lang="en-US" altLang="ja-JP" b="0" i="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4294967295"/>
          </p:nvPr>
        </p:nvSpPr>
        <p:spPr>
          <a:xfrm>
            <a:off x="21166" y="6489700"/>
            <a:ext cx="609600" cy="368300"/>
          </a:xfrm>
          <a:prstGeom prst="rect">
            <a:avLst/>
          </a:prstGeom>
        </p:spPr>
        <p:txBody>
          <a:bodyPr/>
          <a:lstStyle/>
          <a:p>
            <a:fld id="{0B06856E-079A-7243-9D3B-2823E9335D6E}" type="slidenum">
              <a:rPr lang="en-US" smtClean="0"/>
              <a:pPr/>
              <a:t>14</a:t>
            </a:fld>
            <a:endParaRPr lang="en-US"/>
          </a:p>
        </p:txBody>
      </p:sp>
      <p:sp>
        <p:nvSpPr>
          <p:cNvPr id="3" name="TextBox 2"/>
          <p:cNvSpPr txBox="1"/>
          <p:nvPr/>
        </p:nvSpPr>
        <p:spPr>
          <a:xfrm>
            <a:off x="9093200" y="2679700"/>
            <a:ext cx="184666" cy="369332"/>
          </a:xfrm>
          <a:prstGeom prst="rect">
            <a:avLst/>
          </a:prstGeom>
          <a:noFill/>
        </p:spPr>
        <p:txBody>
          <a:bodyPr wrap="none" rtlCol="0">
            <a:spAutoFit/>
          </a:bodyPr>
          <a:lstStyle/>
          <a:p>
            <a:endParaRPr lang="en-US"/>
          </a:p>
        </p:txBody>
      </p:sp>
      <p:sp>
        <p:nvSpPr>
          <p:cNvPr id="8" name="Title 7">
            <a:extLst>
              <a:ext uri="{FF2B5EF4-FFF2-40B4-BE49-F238E27FC236}">
                <a16:creationId xmlns:a16="http://schemas.microsoft.com/office/drawing/2014/main" id="{97D02A27-653F-DD45-AB01-241683201742}"/>
              </a:ext>
            </a:extLst>
          </p:cNvPr>
          <p:cNvSpPr>
            <a:spLocks noGrp="1"/>
          </p:cNvSpPr>
          <p:nvPr>
            <p:ph type="title"/>
          </p:nvPr>
        </p:nvSpPr>
        <p:spPr>
          <a:xfrm>
            <a:off x="1528890" y="70906"/>
            <a:ext cx="5793390" cy="548377"/>
          </a:xfrm>
        </p:spPr>
        <p:txBody>
          <a:bodyPr>
            <a:normAutofit fontScale="90000"/>
          </a:bodyPr>
          <a:lstStyle/>
          <a:p>
            <a:r>
              <a:rPr lang="en-US" dirty="0"/>
              <a:t>Colliding beam disruption</a:t>
            </a:r>
          </a:p>
        </p:txBody>
      </p:sp>
      <p:sp>
        <p:nvSpPr>
          <p:cNvPr id="9" name="Rectangle 6">
            <a:extLst>
              <a:ext uri="{FF2B5EF4-FFF2-40B4-BE49-F238E27FC236}">
                <a16:creationId xmlns:a16="http://schemas.microsoft.com/office/drawing/2014/main" id="{C4437644-5CD9-3D43-A920-5142E7354E55}"/>
              </a:ext>
            </a:extLst>
          </p:cNvPr>
          <p:cNvSpPr>
            <a:spLocks noChangeArrowheads="1"/>
          </p:cNvSpPr>
          <p:nvPr/>
        </p:nvSpPr>
        <p:spPr bwMode="auto">
          <a:xfrm>
            <a:off x="325966" y="619283"/>
            <a:ext cx="786381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a:rPr>
              <a:t>In ERL collider beam-beam tune shift is no longer relevant. The relevant number is the disruption </a:t>
            </a:r>
            <a:r>
              <a:rPr lang="en-US" altLang="en-US" sz="1600" dirty="0">
                <a:latin typeface="Times New Roman" panose="02020603050405020304" pitchFamily="18" charset="0"/>
                <a:ea typeface="Calibri" panose="020F0502020204030204" pitchFamily="34" charset="0"/>
                <a:cs typeface="Times New Roman (Body CS)"/>
              </a:rPr>
              <a:t>parameter, where </a:t>
            </a:r>
            <a:r>
              <a:rPr lang="el-GR" altLang="en-US" sz="1600" dirty="0">
                <a:latin typeface="Times New Roman" panose="02020603050405020304" pitchFamily="18" charset="0"/>
                <a:ea typeface="Calibri" panose="020F0502020204030204" pitchFamily="34" charset="0"/>
                <a:cs typeface="Times New Roman (Body CS)"/>
              </a:rPr>
              <a:t>σ</a:t>
            </a:r>
            <a:r>
              <a:rPr lang="en-US" altLang="en-US" sz="1600" baseline="-25000" dirty="0">
                <a:latin typeface="Times New Roman" panose="02020603050405020304" pitchFamily="18" charset="0"/>
                <a:ea typeface="Calibri" panose="020F0502020204030204" pitchFamily="34" charset="0"/>
                <a:cs typeface="Times New Roman (Body CS)"/>
              </a:rPr>
              <a:t>z</a:t>
            </a:r>
            <a:r>
              <a:rPr lang="en-US" altLang="en-US" sz="1600" dirty="0">
                <a:latin typeface="Times New Roman" panose="02020603050405020304" pitchFamily="18" charset="0"/>
                <a:ea typeface="Calibri" panose="020F0502020204030204" pitchFamily="34" charset="0"/>
                <a:cs typeface="Times New Roman (Body CS)"/>
              </a:rPr>
              <a:t> is RMS bunch length. :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aphicFrame>
        <p:nvGraphicFramePr>
          <p:cNvPr id="10" name="Object 9">
            <a:extLst>
              <a:ext uri="{FF2B5EF4-FFF2-40B4-BE49-F238E27FC236}">
                <a16:creationId xmlns:a16="http://schemas.microsoft.com/office/drawing/2014/main" id="{7C591744-7B4B-8D46-A53A-65C639512722}"/>
              </a:ext>
            </a:extLst>
          </p:cNvPr>
          <p:cNvGraphicFramePr>
            <a:graphicFrameLocks noChangeAspect="1"/>
          </p:cNvGraphicFramePr>
          <p:nvPr>
            <p:extLst>
              <p:ext uri="{D42A27DB-BD31-4B8C-83A1-F6EECF244321}">
                <p14:modId xmlns:p14="http://schemas.microsoft.com/office/powerpoint/2010/main" val="648412662"/>
              </p:ext>
            </p:extLst>
          </p:nvPr>
        </p:nvGraphicFramePr>
        <p:xfrm>
          <a:off x="2448909" y="1149572"/>
          <a:ext cx="4246180" cy="789987"/>
        </p:xfrm>
        <a:graphic>
          <a:graphicData uri="http://schemas.openxmlformats.org/presentationml/2006/ole">
            <mc:AlternateContent xmlns:mc="http://schemas.openxmlformats.org/markup-compatibility/2006">
              <mc:Choice xmlns:v="urn:schemas-microsoft-com:vml" Requires="v">
                <p:oleObj spid="_x0000_s8398" r:id="rId5" imgW="2730500" imgH="508000" progId="Equation.DSMT4">
                  <p:embed/>
                </p:oleObj>
              </mc:Choice>
              <mc:Fallback>
                <p:oleObj r:id="rId5" imgW="2730500" imgH="508000" progId="Equation.DSMT4">
                  <p:embed/>
                  <p:pic>
                    <p:nvPicPr>
                      <p:cNvPr id="8" name="Object 7">
                        <a:extLst>
                          <a:ext uri="{FF2B5EF4-FFF2-40B4-BE49-F238E27FC236}">
                            <a16:creationId xmlns:a16="http://schemas.microsoft.com/office/drawing/2014/main" id="{FF58E0B2-2C08-0E40-ABEC-911E3CEFC0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8909" y="1149572"/>
                        <a:ext cx="4246180" cy="789987"/>
                      </a:xfrm>
                      <a:prstGeom prst="rect">
                        <a:avLst/>
                      </a:prstGeom>
                      <a:noFill/>
                    </p:spPr>
                  </p:pic>
                </p:oleObj>
              </mc:Fallback>
            </mc:AlternateContent>
          </a:graphicData>
        </a:graphic>
      </p:graphicFrame>
      <p:sp>
        <p:nvSpPr>
          <p:cNvPr id="11" name="Rectangle 6">
            <a:extLst>
              <a:ext uri="{FF2B5EF4-FFF2-40B4-BE49-F238E27FC236}">
                <a16:creationId xmlns:a16="http://schemas.microsoft.com/office/drawing/2014/main" id="{297BD9D8-53C0-394F-92F4-B63ACCE68FA4}"/>
              </a:ext>
            </a:extLst>
          </p:cNvPr>
          <p:cNvSpPr>
            <a:spLocks noChangeArrowheads="1"/>
          </p:cNvSpPr>
          <p:nvPr/>
        </p:nvSpPr>
        <p:spPr bwMode="auto">
          <a:xfrm>
            <a:off x="0" y="5708428"/>
            <a:ext cx="916048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kumimoji="0" lang="en-US"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a:rPr>
              <a:t>As part of the ERL-based eRHIC studies we demonstrated that disruption parameter up to 200 for electron beam colliding with hadron beam can be tolerated : transverse beam emittance will double in a single collision, but the beam than can be comfortably energy recovered. Movie shows evolution of electron beam distribution when beam propagate though proton beam with total disruption paramet</a:t>
            </a:r>
            <a:r>
              <a:rPr lang="en-US" altLang="en-US" sz="1400" dirty="0">
                <a:latin typeface="Times New Roman" panose="02020603050405020304" pitchFamily="18" charset="0"/>
                <a:ea typeface="Calibri" panose="020F0502020204030204" pitchFamily="34" charset="0"/>
                <a:cs typeface="Times New Roman (Body CS)"/>
              </a:rPr>
              <a:t>er ~ 150. </a:t>
            </a:r>
            <a:endParaRPr lang="en-US" altLang="en-US" sz="1400" dirty="0">
              <a:solidFill>
                <a:srgbClr val="FF0000"/>
              </a:solidFill>
              <a:latin typeface="Times New Roman" panose="02020603050405020304" pitchFamily="18" charset="0"/>
              <a:ea typeface="Calibri" panose="020F0502020204030204" pitchFamily="34" charset="0"/>
              <a:cs typeface="Times New Roman (Body CS)"/>
            </a:endParaRPr>
          </a:p>
        </p:txBody>
      </p:sp>
    </p:spTree>
    <p:extLst>
      <p:ext uri="{BB962C8B-B14F-4D97-AF65-F5344CB8AC3E}">
        <p14:creationId xmlns:p14="http://schemas.microsoft.com/office/powerpoint/2010/main" val="345726643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C2DAF-4BFA-F141-AAE3-5AFF215B363C}"/>
              </a:ext>
            </a:extLst>
          </p:cNvPr>
          <p:cNvSpPr>
            <a:spLocks noGrp="1"/>
          </p:cNvSpPr>
          <p:nvPr>
            <p:ph type="title"/>
          </p:nvPr>
        </p:nvSpPr>
        <p:spPr>
          <a:xfrm>
            <a:off x="146374" y="86613"/>
            <a:ext cx="8851252" cy="745088"/>
          </a:xfrm>
        </p:spPr>
        <p:txBody>
          <a:bodyPr>
            <a:noAutofit/>
          </a:bodyPr>
          <a:lstStyle/>
          <a:p>
            <a:pPr algn="ctr"/>
            <a:r>
              <a:rPr lang="en-US" sz="3200" dirty="0">
                <a:solidFill>
                  <a:srgbClr val="0432FF"/>
                </a:solidFill>
              </a:rPr>
              <a:t>Strong-strong collisions of flat beams</a:t>
            </a:r>
            <a:br>
              <a:rPr lang="en-US" sz="3200" dirty="0">
                <a:solidFill>
                  <a:srgbClr val="0432FF"/>
                </a:solidFill>
              </a:rPr>
            </a:br>
            <a:r>
              <a:rPr lang="en-US" sz="3200" dirty="0">
                <a:solidFill>
                  <a:srgbClr val="0432FF"/>
                </a:solidFill>
              </a:rPr>
              <a:t>in ERL </a:t>
            </a:r>
            <a:r>
              <a:rPr lang="en-US" sz="3200" dirty="0" err="1">
                <a:solidFill>
                  <a:srgbClr val="0432FF"/>
                </a:solidFill>
              </a:rPr>
              <a:t>e</a:t>
            </a:r>
            <a:r>
              <a:rPr lang="en-US" sz="3200" baseline="30000" dirty="0" err="1">
                <a:solidFill>
                  <a:srgbClr val="0432FF"/>
                </a:solidFill>
              </a:rPr>
              <a:t>+</a:t>
            </a:r>
            <a:r>
              <a:rPr lang="en-US" sz="3200" dirty="0" err="1">
                <a:solidFill>
                  <a:srgbClr val="0432FF"/>
                </a:solidFill>
              </a:rPr>
              <a:t>e</a:t>
            </a:r>
            <a:r>
              <a:rPr lang="en-US" sz="3200" baseline="30000" dirty="0">
                <a:solidFill>
                  <a:srgbClr val="0432FF"/>
                </a:solidFill>
              </a:rPr>
              <a:t>-</a:t>
            </a:r>
            <a:r>
              <a:rPr lang="en-US" sz="3200" dirty="0">
                <a:solidFill>
                  <a:srgbClr val="0432FF"/>
                </a:solidFill>
              </a:rPr>
              <a:t> collider</a:t>
            </a:r>
          </a:p>
        </p:txBody>
      </p:sp>
      <p:pic>
        <p:nvPicPr>
          <p:cNvPr id="17414" name="image1.png">
            <a:extLst>
              <a:ext uri="{FF2B5EF4-FFF2-40B4-BE49-F238E27FC236}">
                <a16:creationId xmlns:a16="http://schemas.microsoft.com/office/drawing/2014/main" id="{BBA62738-F08A-BA46-9221-7FF7D972B9F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33500" y="1101553"/>
            <a:ext cx="2565400" cy="1625600"/>
          </a:xfrm>
          <a:prstGeom prst="rect">
            <a:avLst/>
          </a:prstGeom>
          <a:noFill/>
          <a:extLst>
            <a:ext uri="{909E8E84-426E-40DD-AFC4-6F175D3DCCD1}">
              <a14:hiddenFill xmlns:a14="http://schemas.microsoft.com/office/drawing/2010/main">
                <a:solidFill>
                  <a:srgbClr val="FFFFFF"/>
                </a:solidFill>
              </a14:hiddenFill>
            </a:ext>
          </a:extLst>
        </p:spPr>
      </p:pic>
      <p:pic>
        <p:nvPicPr>
          <p:cNvPr id="17413" name="image8.png">
            <a:extLst>
              <a:ext uri="{FF2B5EF4-FFF2-40B4-BE49-F238E27FC236}">
                <a16:creationId xmlns:a16="http://schemas.microsoft.com/office/drawing/2014/main" id="{DDE45A4E-0B10-BA4A-8610-E9EB6E5F6A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7471" y="1018430"/>
            <a:ext cx="26670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image2.png">
            <a:extLst>
              <a:ext uri="{FF2B5EF4-FFF2-40B4-BE49-F238E27FC236}">
                <a16:creationId xmlns:a16="http://schemas.microsoft.com/office/drawing/2014/main" id="{95649D36-84C0-6D4B-BB49-4EB831459CE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82700" y="2794002"/>
            <a:ext cx="2667000" cy="1689100"/>
          </a:xfrm>
          <a:prstGeom prst="rect">
            <a:avLst/>
          </a:prstGeom>
          <a:noFill/>
          <a:extLst>
            <a:ext uri="{909E8E84-426E-40DD-AFC4-6F175D3DCCD1}">
              <a14:hiddenFill xmlns:a14="http://schemas.microsoft.com/office/drawing/2010/main">
                <a:solidFill>
                  <a:srgbClr val="FFFFFF"/>
                </a:solidFill>
              </a14:hiddenFill>
            </a:ext>
          </a:extLst>
        </p:spPr>
      </p:pic>
      <p:pic>
        <p:nvPicPr>
          <p:cNvPr id="17411" name="image7.png">
            <a:extLst>
              <a:ext uri="{FF2B5EF4-FFF2-40B4-BE49-F238E27FC236}">
                <a16:creationId xmlns:a16="http://schemas.microsoft.com/office/drawing/2014/main" id="{BA26785B-5F32-8548-89C3-377E7560896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08307" y="2778873"/>
            <a:ext cx="2667000" cy="15367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image31.png">
            <a:extLst>
              <a:ext uri="{FF2B5EF4-FFF2-40B4-BE49-F238E27FC236}">
                <a16:creationId xmlns:a16="http://schemas.microsoft.com/office/drawing/2014/main" id="{CE8AFC34-EBC6-A84B-BCE4-53F97B7CAE1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94622" y="4497349"/>
            <a:ext cx="2667000" cy="1689100"/>
          </a:xfrm>
          <a:prstGeom prst="rect">
            <a:avLst/>
          </a:prstGeom>
          <a:noFill/>
          <a:extLst>
            <a:ext uri="{909E8E84-426E-40DD-AFC4-6F175D3DCCD1}">
              <a14:hiddenFill xmlns:a14="http://schemas.microsoft.com/office/drawing/2010/main">
                <a:solidFill>
                  <a:srgbClr val="FFFFFF"/>
                </a:solidFill>
              </a14:hiddenFill>
            </a:ext>
          </a:extLst>
        </p:spPr>
      </p:pic>
      <p:pic>
        <p:nvPicPr>
          <p:cNvPr id="17409" name="image15.png">
            <a:extLst>
              <a:ext uri="{FF2B5EF4-FFF2-40B4-BE49-F238E27FC236}">
                <a16:creationId xmlns:a16="http://schemas.microsoft.com/office/drawing/2014/main" id="{3B03C35E-E420-AA42-8E67-67535DC86B7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20229" y="4435623"/>
            <a:ext cx="2667000" cy="1612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a:extLst>
              <a:ext uri="{FF2B5EF4-FFF2-40B4-BE49-F238E27FC236}">
                <a16:creationId xmlns:a16="http://schemas.microsoft.com/office/drawing/2014/main" id="{7644CBA8-C692-1A41-9493-BD9A70FEA89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8">
            <a:extLst>
              <a:ext uri="{FF2B5EF4-FFF2-40B4-BE49-F238E27FC236}">
                <a16:creationId xmlns:a16="http://schemas.microsoft.com/office/drawing/2014/main" id="{5AAB8A4A-14B6-054A-B479-0F2797B3BC55}"/>
              </a:ext>
            </a:extLst>
          </p:cNvPr>
          <p:cNvSpPr>
            <a:spLocks noChangeArrowheads="1"/>
          </p:cNvSpPr>
          <p:nvPr/>
        </p:nvSpPr>
        <p:spPr bwMode="auto">
          <a:xfrm>
            <a:off x="0" y="215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9">
            <a:extLst>
              <a:ext uri="{FF2B5EF4-FFF2-40B4-BE49-F238E27FC236}">
                <a16:creationId xmlns:a16="http://schemas.microsoft.com/office/drawing/2014/main" id="{125FF6AA-772B-194D-BF78-ED7EB9923844}"/>
              </a:ext>
            </a:extLst>
          </p:cNvPr>
          <p:cNvSpPr>
            <a:spLocks noChangeArrowheads="1"/>
          </p:cNvSpPr>
          <p:nvPr/>
        </p:nvSpPr>
        <p:spPr bwMode="auto">
          <a:xfrm>
            <a:off x="1294622" y="823953"/>
            <a:ext cx="636347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(a)  			   (b)</a:t>
            </a:r>
            <a:endParaRPr kumimoji="0" lang="en-US" altLang="en-US" sz="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0">
            <a:extLst>
              <a:ext uri="{FF2B5EF4-FFF2-40B4-BE49-F238E27FC236}">
                <a16:creationId xmlns:a16="http://schemas.microsoft.com/office/drawing/2014/main" id="{3A65D14A-D8E4-8246-9848-6EC0C2294A54}"/>
              </a:ext>
            </a:extLst>
          </p:cNvPr>
          <p:cNvSpPr>
            <a:spLocks noChangeArrowheads="1"/>
          </p:cNvSpPr>
          <p:nvPr/>
        </p:nvSpPr>
        <p:spPr bwMode="auto">
          <a:xfrm>
            <a:off x="0" y="5981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11">
            <a:extLst>
              <a:ext uri="{FF2B5EF4-FFF2-40B4-BE49-F238E27FC236}">
                <a16:creationId xmlns:a16="http://schemas.microsoft.com/office/drawing/2014/main" id="{409E689E-76EA-D643-BF8C-371CB8530E40}"/>
              </a:ext>
            </a:extLst>
          </p:cNvPr>
          <p:cNvSpPr>
            <a:spLocks noChangeArrowheads="1"/>
          </p:cNvSpPr>
          <p:nvPr/>
        </p:nvSpPr>
        <p:spPr bwMode="auto">
          <a:xfrm>
            <a:off x="1335257" y="2599991"/>
            <a:ext cx="314220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(c)  			(d)</a:t>
            </a:r>
            <a:endParaRPr kumimoji="0" lang="en-US" altLang="en-US" sz="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12">
            <a:extLst>
              <a:ext uri="{FF2B5EF4-FFF2-40B4-BE49-F238E27FC236}">
                <a16:creationId xmlns:a16="http://schemas.microsoft.com/office/drawing/2014/main" id="{E11C6534-8A3F-4441-B152-D0029095FAE4}"/>
              </a:ext>
            </a:extLst>
          </p:cNvPr>
          <p:cNvSpPr>
            <a:spLocks noChangeArrowheads="1"/>
          </p:cNvSpPr>
          <p:nvPr/>
        </p:nvSpPr>
        <p:spPr bwMode="auto">
          <a:xfrm>
            <a:off x="0" y="966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3">
            <a:extLst>
              <a:ext uri="{FF2B5EF4-FFF2-40B4-BE49-F238E27FC236}">
                <a16:creationId xmlns:a16="http://schemas.microsoft.com/office/drawing/2014/main" id="{59ED3D5E-B014-1349-9409-ABD15CA32EAC}"/>
              </a:ext>
            </a:extLst>
          </p:cNvPr>
          <p:cNvSpPr>
            <a:spLocks noChangeArrowheads="1"/>
          </p:cNvSpPr>
          <p:nvPr/>
        </p:nvSpPr>
        <p:spPr bwMode="auto">
          <a:xfrm>
            <a:off x="3141280" y="4297124"/>
            <a:ext cx="125386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(e)  	(f)</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1">
            <a:extLst>
              <a:ext uri="{FF2B5EF4-FFF2-40B4-BE49-F238E27FC236}">
                <a16:creationId xmlns:a16="http://schemas.microsoft.com/office/drawing/2014/main" id="{90ACA947-E7BB-DF47-AABD-A2FCFA3368C3}"/>
              </a:ext>
            </a:extLst>
          </p:cNvPr>
          <p:cNvSpPr/>
          <p:nvPr/>
        </p:nvSpPr>
        <p:spPr>
          <a:xfrm>
            <a:off x="73187" y="6119652"/>
            <a:ext cx="8997626" cy="646331"/>
          </a:xfrm>
          <a:prstGeom prst="rect">
            <a:avLst/>
          </a:prstGeom>
        </p:spPr>
        <p:txBody>
          <a:bodyPr wrap="square">
            <a:spAutoFit/>
          </a:bodyPr>
          <a:lstStyle/>
          <a:p>
            <a:r>
              <a:rPr lang="en-US" sz="1200" dirty="0">
                <a:latin typeface="Times New Roman" panose="02020603050405020304" pitchFamily="18" charset="0"/>
                <a:ea typeface="Times New Roman" panose="02020603050405020304" pitchFamily="18" charset="0"/>
                <a:cs typeface="Times New Roman" panose="02020603050405020304" pitchFamily="18" charset="0"/>
              </a:rPr>
              <a:t>Beam distribution in the vertical phase space after the collision. Distributions of the central slice are on the left and combinations of 10 slices covering evenly -3σ</a:t>
            </a:r>
            <a:r>
              <a:rPr lang="en-US" sz="1200" baseline="-25000" dirty="0">
                <a:latin typeface="Times New Roman" panose="02020603050405020304" pitchFamily="18" charset="0"/>
                <a:ea typeface="Times New Roman" panose="02020603050405020304" pitchFamily="18" charset="0"/>
                <a:cs typeface="Times New Roman" panose="02020603050405020304" pitchFamily="18" charset="0"/>
              </a:rPr>
              <a:t>z</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&lt; z&lt; 3σ</a:t>
            </a:r>
            <a:r>
              <a:rPr lang="en-US" sz="1200" baseline="-25000" dirty="0">
                <a:latin typeface="Times New Roman" panose="02020603050405020304" pitchFamily="18" charset="0"/>
                <a:ea typeface="Times New Roman" panose="02020603050405020304" pitchFamily="18" charset="0"/>
                <a:cs typeface="Times New Roman" panose="02020603050405020304" pitchFamily="18" charset="0"/>
              </a:rPr>
              <a:t>z</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 are on the right: (a-b) are for center particles at x=0; (c-d) are for those at x= </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σ</a:t>
            </a:r>
            <a:r>
              <a:rPr lang="en-US" sz="1200" baseline="-25000" dirty="0" err="1">
                <a:latin typeface="Times New Roman" panose="02020603050405020304" pitchFamily="18" charset="0"/>
                <a:ea typeface="Times New Roman" panose="02020603050405020304" pitchFamily="18" charset="0"/>
                <a:cs typeface="Times New Roman" panose="02020603050405020304" pitchFamily="18" charset="0"/>
              </a:rPr>
              <a:t>x</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(e-f) is for that at x= 2σ</a:t>
            </a:r>
            <a:r>
              <a:rPr lang="en-US" sz="1200" baseline="-25000" dirty="0">
                <a:latin typeface="Times New Roman" panose="02020603050405020304" pitchFamily="18" charset="0"/>
                <a:ea typeface="Times New Roman" panose="02020603050405020304" pitchFamily="18" charset="0"/>
                <a:cs typeface="Times New Roman" panose="02020603050405020304" pitchFamily="18" charset="0"/>
              </a:rPr>
              <a:t>x</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The horizontal axes are the vertical coordinate and the vertical axes are vertical angle of the particle</a:t>
            </a:r>
            <a:r>
              <a:rPr lang="en-US" sz="1200" dirty="0">
                <a:latin typeface="Times New Roman" panose="02020603050405020304" pitchFamily="18" charset="0"/>
                <a:cs typeface="Times New Roman" panose="02020603050405020304" pitchFamily="18" charset="0"/>
              </a:rPr>
              <a:t> </a:t>
            </a:r>
          </a:p>
        </p:txBody>
      </p:sp>
      <p:sp>
        <p:nvSpPr>
          <p:cNvPr id="3" name="Rectangle 2">
            <a:extLst>
              <a:ext uri="{FF2B5EF4-FFF2-40B4-BE49-F238E27FC236}">
                <a16:creationId xmlns:a16="http://schemas.microsoft.com/office/drawing/2014/main" id="{4371E26C-782B-9247-B119-1393081226C3}"/>
              </a:ext>
            </a:extLst>
          </p:cNvPr>
          <p:cNvSpPr/>
          <p:nvPr/>
        </p:nvSpPr>
        <p:spPr>
          <a:xfrm rot="16200000">
            <a:off x="-1260282" y="3171250"/>
            <a:ext cx="3681905" cy="369332"/>
          </a:xfrm>
          <a:prstGeom prst="rect">
            <a:avLst/>
          </a:prstGeom>
        </p:spPr>
        <p:txBody>
          <a:bodyPr wrap="none">
            <a:spAutoFit/>
          </a:bodyPr>
          <a:lstStyle/>
          <a:p>
            <a:r>
              <a:rPr lang="en-US" dirty="0">
                <a:solidFill>
                  <a:srgbClr val="0432FF"/>
                </a:solidFill>
              </a:rPr>
              <a:t>https://</a:t>
            </a:r>
            <a:r>
              <a:rPr lang="en-US" dirty="0" err="1">
                <a:solidFill>
                  <a:srgbClr val="0432FF"/>
                </a:solidFill>
              </a:rPr>
              <a:t>arxiv.org</a:t>
            </a:r>
            <a:r>
              <a:rPr lang="en-US" dirty="0">
                <a:solidFill>
                  <a:srgbClr val="0432FF"/>
                </a:solidFill>
              </a:rPr>
              <a:t>/pdf/1909.04437.pdf</a:t>
            </a:r>
          </a:p>
        </p:txBody>
      </p:sp>
    </p:spTree>
    <p:extLst>
      <p:ext uri="{BB962C8B-B14F-4D97-AF65-F5344CB8AC3E}">
        <p14:creationId xmlns:p14="http://schemas.microsoft.com/office/powerpoint/2010/main" val="4085246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9324E-6998-BF4A-889F-30E2C5B61CDD}"/>
              </a:ext>
            </a:extLst>
          </p:cNvPr>
          <p:cNvSpPr>
            <a:spLocks noGrp="1"/>
          </p:cNvSpPr>
          <p:nvPr>
            <p:ph type="title"/>
          </p:nvPr>
        </p:nvSpPr>
        <p:spPr>
          <a:xfrm>
            <a:off x="919311" y="-18163"/>
            <a:ext cx="7418857" cy="942798"/>
          </a:xfrm>
        </p:spPr>
        <p:txBody>
          <a:bodyPr>
            <a:noAutofit/>
          </a:bodyPr>
          <a:lstStyle/>
          <a:p>
            <a:r>
              <a:rPr lang="en-US" sz="2800" dirty="0">
                <a:solidFill>
                  <a:srgbClr val="0432FF"/>
                </a:solidFill>
              </a:rPr>
              <a:t>Details on head-on collisions: 2 beams x 250 GeV</a:t>
            </a:r>
          </a:p>
        </p:txBody>
      </p:sp>
      <p:pic>
        <p:nvPicPr>
          <p:cNvPr id="5" name="Picture 4">
            <a:extLst>
              <a:ext uri="{FF2B5EF4-FFF2-40B4-BE49-F238E27FC236}">
                <a16:creationId xmlns:a16="http://schemas.microsoft.com/office/drawing/2014/main" id="{CD8B9D5F-03F4-ED45-99CF-D76BBB1FB56E}"/>
              </a:ext>
            </a:extLst>
          </p:cNvPr>
          <p:cNvPicPr/>
          <p:nvPr/>
        </p:nvPicPr>
        <p:blipFill>
          <a:blip r:embed="rId2" cstate="screen">
            <a:extLst>
              <a:ext uri="{28A0092B-C50C-407E-A947-70E740481C1C}">
                <a14:useLocalDpi xmlns:a14="http://schemas.microsoft.com/office/drawing/2010/main"/>
              </a:ext>
            </a:extLst>
          </a:blip>
          <a:stretch>
            <a:fillRect/>
          </a:stretch>
        </p:blipFill>
        <p:spPr>
          <a:xfrm>
            <a:off x="26270" y="1125396"/>
            <a:ext cx="2571750" cy="1611630"/>
          </a:xfrm>
          <a:prstGeom prst="rect">
            <a:avLst/>
          </a:prstGeom>
        </p:spPr>
      </p:pic>
      <p:pic>
        <p:nvPicPr>
          <p:cNvPr id="6" name="Picture 5">
            <a:extLst>
              <a:ext uri="{FF2B5EF4-FFF2-40B4-BE49-F238E27FC236}">
                <a16:creationId xmlns:a16="http://schemas.microsoft.com/office/drawing/2014/main" id="{EDC29F1B-0B0E-7A49-B60D-E59C6E51EEE3}"/>
              </a:ext>
            </a:extLst>
          </p:cNvPr>
          <p:cNvPicPr/>
          <p:nvPr/>
        </p:nvPicPr>
        <p:blipFill>
          <a:blip r:embed="rId3" cstate="screen">
            <a:extLst>
              <a:ext uri="{28A0092B-C50C-407E-A947-70E740481C1C}">
                <a14:useLocalDpi xmlns:a14="http://schemas.microsoft.com/office/drawing/2010/main"/>
              </a:ext>
            </a:extLst>
          </a:blip>
          <a:stretch>
            <a:fillRect/>
          </a:stretch>
        </p:blipFill>
        <p:spPr>
          <a:xfrm>
            <a:off x="2475877" y="1159189"/>
            <a:ext cx="2571750" cy="1611630"/>
          </a:xfrm>
          <a:prstGeom prst="rect">
            <a:avLst/>
          </a:prstGeom>
        </p:spPr>
      </p:pic>
      <p:sp>
        <p:nvSpPr>
          <p:cNvPr id="7" name="Rectangle 6">
            <a:extLst>
              <a:ext uri="{FF2B5EF4-FFF2-40B4-BE49-F238E27FC236}">
                <a16:creationId xmlns:a16="http://schemas.microsoft.com/office/drawing/2014/main" id="{1C746C8B-4CFA-4F47-9D3F-1E62497C1E6B}"/>
              </a:ext>
            </a:extLst>
          </p:cNvPr>
          <p:cNvSpPr/>
          <p:nvPr/>
        </p:nvSpPr>
        <p:spPr>
          <a:xfrm>
            <a:off x="374349" y="756064"/>
            <a:ext cx="1545103"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Electron beam</a:t>
            </a:r>
          </a:p>
        </p:txBody>
      </p:sp>
      <p:sp>
        <p:nvSpPr>
          <p:cNvPr id="8" name="Rectangle 7">
            <a:extLst>
              <a:ext uri="{FF2B5EF4-FFF2-40B4-BE49-F238E27FC236}">
                <a16:creationId xmlns:a16="http://schemas.microsoft.com/office/drawing/2014/main" id="{6F5B1791-F2F9-C140-9AE2-25F7DB68AAEE}"/>
              </a:ext>
            </a:extLst>
          </p:cNvPr>
          <p:cNvSpPr/>
          <p:nvPr/>
        </p:nvSpPr>
        <p:spPr>
          <a:xfrm>
            <a:off x="2847013" y="789857"/>
            <a:ext cx="1511952"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Positron beam</a:t>
            </a:r>
          </a:p>
        </p:txBody>
      </p:sp>
      <p:sp>
        <p:nvSpPr>
          <p:cNvPr id="10" name="Rectangle 9">
            <a:extLst>
              <a:ext uri="{FF2B5EF4-FFF2-40B4-BE49-F238E27FC236}">
                <a16:creationId xmlns:a16="http://schemas.microsoft.com/office/drawing/2014/main" id="{90383B37-582A-7C47-8DE7-99599F3D8F8A}"/>
              </a:ext>
            </a:extLst>
          </p:cNvPr>
          <p:cNvSpPr/>
          <p:nvPr/>
        </p:nvSpPr>
        <p:spPr>
          <a:xfrm>
            <a:off x="5552134" y="667609"/>
            <a:ext cx="3044423"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Instantaneous luminosity (</a:t>
            </a:r>
            <a:r>
              <a:rPr lang="en-US" dirty="0" err="1">
                <a:latin typeface="Times New Roman" panose="02020603050405020304" pitchFamily="18" charset="0"/>
                <a:cs typeface="Times New Roman" panose="02020603050405020304" pitchFamily="18" charset="0"/>
              </a:rPr>
              <a:t>a.u</a:t>
            </a:r>
            <a:r>
              <a:rPr lang="en-US"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EE982C4C-7BAF-294C-8D96-5A5B18259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034" y="3730367"/>
            <a:ext cx="3660203" cy="2371569"/>
          </a:xfrm>
          <a:prstGeom prst="rect">
            <a:avLst/>
          </a:prstGeom>
        </p:spPr>
      </p:pic>
      <p:sp>
        <p:nvSpPr>
          <p:cNvPr id="11" name="Rectangle 10">
            <a:extLst>
              <a:ext uri="{FF2B5EF4-FFF2-40B4-BE49-F238E27FC236}">
                <a16:creationId xmlns:a16="http://schemas.microsoft.com/office/drawing/2014/main" id="{FFF20E66-E024-ED45-A9B0-6596838F05C3}"/>
              </a:ext>
            </a:extLst>
          </p:cNvPr>
          <p:cNvSpPr/>
          <p:nvPr/>
        </p:nvSpPr>
        <p:spPr>
          <a:xfrm>
            <a:off x="738397" y="3130403"/>
            <a:ext cx="262347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Pinch effect on luminosity</a:t>
            </a:r>
          </a:p>
        </p:txBody>
      </p:sp>
      <p:sp>
        <p:nvSpPr>
          <p:cNvPr id="4" name="Rectangle 3">
            <a:extLst>
              <a:ext uri="{FF2B5EF4-FFF2-40B4-BE49-F238E27FC236}">
                <a16:creationId xmlns:a16="http://schemas.microsoft.com/office/drawing/2014/main" id="{6425A215-CB04-D045-AA14-E30F1CF8738E}"/>
              </a:ext>
            </a:extLst>
          </p:cNvPr>
          <p:cNvSpPr/>
          <p:nvPr/>
        </p:nvSpPr>
        <p:spPr>
          <a:xfrm>
            <a:off x="3319898" y="5732604"/>
            <a:ext cx="566181"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x/</a:t>
            </a:r>
            <a:r>
              <a:rPr lang="el-GR" dirty="0">
                <a:latin typeface="Times New Roman" panose="02020603050405020304" pitchFamily="18" charset="0"/>
                <a:cs typeface="Times New Roman" panose="02020603050405020304" pitchFamily="18" charset="0"/>
              </a:rPr>
              <a:t>σ</a:t>
            </a:r>
            <a:r>
              <a:rPr lang="en-US" baseline="-25000" dirty="0">
                <a:latin typeface="Times New Roman" panose="02020603050405020304" pitchFamily="18" charset="0"/>
                <a:cs typeface="Times New Roman" panose="02020603050405020304" pitchFamily="18" charset="0"/>
              </a:rPr>
              <a:t>x</a:t>
            </a:r>
            <a:endParaRPr lang="en-US" baseline="-25000" dirty="0"/>
          </a:p>
        </p:txBody>
      </p:sp>
      <p:sp>
        <p:nvSpPr>
          <p:cNvPr id="12" name="Rectangle 11">
            <a:extLst>
              <a:ext uri="{FF2B5EF4-FFF2-40B4-BE49-F238E27FC236}">
                <a16:creationId xmlns:a16="http://schemas.microsoft.com/office/drawing/2014/main" id="{0ECA61D2-977F-624A-AD03-E4A148DBA7F8}"/>
              </a:ext>
            </a:extLst>
          </p:cNvPr>
          <p:cNvSpPr/>
          <p:nvPr/>
        </p:nvSpPr>
        <p:spPr>
          <a:xfrm>
            <a:off x="4628740" y="2881261"/>
            <a:ext cx="3967817"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Random sample of electron’s trajectories</a:t>
            </a:r>
          </a:p>
        </p:txBody>
      </p:sp>
      <p:pic>
        <p:nvPicPr>
          <p:cNvPr id="13" name="Picture 12">
            <a:extLst>
              <a:ext uri="{FF2B5EF4-FFF2-40B4-BE49-F238E27FC236}">
                <a16:creationId xmlns:a16="http://schemas.microsoft.com/office/drawing/2014/main" id="{463D41D1-25CF-0A42-B167-5603D2FD4520}"/>
              </a:ext>
            </a:extLst>
          </p:cNvPr>
          <p:cNvPicPr/>
          <p:nvPr/>
        </p:nvPicPr>
        <p:blipFill>
          <a:blip r:embed="rId5"/>
          <a:stretch>
            <a:fillRect/>
          </a:stretch>
        </p:blipFill>
        <p:spPr>
          <a:xfrm>
            <a:off x="4995214" y="3361035"/>
            <a:ext cx="3234868" cy="1711685"/>
          </a:xfrm>
          <a:prstGeom prst="rect">
            <a:avLst/>
          </a:prstGeom>
        </p:spPr>
      </p:pic>
      <p:pic>
        <p:nvPicPr>
          <p:cNvPr id="15" name="Picture 14">
            <a:extLst>
              <a:ext uri="{FF2B5EF4-FFF2-40B4-BE49-F238E27FC236}">
                <a16:creationId xmlns:a16="http://schemas.microsoft.com/office/drawing/2014/main" id="{9CECC895-2A16-9C4A-B856-7D72B85F83E8}"/>
              </a:ext>
            </a:extLst>
          </p:cNvPr>
          <p:cNvPicPr/>
          <p:nvPr/>
        </p:nvPicPr>
        <p:blipFill>
          <a:blip r:embed="rId6"/>
          <a:stretch>
            <a:fillRect/>
          </a:stretch>
        </p:blipFill>
        <p:spPr>
          <a:xfrm>
            <a:off x="5628470" y="1090375"/>
            <a:ext cx="2857500" cy="1714500"/>
          </a:xfrm>
          <a:prstGeom prst="rect">
            <a:avLst/>
          </a:prstGeom>
        </p:spPr>
      </p:pic>
      <p:pic>
        <p:nvPicPr>
          <p:cNvPr id="16" name="Picture 15" descr="A close up of a map&#10;&#10;Description automatically generated">
            <a:extLst>
              <a:ext uri="{FF2B5EF4-FFF2-40B4-BE49-F238E27FC236}">
                <a16:creationId xmlns:a16="http://schemas.microsoft.com/office/drawing/2014/main" id="{053517B0-0F0E-D44E-9D3F-8C8A83C0974C}"/>
              </a:ext>
            </a:extLst>
          </p:cNvPr>
          <p:cNvPicPr/>
          <p:nvPr/>
        </p:nvPicPr>
        <p:blipFill>
          <a:blip r:embed="rId7"/>
          <a:stretch>
            <a:fillRect/>
          </a:stretch>
        </p:blipFill>
        <p:spPr>
          <a:xfrm>
            <a:off x="5257923" y="5148457"/>
            <a:ext cx="2772520" cy="1537626"/>
          </a:xfrm>
          <a:prstGeom prst="rect">
            <a:avLst/>
          </a:prstGeom>
        </p:spPr>
      </p:pic>
    </p:spTree>
    <p:extLst>
      <p:ext uri="{BB962C8B-B14F-4D97-AF65-F5344CB8AC3E}">
        <p14:creationId xmlns:p14="http://schemas.microsoft.com/office/powerpoint/2010/main" val="3753474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2AEF6-BE00-E547-B078-1EE147D6393B}"/>
              </a:ext>
            </a:extLst>
          </p:cNvPr>
          <p:cNvSpPr>
            <a:spLocks noGrp="1"/>
          </p:cNvSpPr>
          <p:nvPr>
            <p:ph type="title"/>
          </p:nvPr>
        </p:nvSpPr>
        <p:spPr>
          <a:xfrm>
            <a:off x="1082532" y="21397"/>
            <a:ext cx="7886700" cy="485327"/>
          </a:xfrm>
        </p:spPr>
        <p:txBody>
          <a:bodyPr>
            <a:normAutofit fontScale="90000"/>
          </a:bodyPr>
          <a:lstStyle/>
          <a:p>
            <a:r>
              <a:rPr lang="en-US" dirty="0">
                <a:solidFill>
                  <a:srgbClr val="0432FF"/>
                </a:solidFill>
              </a:rPr>
              <a:t>Effect of beam’s offsets in IP</a:t>
            </a:r>
          </a:p>
        </p:txBody>
      </p:sp>
      <p:sp>
        <p:nvSpPr>
          <p:cNvPr id="7" name="Rectangle 6">
            <a:extLst>
              <a:ext uri="{FF2B5EF4-FFF2-40B4-BE49-F238E27FC236}">
                <a16:creationId xmlns:a16="http://schemas.microsoft.com/office/drawing/2014/main" id="{67D08BD4-BB6F-A34C-BA2E-922F7A3E81D6}"/>
              </a:ext>
            </a:extLst>
          </p:cNvPr>
          <p:cNvSpPr/>
          <p:nvPr/>
        </p:nvSpPr>
        <p:spPr>
          <a:xfrm>
            <a:off x="221769" y="812652"/>
            <a:ext cx="2654894" cy="523220"/>
          </a:xfrm>
          <a:prstGeom prst="rect">
            <a:avLst/>
          </a:prstGeom>
        </p:spPr>
        <p:txBody>
          <a:bodyPr wrap="none">
            <a:spAutoFit/>
          </a:bodyPr>
          <a:lstStyle/>
          <a:p>
            <a:pPr algn="ctr"/>
            <a:r>
              <a:rPr lang="en-US" sz="1400" dirty="0">
                <a:latin typeface="Times New Roman" panose="02020603050405020304" pitchFamily="18" charset="0"/>
                <a:cs typeface="Times New Roman" panose="02020603050405020304" pitchFamily="18" charset="0"/>
              </a:rPr>
              <a:t>Beam centroids evolution in units </a:t>
            </a:r>
          </a:p>
          <a:p>
            <a:pPr algn="ctr"/>
            <a:r>
              <a:rPr lang="en-US" sz="1400" dirty="0">
                <a:latin typeface="Times New Roman" panose="02020603050405020304" pitchFamily="18" charset="0"/>
                <a:cs typeface="Times New Roman" panose="02020603050405020304" pitchFamily="18" charset="0"/>
              </a:rPr>
              <a:t>of </a:t>
            </a:r>
            <a:r>
              <a:rPr lang="el-GR" sz="1400" dirty="0">
                <a:latin typeface="Times New Roman" panose="02020603050405020304" pitchFamily="18" charset="0"/>
                <a:cs typeface="Times New Roman" panose="02020603050405020304" pitchFamily="18" charset="0"/>
              </a:rPr>
              <a:t>σ</a:t>
            </a:r>
            <a:r>
              <a:rPr lang="en-US" sz="1400" baseline="-25000" dirty="0">
                <a:latin typeface="Times New Roman" panose="02020603050405020304" pitchFamily="18" charset="0"/>
                <a:cs typeface="Times New Roman" panose="02020603050405020304" pitchFamily="18" charset="0"/>
              </a:rPr>
              <a:t>y</a:t>
            </a:r>
            <a:r>
              <a:rPr lang="en-US" sz="1400" dirty="0">
                <a:latin typeface="Times New Roman" panose="02020603050405020304" pitchFamily="18" charset="0"/>
                <a:cs typeface="Times New Roman" panose="02020603050405020304" pitchFamily="18" charset="0"/>
              </a:rPr>
              <a:t> at the beam waist.</a:t>
            </a:r>
          </a:p>
        </p:txBody>
      </p:sp>
      <p:pic>
        <p:nvPicPr>
          <p:cNvPr id="8" name="Picture 7" descr="A close up of a map&#10;&#10;Description automatically generated">
            <a:extLst>
              <a:ext uri="{FF2B5EF4-FFF2-40B4-BE49-F238E27FC236}">
                <a16:creationId xmlns:a16="http://schemas.microsoft.com/office/drawing/2014/main" id="{EE258AF6-7B2A-AD44-9983-8C84DA46300A}"/>
              </a:ext>
            </a:extLst>
          </p:cNvPr>
          <p:cNvPicPr/>
          <p:nvPr/>
        </p:nvPicPr>
        <p:blipFill>
          <a:blip r:embed="rId2" cstate="screen">
            <a:extLst>
              <a:ext uri="{28A0092B-C50C-407E-A947-70E740481C1C}">
                <a14:useLocalDpi xmlns:a14="http://schemas.microsoft.com/office/drawing/2010/main"/>
              </a:ext>
            </a:extLst>
          </a:blip>
          <a:stretch>
            <a:fillRect/>
          </a:stretch>
        </p:blipFill>
        <p:spPr>
          <a:xfrm>
            <a:off x="221769" y="1318197"/>
            <a:ext cx="2594914" cy="1513449"/>
          </a:xfrm>
          <a:prstGeom prst="rect">
            <a:avLst/>
          </a:prstGeom>
        </p:spPr>
      </p:pic>
      <p:pic>
        <p:nvPicPr>
          <p:cNvPr id="9" name="Picture 8">
            <a:extLst>
              <a:ext uri="{FF2B5EF4-FFF2-40B4-BE49-F238E27FC236}">
                <a16:creationId xmlns:a16="http://schemas.microsoft.com/office/drawing/2014/main" id="{EA720165-338D-B44B-AD6C-FC7405E3BDF3}"/>
              </a:ext>
            </a:extLst>
          </p:cNvPr>
          <p:cNvPicPr/>
          <p:nvPr/>
        </p:nvPicPr>
        <p:blipFill>
          <a:blip r:embed="rId3"/>
          <a:stretch>
            <a:fillRect/>
          </a:stretch>
        </p:blipFill>
        <p:spPr>
          <a:xfrm>
            <a:off x="5456516" y="1094643"/>
            <a:ext cx="2862470" cy="1719327"/>
          </a:xfrm>
          <a:prstGeom prst="rect">
            <a:avLst/>
          </a:prstGeom>
        </p:spPr>
      </p:pic>
      <p:sp>
        <p:nvSpPr>
          <p:cNvPr id="10" name="Rectangle 9">
            <a:extLst>
              <a:ext uri="{FF2B5EF4-FFF2-40B4-BE49-F238E27FC236}">
                <a16:creationId xmlns:a16="http://schemas.microsoft.com/office/drawing/2014/main" id="{7BFD374E-3A4D-6E45-B19B-0F98EA803A3F}"/>
              </a:ext>
            </a:extLst>
          </p:cNvPr>
          <p:cNvSpPr/>
          <p:nvPr/>
        </p:nvSpPr>
        <p:spPr>
          <a:xfrm>
            <a:off x="6340095" y="759242"/>
            <a:ext cx="2409634"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Instantaneous luminosity (</a:t>
            </a:r>
            <a:r>
              <a:rPr lang="en-US" sz="1400" dirty="0" err="1">
                <a:latin typeface="Times New Roman" panose="02020603050405020304" pitchFamily="18" charset="0"/>
                <a:cs typeface="Times New Roman" panose="02020603050405020304" pitchFamily="18" charset="0"/>
              </a:rPr>
              <a:t>a.u</a:t>
            </a:r>
            <a:r>
              <a:rPr lang="en-US" sz="1400" dirty="0">
                <a:latin typeface="Times New Roman" panose="02020603050405020304" pitchFamily="18" charset="0"/>
                <a:cs typeface="Times New Roman" panose="02020603050405020304" pitchFamily="18" charset="0"/>
              </a:rPr>
              <a:t>.)</a:t>
            </a:r>
          </a:p>
        </p:txBody>
      </p:sp>
      <p:sp>
        <p:nvSpPr>
          <p:cNvPr id="11" name="Left Arrow 10">
            <a:extLst>
              <a:ext uri="{FF2B5EF4-FFF2-40B4-BE49-F238E27FC236}">
                <a16:creationId xmlns:a16="http://schemas.microsoft.com/office/drawing/2014/main" id="{E19CD7BA-1FE0-A448-BE5E-1B840037D0CD}"/>
              </a:ext>
            </a:extLst>
          </p:cNvPr>
          <p:cNvSpPr/>
          <p:nvPr/>
        </p:nvSpPr>
        <p:spPr>
          <a:xfrm>
            <a:off x="7347004" y="2148887"/>
            <a:ext cx="465117" cy="1894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8A80A3-7035-E24E-93E0-F5081A0FC171}"/>
              </a:ext>
            </a:extLst>
          </p:cNvPr>
          <p:cNvSpPr/>
          <p:nvPr/>
        </p:nvSpPr>
        <p:spPr>
          <a:xfrm>
            <a:off x="7812121" y="1648713"/>
            <a:ext cx="1259704" cy="923330"/>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Faster drop</a:t>
            </a:r>
          </a:p>
          <a:p>
            <a:r>
              <a:rPr lang="en-US" dirty="0">
                <a:latin typeface="Times New Roman" panose="02020603050405020304" pitchFamily="18" charset="0"/>
                <a:cs typeface="Times New Roman" panose="02020603050405020304" pitchFamily="18" charset="0"/>
              </a:rPr>
              <a:t>after the IP </a:t>
            </a:r>
          </a:p>
          <a:p>
            <a:r>
              <a:rPr lang="en-US" dirty="0">
                <a:latin typeface="Times New Roman" panose="02020603050405020304" pitchFamily="18" charset="0"/>
                <a:cs typeface="Times New Roman" panose="02020603050405020304" pitchFamily="18" charset="0"/>
              </a:rPr>
              <a:t>center</a:t>
            </a:r>
            <a:endParaRPr lang="en-US" dirty="0"/>
          </a:p>
        </p:txBody>
      </p:sp>
      <p:pic>
        <p:nvPicPr>
          <p:cNvPr id="14" name="Picture 13" descr="A close up of a map&#10;&#10;Description automatically generated">
            <a:extLst>
              <a:ext uri="{FF2B5EF4-FFF2-40B4-BE49-F238E27FC236}">
                <a16:creationId xmlns:a16="http://schemas.microsoft.com/office/drawing/2014/main" id="{EC86C572-EE6B-C344-941A-E079F62F51E0}"/>
              </a:ext>
            </a:extLst>
          </p:cNvPr>
          <p:cNvPicPr/>
          <p:nvPr/>
        </p:nvPicPr>
        <p:blipFill>
          <a:blip r:embed="rId4"/>
          <a:stretch>
            <a:fillRect/>
          </a:stretch>
        </p:blipFill>
        <p:spPr>
          <a:xfrm>
            <a:off x="2871127" y="1094644"/>
            <a:ext cx="2862469" cy="1719327"/>
          </a:xfrm>
          <a:prstGeom prst="rect">
            <a:avLst/>
          </a:prstGeom>
        </p:spPr>
      </p:pic>
      <p:sp>
        <p:nvSpPr>
          <p:cNvPr id="16" name="Rectangle 15">
            <a:extLst>
              <a:ext uri="{FF2B5EF4-FFF2-40B4-BE49-F238E27FC236}">
                <a16:creationId xmlns:a16="http://schemas.microsoft.com/office/drawing/2014/main" id="{6E1EEB0E-565F-2246-A46C-984CCBD2F69B}"/>
              </a:ext>
            </a:extLst>
          </p:cNvPr>
          <p:cNvSpPr/>
          <p:nvPr/>
        </p:nvSpPr>
        <p:spPr>
          <a:xfrm>
            <a:off x="2453104" y="478256"/>
            <a:ext cx="3698513"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Initial beam axis separation is </a:t>
            </a:r>
            <a:r>
              <a:rPr lang="el-GR" dirty="0">
                <a:latin typeface="Times New Roman" panose="02020603050405020304" pitchFamily="18" charset="0"/>
                <a:cs typeface="Times New Roman" panose="02020603050405020304" pitchFamily="18" charset="0"/>
              </a:rPr>
              <a:t>Δ</a:t>
            </a:r>
            <a:r>
              <a:rPr lang="en-US" dirty="0">
                <a:latin typeface="Times New Roman" panose="02020603050405020304" pitchFamily="18" charset="0"/>
                <a:cs typeface="Times New Roman" panose="02020603050405020304" pitchFamily="18" charset="0"/>
              </a:rPr>
              <a:t>y=1</a:t>
            </a:r>
            <a:r>
              <a:rPr lang="el-GR" dirty="0">
                <a:latin typeface="Times New Roman" panose="02020603050405020304" pitchFamily="18" charset="0"/>
                <a:cs typeface="Times New Roman" panose="02020603050405020304" pitchFamily="18" charset="0"/>
              </a:rPr>
              <a:t>σ</a:t>
            </a:r>
            <a:r>
              <a:rPr lang="en-US" baseline="-25000" dirty="0">
                <a:latin typeface="Times New Roman" panose="02020603050405020304" pitchFamily="18" charset="0"/>
                <a:cs typeface="Times New Roman" panose="02020603050405020304" pitchFamily="18" charset="0"/>
              </a:rPr>
              <a:t>y</a:t>
            </a:r>
            <a:endParaRPr lang="en-US" dirty="0">
              <a:latin typeface="Times New Roman" panose="02020603050405020304" pitchFamily="18" charset="0"/>
              <a:cs typeface="Times New Roman" panose="02020603050405020304" pitchFamily="18" charset="0"/>
            </a:endParaRPr>
          </a:p>
        </p:txBody>
      </p:sp>
      <p:pic>
        <p:nvPicPr>
          <p:cNvPr id="18" name="Picture 17" descr="A close up of a map&#10;&#10;Description automatically generated">
            <a:extLst>
              <a:ext uri="{FF2B5EF4-FFF2-40B4-BE49-F238E27FC236}">
                <a16:creationId xmlns:a16="http://schemas.microsoft.com/office/drawing/2014/main" id="{6FD658CA-93E3-1E40-9FCA-F34A37A6B99F}"/>
              </a:ext>
            </a:extLst>
          </p:cNvPr>
          <p:cNvPicPr/>
          <p:nvPr/>
        </p:nvPicPr>
        <p:blipFill>
          <a:blip r:embed="rId5"/>
          <a:stretch>
            <a:fillRect/>
          </a:stretch>
        </p:blipFill>
        <p:spPr>
          <a:xfrm>
            <a:off x="286910" y="3153106"/>
            <a:ext cx="3394545" cy="2160939"/>
          </a:xfrm>
          <a:prstGeom prst="rect">
            <a:avLst/>
          </a:prstGeom>
        </p:spPr>
      </p:pic>
      <p:sp>
        <p:nvSpPr>
          <p:cNvPr id="19" name="Rectangle 18">
            <a:extLst>
              <a:ext uri="{FF2B5EF4-FFF2-40B4-BE49-F238E27FC236}">
                <a16:creationId xmlns:a16="http://schemas.microsoft.com/office/drawing/2014/main" id="{C1E9A5D1-338B-CF4E-B672-DC8A378350DB}"/>
              </a:ext>
            </a:extLst>
          </p:cNvPr>
          <p:cNvSpPr/>
          <p:nvPr/>
        </p:nvSpPr>
        <p:spPr>
          <a:xfrm>
            <a:off x="4118273" y="6119336"/>
            <a:ext cx="4764893" cy="738664"/>
          </a:xfrm>
          <a:prstGeom prst="rect">
            <a:avLst/>
          </a:prstGeom>
          <a:ln>
            <a:solidFill>
              <a:srgbClr val="FF0000"/>
            </a:solidFill>
          </a:ln>
        </p:spPr>
        <p:txBody>
          <a:bodyPr wrap="square">
            <a:spAutoFit/>
          </a:bodyPr>
          <a:lstStyle/>
          <a:p>
            <a:r>
              <a:rPr lang="en-US" sz="1400" dirty="0">
                <a:latin typeface="Times New Roman" panose="02020603050405020304" pitchFamily="18" charset="0"/>
                <a:cs typeface="Times New Roman" panose="02020603050405020304" pitchFamily="18" charset="0"/>
              </a:rPr>
              <a:t>Reduction of the luminosity is modest – actually the pinch effect continued delivering significant gain at all deviations of beam orbits</a:t>
            </a:r>
            <a:endParaRPr lang="en-US" sz="1400" dirty="0">
              <a:solidFill>
                <a:srgbClr val="FF0000"/>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A3DFC793-970B-EA4B-B222-B2177FBCBC0B}"/>
              </a:ext>
            </a:extLst>
          </p:cNvPr>
          <p:cNvSpPr/>
          <p:nvPr/>
        </p:nvSpPr>
        <p:spPr>
          <a:xfrm>
            <a:off x="161383" y="5521639"/>
            <a:ext cx="3661221" cy="1200329"/>
          </a:xfrm>
          <a:prstGeom prst="rect">
            <a:avLst/>
          </a:prstGeom>
        </p:spPr>
        <p:txBody>
          <a:bodyPr wrap="square">
            <a:spAutoFit/>
          </a:bodyPr>
          <a:lstStyle/>
          <a:p>
            <a:r>
              <a:rPr lang="en-US" sz="1200" dirty="0">
                <a:solidFill>
                  <a:srgbClr val="0432FF"/>
                </a:solidFill>
                <a:latin typeface="Times New Roman" panose="02020603050405020304" pitchFamily="18" charset="0"/>
                <a:cs typeface="Times New Roman" panose="02020603050405020304" pitchFamily="18" charset="0"/>
              </a:rPr>
              <a:t>Main effect from offsets: RMS vertical beam emittance increases ~ 10X after collisions.  It does not present any problems for the energy and particles recovery. It may require to increased time in the cooling rings to three-to-four damping times – this should be optimized for actual orbit deviations</a:t>
            </a:r>
          </a:p>
        </p:txBody>
      </p:sp>
      <p:graphicFrame>
        <p:nvGraphicFramePr>
          <p:cNvPr id="21" name="Chart 20">
            <a:extLst>
              <a:ext uri="{FF2B5EF4-FFF2-40B4-BE49-F238E27FC236}">
                <a16:creationId xmlns:a16="http://schemas.microsoft.com/office/drawing/2014/main" id="{6F7CF383-889D-3E4E-A659-A2C6348AF89B}"/>
              </a:ext>
            </a:extLst>
          </p:cNvPr>
          <p:cNvGraphicFramePr>
            <a:graphicFrameLocks/>
          </p:cNvGraphicFramePr>
          <p:nvPr>
            <p:extLst>
              <p:ext uri="{D42A27DB-BD31-4B8C-83A1-F6EECF244321}">
                <p14:modId xmlns:p14="http://schemas.microsoft.com/office/powerpoint/2010/main" val="782893066"/>
              </p:ext>
            </p:extLst>
          </p:nvPr>
        </p:nvGraphicFramePr>
        <p:xfrm>
          <a:off x="4091558" y="2883895"/>
          <a:ext cx="4742523" cy="3407443"/>
        </p:xfrm>
        <a:graphic>
          <a:graphicData uri="http://schemas.openxmlformats.org/drawingml/2006/chart">
            <c:chart xmlns:c="http://schemas.openxmlformats.org/drawingml/2006/chart" xmlns:r="http://schemas.openxmlformats.org/officeDocument/2006/relationships" r:id="rId6"/>
          </a:graphicData>
        </a:graphic>
      </p:graphicFrame>
      <p:sp>
        <p:nvSpPr>
          <p:cNvPr id="22" name="Rectangle 21">
            <a:extLst>
              <a:ext uri="{FF2B5EF4-FFF2-40B4-BE49-F238E27FC236}">
                <a16:creationId xmlns:a16="http://schemas.microsoft.com/office/drawing/2014/main" id="{E436676B-8CD2-0A47-AABD-6F79E5990AEF}"/>
              </a:ext>
            </a:extLst>
          </p:cNvPr>
          <p:cNvSpPr/>
          <p:nvPr/>
        </p:nvSpPr>
        <p:spPr>
          <a:xfrm>
            <a:off x="8253972" y="5129379"/>
            <a:ext cx="715260" cy="369332"/>
          </a:xfrm>
          <a:prstGeom prst="rect">
            <a:avLst/>
          </a:prstGeom>
        </p:spPr>
        <p:txBody>
          <a:bodyPr wrap="none">
            <a:spAutoFit/>
          </a:bodyPr>
          <a:lstStyle/>
          <a:p>
            <a:r>
              <a:rPr lang="el-GR" dirty="0">
                <a:latin typeface="Times New Roman" panose="02020603050405020304" pitchFamily="18" charset="0"/>
                <a:cs typeface="Times New Roman" panose="02020603050405020304" pitchFamily="18" charset="0"/>
              </a:rPr>
              <a:t>Δ</a:t>
            </a:r>
            <a:r>
              <a:rPr lang="en-US" dirty="0">
                <a:latin typeface="Times New Roman" panose="02020603050405020304" pitchFamily="18" charset="0"/>
                <a:cs typeface="Times New Roman" panose="02020603050405020304" pitchFamily="18" charset="0"/>
              </a:rPr>
              <a:t>y/</a:t>
            </a:r>
            <a:r>
              <a:rPr lang="el-GR" dirty="0">
                <a:latin typeface="Times New Roman" panose="02020603050405020304" pitchFamily="18" charset="0"/>
                <a:cs typeface="Times New Roman" panose="02020603050405020304" pitchFamily="18" charset="0"/>
              </a:rPr>
              <a:t>σ</a:t>
            </a:r>
            <a:r>
              <a:rPr lang="en-US" baseline="-25000" dirty="0">
                <a:latin typeface="Times New Roman" panose="02020603050405020304" pitchFamily="18" charset="0"/>
                <a:cs typeface="Times New Roman" panose="02020603050405020304" pitchFamily="18" charset="0"/>
              </a:rPr>
              <a:t>y</a:t>
            </a:r>
            <a:endParaRPr lang="en-US" dirty="0"/>
          </a:p>
        </p:txBody>
      </p:sp>
      <p:sp>
        <p:nvSpPr>
          <p:cNvPr id="23" name="Rectangle 22">
            <a:extLst>
              <a:ext uri="{FF2B5EF4-FFF2-40B4-BE49-F238E27FC236}">
                <a16:creationId xmlns:a16="http://schemas.microsoft.com/office/drawing/2014/main" id="{2F48513C-2E84-6143-9C27-90EFE4A20557}"/>
              </a:ext>
            </a:extLst>
          </p:cNvPr>
          <p:cNvSpPr/>
          <p:nvPr/>
        </p:nvSpPr>
        <p:spPr>
          <a:xfrm>
            <a:off x="4042473" y="2909008"/>
            <a:ext cx="797013"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L/</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max</a:t>
            </a:r>
            <a:endParaRPr lang="en-US" dirty="0"/>
          </a:p>
        </p:txBody>
      </p:sp>
    </p:spTree>
    <p:extLst>
      <p:ext uri="{BB962C8B-B14F-4D97-AF65-F5344CB8AC3E}">
        <p14:creationId xmlns:p14="http://schemas.microsoft.com/office/powerpoint/2010/main" val="1648356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C04A0-CA37-9248-ACCE-81D0C3056BA9}"/>
              </a:ext>
            </a:extLst>
          </p:cNvPr>
          <p:cNvSpPr>
            <a:spLocks noGrp="1"/>
          </p:cNvSpPr>
          <p:nvPr>
            <p:ph type="title"/>
          </p:nvPr>
        </p:nvSpPr>
        <p:spPr>
          <a:xfrm>
            <a:off x="0" y="58023"/>
            <a:ext cx="9144000" cy="701674"/>
          </a:xfrm>
        </p:spPr>
        <p:txBody>
          <a:bodyPr>
            <a:noAutofit/>
          </a:bodyPr>
          <a:lstStyle/>
          <a:p>
            <a:pPr algn="ctr"/>
            <a:r>
              <a:rPr lang="en-US" sz="2800" b="1" dirty="0">
                <a:solidFill>
                  <a:srgbClr val="FF0000"/>
                </a:solidFill>
              </a:rPr>
              <a:t>Key differences</a:t>
            </a:r>
          </a:p>
        </p:txBody>
      </p:sp>
      <p:sp>
        <p:nvSpPr>
          <p:cNvPr id="6" name="Rectangle 2">
            <a:extLst>
              <a:ext uri="{FF2B5EF4-FFF2-40B4-BE49-F238E27FC236}">
                <a16:creationId xmlns:a16="http://schemas.microsoft.com/office/drawing/2014/main" id="{BC399299-D4D4-8842-9409-0265BE1C2274}"/>
              </a:ext>
            </a:extLst>
          </p:cNvPr>
          <p:cNvSpPr>
            <a:spLocks noChangeArrowheads="1"/>
          </p:cNvSpPr>
          <p:nvPr/>
        </p:nvSpPr>
        <p:spPr bwMode="auto">
          <a:xfrm>
            <a:off x="4851399" y="2391318"/>
            <a:ext cx="1509485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Table 8">
            <a:extLst>
              <a:ext uri="{FF2B5EF4-FFF2-40B4-BE49-F238E27FC236}">
                <a16:creationId xmlns:a16="http://schemas.microsoft.com/office/drawing/2014/main" id="{6A4566A9-1558-7A44-B6D1-997D4342AA8F}"/>
              </a:ext>
            </a:extLst>
          </p:cNvPr>
          <p:cNvGraphicFramePr>
            <a:graphicFrameLocks noGrp="1"/>
          </p:cNvGraphicFramePr>
          <p:nvPr>
            <p:extLst>
              <p:ext uri="{D42A27DB-BD31-4B8C-83A1-F6EECF244321}">
                <p14:modId xmlns:p14="http://schemas.microsoft.com/office/powerpoint/2010/main" val="1986626856"/>
              </p:ext>
            </p:extLst>
          </p:nvPr>
        </p:nvGraphicFramePr>
        <p:xfrm>
          <a:off x="412776" y="951992"/>
          <a:ext cx="8492461" cy="4954016"/>
        </p:xfrm>
        <a:graphic>
          <a:graphicData uri="http://schemas.openxmlformats.org/drawingml/2006/table">
            <a:tbl>
              <a:tblPr firstRow="1">
                <a:tableStyleId>{5C22544A-7EE6-4342-B048-85BDC9FD1C3A}</a:tableStyleId>
              </a:tblPr>
              <a:tblGrid>
                <a:gridCol w="2930465">
                  <a:extLst>
                    <a:ext uri="{9D8B030D-6E8A-4147-A177-3AD203B41FA5}">
                      <a16:colId xmlns:a16="http://schemas.microsoft.com/office/drawing/2014/main" val="4173586172"/>
                    </a:ext>
                  </a:extLst>
                </a:gridCol>
                <a:gridCol w="1390499">
                  <a:extLst>
                    <a:ext uri="{9D8B030D-6E8A-4147-A177-3AD203B41FA5}">
                      <a16:colId xmlns:a16="http://schemas.microsoft.com/office/drawing/2014/main" val="1726689744"/>
                    </a:ext>
                  </a:extLst>
                </a:gridCol>
                <a:gridCol w="1390499">
                  <a:extLst>
                    <a:ext uri="{9D8B030D-6E8A-4147-A177-3AD203B41FA5}">
                      <a16:colId xmlns:a16="http://schemas.microsoft.com/office/drawing/2014/main" val="2420890269"/>
                    </a:ext>
                  </a:extLst>
                </a:gridCol>
                <a:gridCol w="1390499">
                  <a:extLst>
                    <a:ext uri="{9D8B030D-6E8A-4147-A177-3AD203B41FA5}">
                      <a16:colId xmlns:a16="http://schemas.microsoft.com/office/drawing/2014/main" val="2315047750"/>
                    </a:ext>
                  </a:extLst>
                </a:gridCol>
                <a:gridCol w="1390499">
                  <a:extLst>
                    <a:ext uri="{9D8B030D-6E8A-4147-A177-3AD203B41FA5}">
                      <a16:colId xmlns:a16="http://schemas.microsoft.com/office/drawing/2014/main" val="404310602"/>
                    </a:ext>
                  </a:extLst>
                </a:gridCol>
              </a:tblGrid>
              <a:tr h="572075">
                <a:tc>
                  <a:txBody>
                    <a:bodyPr/>
                    <a:lstStyle/>
                    <a:p>
                      <a:pPr marL="0" marR="0">
                        <a:spcBef>
                          <a:spcPts val="0"/>
                        </a:spcBef>
                        <a:spcAft>
                          <a:spcPts val="0"/>
                        </a:spcAft>
                      </a:pPr>
                      <a:r>
                        <a:rPr lang="en-US" sz="1800">
                          <a:effectLst/>
                          <a:latin typeface="Times New Roman" panose="02020603050405020304" pitchFamily="18" charset="0"/>
                          <a:cs typeface="Times New Roman" panose="02020603050405020304" pitchFamily="18" charset="0"/>
                        </a:rPr>
                        <a:t>Parameter</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Ring-Ring @185.5 GeV</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ERL-ERL @185.5 GeV</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ILC</a:t>
                      </a:r>
                    </a:p>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@250 GeV</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CLIC</a:t>
                      </a:r>
                    </a:p>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@190 GeV</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671000986"/>
                  </a:ext>
                </a:extLst>
              </a:tr>
              <a:tr h="398268">
                <a:tc>
                  <a:txBody>
                    <a:bodyPr/>
                    <a:lstStyle/>
                    <a:p>
                      <a:pPr marL="0" marR="0">
                        <a:spcBef>
                          <a:spcPts val="600"/>
                        </a:spcBef>
                        <a:spcAft>
                          <a:spcPts val="0"/>
                        </a:spcAft>
                      </a:pPr>
                      <a:r>
                        <a:rPr lang="de-DE" sz="1800">
                          <a:effectLst/>
                          <a:latin typeface="Times New Roman" panose="02020603050405020304" pitchFamily="18" charset="0"/>
                          <a:cs typeface="Times New Roman" panose="02020603050405020304" pitchFamily="18" charset="0"/>
                        </a:rPr>
                        <a:t>Norm. emittance </a:t>
                      </a:r>
                      <a:r>
                        <a:rPr lang="en-US" sz="1800">
                          <a:effectLst/>
                          <a:latin typeface="Times New Roman" panose="02020603050405020304" pitchFamily="18" charset="0"/>
                          <a:cs typeface="Times New Roman" panose="02020603050405020304" pitchFamily="18" charset="0"/>
                        </a:rPr>
                        <a:t>𝜀</a:t>
                      </a:r>
                      <a:r>
                        <a:rPr lang="de-DE" sz="1800" baseline="-25000">
                          <a:effectLst/>
                          <a:latin typeface="Times New Roman" panose="02020603050405020304" pitchFamily="18" charset="0"/>
                          <a:cs typeface="Times New Roman" panose="02020603050405020304" pitchFamily="18" charset="0"/>
                        </a:rPr>
                        <a:t>x</a:t>
                      </a:r>
                      <a:r>
                        <a:rPr lang="de-DE" sz="1800">
                          <a:effectLst/>
                          <a:latin typeface="Times New Roman" panose="02020603050405020304" pitchFamily="18" charset="0"/>
                          <a:cs typeface="Times New Roman" panose="02020603050405020304" pitchFamily="18" charset="0"/>
                        </a:rPr>
                        <a:t>/</a:t>
                      </a:r>
                      <a:r>
                        <a:rPr lang="en-US" sz="1800">
                          <a:effectLst/>
                          <a:latin typeface="Times New Roman" panose="02020603050405020304" pitchFamily="18" charset="0"/>
                          <a:cs typeface="Times New Roman" panose="02020603050405020304" pitchFamily="18" charset="0"/>
                        </a:rPr>
                        <a:t>𝜀</a:t>
                      </a:r>
                      <a:r>
                        <a:rPr lang="de-DE" sz="1800" baseline="-25000">
                          <a:effectLst/>
                          <a:latin typeface="Times New Roman" panose="02020603050405020304" pitchFamily="18" charset="0"/>
                          <a:cs typeface="Times New Roman" panose="02020603050405020304" pitchFamily="18" charset="0"/>
                        </a:rPr>
                        <a:t>y</a:t>
                      </a:r>
                      <a:r>
                        <a:rPr lang="de-DE" sz="1800">
                          <a:effectLst/>
                          <a:latin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cs typeface="Times New Roman" panose="02020603050405020304" pitchFamily="18" charset="0"/>
                        </a:rPr>
                        <a:t>𝜇</a:t>
                      </a:r>
                      <a:r>
                        <a:rPr lang="de-DE" sz="1800">
                          <a:effectLst/>
                          <a:latin typeface="Times New Roman" panose="02020603050405020304" pitchFamily="18" charset="0"/>
                          <a:cs typeface="Times New Roman" panose="02020603050405020304" pitchFamily="18" charset="0"/>
                        </a:rPr>
                        <a:t>m rad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518/0.964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rgbClr val="0432FF"/>
                          </a:solidFill>
                          <a:effectLst/>
                          <a:latin typeface="Times New Roman" panose="02020603050405020304" pitchFamily="18" charset="0"/>
                          <a:cs typeface="Times New Roman" panose="02020603050405020304" pitchFamily="18" charset="0"/>
                        </a:rPr>
                        <a:t>8/0.008</a:t>
                      </a:r>
                      <a:endParaRPr lang="en-US" sz="18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10/0.035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1/0.030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09886801"/>
                  </a:ext>
                </a:extLst>
              </a:tr>
              <a:tr h="398268">
                <a:tc>
                  <a:txBody>
                    <a:bodyPr/>
                    <a:lstStyle/>
                    <a:p>
                      <a:pPr marL="0" marR="0">
                        <a:spcBef>
                          <a:spcPts val="600"/>
                        </a:spcBef>
                        <a:spcAft>
                          <a:spcPts val="0"/>
                        </a:spcAft>
                      </a:pPr>
                      <a:r>
                        <a:rPr lang="en-US" sz="1800">
                          <a:effectLst/>
                          <a:latin typeface="Times New Roman" panose="02020603050405020304" pitchFamily="18" charset="0"/>
                          <a:cs typeface="Times New Roman" panose="02020603050405020304" pitchFamily="18" charset="0"/>
                        </a:rPr>
                        <a:t>IP beta function 𝛽</a:t>
                      </a:r>
                      <a:r>
                        <a:rPr lang="en-US" sz="1800" baseline="-25000">
                          <a:effectLst/>
                          <a:latin typeface="Times New Roman" panose="02020603050405020304" pitchFamily="18" charset="0"/>
                          <a:cs typeface="Times New Roman" panose="02020603050405020304" pitchFamily="18" charset="0"/>
                        </a:rPr>
                        <a:t>x</a:t>
                      </a:r>
                      <a:r>
                        <a:rPr lang="en-US" sz="1800">
                          <a:effectLst/>
                          <a:latin typeface="Times New Roman" panose="02020603050405020304" pitchFamily="18" charset="0"/>
                          <a:cs typeface="Times New Roman" panose="02020603050405020304" pitchFamily="18" charset="0"/>
                        </a:rPr>
                        <a:t>/𝛽</a:t>
                      </a:r>
                      <a:r>
                        <a:rPr lang="en-US" sz="1800" baseline="-25000">
                          <a:effectLst/>
                          <a:latin typeface="Times New Roman" panose="02020603050405020304" pitchFamily="18" charset="0"/>
                          <a:cs typeface="Times New Roman" panose="02020603050405020304" pitchFamily="18" charset="0"/>
                        </a:rPr>
                        <a:t>y</a:t>
                      </a:r>
                      <a:r>
                        <a:rPr lang="en-US" sz="1800">
                          <a:effectLst/>
                          <a:latin typeface="Times New Roman" panose="02020603050405020304" pitchFamily="18" charset="0"/>
                          <a:cs typeface="Times New Roman" panose="02020603050405020304" pitchFamily="18" charset="0"/>
                        </a:rPr>
                        <a:t>, cm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100/0.20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rgbClr val="0432FF"/>
                          </a:solidFill>
                          <a:effectLst/>
                          <a:latin typeface="Times New Roman" panose="02020603050405020304" pitchFamily="18" charset="0"/>
                          <a:cs typeface="Times New Roman" panose="02020603050405020304" pitchFamily="18" charset="0"/>
                        </a:rPr>
                        <a:t>100/0.20</a:t>
                      </a:r>
                      <a:endParaRPr lang="en-US" sz="18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10/0.05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80/0.01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8295439"/>
                  </a:ext>
                </a:extLst>
              </a:tr>
              <a:tr h="398268">
                <a:tc>
                  <a:txBody>
                    <a:bodyPr/>
                    <a:lstStyle/>
                    <a:p>
                      <a:pPr marL="0" marR="0">
                        <a:spcBef>
                          <a:spcPts val="600"/>
                        </a:spcBef>
                        <a:spcAft>
                          <a:spcPts val="0"/>
                        </a:spcAft>
                      </a:pPr>
                      <a:r>
                        <a:rPr lang="en-US" sz="1800">
                          <a:effectLst/>
                          <a:latin typeface="Times New Roman" panose="02020603050405020304" pitchFamily="18" charset="0"/>
                          <a:cs typeface="Times New Roman" panose="02020603050405020304" pitchFamily="18" charset="0"/>
                        </a:rPr>
                        <a:t>RMS bunch length, mm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2.00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rgbClr val="0432FF"/>
                          </a:solidFill>
                          <a:effectLst/>
                          <a:latin typeface="Times New Roman" panose="02020603050405020304" pitchFamily="18" charset="0"/>
                          <a:cs typeface="Times New Roman" panose="02020603050405020304" pitchFamily="18" charset="0"/>
                        </a:rPr>
                        <a:t>2.00</a:t>
                      </a:r>
                      <a:endParaRPr lang="en-US" sz="18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0.30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0.07</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819915445"/>
                  </a:ext>
                </a:extLst>
              </a:tr>
              <a:tr h="398268">
                <a:tc>
                  <a:txBody>
                    <a:bodyPr/>
                    <a:lstStyle/>
                    <a:p>
                      <a:pPr marL="0" marR="0">
                        <a:spcBef>
                          <a:spcPts val="600"/>
                        </a:spcBef>
                        <a:spcAft>
                          <a:spcPts val="0"/>
                        </a:spcAft>
                      </a:pPr>
                      <a:r>
                        <a:rPr lang="en-US" sz="1800">
                          <a:effectLst/>
                          <a:latin typeface="Times New Roman" panose="02020603050405020304" pitchFamily="18" charset="0"/>
                          <a:cs typeface="Times New Roman" panose="02020603050405020304" pitchFamily="18" charset="0"/>
                        </a:rPr>
                        <a:t>Bunch charge, nC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46.2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rgbClr val="0432FF"/>
                          </a:solidFill>
                          <a:effectLst/>
                          <a:latin typeface="Times New Roman" panose="02020603050405020304" pitchFamily="18" charset="0"/>
                          <a:cs typeface="Times New Roman" panose="02020603050405020304" pitchFamily="18" charset="0"/>
                        </a:rPr>
                        <a:t>22.5</a:t>
                      </a:r>
                      <a:endParaRPr lang="en-US" sz="18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3.2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0.8</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74689572"/>
                  </a:ext>
                </a:extLst>
              </a:tr>
              <a:tr h="398268">
                <a:tc>
                  <a:txBody>
                    <a:bodyPr/>
                    <a:lstStyle/>
                    <a:p>
                      <a:pPr marL="0" marR="0">
                        <a:spcBef>
                          <a:spcPts val="600"/>
                        </a:spcBef>
                        <a:spcAft>
                          <a:spcPts val="0"/>
                        </a:spcAft>
                      </a:pPr>
                      <a:r>
                        <a:rPr lang="en-US" sz="1800">
                          <a:effectLst/>
                          <a:latin typeface="Times New Roman" panose="02020603050405020304" pitchFamily="18" charset="0"/>
                          <a:cs typeface="Times New Roman" panose="02020603050405020304" pitchFamily="18" charset="0"/>
                        </a:rPr>
                        <a:t>Bunch frequency, kHz</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116.9</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rgbClr val="0432FF"/>
                          </a:solidFill>
                          <a:effectLst/>
                          <a:latin typeface="Times New Roman" panose="02020603050405020304" pitchFamily="18" charset="0"/>
                          <a:cs typeface="Times New Roman" panose="02020603050405020304" pitchFamily="18" charset="0"/>
                        </a:rPr>
                        <a:t>45</a:t>
                      </a:r>
                      <a:endParaRPr lang="en-US" sz="18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6.5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17.6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51790879"/>
                  </a:ext>
                </a:extLst>
              </a:tr>
              <a:tr h="398268">
                <a:tc>
                  <a:txBody>
                    <a:bodyPr/>
                    <a:lstStyle/>
                    <a:p>
                      <a:pPr marL="0" marR="0">
                        <a:spcBef>
                          <a:spcPts val="600"/>
                        </a:spcBef>
                        <a:spcAft>
                          <a:spcPts val="0"/>
                        </a:spcAft>
                      </a:pPr>
                      <a:r>
                        <a:rPr lang="en-US" sz="1800">
                          <a:effectLst/>
                          <a:latin typeface="Times New Roman" panose="02020603050405020304" pitchFamily="18" charset="0"/>
                          <a:cs typeface="Times New Roman" panose="02020603050405020304" pitchFamily="18" charset="0"/>
                        </a:rPr>
                        <a:t>Beam current, mA</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5.400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rgbClr val="0432FF"/>
                          </a:solidFill>
                          <a:effectLst/>
                          <a:latin typeface="Times New Roman" panose="02020603050405020304" pitchFamily="18" charset="0"/>
                          <a:cs typeface="Times New Roman" panose="02020603050405020304" pitchFamily="18" charset="0"/>
                        </a:rPr>
                        <a:t>1.010</a:t>
                      </a:r>
                      <a:endParaRPr lang="en-US" sz="18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0.021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0.015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5596831"/>
                  </a:ext>
                </a:extLst>
              </a:tr>
              <a:tr h="398268">
                <a:tc>
                  <a:txBody>
                    <a:bodyPr/>
                    <a:lstStyle/>
                    <a:p>
                      <a:pPr marL="0" marR="0">
                        <a:spcBef>
                          <a:spcPts val="600"/>
                        </a:spcBef>
                        <a:spcAft>
                          <a:spcPts val="0"/>
                        </a:spcAft>
                      </a:pPr>
                      <a:r>
                        <a:rPr lang="en-US" sz="1800">
                          <a:effectLst/>
                          <a:latin typeface="Times New Roman" panose="02020603050405020304" pitchFamily="18" charset="0"/>
                          <a:cs typeface="Times New Roman" panose="02020603050405020304" pitchFamily="18" charset="0"/>
                        </a:rPr>
                        <a:t>Disruption parameter, D</a:t>
                      </a:r>
                      <a:r>
                        <a:rPr lang="en-US" sz="1800" baseline="-25000">
                          <a:effectLst/>
                          <a:latin typeface="Times New Roman" panose="02020603050405020304" pitchFamily="18" charset="0"/>
                          <a:cs typeface="Times New Roman" panose="02020603050405020304" pitchFamily="18" charset="0"/>
                        </a:rPr>
                        <a:t>x</a:t>
                      </a:r>
                      <a:r>
                        <a:rPr lang="en-US" sz="1800">
                          <a:effectLst/>
                          <a:latin typeface="Times New Roman" panose="02020603050405020304" pitchFamily="18" charset="0"/>
                          <a:cs typeface="Times New Roman" panose="02020603050405020304" pitchFamily="18" charset="0"/>
                        </a:rPr>
                        <a:t>/D</a:t>
                      </a:r>
                      <a:r>
                        <a:rPr lang="en-US" sz="1800" baseline="-25000">
                          <a:effectLst/>
                          <a:latin typeface="Times New Roman" panose="02020603050405020304" pitchFamily="18" charset="0"/>
                          <a:cs typeface="Times New Roman" panose="02020603050405020304" pitchFamily="18" charset="0"/>
                        </a:rPr>
                        <a:t>y</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N/A</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rgbClr val="0432FF"/>
                          </a:solidFill>
                          <a:effectLst/>
                          <a:latin typeface="Times New Roman" panose="02020603050405020304" pitchFamily="18" charset="0"/>
                          <a:cs typeface="Times New Roman" panose="02020603050405020304" pitchFamily="18" charset="0"/>
                        </a:rPr>
                        <a:t>0.20/143.0</a:t>
                      </a:r>
                      <a:endParaRPr lang="en-US" sz="18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0.30/24.3</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0.24/12.5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4307571"/>
                  </a:ext>
                </a:extLst>
              </a:tr>
              <a:tr h="398268">
                <a:tc>
                  <a:txBody>
                    <a:bodyPr/>
                    <a:lstStyle/>
                    <a:p>
                      <a:pPr marL="0" marR="0">
                        <a:spcBef>
                          <a:spcPts val="0"/>
                        </a:spcBef>
                        <a:spcAft>
                          <a:spcPts val="0"/>
                        </a:spcAft>
                      </a:pPr>
                      <a:r>
                        <a:rPr lang="en-US" sz="1800">
                          <a:effectLst/>
                          <a:latin typeface="Times New Roman" panose="02020603050405020304" pitchFamily="18" charset="0"/>
                          <a:cs typeface="Times New Roman" panose="02020603050405020304" pitchFamily="18" charset="0"/>
                        </a:rPr>
                        <a:t>Crossing angle</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YES</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rgbClr val="0432FF"/>
                          </a:solidFill>
                          <a:effectLst/>
                          <a:latin typeface="Times New Roman" panose="02020603050405020304" pitchFamily="18" charset="0"/>
                          <a:cs typeface="Times New Roman" panose="02020603050405020304" pitchFamily="18" charset="0"/>
                        </a:rPr>
                        <a:t>NO</a:t>
                      </a:r>
                      <a:endParaRPr lang="en-US" sz="18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YES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YES</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11059884"/>
                  </a:ext>
                </a:extLst>
              </a:tr>
              <a:tr h="398268">
                <a:tc>
                  <a:txBody>
                    <a:bodyPr/>
                    <a:lstStyle/>
                    <a:p>
                      <a:pPr marL="0" marR="0">
                        <a:spcBef>
                          <a:spcPts val="600"/>
                        </a:spcBef>
                        <a:spcAft>
                          <a:spcPts val="0"/>
                        </a:spcAft>
                      </a:pPr>
                      <a:r>
                        <a:rPr lang="en-US" sz="1800">
                          <a:effectLst/>
                          <a:latin typeface="Times New Roman" panose="02020603050405020304" pitchFamily="18" charset="0"/>
                          <a:cs typeface="Times New Roman" panose="02020603050405020304" pitchFamily="18" charset="0"/>
                        </a:rPr>
                        <a:t>Energy spread at collision,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0.18</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rgbClr val="0432FF"/>
                          </a:solidFill>
                          <a:effectLst/>
                          <a:latin typeface="Times New Roman" panose="02020603050405020304" pitchFamily="18" charset="0"/>
                          <a:cs typeface="Times New Roman" panose="02020603050405020304" pitchFamily="18" charset="0"/>
                        </a:rPr>
                        <a:t>0.16</a:t>
                      </a:r>
                      <a:endParaRPr lang="en-US" sz="18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068806"/>
                  </a:ext>
                </a:extLst>
              </a:tr>
              <a:tr h="398268">
                <a:tc>
                  <a:txBody>
                    <a:bodyPr/>
                    <a:lstStyle/>
                    <a:p>
                      <a:pPr marL="0" marR="0">
                        <a:spcBef>
                          <a:spcPts val="600"/>
                        </a:spcBef>
                        <a:spcAft>
                          <a:spcPts val="0"/>
                        </a:spcAft>
                      </a:pPr>
                      <a:r>
                        <a:rPr lang="en-US" sz="1800">
                          <a:effectLst/>
                          <a:latin typeface="Times New Roman" panose="02020603050405020304" pitchFamily="18" charset="0"/>
                          <a:cs typeface="Times New Roman" panose="02020603050405020304" pitchFamily="18" charset="0"/>
                        </a:rPr>
                        <a:t>Particle energy loss, GeV</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9.2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rgbClr val="0432FF"/>
                          </a:solidFill>
                          <a:effectLst/>
                          <a:latin typeface="Times New Roman" panose="02020603050405020304" pitchFamily="18" charset="0"/>
                          <a:cs typeface="Times New Roman" panose="02020603050405020304" pitchFamily="18" charset="0"/>
                        </a:rPr>
                        <a:t>14.8</a:t>
                      </a:r>
                      <a:endParaRPr lang="en-US" sz="18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250.0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a:effectLst/>
                          <a:latin typeface="Times New Roman" panose="02020603050405020304" pitchFamily="18" charset="0"/>
                          <a:cs typeface="Times New Roman" panose="02020603050405020304" pitchFamily="18" charset="0"/>
                        </a:rPr>
                        <a:t>190.0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02683241"/>
                  </a:ext>
                </a:extLst>
              </a:tr>
              <a:tr h="399261">
                <a:tc>
                  <a:txBody>
                    <a:bodyPr/>
                    <a:lstStyle/>
                    <a:p>
                      <a:pPr marL="0" marR="0">
                        <a:spcBef>
                          <a:spcPts val="600"/>
                        </a:spcBef>
                        <a:spcAft>
                          <a:spcPts val="0"/>
                        </a:spcAft>
                      </a:pPr>
                      <a:r>
                        <a:rPr lang="en-US" sz="1800">
                          <a:effectLst/>
                          <a:latin typeface="Times New Roman" panose="02020603050405020304" pitchFamily="18" charset="0"/>
                          <a:cs typeface="Times New Roman" panose="02020603050405020304" pitchFamily="18" charset="0"/>
                        </a:rPr>
                        <a:t>Total radiated power, MW</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100.0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solidFill>
                            <a:srgbClr val="0432FF"/>
                          </a:solidFill>
                          <a:effectLst/>
                          <a:latin typeface="Times New Roman" panose="02020603050405020304" pitchFamily="18" charset="0"/>
                          <a:cs typeface="Times New Roman" panose="02020603050405020304" pitchFamily="18" charset="0"/>
                        </a:rPr>
                        <a:t>30.0</a:t>
                      </a:r>
                      <a:endParaRPr lang="en-US" sz="1800" dirty="0">
                        <a:solidFill>
                          <a:srgbClr val="0432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10.4</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a:effectLst/>
                          <a:latin typeface="Times New Roman" panose="02020603050405020304" pitchFamily="18" charset="0"/>
                          <a:cs typeface="Times New Roman" panose="02020603050405020304" pitchFamily="18" charset="0"/>
                        </a:rPr>
                        <a:t>5.6</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92873923"/>
                  </a:ext>
                </a:extLst>
              </a:tr>
            </a:tbl>
          </a:graphicData>
        </a:graphic>
      </p:graphicFrame>
    </p:spTree>
    <p:extLst>
      <p:ext uri="{BB962C8B-B14F-4D97-AF65-F5344CB8AC3E}">
        <p14:creationId xmlns:p14="http://schemas.microsoft.com/office/powerpoint/2010/main" val="4048709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EEA5C5-C4BE-5E43-B472-E2717A2AB458}"/>
              </a:ext>
            </a:extLst>
          </p:cNvPr>
          <p:cNvSpPr>
            <a:spLocks noGrp="1"/>
          </p:cNvSpPr>
          <p:nvPr>
            <p:ph type="title"/>
          </p:nvPr>
        </p:nvSpPr>
        <p:spPr>
          <a:xfrm>
            <a:off x="552450" y="1"/>
            <a:ext cx="7886700" cy="849086"/>
          </a:xfrm>
        </p:spPr>
        <p:txBody>
          <a:bodyPr/>
          <a:lstStyle/>
          <a:p>
            <a:r>
              <a:rPr lang="en-US" dirty="0"/>
              <a:t>Status of our studies</a:t>
            </a:r>
          </a:p>
        </p:txBody>
      </p:sp>
      <p:sp>
        <p:nvSpPr>
          <p:cNvPr id="6" name="Content Placeholder 5">
            <a:extLst>
              <a:ext uri="{FF2B5EF4-FFF2-40B4-BE49-F238E27FC236}">
                <a16:creationId xmlns:a16="http://schemas.microsoft.com/office/drawing/2014/main" id="{ABE237D5-6512-604D-84FD-8638F270DC7B}"/>
              </a:ext>
            </a:extLst>
          </p:cNvPr>
          <p:cNvSpPr>
            <a:spLocks noGrp="1"/>
          </p:cNvSpPr>
          <p:nvPr>
            <p:ph idx="1"/>
          </p:nvPr>
        </p:nvSpPr>
        <p:spPr>
          <a:xfrm>
            <a:off x="319767" y="849087"/>
            <a:ext cx="8650061" cy="5834742"/>
          </a:xfrm>
        </p:spPr>
        <p:txBody>
          <a:bodyPr>
            <a:normAutofit fontScale="92500"/>
          </a:bodyPr>
          <a:lstStyle/>
          <a:p>
            <a:r>
              <a:rPr lang="en-GB" dirty="0"/>
              <a:t>This preliminary study was done by us on our own time without any official support from BNL or an US </a:t>
            </a:r>
            <a:r>
              <a:rPr lang="en-GB" dirty="0" err="1"/>
              <a:t>agenicy</a:t>
            </a:r>
            <a:r>
              <a:rPr lang="en-GB" dirty="0"/>
              <a:t>. It is limited in both in the scope and the depth. </a:t>
            </a:r>
          </a:p>
          <a:p>
            <a:r>
              <a:rPr lang="en-GB" dirty="0"/>
              <a:t>Clearly, a detailed in-depth study, similar to those done for the ILC/CLIC and FCC </a:t>
            </a:r>
            <a:r>
              <a:rPr lang="en-GB" dirty="0" err="1"/>
              <a:t>ee</a:t>
            </a:r>
            <a:r>
              <a:rPr lang="en-GB" dirty="0"/>
              <a:t> designs, is needed to fully authenticate this concept and to take into consideration both the complexity and construction cost. </a:t>
            </a:r>
          </a:p>
          <a:p>
            <a:r>
              <a:rPr lang="en-GB" dirty="0"/>
              <a:t>We currently obtained limited support from BNL PD (Program Development) program to support a PhD student from Stony Brook University and a portion of accelerator physicist  time to further explore this concept</a:t>
            </a:r>
          </a:p>
          <a:p>
            <a:r>
              <a:rPr lang="en-GB" dirty="0"/>
              <a:t>We definitely interested to hear from HEP community how important is the increasing luminosity at high energies and extending </a:t>
            </a:r>
            <a:r>
              <a:rPr lang="en-GB" dirty="0" err="1"/>
              <a:t>c.m</a:t>
            </a:r>
            <a:r>
              <a:rPr lang="en-GB" dirty="0"/>
              <a:t>. energy to 500 GeV (or even 600 GeV) or/and availability of longitudinally polarized beam </a:t>
            </a:r>
          </a:p>
          <a:p>
            <a:endParaRPr lang="en-GB" dirty="0"/>
          </a:p>
        </p:txBody>
      </p:sp>
    </p:spTree>
    <p:extLst>
      <p:ext uri="{BB962C8B-B14F-4D97-AF65-F5344CB8AC3E}">
        <p14:creationId xmlns:p14="http://schemas.microsoft.com/office/powerpoint/2010/main" val="2373054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4FF2-E969-2947-AF2E-8ACC03F5F51D}"/>
              </a:ext>
            </a:extLst>
          </p:cNvPr>
          <p:cNvSpPr>
            <a:spLocks noGrp="1"/>
          </p:cNvSpPr>
          <p:nvPr>
            <p:ph type="title"/>
          </p:nvPr>
        </p:nvSpPr>
        <p:spPr>
          <a:xfrm>
            <a:off x="0" y="1"/>
            <a:ext cx="7886700" cy="914400"/>
          </a:xfrm>
        </p:spPr>
        <p:txBody>
          <a:bodyPr/>
          <a:lstStyle/>
          <a:p>
            <a:r>
              <a:rPr lang="en-US" dirty="0"/>
              <a:t>Content</a:t>
            </a:r>
          </a:p>
        </p:txBody>
      </p:sp>
      <p:sp>
        <p:nvSpPr>
          <p:cNvPr id="3" name="Content Placeholder 2">
            <a:extLst>
              <a:ext uri="{FF2B5EF4-FFF2-40B4-BE49-F238E27FC236}">
                <a16:creationId xmlns:a16="http://schemas.microsoft.com/office/drawing/2014/main" id="{38D3791D-543A-1D42-BC15-7BD329340D1C}"/>
              </a:ext>
            </a:extLst>
          </p:cNvPr>
          <p:cNvSpPr>
            <a:spLocks noGrp="1"/>
          </p:cNvSpPr>
          <p:nvPr>
            <p:ph idx="1"/>
          </p:nvPr>
        </p:nvSpPr>
        <p:spPr>
          <a:xfrm>
            <a:off x="548640" y="1284612"/>
            <a:ext cx="7886700" cy="3242142"/>
          </a:xfrm>
        </p:spPr>
        <p:txBody>
          <a:bodyPr>
            <a:normAutofit fontScale="92500" lnSpcReduction="10000"/>
          </a:bodyPr>
          <a:lstStyle/>
          <a:p>
            <a:r>
              <a:rPr lang="en-US" sz="3200" dirty="0" err="1">
                <a:solidFill>
                  <a:srgbClr val="0432FF"/>
                </a:solidFill>
              </a:rPr>
              <a:t>e</a:t>
            </a:r>
            <a:r>
              <a:rPr lang="en-US" sz="3200" baseline="30000" dirty="0" err="1">
                <a:solidFill>
                  <a:srgbClr val="0432FF"/>
                </a:solidFill>
              </a:rPr>
              <a:t>+</a:t>
            </a:r>
            <a:r>
              <a:rPr lang="en-US" sz="3200" dirty="0" err="1">
                <a:solidFill>
                  <a:srgbClr val="0432FF"/>
                </a:solidFill>
              </a:rPr>
              <a:t>e</a:t>
            </a:r>
            <a:r>
              <a:rPr lang="en-US" sz="3200" baseline="30000" dirty="0">
                <a:solidFill>
                  <a:srgbClr val="0432FF"/>
                </a:solidFill>
              </a:rPr>
              <a:t>-</a:t>
            </a:r>
            <a:r>
              <a:rPr lang="en-US" sz="3200" dirty="0">
                <a:solidFill>
                  <a:srgbClr val="0432FF"/>
                </a:solidFill>
              </a:rPr>
              <a:t> colliders under </a:t>
            </a:r>
            <a:r>
              <a:rPr lang="en-US" sz="3200">
                <a:solidFill>
                  <a:srgbClr val="0432FF"/>
                </a:solidFill>
              </a:rPr>
              <a:t>discussons</a:t>
            </a:r>
            <a:endParaRPr lang="en-US" sz="3200" dirty="0">
              <a:solidFill>
                <a:srgbClr val="0432FF"/>
              </a:solidFill>
            </a:endParaRPr>
          </a:p>
          <a:p>
            <a:r>
              <a:rPr lang="en-US" sz="3200" dirty="0">
                <a:solidFill>
                  <a:srgbClr val="0432FF"/>
                </a:solidFill>
              </a:rPr>
              <a:t>Energy recovery linac </a:t>
            </a:r>
            <a:r>
              <a:rPr lang="en-US" sz="3200" dirty="0" err="1">
                <a:solidFill>
                  <a:srgbClr val="0432FF"/>
                </a:solidFill>
              </a:rPr>
              <a:t>e</a:t>
            </a:r>
            <a:r>
              <a:rPr lang="en-US" sz="3200" baseline="30000" dirty="0" err="1">
                <a:solidFill>
                  <a:srgbClr val="0432FF"/>
                </a:solidFill>
              </a:rPr>
              <a:t>+</a:t>
            </a:r>
            <a:r>
              <a:rPr lang="en-US" sz="3200" dirty="0" err="1">
                <a:solidFill>
                  <a:srgbClr val="0432FF"/>
                </a:solidFill>
              </a:rPr>
              <a:t>e</a:t>
            </a:r>
            <a:r>
              <a:rPr lang="en-US" sz="3200" baseline="30000" dirty="0">
                <a:solidFill>
                  <a:srgbClr val="0432FF"/>
                </a:solidFill>
              </a:rPr>
              <a:t>-</a:t>
            </a:r>
            <a:r>
              <a:rPr lang="en-US" sz="3200" dirty="0">
                <a:solidFill>
                  <a:srgbClr val="0432FF"/>
                </a:solidFill>
              </a:rPr>
              <a:t> collider</a:t>
            </a:r>
          </a:p>
          <a:p>
            <a:pPr lvl="1"/>
            <a:r>
              <a:rPr lang="en-US" sz="2800" dirty="0">
                <a:solidFill>
                  <a:srgbClr val="0432FF"/>
                </a:solidFill>
              </a:rPr>
              <a:t>Concept</a:t>
            </a:r>
          </a:p>
          <a:p>
            <a:pPr lvl="1"/>
            <a:r>
              <a:rPr lang="en-US" sz="2800" dirty="0">
                <a:solidFill>
                  <a:srgbClr val="0432FF"/>
                </a:solidFill>
              </a:rPr>
              <a:t>Luminosity</a:t>
            </a:r>
          </a:p>
          <a:p>
            <a:pPr lvl="1"/>
            <a:r>
              <a:rPr lang="en-US" sz="2800" dirty="0">
                <a:solidFill>
                  <a:srgbClr val="0432FF"/>
                </a:solidFill>
              </a:rPr>
              <a:t>Beam-beam effects</a:t>
            </a:r>
          </a:p>
          <a:p>
            <a:r>
              <a:rPr lang="en-US" sz="3200" dirty="0">
                <a:solidFill>
                  <a:srgbClr val="0432FF"/>
                </a:solidFill>
              </a:rPr>
              <a:t>What we need to study further</a:t>
            </a:r>
          </a:p>
          <a:p>
            <a:r>
              <a:rPr lang="en-US" sz="3200" dirty="0">
                <a:solidFill>
                  <a:srgbClr val="0432FF"/>
                </a:solidFill>
              </a:rPr>
              <a:t>Conclusions</a:t>
            </a:r>
          </a:p>
        </p:txBody>
      </p:sp>
    </p:spTree>
    <p:extLst>
      <p:ext uri="{BB962C8B-B14F-4D97-AF65-F5344CB8AC3E}">
        <p14:creationId xmlns:p14="http://schemas.microsoft.com/office/powerpoint/2010/main" val="1060554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EEA5C5-C4BE-5E43-B472-E2717A2AB458}"/>
              </a:ext>
            </a:extLst>
          </p:cNvPr>
          <p:cNvSpPr>
            <a:spLocks noGrp="1"/>
          </p:cNvSpPr>
          <p:nvPr>
            <p:ph type="title"/>
          </p:nvPr>
        </p:nvSpPr>
        <p:spPr>
          <a:xfrm>
            <a:off x="552450" y="1"/>
            <a:ext cx="7886700" cy="849086"/>
          </a:xfrm>
        </p:spPr>
        <p:txBody>
          <a:bodyPr/>
          <a:lstStyle/>
          <a:p>
            <a:r>
              <a:rPr lang="en-US" dirty="0"/>
              <a:t>Status of our studies … </a:t>
            </a:r>
            <a:r>
              <a:rPr lang="en-US" dirty="0" err="1"/>
              <a:t>cont</a:t>
            </a:r>
            <a:endParaRPr lang="en-US"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ABE237D5-6512-604D-84FD-8638F270DC7B}"/>
                  </a:ext>
                </a:extLst>
              </p:cNvPr>
              <p:cNvSpPr>
                <a:spLocks noGrp="1"/>
              </p:cNvSpPr>
              <p:nvPr>
                <p:ph idx="1"/>
              </p:nvPr>
            </p:nvSpPr>
            <p:spPr>
              <a:xfrm>
                <a:off x="319767" y="849087"/>
                <a:ext cx="8650061" cy="5834742"/>
              </a:xfrm>
            </p:spPr>
            <p:txBody>
              <a:bodyPr>
                <a:normAutofit fontScale="77500" lnSpcReduction="20000"/>
              </a:bodyPr>
              <a:lstStyle/>
              <a:p>
                <a:r>
                  <a:rPr lang="en-GB" dirty="0"/>
                  <a:t>Longitudinally polarized electron and positron beams could be used to increase signal to background ratio and to reduce systematic uncertainties in measurements. In principle, the ERL scheme described in this letter should be capable of colliding longitudinally polarized electron and positron beams, but further studies are needed to define level of attainable polarization and its usefulness for physics experiments</a:t>
                </a:r>
              </a:p>
              <a:p>
                <a:pPr lvl="1"/>
                <a:r>
                  <a:rPr lang="en-GB" i="1" dirty="0">
                    <a:solidFill>
                      <a:srgbClr val="0432FF"/>
                    </a:solidFill>
                  </a:rPr>
                  <a:t>Our estimations indicate that for 500 GeV </a:t>
                </a:r>
                <a:r>
                  <a:rPr lang="en-GB" i="1" dirty="0" err="1">
                    <a:solidFill>
                      <a:srgbClr val="0432FF"/>
                    </a:solidFill>
                  </a:rPr>
                  <a:t>c.m</a:t>
                </a:r>
                <a:r>
                  <a:rPr lang="en-GB" i="1" dirty="0">
                    <a:solidFill>
                      <a:srgbClr val="0432FF"/>
                    </a:solidFill>
                  </a:rPr>
                  <a:t>. collisions the beam depolarization can be as low as 5 ppm for head-on collisions and 80 ppm for collisions with large beam offsets</a:t>
                </a:r>
                <a:r>
                  <a:rPr lang="en-US" i="1" dirty="0">
                    <a:solidFill>
                      <a:srgbClr val="0432FF"/>
                    </a:solidFill>
                  </a:rPr>
                  <a:t>. </a:t>
                </a:r>
                <a:r>
                  <a:rPr lang="en-GB" i="1" dirty="0">
                    <a:solidFill>
                      <a:srgbClr val="0432FF"/>
                    </a:solidFill>
                  </a:rPr>
                  <a:t>The beam current required for the ERL collider are from 0.16 mA to 3.71 mA</a:t>
                </a:r>
              </a:p>
              <a:p>
                <a:pPr lvl="1"/>
                <a:r>
                  <a:rPr lang="en-GB" i="1" dirty="0">
                    <a:solidFill>
                      <a:srgbClr val="0432FF"/>
                    </a:solidFill>
                  </a:rPr>
                  <a:t>Electron beams with such average beam current can be generated in modern polarized electron guns: M. </a:t>
                </a:r>
                <a:r>
                  <a:rPr lang="en-GB" i="1" dirty="0" err="1">
                    <a:solidFill>
                      <a:srgbClr val="0432FF"/>
                    </a:solidFill>
                  </a:rPr>
                  <a:t>Polker</a:t>
                </a:r>
                <a:r>
                  <a:rPr lang="en-GB" i="1" dirty="0">
                    <a:solidFill>
                      <a:srgbClr val="0432FF"/>
                    </a:solidFill>
                  </a:rPr>
                  <a:t> at JLab demonstrated 4 mA of average polarized electron beam current from their gun. </a:t>
                </a:r>
              </a:p>
              <a:p>
                <a:pPr lvl="1"/>
                <a:r>
                  <a:rPr lang="en-GB" i="1" dirty="0">
                    <a:solidFill>
                      <a:srgbClr val="0432FF"/>
                    </a:solidFill>
                  </a:rPr>
                  <a:t>Such beam could be accelerated to 2 GeV and shaped to the design ratio of horizontal and vertical emittances in the damping ring before being used for collisions. Such electron bunches could be used for a number of collisions and replaced with fresh bunches when the  polarization reduces below a useful level – the later will only reduce the requirements for the source of the polarized electrons. </a:t>
                </a:r>
              </a:p>
              <a:p>
                <a:pPr lvl="1"/>
                <a:r>
                  <a:rPr lang="en-GB" i="1" dirty="0">
                    <a:solidFill>
                      <a:srgbClr val="0432FF"/>
                    </a:solidFill>
                  </a:rPr>
                  <a:t>The situation with positrons is very different: here we have to rely on Sokolov-</a:t>
                </a:r>
                <a:r>
                  <a:rPr lang="en-GB" i="1" dirty="0" err="1">
                    <a:solidFill>
                      <a:srgbClr val="0432FF"/>
                    </a:solidFill>
                  </a:rPr>
                  <a:t>Ternov</a:t>
                </a:r>
                <a:r>
                  <a:rPr lang="en-GB" i="1" dirty="0">
                    <a:solidFill>
                      <a:srgbClr val="0432FF"/>
                    </a:solidFill>
                  </a:rPr>
                  <a:t> polarization build-up in a damping ring. The polarization build-up time in a storage ring is a strong function of the beam energy (</a:t>
                </a:r>
                <a14:m>
                  <m:oMath xmlns:m="http://schemas.openxmlformats.org/officeDocument/2006/math">
                    <m:sSub>
                      <m:sSubPr>
                        <m:ctrlPr>
                          <a:rPr lang="en-US" i="1">
                            <a:solidFill>
                              <a:srgbClr val="0432FF"/>
                            </a:solidFill>
                            <a:latin typeface="Cambria Math" panose="02040503050406030204" pitchFamily="18" charset="0"/>
                          </a:rPr>
                        </m:ctrlPr>
                      </m:sSubPr>
                      <m:e>
                        <m:r>
                          <a:rPr lang="en-GB" i="1" smtClean="0">
                            <a:solidFill>
                              <a:srgbClr val="0432FF"/>
                            </a:solidFill>
                            <a:latin typeface="Cambria Math" panose="02040503050406030204" pitchFamily="18" charset="0"/>
                          </a:rPr>
                          <m:t>𝜏</m:t>
                        </m:r>
                      </m:e>
                      <m:sub>
                        <m:r>
                          <a:rPr lang="en-GB" i="1" smtClean="0">
                            <a:solidFill>
                              <a:srgbClr val="0432FF"/>
                            </a:solidFill>
                            <a:latin typeface="Cambria Math" panose="02040503050406030204" pitchFamily="18" charset="0"/>
                          </a:rPr>
                          <m:t>𝑝𝑜𝑙</m:t>
                        </m:r>
                      </m:sub>
                    </m:sSub>
                    <m:r>
                      <a:rPr lang="en-GB" i="1" smtClean="0">
                        <a:solidFill>
                          <a:srgbClr val="0432FF"/>
                        </a:solidFill>
                        <a:latin typeface="Cambria Math" panose="02040503050406030204" pitchFamily="18" charset="0"/>
                      </a:rPr>
                      <m:t> ~ </m:t>
                    </m:r>
                    <m:sSup>
                      <m:sSupPr>
                        <m:ctrlPr>
                          <a:rPr lang="en-US" i="1">
                            <a:solidFill>
                              <a:srgbClr val="0432FF"/>
                            </a:solidFill>
                            <a:latin typeface="Cambria Math" panose="02040503050406030204" pitchFamily="18" charset="0"/>
                          </a:rPr>
                        </m:ctrlPr>
                      </m:sSupPr>
                      <m:e>
                        <m:r>
                          <a:rPr lang="en-GB" i="1" smtClean="0">
                            <a:solidFill>
                              <a:srgbClr val="0432FF"/>
                            </a:solidFill>
                            <a:latin typeface="Cambria Math" panose="02040503050406030204" pitchFamily="18" charset="0"/>
                          </a:rPr>
                          <m:t>𝛾</m:t>
                        </m:r>
                      </m:e>
                      <m:sup>
                        <m:r>
                          <a:rPr lang="en-GB" i="1" smtClean="0">
                            <a:solidFill>
                              <a:srgbClr val="0432FF"/>
                            </a:solidFill>
                            <a:latin typeface="Cambria Math" panose="02040503050406030204" pitchFamily="18" charset="0"/>
                          </a:rPr>
                          <m:t>−5</m:t>
                        </m:r>
                      </m:sup>
                    </m:sSup>
                    <m:r>
                      <a:rPr lang="en-GB" i="1" smtClean="0">
                        <a:solidFill>
                          <a:srgbClr val="0432FF"/>
                        </a:solidFill>
                        <a:latin typeface="Cambria Math" panose="02040503050406030204" pitchFamily="18" charset="0"/>
                      </a:rPr>
                      <m:t>)</m:t>
                    </m:r>
                  </m:oMath>
                </a14:m>
                <a:r>
                  <a:rPr lang="en-GB" i="1" dirty="0">
                    <a:solidFill>
                      <a:srgbClr val="0432FF"/>
                    </a:solidFill>
                  </a:rPr>
                  <a:t>, which may require either an increased energy of the damping ring (5-10 GeV) or to combine a 2 GeV positron damping ring with a polarizing ring at higher (5-10 GeV) energy</a:t>
                </a:r>
                <a:r>
                  <a:rPr lang="en-GB" dirty="0">
                    <a:solidFill>
                      <a:srgbClr val="0432FF"/>
                    </a:solidFill>
                  </a:rPr>
                  <a:t>. </a:t>
                </a:r>
              </a:p>
            </p:txBody>
          </p:sp>
        </mc:Choice>
        <mc:Fallback xmlns="">
          <p:sp>
            <p:nvSpPr>
              <p:cNvPr id="6" name="Content Placeholder 5">
                <a:extLst>
                  <a:ext uri="{FF2B5EF4-FFF2-40B4-BE49-F238E27FC236}">
                    <a16:creationId xmlns:a16="http://schemas.microsoft.com/office/drawing/2014/main" id="{ABE237D5-6512-604D-84FD-8638F270DC7B}"/>
                  </a:ext>
                </a:extLst>
              </p:cNvPr>
              <p:cNvSpPr>
                <a:spLocks noGrp="1" noRot="1" noChangeAspect="1" noMove="1" noResize="1" noEditPoints="1" noAdjustHandles="1" noChangeArrowheads="1" noChangeShapeType="1" noTextEdit="1"/>
              </p:cNvSpPr>
              <p:nvPr>
                <p:ph idx="1"/>
              </p:nvPr>
            </p:nvSpPr>
            <p:spPr>
              <a:xfrm>
                <a:off x="319767" y="849087"/>
                <a:ext cx="8650061" cy="5834742"/>
              </a:xfrm>
              <a:blipFill>
                <a:blip r:embed="rId2"/>
                <a:stretch>
                  <a:fillRect l="-733" t="-2174" r="-1613"/>
                </a:stretch>
              </a:blipFill>
            </p:spPr>
            <p:txBody>
              <a:bodyPr/>
              <a:lstStyle/>
              <a:p>
                <a:r>
                  <a:rPr lang="en-US">
                    <a:noFill/>
                  </a:rPr>
                  <a:t> </a:t>
                </a:r>
              </a:p>
            </p:txBody>
          </p:sp>
        </mc:Fallback>
      </mc:AlternateContent>
    </p:spTree>
    <p:extLst>
      <p:ext uri="{BB962C8B-B14F-4D97-AF65-F5344CB8AC3E}">
        <p14:creationId xmlns:p14="http://schemas.microsoft.com/office/powerpoint/2010/main" val="2487538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02126-6CAB-B346-903F-B54499D1BE2E}"/>
              </a:ext>
            </a:extLst>
          </p:cNvPr>
          <p:cNvSpPr>
            <a:spLocks noGrp="1"/>
          </p:cNvSpPr>
          <p:nvPr>
            <p:ph type="title"/>
          </p:nvPr>
        </p:nvSpPr>
        <p:spPr>
          <a:xfrm>
            <a:off x="552450" y="151719"/>
            <a:ext cx="7886700" cy="1325563"/>
          </a:xfrm>
        </p:spPr>
        <p:txBody>
          <a:bodyPr/>
          <a:lstStyle/>
          <a:p>
            <a:r>
              <a:rPr lang="en-US" dirty="0"/>
              <a:t>Important challenges</a:t>
            </a:r>
          </a:p>
        </p:txBody>
      </p:sp>
      <p:sp>
        <p:nvSpPr>
          <p:cNvPr id="3" name="Content Placeholder 2">
            <a:extLst>
              <a:ext uri="{FF2B5EF4-FFF2-40B4-BE49-F238E27FC236}">
                <a16:creationId xmlns:a16="http://schemas.microsoft.com/office/drawing/2014/main" id="{B39520E5-CE59-A040-A794-66097BA91E17}"/>
              </a:ext>
            </a:extLst>
          </p:cNvPr>
          <p:cNvSpPr>
            <a:spLocks noGrp="1"/>
          </p:cNvSpPr>
          <p:nvPr>
            <p:ph idx="1"/>
          </p:nvPr>
        </p:nvSpPr>
        <p:spPr>
          <a:xfrm>
            <a:off x="432707" y="1477282"/>
            <a:ext cx="7886700" cy="4351338"/>
          </a:xfrm>
        </p:spPr>
        <p:txBody>
          <a:bodyPr>
            <a:normAutofit fontScale="70000" lnSpcReduction="20000"/>
          </a:bodyPr>
          <a:lstStyle/>
          <a:p>
            <a:pPr lvl="0"/>
            <a:r>
              <a:rPr lang="en-US" dirty="0"/>
              <a:t>Transport beamline lattice preserving a small vertical emittance</a:t>
            </a:r>
          </a:p>
          <a:p>
            <a:pPr lvl="0"/>
            <a:r>
              <a:rPr lang="en-US" dirty="0"/>
              <a:t>Using small gap magnets to reduce power consumption of these beamlines</a:t>
            </a:r>
          </a:p>
          <a:p>
            <a:pPr lvl="0"/>
            <a:r>
              <a:rPr lang="en-US" dirty="0"/>
              <a:t>Spreaders and combiners to propagate beams through the SRF linacs</a:t>
            </a:r>
          </a:p>
          <a:p>
            <a:pPr lvl="0"/>
            <a:r>
              <a:rPr lang="en-US" dirty="0"/>
              <a:t>High-order mode (HOM) damping of the SRF cavities to avoid transverse beam-breakup instability (TBBU) </a:t>
            </a:r>
          </a:p>
          <a:p>
            <a:pPr lvl="0"/>
            <a:r>
              <a:rPr lang="en-US" dirty="0"/>
              <a:t>Absolute beam energy measuring systems with accuracy ~ 10</a:t>
            </a:r>
            <a:r>
              <a:rPr lang="en-US" baseline="30000" dirty="0"/>
              <a:t>-5</a:t>
            </a:r>
            <a:r>
              <a:rPr lang="en-US" dirty="0"/>
              <a:t> (similar to that implemented for CEBAF) at IRs</a:t>
            </a:r>
          </a:p>
          <a:p>
            <a:pPr lvl="0"/>
            <a:r>
              <a:rPr lang="en-US" dirty="0"/>
              <a:t>Attaining a high degree of longitudinal polarization of colliding beams</a:t>
            </a:r>
          </a:p>
          <a:p>
            <a:pPr lvl="0"/>
            <a:r>
              <a:rPr lang="en-US" dirty="0"/>
              <a:t>High repetition rate ejection and injection kickers for 2 GeV damping rings</a:t>
            </a:r>
          </a:p>
          <a:p>
            <a:r>
              <a:rPr lang="en-GB" dirty="0"/>
              <a:t>Compressing and de-compressing electron and positron bunches to match energy acceptance of the 2 GeV damping rings </a:t>
            </a:r>
            <a:endParaRPr lang="en-US" dirty="0"/>
          </a:p>
        </p:txBody>
      </p:sp>
    </p:spTree>
    <p:extLst>
      <p:ext uri="{BB962C8B-B14F-4D97-AF65-F5344CB8AC3E}">
        <p14:creationId xmlns:p14="http://schemas.microsoft.com/office/powerpoint/2010/main" val="2611373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E301-6198-4C4C-BE0A-A191CEDC8948}"/>
              </a:ext>
            </a:extLst>
          </p:cNvPr>
          <p:cNvSpPr>
            <a:spLocks noGrp="1"/>
          </p:cNvSpPr>
          <p:nvPr>
            <p:ph type="title"/>
          </p:nvPr>
        </p:nvSpPr>
        <p:spPr>
          <a:xfrm>
            <a:off x="776152" y="0"/>
            <a:ext cx="7886700" cy="875845"/>
          </a:xfrm>
        </p:spPr>
        <p:txBody>
          <a:bodyPr>
            <a:normAutofit/>
          </a:bodyPr>
          <a:lstStyle/>
          <a:p>
            <a:r>
              <a:rPr lang="en-US" sz="3600" dirty="0"/>
              <a:t>Optimal number of ERL passes N?</a:t>
            </a:r>
          </a:p>
        </p:txBody>
      </p:sp>
      <p:sp>
        <p:nvSpPr>
          <p:cNvPr id="3" name="Content Placeholder 2">
            <a:extLst>
              <a:ext uri="{FF2B5EF4-FFF2-40B4-BE49-F238E27FC236}">
                <a16:creationId xmlns:a16="http://schemas.microsoft.com/office/drawing/2014/main" id="{D2CCF6AD-028F-BF43-AB4C-030162EB9E1D}"/>
              </a:ext>
            </a:extLst>
          </p:cNvPr>
          <p:cNvSpPr>
            <a:spLocks noGrp="1"/>
          </p:cNvSpPr>
          <p:nvPr>
            <p:ph sz="half" idx="1"/>
          </p:nvPr>
        </p:nvSpPr>
        <p:spPr>
          <a:xfrm>
            <a:off x="152399" y="653144"/>
            <a:ext cx="8839201" cy="3222171"/>
          </a:xfrm>
        </p:spPr>
        <p:txBody>
          <a:bodyPr>
            <a:normAutofit fontScale="92500" lnSpcReduction="10000"/>
          </a:bodyPr>
          <a:lstStyle/>
          <a:p>
            <a:r>
              <a:rPr lang="en-US" sz="2400" dirty="0"/>
              <a:t>The ERL cost typically has three major components:</a:t>
            </a:r>
          </a:p>
          <a:p>
            <a:pPr lvl="1"/>
            <a:r>
              <a:rPr lang="en-US" sz="2000" dirty="0"/>
              <a:t>Infrastructure – constant or nearly constant</a:t>
            </a:r>
          </a:p>
          <a:p>
            <a:pPr lvl="1"/>
            <a:r>
              <a:rPr lang="en-US" sz="2000" dirty="0"/>
              <a:t>SRF linac system (RF, cryo, cavities) – scales ~ 1/N</a:t>
            </a:r>
          </a:p>
          <a:p>
            <a:pPr lvl="1"/>
            <a:r>
              <a:rPr lang="en-US" sz="2000" dirty="0"/>
              <a:t>Magnetic and vacuum system – scales ~ N</a:t>
            </a:r>
          </a:p>
          <a:p>
            <a:pPr lvl="1"/>
            <a:r>
              <a:rPr lang="en-US" sz="2000" dirty="0"/>
              <a:t>Graph shows how optimum changes when cost of the magnets/vacuum system changes four times</a:t>
            </a:r>
          </a:p>
          <a:p>
            <a:pPr lvl="1"/>
            <a:r>
              <a:rPr lang="en-US" sz="2000" dirty="0"/>
              <a:t>Minima are always rather broad</a:t>
            </a:r>
          </a:p>
          <a:p>
            <a:r>
              <a:rPr lang="en-US" sz="2400" dirty="0"/>
              <a:t>4 passes used in this studies was an optimum for CEBAF design</a:t>
            </a:r>
          </a:p>
          <a:p>
            <a:r>
              <a:rPr lang="en-US" sz="2400" dirty="0"/>
              <a:t>In addition to cost one also should consider complexity of the machine, which calls for fewer (2 or 3?) passes</a:t>
            </a:r>
          </a:p>
          <a:p>
            <a:endParaRPr lang="en-US" sz="2400" dirty="0"/>
          </a:p>
          <a:p>
            <a:pPr lvl="1"/>
            <a:endParaRPr lang="en-US" sz="2000" dirty="0"/>
          </a:p>
          <a:p>
            <a:pPr lvl="1"/>
            <a:endParaRPr lang="en-US" sz="2000" dirty="0"/>
          </a:p>
        </p:txBody>
      </p:sp>
      <p:pic>
        <p:nvPicPr>
          <p:cNvPr id="6" name="Picture 5">
            <a:extLst>
              <a:ext uri="{FF2B5EF4-FFF2-40B4-BE49-F238E27FC236}">
                <a16:creationId xmlns:a16="http://schemas.microsoft.com/office/drawing/2014/main" id="{E384D10D-EE53-A54C-B6C7-853F02246F7A}"/>
              </a:ext>
            </a:extLst>
          </p:cNvPr>
          <p:cNvPicPr>
            <a:picLocks noChangeAspect="1"/>
          </p:cNvPicPr>
          <p:nvPr/>
        </p:nvPicPr>
        <p:blipFill>
          <a:blip r:embed="rId3"/>
          <a:stretch>
            <a:fillRect/>
          </a:stretch>
        </p:blipFill>
        <p:spPr>
          <a:xfrm>
            <a:off x="357590" y="3875315"/>
            <a:ext cx="4591055" cy="2882351"/>
          </a:xfrm>
          <a:prstGeom prst="rect">
            <a:avLst/>
          </a:prstGeom>
        </p:spPr>
      </p:pic>
      <p:sp>
        <p:nvSpPr>
          <p:cNvPr id="7" name="Rectangle 6">
            <a:extLst>
              <a:ext uri="{FF2B5EF4-FFF2-40B4-BE49-F238E27FC236}">
                <a16:creationId xmlns:a16="http://schemas.microsoft.com/office/drawing/2014/main" id="{ECE71EF7-71D3-9E49-B552-5DF2E75223EF}"/>
              </a:ext>
            </a:extLst>
          </p:cNvPr>
          <p:cNvSpPr/>
          <p:nvPr/>
        </p:nvSpPr>
        <p:spPr>
          <a:xfrm flipH="1">
            <a:off x="4948645" y="6388334"/>
            <a:ext cx="352696" cy="369332"/>
          </a:xfrm>
          <a:prstGeom prst="rect">
            <a:avLst/>
          </a:prstGeom>
        </p:spPr>
        <p:txBody>
          <a:bodyPr wrap="square">
            <a:spAutoFit/>
          </a:bodyPr>
          <a:lstStyle/>
          <a:p>
            <a:r>
              <a:rPr lang="en-US" dirty="0"/>
              <a:t>N</a:t>
            </a:r>
          </a:p>
        </p:txBody>
      </p:sp>
      <p:sp>
        <p:nvSpPr>
          <p:cNvPr id="8" name="Rectangle 7">
            <a:extLst>
              <a:ext uri="{FF2B5EF4-FFF2-40B4-BE49-F238E27FC236}">
                <a16:creationId xmlns:a16="http://schemas.microsoft.com/office/drawing/2014/main" id="{B14DFBB0-E97E-4D4A-B395-A15F67A89532}"/>
              </a:ext>
            </a:extLst>
          </p:cNvPr>
          <p:cNvSpPr/>
          <p:nvPr/>
        </p:nvSpPr>
        <p:spPr>
          <a:xfrm>
            <a:off x="5803990" y="3931495"/>
            <a:ext cx="2858862" cy="2585323"/>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SRF linac cost for ERL based collider is ~ 1/2N of that for ILC-type linear collider having the same </a:t>
            </a:r>
            <a:r>
              <a:rPr lang="en-US" dirty="0" err="1">
                <a:latin typeface="Times New Roman" panose="02020603050405020304" pitchFamily="18" charset="0"/>
                <a:cs typeface="Times New Roman" panose="02020603050405020304" pitchFamily="18" charset="0"/>
              </a:rPr>
              <a:t>c.m</a:t>
            </a:r>
            <a:r>
              <a:rPr lang="en-US" dirty="0">
                <a:latin typeface="Times New Roman" panose="02020603050405020304" pitchFamily="18" charset="0"/>
                <a:cs typeface="Times New Roman" panose="02020603050405020304" pitchFamily="18" charset="0"/>
              </a:rPr>
              <a:t>. energy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Even with a single pass, the ERL collided will need a half of the SRF linac </a:t>
            </a:r>
          </a:p>
        </p:txBody>
      </p:sp>
    </p:spTree>
    <p:extLst>
      <p:ext uri="{BB962C8B-B14F-4D97-AF65-F5344CB8AC3E}">
        <p14:creationId xmlns:p14="http://schemas.microsoft.com/office/powerpoint/2010/main" val="496223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80">
            <a:extLst>
              <a:ext uri="{FF2B5EF4-FFF2-40B4-BE49-F238E27FC236}">
                <a16:creationId xmlns:a16="http://schemas.microsoft.com/office/drawing/2014/main" id="{E7998DEA-2549-AA4B-8B24-D8E01EA26C51}"/>
              </a:ext>
            </a:extLst>
          </p:cNvPr>
          <p:cNvGrpSpPr>
            <a:grpSpLocks noChangeAspect="1"/>
          </p:cNvGrpSpPr>
          <p:nvPr/>
        </p:nvGrpSpPr>
        <p:grpSpPr>
          <a:xfrm>
            <a:off x="6046490" y="2193960"/>
            <a:ext cx="629867" cy="330067"/>
            <a:chOff x="4166066" y="3056387"/>
            <a:chExt cx="2519466" cy="1320268"/>
          </a:xfrm>
        </p:grpSpPr>
        <p:grpSp>
          <p:nvGrpSpPr>
            <p:cNvPr id="78" name="Group 86">
              <a:extLst>
                <a:ext uri="{FF2B5EF4-FFF2-40B4-BE49-F238E27FC236}">
                  <a16:creationId xmlns:a16="http://schemas.microsoft.com/office/drawing/2014/main" id="{A05DC3D9-02D4-B942-B6AE-C4275F00511C}"/>
                </a:ext>
              </a:extLst>
            </p:cNvPr>
            <p:cNvGrpSpPr>
              <a:grpSpLocks noChangeAspect="1"/>
            </p:cNvGrpSpPr>
            <p:nvPr/>
          </p:nvGrpSpPr>
          <p:grpSpPr bwMode="auto">
            <a:xfrm>
              <a:off x="4166066" y="3056387"/>
              <a:ext cx="1406168" cy="1320268"/>
              <a:chOff x="1815" y="2475"/>
              <a:chExt cx="492" cy="547"/>
            </a:xfrm>
          </p:grpSpPr>
          <p:grpSp>
            <p:nvGrpSpPr>
              <p:cNvPr id="83" name="Group 87">
                <a:extLst>
                  <a:ext uri="{FF2B5EF4-FFF2-40B4-BE49-F238E27FC236}">
                    <a16:creationId xmlns:a16="http://schemas.microsoft.com/office/drawing/2014/main" id="{62A969E6-D5A6-A946-8557-558B1A08D7A9}"/>
                  </a:ext>
                </a:extLst>
              </p:cNvPr>
              <p:cNvGrpSpPr>
                <a:grpSpLocks noChangeAspect="1"/>
              </p:cNvGrpSpPr>
              <p:nvPr/>
            </p:nvGrpSpPr>
            <p:grpSpPr bwMode="auto">
              <a:xfrm>
                <a:off x="1815" y="2475"/>
                <a:ext cx="492" cy="273"/>
                <a:chOff x="1815" y="2475"/>
                <a:chExt cx="492" cy="273"/>
              </a:xfrm>
            </p:grpSpPr>
            <p:sp>
              <p:nvSpPr>
                <p:cNvPr id="88" name="Rectangle 88">
                  <a:extLst>
                    <a:ext uri="{FF2B5EF4-FFF2-40B4-BE49-F238E27FC236}">
                      <a16:creationId xmlns:a16="http://schemas.microsoft.com/office/drawing/2014/main" id="{12F7B567-F882-AD46-9EE5-31263E47F4F6}"/>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89" name="Freeform 89">
                  <a:extLst>
                    <a:ext uri="{FF2B5EF4-FFF2-40B4-BE49-F238E27FC236}">
                      <a16:creationId xmlns:a16="http://schemas.microsoft.com/office/drawing/2014/main" id="{F95F8444-7057-014C-B6EA-905F1B79430C}"/>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90" name="Rectangle 90">
                  <a:extLst>
                    <a:ext uri="{FF2B5EF4-FFF2-40B4-BE49-F238E27FC236}">
                      <a16:creationId xmlns:a16="http://schemas.microsoft.com/office/drawing/2014/main" id="{23A1EDA8-7880-6E42-9724-F007B38A4647}"/>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84" name="Group 91">
                <a:extLst>
                  <a:ext uri="{FF2B5EF4-FFF2-40B4-BE49-F238E27FC236}">
                    <a16:creationId xmlns:a16="http://schemas.microsoft.com/office/drawing/2014/main" id="{27A02013-2118-BE47-9B54-4424406E9702}"/>
                  </a:ext>
                </a:extLst>
              </p:cNvPr>
              <p:cNvGrpSpPr>
                <a:grpSpLocks noChangeAspect="1"/>
              </p:cNvGrpSpPr>
              <p:nvPr/>
            </p:nvGrpSpPr>
            <p:grpSpPr bwMode="auto">
              <a:xfrm flipV="1">
                <a:off x="1815" y="2749"/>
                <a:ext cx="492" cy="273"/>
                <a:chOff x="1813" y="2475"/>
                <a:chExt cx="492" cy="273"/>
              </a:xfrm>
            </p:grpSpPr>
            <p:sp>
              <p:nvSpPr>
                <p:cNvPr id="85" name="Rectangle 92">
                  <a:extLst>
                    <a:ext uri="{FF2B5EF4-FFF2-40B4-BE49-F238E27FC236}">
                      <a16:creationId xmlns:a16="http://schemas.microsoft.com/office/drawing/2014/main" id="{F3109D70-9200-C44B-872F-ABD7190E1011}"/>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86" name="Freeform 93">
                  <a:extLst>
                    <a:ext uri="{FF2B5EF4-FFF2-40B4-BE49-F238E27FC236}">
                      <a16:creationId xmlns:a16="http://schemas.microsoft.com/office/drawing/2014/main" id="{7C2D4915-1DFA-F443-AAF8-04554072D687}"/>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87" name="Rectangle 94">
                  <a:extLst>
                    <a:ext uri="{FF2B5EF4-FFF2-40B4-BE49-F238E27FC236}">
                      <a16:creationId xmlns:a16="http://schemas.microsoft.com/office/drawing/2014/main" id="{EBC7411E-D3E3-854F-B006-6D7FA28A1AC4}"/>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79" name="Block Arc 78">
              <a:extLst>
                <a:ext uri="{FF2B5EF4-FFF2-40B4-BE49-F238E27FC236}">
                  <a16:creationId xmlns:a16="http://schemas.microsoft.com/office/drawing/2014/main" id="{8B537F5F-BA29-6F43-A898-E9DCEA092A16}"/>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80" name="Rounded Rectangle 79">
              <a:extLst>
                <a:ext uri="{FF2B5EF4-FFF2-40B4-BE49-F238E27FC236}">
                  <a16:creationId xmlns:a16="http://schemas.microsoft.com/office/drawing/2014/main" id="{3193582F-F49A-B245-8112-C931A168266A}"/>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Rounded Rectangle 80">
              <a:extLst>
                <a:ext uri="{FF2B5EF4-FFF2-40B4-BE49-F238E27FC236}">
                  <a16:creationId xmlns:a16="http://schemas.microsoft.com/office/drawing/2014/main" id="{D9FEB39B-F60C-3647-BB18-3C629FEFB822}"/>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a16="http://schemas.microsoft.com/office/drawing/2014/main" id="{886D2B59-AD67-044E-A362-3317402EAE75}"/>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 name="Group 480">
            <a:extLst>
              <a:ext uri="{FF2B5EF4-FFF2-40B4-BE49-F238E27FC236}">
                <a16:creationId xmlns:a16="http://schemas.microsoft.com/office/drawing/2014/main" id="{B7533F5D-0CAE-E04A-B580-180139934973}"/>
              </a:ext>
            </a:extLst>
          </p:cNvPr>
          <p:cNvGrpSpPr>
            <a:grpSpLocks noChangeAspect="1"/>
          </p:cNvGrpSpPr>
          <p:nvPr/>
        </p:nvGrpSpPr>
        <p:grpSpPr>
          <a:xfrm>
            <a:off x="6043632" y="1854152"/>
            <a:ext cx="629867" cy="330067"/>
            <a:chOff x="4166066" y="3056387"/>
            <a:chExt cx="2519466" cy="1320268"/>
          </a:xfrm>
        </p:grpSpPr>
        <p:grpSp>
          <p:nvGrpSpPr>
            <p:cNvPr id="65" name="Group 86">
              <a:extLst>
                <a:ext uri="{FF2B5EF4-FFF2-40B4-BE49-F238E27FC236}">
                  <a16:creationId xmlns:a16="http://schemas.microsoft.com/office/drawing/2014/main" id="{4F78E9D3-053A-CE48-A7D1-9611B8CB6E77}"/>
                </a:ext>
              </a:extLst>
            </p:cNvPr>
            <p:cNvGrpSpPr>
              <a:grpSpLocks noChangeAspect="1"/>
            </p:cNvGrpSpPr>
            <p:nvPr/>
          </p:nvGrpSpPr>
          <p:grpSpPr bwMode="auto">
            <a:xfrm>
              <a:off x="4166066" y="3056387"/>
              <a:ext cx="1406168" cy="1320268"/>
              <a:chOff x="1815" y="2475"/>
              <a:chExt cx="492" cy="547"/>
            </a:xfrm>
          </p:grpSpPr>
          <p:grpSp>
            <p:nvGrpSpPr>
              <p:cNvPr id="70" name="Group 87">
                <a:extLst>
                  <a:ext uri="{FF2B5EF4-FFF2-40B4-BE49-F238E27FC236}">
                    <a16:creationId xmlns:a16="http://schemas.microsoft.com/office/drawing/2014/main" id="{EE3EA10A-763D-F14F-A70F-605DAB07D036}"/>
                  </a:ext>
                </a:extLst>
              </p:cNvPr>
              <p:cNvGrpSpPr>
                <a:grpSpLocks noChangeAspect="1"/>
              </p:cNvGrpSpPr>
              <p:nvPr/>
            </p:nvGrpSpPr>
            <p:grpSpPr bwMode="auto">
              <a:xfrm>
                <a:off x="1815" y="2475"/>
                <a:ext cx="492" cy="273"/>
                <a:chOff x="1815" y="2475"/>
                <a:chExt cx="492" cy="273"/>
              </a:xfrm>
            </p:grpSpPr>
            <p:sp>
              <p:nvSpPr>
                <p:cNvPr id="75" name="Rectangle 88">
                  <a:extLst>
                    <a:ext uri="{FF2B5EF4-FFF2-40B4-BE49-F238E27FC236}">
                      <a16:creationId xmlns:a16="http://schemas.microsoft.com/office/drawing/2014/main" id="{5634C8FD-12F1-7E4E-AE66-4CAC16C768BB}"/>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76" name="Freeform 89">
                  <a:extLst>
                    <a:ext uri="{FF2B5EF4-FFF2-40B4-BE49-F238E27FC236}">
                      <a16:creationId xmlns:a16="http://schemas.microsoft.com/office/drawing/2014/main" id="{55EB8A3B-2FB8-834C-AC09-63792452BBBC}"/>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77" name="Rectangle 90">
                  <a:extLst>
                    <a:ext uri="{FF2B5EF4-FFF2-40B4-BE49-F238E27FC236}">
                      <a16:creationId xmlns:a16="http://schemas.microsoft.com/office/drawing/2014/main" id="{A47E393A-34C5-8D46-8FEE-E461AE268783}"/>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71" name="Group 91">
                <a:extLst>
                  <a:ext uri="{FF2B5EF4-FFF2-40B4-BE49-F238E27FC236}">
                    <a16:creationId xmlns:a16="http://schemas.microsoft.com/office/drawing/2014/main" id="{394D2A37-2A37-C949-8CAB-D1D4A96C3EA7}"/>
                  </a:ext>
                </a:extLst>
              </p:cNvPr>
              <p:cNvGrpSpPr>
                <a:grpSpLocks noChangeAspect="1"/>
              </p:cNvGrpSpPr>
              <p:nvPr/>
            </p:nvGrpSpPr>
            <p:grpSpPr bwMode="auto">
              <a:xfrm flipV="1">
                <a:off x="1815" y="2749"/>
                <a:ext cx="492" cy="273"/>
                <a:chOff x="1813" y="2475"/>
                <a:chExt cx="492" cy="273"/>
              </a:xfrm>
            </p:grpSpPr>
            <p:sp>
              <p:nvSpPr>
                <p:cNvPr id="72" name="Rectangle 92">
                  <a:extLst>
                    <a:ext uri="{FF2B5EF4-FFF2-40B4-BE49-F238E27FC236}">
                      <a16:creationId xmlns:a16="http://schemas.microsoft.com/office/drawing/2014/main" id="{455162FA-5CA5-E54F-8ED8-F559FECF4705}"/>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73" name="Freeform 93">
                  <a:extLst>
                    <a:ext uri="{FF2B5EF4-FFF2-40B4-BE49-F238E27FC236}">
                      <a16:creationId xmlns:a16="http://schemas.microsoft.com/office/drawing/2014/main" id="{6A9A57E5-DFA6-6A44-AD73-60018DB21341}"/>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74" name="Rectangle 94">
                  <a:extLst>
                    <a:ext uri="{FF2B5EF4-FFF2-40B4-BE49-F238E27FC236}">
                      <a16:creationId xmlns:a16="http://schemas.microsoft.com/office/drawing/2014/main" id="{EF5C0BD3-528D-8547-8252-545E0C0559DD}"/>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66" name="Block Arc 65">
              <a:extLst>
                <a:ext uri="{FF2B5EF4-FFF2-40B4-BE49-F238E27FC236}">
                  <a16:creationId xmlns:a16="http://schemas.microsoft.com/office/drawing/2014/main" id="{74437B13-31DD-3448-A5A6-9A6D417C2614}"/>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7" name="Rounded Rectangle 66">
              <a:extLst>
                <a:ext uri="{FF2B5EF4-FFF2-40B4-BE49-F238E27FC236}">
                  <a16:creationId xmlns:a16="http://schemas.microsoft.com/office/drawing/2014/main" id="{5F6A549E-4417-E04B-9849-D7A892960584}"/>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Rounded Rectangle 67">
              <a:extLst>
                <a:ext uri="{FF2B5EF4-FFF2-40B4-BE49-F238E27FC236}">
                  <a16:creationId xmlns:a16="http://schemas.microsoft.com/office/drawing/2014/main" id="{DE1A011D-B200-B743-BE55-EF7E797E539E}"/>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9E2434FB-9BC8-9343-AC3B-420DD3845006}"/>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9" name="Group 480">
            <a:extLst>
              <a:ext uri="{FF2B5EF4-FFF2-40B4-BE49-F238E27FC236}">
                <a16:creationId xmlns:a16="http://schemas.microsoft.com/office/drawing/2014/main" id="{12B4D292-BD77-DA42-B7FF-B98B6A3D5F07}"/>
              </a:ext>
            </a:extLst>
          </p:cNvPr>
          <p:cNvGrpSpPr>
            <a:grpSpLocks noChangeAspect="1"/>
          </p:cNvGrpSpPr>
          <p:nvPr/>
        </p:nvGrpSpPr>
        <p:grpSpPr>
          <a:xfrm>
            <a:off x="6043632" y="1515883"/>
            <a:ext cx="629867" cy="330067"/>
            <a:chOff x="4166066" y="3056387"/>
            <a:chExt cx="2519466" cy="1320268"/>
          </a:xfrm>
        </p:grpSpPr>
        <p:grpSp>
          <p:nvGrpSpPr>
            <p:cNvPr id="52" name="Group 86">
              <a:extLst>
                <a:ext uri="{FF2B5EF4-FFF2-40B4-BE49-F238E27FC236}">
                  <a16:creationId xmlns:a16="http://schemas.microsoft.com/office/drawing/2014/main" id="{139D40DC-34ED-A347-8CD4-44D5139291FE}"/>
                </a:ext>
              </a:extLst>
            </p:cNvPr>
            <p:cNvGrpSpPr>
              <a:grpSpLocks noChangeAspect="1"/>
            </p:cNvGrpSpPr>
            <p:nvPr/>
          </p:nvGrpSpPr>
          <p:grpSpPr bwMode="auto">
            <a:xfrm>
              <a:off x="4166066" y="3056387"/>
              <a:ext cx="1406168" cy="1320268"/>
              <a:chOff x="1815" y="2475"/>
              <a:chExt cx="492" cy="547"/>
            </a:xfrm>
          </p:grpSpPr>
          <p:grpSp>
            <p:nvGrpSpPr>
              <p:cNvPr id="57" name="Group 87">
                <a:extLst>
                  <a:ext uri="{FF2B5EF4-FFF2-40B4-BE49-F238E27FC236}">
                    <a16:creationId xmlns:a16="http://schemas.microsoft.com/office/drawing/2014/main" id="{E350FD7E-BA00-6941-B6FD-2C36CF6005A7}"/>
                  </a:ext>
                </a:extLst>
              </p:cNvPr>
              <p:cNvGrpSpPr>
                <a:grpSpLocks noChangeAspect="1"/>
              </p:cNvGrpSpPr>
              <p:nvPr/>
            </p:nvGrpSpPr>
            <p:grpSpPr bwMode="auto">
              <a:xfrm>
                <a:off x="1815" y="2475"/>
                <a:ext cx="492" cy="273"/>
                <a:chOff x="1815" y="2475"/>
                <a:chExt cx="492" cy="273"/>
              </a:xfrm>
            </p:grpSpPr>
            <p:sp>
              <p:nvSpPr>
                <p:cNvPr id="62" name="Rectangle 88">
                  <a:extLst>
                    <a:ext uri="{FF2B5EF4-FFF2-40B4-BE49-F238E27FC236}">
                      <a16:creationId xmlns:a16="http://schemas.microsoft.com/office/drawing/2014/main" id="{6A6F42F0-0A93-9C48-8C29-584B8679E7AF}"/>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63" name="Freeform 89">
                  <a:extLst>
                    <a:ext uri="{FF2B5EF4-FFF2-40B4-BE49-F238E27FC236}">
                      <a16:creationId xmlns:a16="http://schemas.microsoft.com/office/drawing/2014/main" id="{6FA83817-476B-824F-9708-77D72297A42D}"/>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64" name="Rectangle 90">
                  <a:extLst>
                    <a:ext uri="{FF2B5EF4-FFF2-40B4-BE49-F238E27FC236}">
                      <a16:creationId xmlns:a16="http://schemas.microsoft.com/office/drawing/2014/main" id="{9D581FAD-7F35-CD42-84FF-42B4FBF2CA17}"/>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58" name="Group 91">
                <a:extLst>
                  <a:ext uri="{FF2B5EF4-FFF2-40B4-BE49-F238E27FC236}">
                    <a16:creationId xmlns:a16="http://schemas.microsoft.com/office/drawing/2014/main" id="{D0FFAA6B-1E87-AD45-B071-2F930C519CF4}"/>
                  </a:ext>
                </a:extLst>
              </p:cNvPr>
              <p:cNvGrpSpPr>
                <a:grpSpLocks noChangeAspect="1"/>
              </p:cNvGrpSpPr>
              <p:nvPr/>
            </p:nvGrpSpPr>
            <p:grpSpPr bwMode="auto">
              <a:xfrm flipV="1">
                <a:off x="1815" y="2749"/>
                <a:ext cx="492" cy="273"/>
                <a:chOff x="1813" y="2475"/>
                <a:chExt cx="492" cy="273"/>
              </a:xfrm>
            </p:grpSpPr>
            <p:sp>
              <p:nvSpPr>
                <p:cNvPr id="59" name="Rectangle 92">
                  <a:extLst>
                    <a:ext uri="{FF2B5EF4-FFF2-40B4-BE49-F238E27FC236}">
                      <a16:creationId xmlns:a16="http://schemas.microsoft.com/office/drawing/2014/main" id="{C8D5BC06-E9A7-AB4C-A4AF-7B7AF9E70F72}"/>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60" name="Freeform 93">
                  <a:extLst>
                    <a:ext uri="{FF2B5EF4-FFF2-40B4-BE49-F238E27FC236}">
                      <a16:creationId xmlns:a16="http://schemas.microsoft.com/office/drawing/2014/main" id="{C79C8BEA-E2CF-5349-9095-FE6776ABE756}"/>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61" name="Rectangle 94">
                  <a:extLst>
                    <a:ext uri="{FF2B5EF4-FFF2-40B4-BE49-F238E27FC236}">
                      <a16:creationId xmlns:a16="http://schemas.microsoft.com/office/drawing/2014/main" id="{D073B925-B108-A443-95D5-BE99637B61D8}"/>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53" name="Block Arc 52">
              <a:extLst>
                <a:ext uri="{FF2B5EF4-FFF2-40B4-BE49-F238E27FC236}">
                  <a16:creationId xmlns:a16="http://schemas.microsoft.com/office/drawing/2014/main" id="{268E6F8A-DCAB-3749-96C0-43A0948CC523}"/>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54" name="Rounded Rectangle 53">
              <a:extLst>
                <a:ext uri="{FF2B5EF4-FFF2-40B4-BE49-F238E27FC236}">
                  <a16:creationId xmlns:a16="http://schemas.microsoft.com/office/drawing/2014/main" id="{E9897AE1-460C-2441-881F-87A7AB4DE07C}"/>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ounded Rectangle 54">
              <a:extLst>
                <a:ext uri="{FF2B5EF4-FFF2-40B4-BE49-F238E27FC236}">
                  <a16:creationId xmlns:a16="http://schemas.microsoft.com/office/drawing/2014/main" id="{D8072313-EA09-A445-8DF7-50E89174199B}"/>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E728D273-DB2C-0E4D-8FD4-2266E75D28A3}"/>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0" name="Group 480">
            <a:extLst>
              <a:ext uri="{FF2B5EF4-FFF2-40B4-BE49-F238E27FC236}">
                <a16:creationId xmlns:a16="http://schemas.microsoft.com/office/drawing/2014/main" id="{4AB7E3B4-6045-934A-8A3B-56DE9B7D9F95}"/>
              </a:ext>
            </a:extLst>
          </p:cNvPr>
          <p:cNvGrpSpPr>
            <a:grpSpLocks noChangeAspect="1"/>
          </p:cNvGrpSpPr>
          <p:nvPr/>
        </p:nvGrpSpPr>
        <p:grpSpPr>
          <a:xfrm>
            <a:off x="6049348" y="3204197"/>
            <a:ext cx="629867" cy="330067"/>
            <a:chOff x="4166066" y="3056387"/>
            <a:chExt cx="2519466" cy="1320268"/>
          </a:xfrm>
        </p:grpSpPr>
        <p:grpSp>
          <p:nvGrpSpPr>
            <p:cNvPr id="39" name="Group 86">
              <a:extLst>
                <a:ext uri="{FF2B5EF4-FFF2-40B4-BE49-F238E27FC236}">
                  <a16:creationId xmlns:a16="http://schemas.microsoft.com/office/drawing/2014/main" id="{152ECB91-43F8-9D4A-838F-575C8652E6D5}"/>
                </a:ext>
              </a:extLst>
            </p:cNvPr>
            <p:cNvGrpSpPr>
              <a:grpSpLocks noChangeAspect="1"/>
            </p:cNvGrpSpPr>
            <p:nvPr/>
          </p:nvGrpSpPr>
          <p:grpSpPr bwMode="auto">
            <a:xfrm>
              <a:off x="4166066" y="3056387"/>
              <a:ext cx="1406168" cy="1320268"/>
              <a:chOff x="1815" y="2475"/>
              <a:chExt cx="492" cy="547"/>
            </a:xfrm>
          </p:grpSpPr>
          <p:grpSp>
            <p:nvGrpSpPr>
              <p:cNvPr id="44" name="Group 87">
                <a:extLst>
                  <a:ext uri="{FF2B5EF4-FFF2-40B4-BE49-F238E27FC236}">
                    <a16:creationId xmlns:a16="http://schemas.microsoft.com/office/drawing/2014/main" id="{7551E6F9-C917-F245-B894-C46724DED270}"/>
                  </a:ext>
                </a:extLst>
              </p:cNvPr>
              <p:cNvGrpSpPr>
                <a:grpSpLocks noChangeAspect="1"/>
              </p:cNvGrpSpPr>
              <p:nvPr/>
            </p:nvGrpSpPr>
            <p:grpSpPr bwMode="auto">
              <a:xfrm>
                <a:off x="1815" y="2475"/>
                <a:ext cx="492" cy="273"/>
                <a:chOff x="1815" y="2475"/>
                <a:chExt cx="492" cy="273"/>
              </a:xfrm>
            </p:grpSpPr>
            <p:sp>
              <p:nvSpPr>
                <p:cNvPr id="49" name="Rectangle 88">
                  <a:extLst>
                    <a:ext uri="{FF2B5EF4-FFF2-40B4-BE49-F238E27FC236}">
                      <a16:creationId xmlns:a16="http://schemas.microsoft.com/office/drawing/2014/main" id="{BE71380F-D5A8-3F49-B75A-175214071900}"/>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50" name="Freeform 89">
                  <a:extLst>
                    <a:ext uri="{FF2B5EF4-FFF2-40B4-BE49-F238E27FC236}">
                      <a16:creationId xmlns:a16="http://schemas.microsoft.com/office/drawing/2014/main" id="{6DD392AA-2114-7142-BD4D-32C648947785}"/>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51" name="Rectangle 90">
                  <a:extLst>
                    <a:ext uri="{FF2B5EF4-FFF2-40B4-BE49-F238E27FC236}">
                      <a16:creationId xmlns:a16="http://schemas.microsoft.com/office/drawing/2014/main" id="{546CDBEB-CE61-EF49-80B8-E84FE40562A0}"/>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45" name="Group 91">
                <a:extLst>
                  <a:ext uri="{FF2B5EF4-FFF2-40B4-BE49-F238E27FC236}">
                    <a16:creationId xmlns:a16="http://schemas.microsoft.com/office/drawing/2014/main" id="{AA1D6349-A598-F04A-B662-129D6991FF1F}"/>
                  </a:ext>
                </a:extLst>
              </p:cNvPr>
              <p:cNvGrpSpPr>
                <a:grpSpLocks noChangeAspect="1"/>
              </p:cNvGrpSpPr>
              <p:nvPr/>
            </p:nvGrpSpPr>
            <p:grpSpPr bwMode="auto">
              <a:xfrm flipV="1">
                <a:off x="1815" y="2749"/>
                <a:ext cx="492" cy="273"/>
                <a:chOff x="1813" y="2475"/>
                <a:chExt cx="492" cy="273"/>
              </a:xfrm>
            </p:grpSpPr>
            <p:sp>
              <p:nvSpPr>
                <p:cNvPr id="46" name="Rectangle 92">
                  <a:extLst>
                    <a:ext uri="{FF2B5EF4-FFF2-40B4-BE49-F238E27FC236}">
                      <a16:creationId xmlns:a16="http://schemas.microsoft.com/office/drawing/2014/main" id="{74B721D7-C0EC-0146-B9B3-93ED6897C9E5}"/>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7" name="Freeform 93">
                  <a:extLst>
                    <a:ext uri="{FF2B5EF4-FFF2-40B4-BE49-F238E27FC236}">
                      <a16:creationId xmlns:a16="http://schemas.microsoft.com/office/drawing/2014/main" id="{C9474482-E029-5A48-B3E0-A8473F0A467F}"/>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8" name="Rectangle 94">
                  <a:extLst>
                    <a:ext uri="{FF2B5EF4-FFF2-40B4-BE49-F238E27FC236}">
                      <a16:creationId xmlns:a16="http://schemas.microsoft.com/office/drawing/2014/main" id="{97BE8BED-5B0D-F549-B61F-4CD94D77DA89}"/>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40" name="Block Arc 39">
              <a:extLst>
                <a:ext uri="{FF2B5EF4-FFF2-40B4-BE49-F238E27FC236}">
                  <a16:creationId xmlns:a16="http://schemas.microsoft.com/office/drawing/2014/main" id="{4C4BF85A-B78F-FD48-AB02-E2AF58DA58C0}"/>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1" name="Rounded Rectangle 40">
              <a:extLst>
                <a:ext uri="{FF2B5EF4-FFF2-40B4-BE49-F238E27FC236}">
                  <a16:creationId xmlns:a16="http://schemas.microsoft.com/office/drawing/2014/main" id="{0ECD34F2-3C22-6F47-96E8-6B7009834AC9}"/>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ounded Rectangle 41">
              <a:extLst>
                <a:ext uri="{FF2B5EF4-FFF2-40B4-BE49-F238E27FC236}">
                  <a16:creationId xmlns:a16="http://schemas.microsoft.com/office/drawing/2014/main" id="{FDC1E885-2AEE-1745-B228-AE5AC7486B2C}"/>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62B2697E-3F53-9241-AEE0-8C4F6B1B192B}"/>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1" name="Group 480">
            <a:extLst>
              <a:ext uri="{FF2B5EF4-FFF2-40B4-BE49-F238E27FC236}">
                <a16:creationId xmlns:a16="http://schemas.microsoft.com/office/drawing/2014/main" id="{EBB91EFA-90D9-A642-A45C-3D8EBAAC0619}"/>
              </a:ext>
            </a:extLst>
          </p:cNvPr>
          <p:cNvGrpSpPr>
            <a:grpSpLocks noChangeAspect="1"/>
          </p:cNvGrpSpPr>
          <p:nvPr/>
        </p:nvGrpSpPr>
        <p:grpSpPr>
          <a:xfrm>
            <a:off x="6046490" y="2864389"/>
            <a:ext cx="629867" cy="330067"/>
            <a:chOff x="4166066" y="3056387"/>
            <a:chExt cx="2519466" cy="1320268"/>
          </a:xfrm>
        </p:grpSpPr>
        <p:grpSp>
          <p:nvGrpSpPr>
            <p:cNvPr id="26" name="Group 86">
              <a:extLst>
                <a:ext uri="{FF2B5EF4-FFF2-40B4-BE49-F238E27FC236}">
                  <a16:creationId xmlns:a16="http://schemas.microsoft.com/office/drawing/2014/main" id="{31634E92-82E0-0844-8AAD-FF855FD107E6}"/>
                </a:ext>
              </a:extLst>
            </p:cNvPr>
            <p:cNvGrpSpPr>
              <a:grpSpLocks noChangeAspect="1"/>
            </p:cNvGrpSpPr>
            <p:nvPr/>
          </p:nvGrpSpPr>
          <p:grpSpPr bwMode="auto">
            <a:xfrm>
              <a:off x="4166066" y="3056387"/>
              <a:ext cx="1406168" cy="1320268"/>
              <a:chOff x="1815" y="2475"/>
              <a:chExt cx="492" cy="547"/>
            </a:xfrm>
          </p:grpSpPr>
          <p:grpSp>
            <p:nvGrpSpPr>
              <p:cNvPr id="31" name="Group 87">
                <a:extLst>
                  <a:ext uri="{FF2B5EF4-FFF2-40B4-BE49-F238E27FC236}">
                    <a16:creationId xmlns:a16="http://schemas.microsoft.com/office/drawing/2014/main" id="{E24B831F-6748-4749-A26F-AAD8F1AC699B}"/>
                  </a:ext>
                </a:extLst>
              </p:cNvPr>
              <p:cNvGrpSpPr>
                <a:grpSpLocks noChangeAspect="1"/>
              </p:cNvGrpSpPr>
              <p:nvPr/>
            </p:nvGrpSpPr>
            <p:grpSpPr bwMode="auto">
              <a:xfrm>
                <a:off x="1815" y="2475"/>
                <a:ext cx="492" cy="273"/>
                <a:chOff x="1815" y="2475"/>
                <a:chExt cx="492" cy="273"/>
              </a:xfrm>
            </p:grpSpPr>
            <p:sp>
              <p:nvSpPr>
                <p:cNvPr id="36" name="Rectangle 88">
                  <a:extLst>
                    <a:ext uri="{FF2B5EF4-FFF2-40B4-BE49-F238E27FC236}">
                      <a16:creationId xmlns:a16="http://schemas.microsoft.com/office/drawing/2014/main" id="{9103178B-31C8-AC4E-8DD8-384EA8F19424}"/>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7" name="Freeform 89">
                  <a:extLst>
                    <a:ext uri="{FF2B5EF4-FFF2-40B4-BE49-F238E27FC236}">
                      <a16:creationId xmlns:a16="http://schemas.microsoft.com/office/drawing/2014/main" id="{FBE83B78-1EE3-BC41-854F-C72FB9B160F2}"/>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 name="Rectangle 90">
                  <a:extLst>
                    <a:ext uri="{FF2B5EF4-FFF2-40B4-BE49-F238E27FC236}">
                      <a16:creationId xmlns:a16="http://schemas.microsoft.com/office/drawing/2014/main" id="{EFC0FE6E-CEF2-A84E-B6E3-359751D0CE69}"/>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2" name="Group 91">
                <a:extLst>
                  <a:ext uri="{FF2B5EF4-FFF2-40B4-BE49-F238E27FC236}">
                    <a16:creationId xmlns:a16="http://schemas.microsoft.com/office/drawing/2014/main" id="{045D5202-4F0E-EC41-8B53-B6F674A3A781}"/>
                  </a:ext>
                </a:extLst>
              </p:cNvPr>
              <p:cNvGrpSpPr>
                <a:grpSpLocks noChangeAspect="1"/>
              </p:cNvGrpSpPr>
              <p:nvPr/>
            </p:nvGrpSpPr>
            <p:grpSpPr bwMode="auto">
              <a:xfrm flipV="1">
                <a:off x="1815" y="2749"/>
                <a:ext cx="492" cy="273"/>
                <a:chOff x="1813" y="2475"/>
                <a:chExt cx="492" cy="273"/>
              </a:xfrm>
            </p:grpSpPr>
            <p:sp>
              <p:nvSpPr>
                <p:cNvPr id="33" name="Rectangle 92">
                  <a:extLst>
                    <a:ext uri="{FF2B5EF4-FFF2-40B4-BE49-F238E27FC236}">
                      <a16:creationId xmlns:a16="http://schemas.microsoft.com/office/drawing/2014/main" id="{0F314921-1394-E84F-865E-3C89E434DDFA}"/>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4" name="Freeform 93">
                  <a:extLst>
                    <a:ext uri="{FF2B5EF4-FFF2-40B4-BE49-F238E27FC236}">
                      <a16:creationId xmlns:a16="http://schemas.microsoft.com/office/drawing/2014/main" id="{BB622CD4-0038-A544-9D5B-0EE3AFF32AD4}"/>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5" name="Rectangle 94">
                  <a:extLst>
                    <a:ext uri="{FF2B5EF4-FFF2-40B4-BE49-F238E27FC236}">
                      <a16:creationId xmlns:a16="http://schemas.microsoft.com/office/drawing/2014/main" id="{40BD4FE3-B911-AF44-9C05-80401553BCA9}"/>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7" name="Block Arc 26">
              <a:extLst>
                <a:ext uri="{FF2B5EF4-FFF2-40B4-BE49-F238E27FC236}">
                  <a16:creationId xmlns:a16="http://schemas.microsoft.com/office/drawing/2014/main" id="{02974676-A78E-AD4F-869C-0D446D8BFD9F}"/>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8" name="Rounded Rectangle 27">
              <a:extLst>
                <a:ext uri="{FF2B5EF4-FFF2-40B4-BE49-F238E27FC236}">
                  <a16:creationId xmlns:a16="http://schemas.microsoft.com/office/drawing/2014/main" id="{78824542-CA75-9E45-BCB4-B7D9D7114AAA}"/>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ounded Rectangle 28">
              <a:extLst>
                <a:ext uri="{FF2B5EF4-FFF2-40B4-BE49-F238E27FC236}">
                  <a16:creationId xmlns:a16="http://schemas.microsoft.com/office/drawing/2014/main" id="{722E18A6-369B-BE4A-AB24-4EBD24417F12}"/>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1B5716CB-2DA0-2049-BD0D-A04173E11073}"/>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2" name="Group 480">
            <a:extLst>
              <a:ext uri="{FF2B5EF4-FFF2-40B4-BE49-F238E27FC236}">
                <a16:creationId xmlns:a16="http://schemas.microsoft.com/office/drawing/2014/main" id="{6C0E42BB-E676-BF4D-A750-63E8CB42B82E}"/>
              </a:ext>
            </a:extLst>
          </p:cNvPr>
          <p:cNvGrpSpPr>
            <a:grpSpLocks noChangeAspect="1"/>
          </p:cNvGrpSpPr>
          <p:nvPr/>
        </p:nvGrpSpPr>
        <p:grpSpPr>
          <a:xfrm>
            <a:off x="6046490" y="2526120"/>
            <a:ext cx="629867" cy="330067"/>
            <a:chOff x="4166066" y="3056387"/>
            <a:chExt cx="2519466" cy="1320268"/>
          </a:xfrm>
        </p:grpSpPr>
        <p:grpSp>
          <p:nvGrpSpPr>
            <p:cNvPr id="13" name="Group 86">
              <a:extLst>
                <a:ext uri="{FF2B5EF4-FFF2-40B4-BE49-F238E27FC236}">
                  <a16:creationId xmlns:a16="http://schemas.microsoft.com/office/drawing/2014/main" id="{C572EAF9-8CF5-2946-8DDF-C0E174620ECA}"/>
                </a:ext>
              </a:extLst>
            </p:cNvPr>
            <p:cNvGrpSpPr>
              <a:grpSpLocks noChangeAspect="1"/>
            </p:cNvGrpSpPr>
            <p:nvPr/>
          </p:nvGrpSpPr>
          <p:grpSpPr bwMode="auto">
            <a:xfrm>
              <a:off x="4166066" y="3056387"/>
              <a:ext cx="1406168" cy="1320268"/>
              <a:chOff x="1815" y="2475"/>
              <a:chExt cx="492" cy="547"/>
            </a:xfrm>
          </p:grpSpPr>
          <p:grpSp>
            <p:nvGrpSpPr>
              <p:cNvPr id="18" name="Group 87">
                <a:extLst>
                  <a:ext uri="{FF2B5EF4-FFF2-40B4-BE49-F238E27FC236}">
                    <a16:creationId xmlns:a16="http://schemas.microsoft.com/office/drawing/2014/main" id="{0B4A74AC-1F6A-564C-B761-698A36F8FCCE}"/>
                  </a:ext>
                </a:extLst>
              </p:cNvPr>
              <p:cNvGrpSpPr>
                <a:grpSpLocks noChangeAspect="1"/>
              </p:cNvGrpSpPr>
              <p:nvPr/>
            </p:nvGrpSpPr>
            <p:grpSpPr bwMode="auto">
              <a:xfrm>
                <a:off x="1815" y="2475"/>
                <a:ext cx="492" cy="273"/>
                <a:chOff x="1815" y="2475"/>
                <a:chExt cx="492" cy="273"/>
              </a:xfrm>
            </p:grpSpPr>
            <p:sp>
              <p:nvSpPr>
                <p:cNvPr id="23" name="Rectangle 88">
                  <a:extLst>
                    <a:ext uri="{FF2B5EF4-FFF2-40B4-BE49-F238E27FC236}">
                      <a16:creationId xmlns:a16="http://schemas.microsoft.com/office/drawing/2014/main" id="{247BB7E9-9192-5E4E-A3F1-D46CBE2163C9}"/>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4" name="Freeform 89">
                  <a:extLst>
                    <a:ext uri="{FF2B5EF4-FFF2-40B4-BE49-F238E27FC236}">
                      <a16:creationId xmlns:a16="http://schemas.microsoft.com/office/drawing/2014/main" id="{1E967B8F-DAB8-4F4B-B311-F58B5F52549F}"/>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5" name="Rectangle 90">
                  <a:extLst>
                    <a:ext uri="{FF2B5EF4-FFF2-40B4-BE49-F238E27FC236}">
                      <a16:creationId xmlns:a16="http://schemas.microsoft.com/office/drawing/2014/main" id="{8BFC1C45-1BF4-A544-8260-8D59F6A30C6A}"/>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9" name="Group 91">
                <a:extLst>
                  <a:ext uri="{FF2B5EF4-FFF2-40B4-BE49-F238E27FC236}">
                    <a16:creationId xmlns:a16="http://schemas.microsoft.com/office/drawing/2014/main" id="{E298D61C-508C-B748-A505-798EF990B7BC}"/>
                  </a:ext>
                </a:extLst>
              </p:cNvPr>
              <p:cNvGrpSpPr>
                <a:grpSpLocks noChangeAspect="1"/>
              </p:cNvGrpSpPr>
              <p:nvPr/>
            </p:nvGrpSpPr>
            <p:grpSpPr bwMode="auto">
              <a:xfrm flipV="1">
                <a:off x="1815" y="2749"/>
                <a:ext cx="492" cy="273"/>
                <a:chOff x="1813" y="2475"/>
                <a:chExt cx="492" cy="273"/>
              </a:xfrm>
            </p:grpSpPr>
            <p:sp>
              <p:nvSpPr>
                <p:cNvPr id="20" name="Rectangle 92">
                  <a:extLst>
                    <a:ext uri="{FF2B5EF4-FFF2-40B4-BE49-F238E27FC236}">
                      <a16:creationId xmlns:a16="http://schemas.microsoft.com/office/drawing/2014/main" id="{0605475D-30AB-204D-8359-9D6259A8070E}"/>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1" name="Freeform 93">
                  <a:extLst>
                    <a:ext uri="{FF2B5EF4-FFF2-40B4-BE49-F238E27FC236}">
                      <a16:creationId xmlns:a16="http://schemas.microsoft.com/office/drawing/2014/main" id="{B51F8896-730A-5242-A946-D61B8CE6E5D3}"/>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2" name="Rectangle 94">
                  <a:extLst>
                    <a:ext uri="{FF2B5EF4-FFF2-40B4-BE49-F238E27FC236}">
                      <a16:creationId xmlns:a16="http://schemas.microsoft.com/office/drawing/2014/main" id="{59D030EA-A314-C741-8AD7-132F78EC40EF}"/>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4" name="Block Arc 13">
              <a:extLst>
                <a:ext uri="{FF2B5EF4-FFF2-40B4-BE49-F238E27FC236}">
                  <a16:creationId xmlns:a16="http://schemas.microsoft.com/office/drawing/2014/main" id="{B13BA6CB-B434-F64B-A2BB-9322C67956F3}"/>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5" name="Rounded Rectangle 14">
              <a:extLst>
                <a:ext uri="{FF2B5EF4-FFF2-40B4-BE49-F238E27FC236}">
                  <a16:creationId xmlns:a16="http://schemas.microsoft.com/office/drawing/2014/main" id="{E8DA8F05-6E1F-F443-85BC-D516A0324719}"/>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E9187F40-5664-CF4E-B4FA-F08661B7EB8F}"/>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033D75B7-5814-934D-9C3E-AB2E024FB69F}"/>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97" name="Picture 15" descr="IMG_0030.jpg">
            <a:extLst>
              <a:ext uri="{FF2B5EF4-FFF2-40B4-BE49-F238E27FC236}">
                <a16:creationId xmlns:a16="http://schemas.microsoft.com/office/drawing/2014/main" id="{D8031464-83C1-164B-8832-1EE48CE6DC7E}"/>
              </a:ext>
            </a:extLst>
          </p:cNvPr>
          <p:cNvPicPr>
            <a:picLocks noChangeAspect="1"/>
          </p:cNvPicPr>
          <p:nvPr/>
        </p:nvPicPr>
        <p:blipFill>
          <a:blip r:embed="rId3"/>
          <a:srcRect/>
          <a:stretch>
            <a:fillRect/>
          </a:stretch>
        </p:blipFill>
        <p:spPr bwMode="auto">
          <a:xfrm>
            <a:off x="5216346" y="4509567"/>
            <a:ext cx="3804911" cy="1082043"/>
          </a:xfrm>
          <a:prstGeom prst="rect">
            <a:avLst/>
          </a:prstGeom>
          <a:noFill/>
          <a:ln w="9525">
            <a:noFill/>
            <a:miter lim="800000"/>
            <a:headEnd/>
            <a:tailEnd/>
          </a:ln>
        </p:spPr>
      </p:pic>
      <p:grpSp>
        <p:nvGrpSpPr>
          <p:cNvPr id="98" name="Group 480">
            <a:extLst>
              <a:ext uri="{FF2B5EF4-FFF2-40B4-BE49-F238E27FC236}">
                <a16:creationId xmlns:a16="http://schemas.microsoft.com/office/drawing/2014/main" id="{06F8DD1E-6C62-8544-AF44-98C0FE3549E7}"/>
              </a:ext>
            </a:extLst>
          </p:cNvPr>
          <p:cNvGrpSpPr>
            <a:grpSpLocks noChangeAspect="1"/>
          </p:cNvGrpSpPr>
          <p:nvPr/>
        </p:nvGrpSpPr>
        <p:grpSpPr>
          <a:xfrm>
            <a:off x="5293926" y="2178215"/>
            <a:ext cx="629867" cy="330067"/>
            <a:chOff x="4166066" y="3056387"/>
            <a:chExt cx="2519466" cy="1320268"/>
          </a:xfrm>
        </p:grpSpPr>
        <p:grpSp>
          <p:nvGrpSpPr>
            <p:cNvPr id="99" name="Group 86">
              <a:extLst>
                <a:ext uri="{FF2B5EF4-FFF2-40B4-BE49-F238E27FC236}">
                  <a16:creationId xmlns:a16="http://schemas.microsoft.com/office/drawing/2014/main" id="{0A65E90A-EE1E-5448-BBAC-CB3933C00CDD}"/>
                </a:ext>
              </a:extLst>
            </p:cNvPr>
            <p:cNvGrpSpPr>
              <a:grpSpLocks noChangeAspect="1"/>
            </p:cNvGrpSpPr>
            <p:nvPr/>
          </p:nvGrpSpPr>
          <p:grpSpPr bwMode="auto">
            <a:xfrm>
              <a:off x="4166066" y="3056387"/>
              <a:ext cx="1406168" cy="1320268"/>
              <a:chOff x="1815" y="2475"/>
              <a:chExt cx="492" cy="547"/>
            </a:xfrm>
          </p:grpSpPr>
          <p:grpSp>
            <p:nvGrpSpPr>
              <p:cNvPr id="104" name="Group 87">
                <a:extLst>
                  <a:ext uri="{FF2B5EF4-FFF2-40B4-BE49-F238E27FC236}">
                    <a16:creationId xmlns:a16="http://schemas.microsoft.com/office/drawing/2014/main" id="{E26A4A9C-ADD5-6E47-8286-1985AFD26811}"/>
                  </a:ext>
                </a:extLst>
              </p:cNvPr>
              <p:cNvGrpSpPr>
                <a:grpSpLocks noChangeAspect="1"/>
              </p:cNvGrpSpPr>
              <p:nvPr/>
            </p:nvGrpSpPr>
            <p:grpSpPr bwMode="auto">
              <a:xfrm>
                <a:off x="1815" y="2475"/>
                <a:ext cx="492" cy="273"/>
                <a:chOff x="1815" y="2475"/>
                <a:chExt cx="492" cy="273"/>
              </a:xfrm>
            </p:grpSpPr>
            <p:sp>
              <p:nvSpPr>
                <p:cNvPr id="109" name="Rectangle 88">
                  <a:extLst>
                    <a:ext uri="{FF2B5EF4-FFF2-40B4-BE49-F238E27FC236}">
                      <a16:creationId xmlns:a16="http://schemas.microsoft.com/office/drawing/2014/main" id="{029F4250-0207-3046-8957-DDD70760F60A}"/>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10" name="Freeform 89">
                  <a:extLst>
                    <a:ext uri="{FF2B5EF4-FFF2-40B4-BE49-F238E27FC236}">
                      <a16:creationId xmlns:a16="http://schemas.microsoft.com/office/drawing/2014/main" id="{EBFD5C40-3C21-1649-8909-0F15A66377C3}"/>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11" name="Rectangle 90">
                  <a:extLst>
                    <a:ext uri="{FF2B5EF4-FFF2-40B4-BE49-F238E27FC236}">
                      <a16:creationId xmlns:a16="http://schemas.microsoft.com/office/drawing/2014/main" id="{41A035FA-0C5A-D342-87C3-571ECD87F935}"/>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05" name="Group 91">
                <a:extLst>
                  <a:ext uri="{FF2B5EF4-FFF2-40B4-BE49-F238E27FC236}">
                    <a16:creationId xmlns:a16="http://schemas.microsoft.com/office/drawing/2014/main" id="{E1CA1EAF-851A-DE46-BE50-CA05DAC64764}"/>
                  </a:ext>
                </a:extLst>
              </p:cNvPr>
              <p:cNvGrpSpPr>
                <a:grpSpLocks noChangeAspect="1"/>
              </p:cNvGrpSpPr>
              <p:nvPr/>
            </p:nvGrpSpPr>
            <p:grpSpPr bwMode="auto">
              <a:xfrm flipV="1">
                <a:off x="1815" y="2749"/>
                <a:ext cx="492" cy="273"/>
                <a:chOff x="1813" y="2475"/>
                <a:chExt cx="492" cy="273"/>
              </a:xfrm>
            </p:grpSpPr>
            <p:sp>
              <p:nvSpPr>
                <p:cNvPr id="106" name="Rectangle 92">
                  <a:extLst>
                    <a:ext uri="{FF2B5EF4-FFF2-40B4-BE49-F238E27FC236}">
                      <a16:creationId xmlns:a16="http://schemas.microsoft.com/office/drawing/2014/main" id="{EC6669F3-D79E-D445-A937-9F37A4E2ADE3}"/>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07" name="Freeform 93">
                  <a:extLst>
                    <a:ext uri="{FF2B5EF4-FFF2-40B4-BE49-F238E27FC236}">
                      <a16:creationId xmlns:a16="http://schemas.microsoft.com/office/drawing/2014/main" id="{EB1DC3CF-63C1-AB48-B27B-696A8726806C}"/>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08" name="Rectangle 94">
                  <a:extLst>
                    <a:ext uri="{FF2B5EF4-FFF2-40B4-BE49-F238E27FC236}">
                      <a16:creationId xmlns:a16="http://schemas.microsoft.com/office/drawing/2014/main" id="{9210FD77-6ADB-044B-9FCA-DF02C193AFDF}"/>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00" name="Block Arc 99">
              <a:extLst>
                <a:ext uri="{FF2B5EF4-FFF2-40B4-BE49-F238E27FC236}">
                  <a16:creationId xmlns:a16="http://schemas.microsoft.com/office/drawing/2014/main" id="{EAA31D84-F22B-514A-ADAD-41950967BE77}"/>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01" name="Rounded Rectangle 100">
              <a:extLst>
                <a:ext uri="{FF2B5EF4-FFF2-40B4-BE49-F238E27FC236}">
                  <a16:creationId xmlns:a16="http://schemas.microsoft.com/office/drawing/2014/main" id="{D5E103AE-D9A3-F44B-BF49-172D0B31B891}"/>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2" name="Rounded Rectangle 101">
              <a:extLst>
                <a:ext uri="{FF2B5EF4-FFF2-40B4-BE49-F238E27FC236}">
                  <a16:creationId xmlns:a16="http://schemas.microsoft.com/office/drawing/2014/main" id="{CD3989E3-C108-B940-9369-9160DDD05474}"/>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3" name="Oval 102">
              <a:extLst>
                <a:ext uri="{FF2B5EF4-FFF2-40B4-BE49-F238E27FC236}">
                  <a16:creationId xmlns:a16="http://schemas.microsoft.com/office/drawing/2014/main" id="{05E0C564-DFB8-FC4E-BD52-CC878D1026CE}"/>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12" name="Group 480">
            <a:extLst>
              <a:ext uri="{FF2B5EF4-FFF2-40B4-BE49-F238E27FC236}">
                <a16:creationId xmlns:a16="http://schemas.microsoft.com/office/drawing/2014/main" id="{550E0208-A6AE-DC4D-B0F3-4A13397770B8}"/>
              </a:ext>
            </a:extLst>
          </p:cNvPr>
          <p:cNvGrpSpPr>
            <a:grpSpLocks noChangeAspect="1"/>
          </p:cNvGrpSpPr>
          <p:nvPr/>
        </p:nvGrpSpPr>
        <p:grpSpPr>
          <a:xfrm>
            <a:off x="5291068" y="1838407"/>
            <a:ext cx="629867" cy="330067"/>
            <a:chOff x="4166066" y="3056387"/>
            <a:chExt cx="2519466" cy="1320268"/>
          </a:xfrm>
        </p:grpSpPr>
        <p:grpSp>
          <p:nvGrpSpPr>
            <p:cNvPr id="113" name="Group 86">
              <a:extLst>
                <a:ext uri="{FF2B5EF4-FFF2-40B4-BE49-F238E27FC236}">
                  <a16:creationId xmlns:a16="http://schemas.microsoft.com/office/drawing/2014/main" id="{00E8A665-704E-314F-867C-500D0840034F}"/>
                </a:ext>
              </a:extLst>
            </p:cNvPr>
            <p:cNvGrpSpPr>
              <a:grpSpLocks noChangeAspect="1"/>
            </p:cNvGrpSpPr>
            <p:nvPr/>
          </p:nvGrpSpPr>
          <p:grpSpPr bwMode="auto">
            <a:xfrm>
              <a:off x="4166066" y="3056387"/>
              <a:ext cx="1406168" cy="1320268"/>
              <a:chOff x="1815" y="2475"/>
              <a:chExt cx="492" cy="547"/>
            </a:xfrm>
          </p:grpSpPr>
          <p:grpSp>
            <p:nvGrpSpPr>
              <p:cNvPr id="118" name="Group 87">
                <a:extLst>
                  <a:ext uri="{FF2B5EF4-FFF2-40B4-BE49-F238E27FC236}">
                    <a16:creationId xmlns:a16="http://schemas.microsoft.com/office/drawing/2014/main" id="{F02E293E-E065-A44C-933B-8D9413A2894E}"/>
                  </a:ext>
                </a:extLst>
              </p:cNvPr>
              <p:cNvGrpSpPr>
                <a:grpSpLocks noChangeAspect="1"/>
              </p:cNvGrpSpPr>
              <p:nvPr/>
            </p:nvGrpSpPr>
            <p:grpSpPr bwMode="auto">
              <a:xfrm>
                <a:off x="1815" y="2475"/>
                <a:ext cx="492" cy="273"/>
                <a:chOff x="1815" y="2475"/>
                <a:chExt cx="492" cy="273"/>
              </a:xfrm>
            </p:grpSpPr>
            <p:sp>
              <p:nvSpPr>
                <p:cNvPr id="123" name="Rectangle 88">
                  <a:extLst>
                    <a:ext uri="{FF2B5EF4-FFF2-40B4-BE49-F238E27FC236}">
                      <a16:creationId xmlns:a16="http://schemas.microsoft.com/office/drawing/2014/main" id="{F79F020E-79E8-7F4D-BB34-81C339354572}"/>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24" name="Freeform 89">
                  <a:extLst>
                    <a:ext uri="{FF2B5EF4-FFF2-40B4-BE49-F238E27FC236}">
                      <a16:creationId xmlns:a16="http://schemas.microsoft.com/office/drawing/2014/main" id="{39AE3687-F449-704C-85FB-ED288B961D62}"/>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25" name="Rectangle 90">
                  <a:extLst>
                    <a:ext uri="{FF2B5EF4-FFF2-40B4-BE49-F238E27FC236}">
                      <a16:creationId xmlns:a16="http://schemas.microsoft.com/office/drawing/2014/main" id="{4B95E2C9-DFBB-6C49-99B0-B928F00AD210}"/>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19" name="Group 91">
                <a:extLst>
                  <a:ext uri="{FF2B5EF4-FFF2-40B4-BE49-F238E27FC236}">
                    <a16:creationId xmlns:a16="http://schemas.microsoft.com/office/drawing/2014/main" id="{3FB4CA9B-4157-E945-9E49-509B65CBD14D}"/>
                  </a:ext>
                </a:extLst>
              </p:cNvPr>
              <p:cNvGrpSpPr>
                <a:grpSpLocks noChangeAspect="1"/>
              </p:cNvGrpSpPr>
              <p:nvPr/>
            </p:nvGrpSpPr>
            <p:grpSpPr bwMode="auto">
              <a:xfrm flipV="1">
                <a:off x="1815" y="2749"/>
                <a:ext cx="492" cy="273"/>
                <a:chOff x="1813" y="2475"/>
                <a:chExt cx="492" cy="273"/>
              </a:xfrm>
            </p:grpSpPr>
            <p:sp>
              <p:nvSpPr>
                <p:cNvPr id="120" name="Rectangle 92">
                  <a:extLst>
                    <a:ext uri="{FF2B5EF4-FFF2-40B4-BE49-F238E27FC236}">
                      <a16:creationId xmlns:a16="http://schemas.microsoft.com/office/drawing/2014/main" id="{0EBB46EF-A3AF-7046-838A-F54D2F140B4F}"/>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21" name="Freeform 93">
                  <a:extLst>
                    <a:ext uri="{FF2B5EF4-FFF2-40B4-BE49-F238E27FC236}">
                      <a16:creationId xmlns:a16="http://schemas.microsoft.com/office/drawing/2014/main" id="{E4D26B31-F6C8-D640-8C1E-76BD0037AA6F}"/>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22" name="Rectangle 94">
                  <a:extLst>
                    <a:ext uri="{FF2B5EF4-FFF2-40B4-BE49-F238E27FC236}">
                      <a16:creationId xmlns:a16="http://schemas.microsoft.com/office/drawing/2014/main" id="{FAAAC35A-87DA-CB4D-B96D-877909408FB5}"/>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14" name="Block Arc 113">
              <a:extLst>
                <a:ext uri="{FF2B5EF4-FFF2-40B4-BE49-F238E27FC236}">
                  <a16:creationId xmlns:a16="http://schemas.microsoft.com/office/drawing/2014/main" id="{C47F0F8A-8137-4440-9418-3ED95645200F}"/>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5" name="Rounded Rectangle 114">
              <a:extLst>
                <a:ext uri="{FF2B5EF4-FFF2-40B4-BE49-F238E27FC236}">
                  <a16:creationId xmlns:a16="http://schemas.microsoft.com/office/drawing/2014/main" id="{FD9A5447-9B57-234F-A62A-569C0B995D06}"/>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6" name="Rounded Rectangle 115">
              <a:extLst>
                <a:ext uri="{FF2B5EF4-FFF2-40B4-BE49-F238E27FC236}">
                  <a16:creationId xmlns:a16="http://schemas.microsoft.com/office/drawing/2014/main" id="{5ACCA7A3-86E0-1344-8057-E5AFB97BA5A8}"/>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819F0BE9-8D78-4848-A41B-42F35C1CF8D4}"/>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26" name="Group 480">
            <a:extLst>
              <a:ext uri="{FF2B5EF4-FFF2-40B4-BE49-F238E27FC236}">
                <a16:creationId xmlns:a16="http://schemas.microsoft.com/office/drawing/2014/main" id="{1AF72C2A-E9AD-2342-97C3-9B72F6FA230C}"/>
              </a:ext>
            </a:extLst>
          </p:cNvPr>
          <p:cNvGrpSpPr>
            <a:grpSpLocks noChangeAspect="1"/>
          </p:cNvGrpSpPr>
          <p:nvPr/>
        </p:nvGrpSpPr>
        <p:grpSpPr>
          <a:xfrm>
            <a:off x="5291068" y="1500138"/>
            <a:ext cx="629867" cy="330067"/>
            <a:chOff x="4166066" y="3056387"/>
            <a:chExt cx="2519466" cy="1320268"/>
          </a:xfrm>
        </p:grpSpPr>
        <p:grpSp>
          <p:nvGrpSpPr>
            <p:cNvPr id="127" name="Group 86">
              <a:extLst>
                <a:ext uri="{FF2B5EF4-FFF2-40B4-BE49-F238E27FC236}">
                  <a16:creationId xmlns:a16="http://schemas.microsoft.com/office/drawing/2014/main" id="{1303E1AB-EB28-C944-8E12-C7AAD1E15639}"/>
                </a:ext>
              </a:extLst>
            </p:cNvPr>
            <p:cNvGrpSpPr>
              <a:grpSpLocks noChangeAspect="1"/>
            </p:cNvGrpSpPr>
            <p:nvPr/>
          </p:nvGrpSpPr>
          <p:grpSpPr bwMode="auto">
            <a:xfrm>
              <a:off x="4166066" y="3056387"/>
              <a:ext cx="1406168" cy="1320268"/>
              <a:chOff x="1815" y="2475"/>
              <a:chExt cx="492" cy="547"/>
            </a:xfrm>
          </p:grpSpPr>
          <p:grpSp>
            <p:nvGrpSpPr>
              <p:cNvPr id="132" name="Group 87">
                <a:extLst>
                  <a:ext uri="{FF2B5EF4-FFF2-40B4-BE49-F238E27FC236}">
                    <a16:creationId xmlns:a16="http://schemas.microsoft.com/office/drawing/2014/main" id="{0AD98A16-C121-4B43-9E9C-C70C376AD581}"/>
                  </a:ext>
                </a:extLst>
              </p:cNvPr>
              <p:cNvGrpSpPr>
                <a:grpSpLocks noChangeAspect="1"/>
              </p:cNvGrpSpPr>
              <p:nvPr/>
            </p:nvGrpSpPr>
            <p:grpSpPr bwMode="auto">
              <a:xfrm>
                <a:off x="1815" y="2475"/>
                <a:ext cx="492" cy="273"/>
                <a:chOff x="1815" y="2475"/>
                <a:chExt cx="492" cy="273"/>
              </a:xfrm>
            </p:grpSpPr>
            <p:sp>
              <p:nvSpPr>
                <p:cNvPr id="137" name="Rectangle 88">
                  <a:extLst>
                    <a:ext uri="{FF2B5EF4-FFF2-40B4-BE49-F238E27FC236}">
                      <a16:creationId xmlns:a16="http://schemas.microsoft.com/office/drawing/2014/main" id="{5890A6B1-B4B6-C740-BFA3-DDAD007647A9}"/>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38" name="Freeform 89">
                  <a:extLst>
                    <a:ext uri="{FF2B5EF4-FFF2-40B4-BE49-F238E27FC236}">
                      <a16:creationId xmlns:a16="http://schemas.microsoft.com/office/drawing/2014/main" id="{142156E4-1366-3B4B-AFF0-6ABC864181D1}"/>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39" name="Rectangle 90">
                  <a:extLst>
                    <a:ext uri="{FF2B5EF4-FFF2-40B4-BE49-F238E27FC236}">
                      <a16:creationId xmlns:a16="http://schemas.microsoft.com/office/drawing/2014/main" id="{4AA9CA4D-0712-2B4C-9DD8-14DE457B4B99}"/>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33" name="Group 91">
                <a:extLst>
                  <a:ext uri="{FF2B5EF4-FFF2-40B4-BE49-F238E27FC236}">
                    <a16:creationId xmlns:a16="http://schemas.microsoft.com/office/drawing/2014/main" id="{6AA94DFD-80C5-F944-9DED-758D9D0675DD}"/>
                  </a:ext>
                </a:extLst>
              </p:cNvPr>
              <p:cNvGrpSpPr>
                <a:grpSpLocks noChangeAspect="1"/>
              </p:cNvGrpSpPr>
              <p:nvPr/>
            </p:nvGrpSpPr>
            <p:grpSpPr bwMode="auto">
              <a:xfrm flipV="1">
                <a:off x="1815" y="2749"/>
                <a:ext cx="492" cy="273"/>
                <a:chOff x="1813" y="2475"/>
                <a:chExt cx="492" cy="273"/>
              </a:xfrm>
            </p:grpSpPr>
            <p:sp>
              <p:nvSpPr>
                <p:cNvPr id="134" name="Rectangle 92">
                  <a:extLst>
                    <a:ext uri="{FF2B5EF4-FFF2-40B4-BE49-F238E27FC236}">
                      <a16:creationId xmlns:a16="http://schemas.microsoft.com/office/drawing/2014/main" id="{CF3E3508-106F-BF4E-8DB2-22903A24BD7B}"/>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35" name="Freeform 93">
                  <a:extLst>
                    <a:ext uri="{FF2B5EF4-FFF2-40B4-BE49-F238E27FC236}">
                      <a16:creationId xmlns:a16="http://schemas.microsoft.com/office/drawing/2014/main" id="{552FF5CB-CAE7-4F4D-A594-D532907FFB5E}"/>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36" name="Rectangle 94">
                  <a:extLst>
                    <a:ext uri="{FF2B5EF4-FFF2-40B4-BE49-F238E27FC236}">
                      <a16:creationId xmlns:a16="http://schemas.microsoft.com/office/drawing/2014/main" id="{5BEAE5B7-1390-474A-B3B4-531CEAFEF14C}"/>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28" name="Block Arc 127">
              <a:extLst>
                <a:ext uri="{FF2B5EF4-FFF2-40B4-BE49-F238E27FC236}">
                  <a16:creationId xmlns:a16="http://schemas.microsoft.com/office/drawing/2014/main" id="{7AB1BCCD-9533-3443-8D32-65E7B484AC8C}"/>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29" name="Rounded Rectangle 128">
              <a:extLst>
                <a:ext uri="{FF2B5EF4-FFF2-40B4-BE49-F238E27FC236}">
                  <a16:creationId xmlns:a16="http://schemas.microsoft.com/office/drawing/2014/main" id="{7D7E2B2E-C846-294F-8ADE-6D40526C887B}"/>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0" name="Rounded Rectangle 129">
              <a:extLst>
                <a:ext uri="{FF2B5EF4-FFF2-40B4-BE49-F238E27FC236}">
                  <a16:creationId xmlns:a16="http://schemas.microsoft.com/office/drawing/2014/main" id="{C1E18889-21C0-D744-9E00-0015CED66A1E}"/>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1" name="Oval 130">
              <a:extLst>
                <a:ext uri="{FF2B5EF4-FFF2-40B4-BE49-F238E27FC236}">
                  <a16:creationId xmlns:a16="http://schemas.microsoft.com/office/drawing/2014/main" id="{94A70624-EDC1-0349-B988-6FA5F90A81C5}"/>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40" name="Group 480">
            <a:extLst>
              <a:ext uri="{FF2B5EF4-FFF2-40B4-BE49-F238E27FC236}">
                <a16:creationId xmlns:a16="http://schemas.microsoft.com/office/drawing/2014/main" id="{BE3DE372-2B39-1C40-AA2D-5AF95822D2BD}"/>
              </a:ext>
            </a:extLst>
          </p:cNvPr>
          <p:cNvGrpSpPr>
            <a:grpSpLocks noChangeAspect="1"/>
          </p:cNvGrpSpPr>
          <p:nvPr/>
        </p:nvGrpSpPr>
        <p:grpSpPr>
          <a:xfrm>
            <a:off x="5296784" y="3188452"/>
            <a:ext cx="629867" cy="330067"/>
            <a:chOff x="4166066" y="3056387"/>
            <a:chExt cx="2519466" cy="1320268"/>
          </a:xfrm>
        </p:grpSpPr>
        <p:grpSp>
          <p:nvGrpSpPr>
            <p:cNvPr id="141" name="Group 86">
              <a:extLst>
                <a:ext uri="{FF2B5EF4-FFF2-40B4-BE49-F238E27FC236}">
                  <a16:creationId xmlns:a16="http://schemas.microsoft.com/office/drawing/2014/main" id="{71672D76-0FF2-D648-B939-F6104952F3A3}"/>
                </a:ext>
              </a:extLst>
            </p:cNvPr>
            <p:cNvGrpSpPr>
              <a:grpSpLocks noChangeAspect="1"/>
            </p:cNvGrpSpPr>
            <p:nvPr/>
          </p:nvGrpSpPr>
          <p:grpSpPr bwMode="auto">
            <a:xfrm>
              <a:off x="4166066" y="3056387"/>
              <a:ext cx="1406168" cy="1320268"/>
              <a:chOff x="1815" y="2475"/>
              <a:chExt cx="492" cy="547"/>
            </a:xfrm>
          </p:grpSpPr>
          <p:grpSp>
            <p:nvGrpSpPr>
              <p:cNvPr id="146" name="Group 87">
                <a:extLst>
                  <a:ext uri="{FF2B5EF4-FFF2-40B4-BE49-F238E27FC236}">
                    <a16:creationId xmlns:a16="http://schemas.microsoft.com/office/drawing/2014/main" id="{B468D508-A22F-434F-B0CA-98156C2DAFC8}"/>
                  </a:ext>
                </a:extLst>
              </p:cNvPr>
              <p:cNvGrpSpPr>
                <a:grpSpLocks noChangeAspect="1"/>
              </p:cNvGrpSpPr>
              <p:nvPr/>
            </p:nvGrpSpPr>
            <p:grpSpPr bwMode="auto">
              <a:xfrm>
                <a:off x="1815" y="2475"/>
                <a:ext cx="492" cy="273"/>
                <a:chOff x="1815" y="2475"/>
                <a:chExt cx="492" cy="273"/>
              </a:xfrm>
            </p:grpSpPr>
            <p:sp>
              <p:nvSpPr>
                <p:cNvPr id="151" name="Rectangle 88">
                  <a:extLst>
                    <a:ext uri="{FF2B5EF4-FFF2-40B4-BE49-F238E27FC236}">
                      <a16:creationId xmlns:a16="http://schemas.microsoft.com/office/drawing/2014/main" id="{5B41BDD7-A093-B24A-BA61-77B9C0CB1446}"/>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52" name="Freeform 89">
                  <a:extLst>
                    <a:ext uri="{FF2B5EF4-FFF2-40B4-BE49-F238E27FC236}">
                      <a16:creationId xmlns:a16="http://schemas.microsoft.com/office/drawing/2014/main" id="{38CD19DA-6BBE-B846-A8CC-3DA19C3A2615}"/>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53" name="Rectangle 90">
                  <a:extLst>
                    <a:ext uri="{FF2B5EF4-FFF2-40B4-BE49-F238E27FC236}">
                      <a16:creationId xmlns:a16="http://schemas.microsoft.com/office/drawing/2014/main" id="{04E91D96-0BF4-7A40-BC99-56132E4D07A0}"/>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47" name="Group 91">
                <a:extLst>
                  <a:ext uri="{FF2B5EF4-FFF2-40B4-BE49-F238E27FC236}">
                    <a16:creationId xmlns:a16="http://schemas.microsoft.com/office/drawing/2014/main" id="{E44D9482-1C57-6E41-88C5-3A1DA627835B}"/>
                  </a:ext>
                </a:extLst>
              </p:cNvPr>
              <p:cNvGrpSpPr>
                <a:grpSpLocks noChangeAspect="1"/>
              </p:cNvGrpSpPr>
              <p:nvPr/>
            </p:nvGrpSpPr>
            <p:grpSpPr bwMode="auto">
              <a:xfrm flipV="1">
                <a:off x="1815" y="2749"/>
                <a:ext cx="492" cy="273"/>
                <a:chOff x="1813" y="2475"/>
                <a:chExt cx="492" cy="273"/>
              </a:xfrm>
            </p:grpSpPr>
            <p:sp>
              <p:nvSpPr>
                <p:cNvPr id="148" name="Rectangle 92">
                  <a:extLst>
                    <a:ext uri="{FF2B5EF4-FFF2-40B4-BE49-F238E27FC236}">
                      <a16:creationId xmlns:a16="http://schemas.microsoft.com/office/drawing/2014/main" id="{5B14112D-E67A-F64F-84B5-A83AB40A967F}"/>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49" name="Freeform 93">
                  <a:extLst>
                    <a:ext uri="{FF2B5EF4-FFF2-40B4-BE49-F238E27FC236}">
                      <a16:creationId xmlns:a16="http://schemas.microsoft.com/office/drawing/2014/main" id="{6E0D2429-A27B-4B4F-92F4-C1344BD54011}"/>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50" name="Rectangle 94">
                  <a:extLst>
                    <a:ext uri="{FF2B5EF4-FFF2-40B4-BE49-F238E27FC236}">
                      <a16:creationId xmlns:a16="http://schemas.microsoft.com/office/drawing/2014/main" id="{5EBAA1BF-FFBA-C440-A4CB-AA7C581F5F57}"/>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42" name="Block Arc 141">
              <a:extLst>
                <a:ext uri="{FF2B5EF4-FFF2-40B4-BE49-F238E27FC236}">
                  <a16:creationId xmlns:a16="http://schemas.microsoft.com/office/drawing/2014/main" id="{53E8F6AB-BF73-DB41-88DA-1B743BCD7412}"/>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43" name="Rounded Rectangle 142">
              <a:extLst>
                <a:ext uri="{FF2B5EF4-FFF2-40B4-BE49-F238E27FC236}">
                  <a16:creationId xmlns:a16="http://schemas.microsoft.com/office/drawing/2014/main" id="{D342E480-E41E-8442-8CE0-38C3B6ABEBDE}"/>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4" name="Rounded Rectangle 143">
              <a:extLst>
                <a:ext uri="{FF2B5EF4-FFF2-40B4-BE49-F238E27FC236}">
                  <a16:creationId xmlns:a16="http://schemas.microsoft.com/office/drawing/2014/main" id="{007CBB3F-BB0B-CA44-A4F3-2FE0F25EBE6C}"/>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5" name="Oval 144">
              <a:extLst>
                <a:ext uri="{FF2B5EF4-FFF2-40B4-BE49-F238E27FC236}">
                  <a16:creationId xmlns:a16="http://schemas.microsoft.com/office/drawing/2014/main" id="{30D6B858-D0DB-E242-828E-C2DE2BC3F64C}"/>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4" name="Group 480">
            <a:extLst>
              <a:ext uri="{FF2B5EF4-FFF2-40B4-BE49-F238E27FC236}">
                <a16:creationId xmlns:a16="http://schemas.microsoft.com/office/drawing/2014/main" id="{CF3BA99E-E31F-9A4C-A49F-0FA215F509FF}"/>
              </a:ext>
            </a:extLst>
          </p:cNvPr>
          <p:cNvGrpSpPr>
            <a:grpSpLocks noChangeAspect="1"/>
          </p:cNvGrpSpPr>
          <p:nvPr/>
        </p:nvGrpSpPr>
        <p:grpSpPr>
          <a:xfrm>
            <a:off x="5293926" y="2848644"/>
            <a:ext cx="629867" cy="330067"/>
            <a:chOff x="4166066" y="3056387"/>
            <a:chExt cx="2519466" cy="1320268"/>
          </a:xfrm>
        </p:grpSpPr>
        <p:grpSp>
          <p:nvGrpSpPr>
            <p:cNvPr id="155" name="Group 86">
              <a:extLst>
                <a:ext uri="{FF2B5EF4-FFF2-40B4-BE49-F238E27FC236}">
                  <a16:creationId xmlns:a16="http://schemas.microsoft.com/office/drawing/2014/main" id="{3A39840D-31D3-EB4A-A63B-0D0CB7B9D857}"/>
                </a:ext>
              </a:extLst>
            </p:cNvPr>
            <p:cNvGrpSpPr>
              <a:grpSpLocks noChangeAspect="1"/>
            </p:cNvGrpSpPr>
            <p:nvPr/>
          </p:nvGrpSpPr>
          <p:grpSpPr bwMode="auto">
            <a:xfrm>
              <a:off x="4166066" y="3056387"/>
              <a:ext cx="1406168" cy="1320268"/>
              <a:chOff x="1815" y="2475"/>
              <a:chExt cx="492" cy="547"/>
            </a:xfrm>
          </p:grpSpPr>
          <p:grpSp>
            <p:nvGrpSpPr>
              <p:cNvPr id="160" name="Group 87">
                <a:extLst>
                  <a:ext uri="{FF2B5EF4-FFF2-40B4-BE49-F238E27FC236}">
                    <a16:creationId xmlns:a16="http://schemas.microsoft.com/office/drawing/2014/main" id="{B1298539-FEC6-AE4C-B7C4-FA2BBA06DB5F}"/>
                  </a:ext>
                </a:extLst>
              </p:cNvPr>
              <p:cNvGrpSpPr>
                <a:grpSpLocks noChangeAspect="1"/>
              </p:cNvGrpSpPr>
              <p:nvPr/>
            </p:nvGrpSpPr>
            <p:grpSpPr bwMode="auto">
              <a:xfrm>
                <a:off x="1815" y="2475"/>
                <a:ext cx="492" cy="273"/>
                <a:chOff x="1815" y="2475"/>
                <a:chExt cx="492" cy="273"/>
              </a:xfrm>
            </p:grpSpPr>
            <p:sp>
              <p:nvSpPr>
                <p:cNvPr id="165" name="Rectangle 88">
                  <a:extLst>
                    <a:ext uri="{FF2B5EF4-FFF2-40B4-BE49-F238E27FC236}">
                      <a16:creationId xmlns:a16="http://schemas.microsoft.com/office/drawing/2014/main" id="{87D92AE6-52B2-DF42-BEF5-AB0E99CF914E}"/>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66" name="Freeform 89">
                  <a:extLst>
                    <a:ext uri="{FF2B5EF4-FFF2-40B4-BE49-F238E27FC236}">
                      <a16:creationId xmlns:a16="http://schemas.microsoft.com/office/drawing/2014/main" id="{6804D01E-5A5D-C844-8B3A-D299BFB52E2A}"/>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67" name="Rectangle 90">
                  <a:extLst>
                    <a:ext uri="{FF2B5EF4-FFF2-40B4-BE49-F238E27FC236}">
                      <a16:creationId xmlns:a16="http://schemas.microsoft.com/office/drawing/2014/main" id="{42331BA2-68D6-FA47-8D2B-572EDF8C564F}"/>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61" name="Group 91">
                <a:extLst>
                  <a:ext uri="{FF2B5EF4-FFF2-40B4-BE49-F238E27FC236}">
                    <a16:creationId xmlns:a16="http://schemas.microsoft.com/office/drawing/2014/main" id="{C028F5F7-B079-5245-83E7-9FBAC1D227F7}"/>
                  </a:ext>
                </a:extLst>
              </p:cNvPr>
              <p:cNvGrpSpPr>
                <a:grpSpLocks noChangeAspect="1"/>
              </p:cNvGrpSpPr>
              <p:nvPr/>
            </p:nvGrpSpPr>
            <p:grpSpPr bwMode="auto">
              <a:xfrm flipV="1">
                <a:off x="1815" y="2749"/>
                <a:ext cx="492" cy="273"/>
                <a:chOff x="1813" y="2475"/>
                <a:chExt cx="492" cy="273"/>
              </a:xfrm>
            </p:grpSpPr>
            <p:sp>
              <p:nvSpPr>
                <p:cNvPr id="162" name="Rectangle 92">
                  <a:extLst>
                    <a:ext uri="{FF2B5EF4-FFF2-40B4-BE49-F238E27FC236}">
                      <a16:creationId xmlns:a16="http://schemas.microsoft.com/office/drawing/2014/main" id="{FB5C4356-4F23-8E42-9A91-282537ABC515}"/>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63" name="Freeform 93">
                  <a:extLst>
                    <a:ext uri="{FF2B5EF4-FFF2-40B4-BE49-F238E27FC236}">
                      <a16:creationId xmlns:a16="http://schemas.microsoft.com/office/drawing/2014/main" id="{264B125B-CA60-5046-8E7F-A8FB4829CAA8}"/>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64" name="Rectangle 94">
                  <a:extLst>
                    <a:ext uri="{FF2B5EF4-FFF2-40B4-BE49-F238E27FC236}">
                      <a16:creationId xmlns:a16="http://schemas.microsoft.com/office/drawing/2014/main" id="{9BD3B62B-D546-2D42-80AD-30A43DABB2AC}"/>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56" name="Block Arc 155">
              <a:extLst>
                <a:ext uri="{FF2B5EF4-FFF2-40B4-BE49-F238E27FC236}">
                  <a16:creationId xmlns:a16="http://schemas.microsoft.com/office/drawing/2014/main" id="{27DA5E68-8288-8543-893D-B0869D4FD83B}"/>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57" name="Rounded Rectangle 156">
              <a:extLst>
                <a:ext uri="{FF2B5EF4-FFF2-40B4-BE49-F238E27FC236}">
                  <a16:creationId xmlns:a16="http://schemas.microsoft.com/office/drawing/2014/main" id="{59F505BB-7067-5348-B03D-DF8B65CC7218}"/>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8" name="Rounded Rectangle 157">
              <a:extLst>
                <a:ext uri="{FF2B5EF4-FFF2-40B4-BE49-F238E27FC236}">
                  <a16:creationId xmlns:a16="http://schemas.microsoft.com/office/drawing/2014/main" id="{602F9106-4D84-0442-94EF-DF583142DE4E}"/>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9" name="Oval 158">
              <a:extLst>
                <a:ext uri="{FF2B5EF4-FFF2-40B4-BE49-F238E27FC236}">
                  <a16:creationId xmlns:a16="http://schemas.microsoft.com/office/drawing/2014/main" id="{D9121574-9A82-C344-B363-6E754BF07A59}"/>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8" name="Group 480">
            <a:extLst>
              <a:ext uri="{FF2B5EF4-FFF2-40B4-BE49-F238E27FC236}">
                <a16:creationId xmlns:a16="http://schemas.microsoft.com/office/drawing/2014/main" id="{53B2C496-5A17-954D-85E4-7EA5CA12354D}"/>
              </a:ext>
            </a:extLst>
          </p:cNvPr>
          <p:cNvGrpSpPr>
            <a:grpSpLocks noChangeAspect="1"/>
          </p:cNvGrpSpPr>
          <p:nvPr/>
        </p:nvGrpSpPr>
        <p:grpSpPr>
          <a:xfrm>
            <a:off x="5293926" y="2510375"/>
            <a:ext cx="629867" cy="330067"/>
            <a:chOff x="4166066" y="3056387"/>
            <a:chExt cx="2519466" cy="1320268"/>
          </a:xfrm>
        </p:grpSpPr>
        <p:grpSp>
          <p:nvGrpSpPr>
            <p:cNvPr id="169" name="Group 86">
              <a:extLst>
                <a:ext uri="{FF2B5EF4-FFF2-40B4-BE49-F238E27FC236}">
                  <a16:creationId xmlns:a16="http://schemas.microsoft.com/office/drawing/2014/main" id="{33911DD2-1ADD-C246-AB9C-173F43CB64C0}"/>
                </a:ext>
              </a:extLst>
            </p:cNvPr>
            <p:cNvGrpSpPr>
              <a:grpSpLocks noChangeAspect="1"/>
            </p:cNvGrpSpPr>
            <p:nvPr/>
          </p:nvGrpSpPr>
          <p:grpSpPr bwMode="auto">
            <a:xfrm>
              <a:off x="4166066" y="3056387"/>
              <a:ext cx="1406168" cy="1320268"/>
              <a:chOff x="1815" y="2475"/>
              <a:chExt cx="492" cy="547"/>
            </a:xfrm>
          </p:grpSpPr>
          <p:grpSp>
            <p:nvGrpSpPr>
              <p:cNvPr id="174" name="Group 87">
                <a:extLst>
                  <a:ext uri="{FF2B5EF4-FFF2-40B4-BE49-F238E27FC236}">
                    <a16:creationId xmlns:a16="http://schemas.microsoft.com/office/drawing/2014/main" id="{6D8749EA-17BF-104C-A754-43F7532C4085}"/>
                  </a:ext>
                </a:extLst>
              </p:cNvPr>
              <p:cNvGrpSpPr>
                <a:grpSpLocks noChangeAspect="1"/>
              </p:cNvGrpSpPr>
              <p:nvPr/>
            </p:nvGrpSpPr>
            <p:grpSpPr bwMode="auto">
              <a:xfrm>
                <a:off x="1815" y="2475"/>
                <a:ext cx="492" cy="273"/>
                <a:chOff x="1815" y="2475"/>
                <a:chExt cx="492" cy="273"/>
              </a:xfrm>
            </p:grpSpPr>
            <p:sp>
              <p:nvSpPr>
                <p:cNvPr id="179" name="Rectangle 88">
                  <a:extLst>
                    <a:ext uri="{FF2B5EF4-FFF2-40B4-BE49-F238E27FC236}">
                      <a16:creationId xmlns:a16="http://schemas.microsoft.com/office/drawing/2014/main" id="{DC827A21-64C3-BF48-A5ED-8C869F4DA8B0}"/>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80" name="Freeform 89">
                  <a:extLst>
                    <a:ext uri="{FF2B5EF4-FFF2-40B4-BE49-F238E27FC236}">
                      <a16:creationId xmlns:a16="http://schemas.microsoft.com/office/drawing/2014/main" id="{D83D2BF4-A175-DD48-A5D1-F5F66EE7C025}"/>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81" name="Rectangle 90">
                  <a:extLst>
                    <a:ext uri="{FF2B5EF4-FFF2-40B4-BE49-F238E27FC236}">
                      <a16:creationId xmlns:a16="http://schemas.microsoft.com/office/drawing/2014/main" id="{0A18C0B4-1406-7942-AA09-34E431392BD8}"/>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75" name="Group 91">
                <a:extLst>
                  <a:ext uri="{FF2B5EF4-FFF2-40B4-BE49-F238E27FC236}">
                    <a16:creationId xmlns:a16="http://schemas.microsoft.com/office/drawing/2014/main" id="{5280DCB5-58E4-3047-91AC-F54CE289665C}"/>
                  </a:ext>
                </a:extLst>
              </p:cNvPr>
              <p:cNvGrpSpPr>
                <a:grpSpLocks noChangeAspect="1"/>
              </p:cNvGrpSpPr>
              <p:nvPr/>
            </p:nvGrpSpPr>
            <p:grpSpPr bwMode="auto">
              <a:xfrm flipV="1">
                <a:off x="1815" y="2749"/>
                <a:ext cx="492" cy="273"/>
                <a:chOff x="1813" y="2475"/>
                <a:chExt cx="492" cy="273"/>
              </a:xfrm>
            </p:grpSpPr>
            <p:sp>
              <p:nvSpPr>
                <p:cNvPr id="176" name="Rectangle 92">
                  <a:extLst>
                    <a:ext uri="{FF2B5EF4-FFF2-40B4-BE49-F238E27FC236}">
                      <a16:creationId xmlns:a16="http://schemas.microsoft.com/office/drawing/2014/main" id="{344B8861-A9BD-DA45-B884-14EC0E1DB6F7}"/>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77" name="Freeform 93">
                  <a:extLst>
                    <a:ext uri="{FF2B5EF4-FFF2-40B4-BE49-F238E27FC236}">
                      <a16:creationId xmlns:a16="http://schemas.microsoft.com/office/drawing/2014/main" id="{F01DFBFD-6A7A-B444-B161-76BFC47F1C23}"/>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78" name="Rectangle 94">
                  <a:extLst>
                    <a:ext uri="{FF2B5EF4-FFF2-40B4-BE49-F238E27FC236}">
                      <a16:creationId xmlns:a16="http://schemas.microsoft.com/office/drawing/2014/main" id="{C0380B97-32BC-304D-B1DB-B4EBD8E33D9C}"/>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70" name="Block Arc 169">
              <a:extLst>
                <a:ext uri="{FF2B5EF4-FFF2-40B4-BE49-F238E27FC236}">
                  <a16:creationId xmlns:a16="http://schemas.microsoft.com/office/drawing/2014/main" id="{CB61F3BB-91A0-0A41-A4F8-FBF599232E80}"/>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71" name="Rounded Rectangle 170">
              <a:extLst>
                <a:ext uri="{FF2B5EF4-FFF2-40B4-BE49-F238E27FC236}">
                  <a16:creationId xmlns:a16="http://schemas.microsoft.com/office/drawing/2014/main" id="{ACF2E17C-240B-7B4C-A5E6-E23CE13E56E9}"/>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2" name="Rounded Rectangle 171">
              <a:extLst>
                <a:ext uri="{FF2B5EF4-FFF2-40B4-BE49-F238E27FC236}">
                  <a16:creationId xmlns:a16="http://schemas.microsoft.com/office/drawing/2014/main" id="{B92961F6-C3CA-BD40-9CA0-51CB4F49AF5C}"/>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3" name="Oval 172">
              <a:extLst>
                <a:ext uri="{FF2B5EF4-FFF2-40B4-BE49-F238E27FC236}">
                  <a16:creationId xmlns:a16="http://schemas.microsoft.com/office/drawing/2014/main" id="{294682F5-7726-E34D-9F49-8E940101C053}"/>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82" name="Group 480">
            <a:extLst>
              <a:ext uri="{FF2B5EF4-FFF2-40B4-BE49-F238E27FC236}">
                <a16:creationId xmlns:a16="http://schemas.microsoft.com/office/drawing/2014/main" id="{AC7C6A90-BBEE-4D4C-8D8D-9B8197FE228A}"/>
              </a:ext>
            </a:extLst>
          </p:cNvPr>
          <p:cNvGrpSpPr>
            <a:grpSpLocks noChangeAspect="1"/>
          </p:cNvGrpSpPr>
          <p:nvPr/>
        </p:nvGrpSpPr>
        <p:grpSpPr>
          <a:xfrm>
            <a:off x="5301578" y="3848744"/>
            <a:ext cx="629867" cy="330067"/>
            <a:chOff x="4166066" y="3056387"/>
            <a:chExt cx="2519466" cy="1320268"/>
          </a:xfrm>
        </p:grpSpPr>
        <p:grpSp>
          <p:nvGrpSpPr>
            <p:cNvPr id="183" name="Group 86">
              <a:extLst>
                <a:ext uri="{FF2B5EF4-FFF2-40B4-BE49-F238E27FC236}">
                  <a16:creationId xmlns:a16="http://schemas.microsoft.com/office/drawing/2014/main" id="{03D78813-28DF-AF4D-8EBD-CFFB0A913351}"/>
                </a:ext>
              </a:extLst>
            </p:cNvPr>
            <p:cNvGrpSpPr>
              <a:grpSpLocks noChangeAspect="1"/>
            </p:cNvGrpSpPr>
            <p:nvPr/>
          </p:nvGrpSpPr>
          <p:grpSpPr bwMode="auto">
            <a:xfrm>
              <a:off x="4166066" y="3056387"/>
              <a:ext cx="1406168" cy="1320268"/>
              <a:chOff x="1815" y="2475"/>
              <a:chExt cx="492" cy="547"/>
            </a:xfrm>
          </p:grpSpPr>
          <p:grpSp>
            <p:nvGrpSpPr>
              <p:cNvPr id="188" name="Group 87">
                <a:extLst>
                  <a:ext uri="{FF2B5EF4-FFF2-40B4-BE49-F238E27FC236}">
                    <a16:creationId xmlns:a16="http://schemas.microsoft.com/office/drawing/2014/main" id="{C7A37D67-D1A6-B648-990B-18ED8C49D5F1}"/>
                  </a:ext>
                </a:extLst>
              </p:cNvPr>
              <p:cNvGrpSpPr>
                <a:grpSpLocks noChangeAspect="1"/>
              </p:cNvGrpSpPr>
              <p:nvPr/>
            </p:nvGrpSpPr>
            <p:grpSpPr bwMode="auto">
              <a:xfrm>
                <a:off x="1815" y="2475"/>
                <a:ext cx="492" cy="273"/>
                <a:chOff x="1815" y="2475"/>
                <a:chExt cx="492" cy="273"/>
              </a:xfrm>
            </p:grpSpPr>
            <p:sp>
              <p:nvSpPr>
                <p:cNvPr id="193" name="Rectangle 88">
                  <a:extLst>
                    <a:ext uri="{FF2B5EF4-FFF2-40B4-BE49-F238E27FC236}">
                      <a16:creationId xmlns:a16="http://schemas.microsoft.com/office/drawing/2014/main" id="{C851FF98-50F6-4F42-AC3C-291BBF5D2D0C}"/>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94" name="Freeform 89">
                  <a:extLst>
                    <a:ext uri="{FF2B5EF4-FFF2-40B4-BE49-F238E27FC236}">
                      <a16:creationId xmlns:a16="http://schemas.microsoft.com/office/drawing/2014/main" id="{10EC7BD4-4E46-E444-8D8F-20678C72B2DC}"/>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95" name="Rectangle 90">
                  <a:extLst>
                    <a:ext uri="{FF2B5EF4-FFF2-40B4-BE49-F238E27FC236}">
                      <a16:creationId xmlns:a16="http://schemas.microsoft.com/office/drawing/2014/main" id="{22E569A9-4177-D549-A13D-7A43313B6044}"/>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89" name="Group 91">
                <a:extLst>
                  <a:ext uri="{FF2B5EF4-FFF2-40B4-BE49-F238E27FC236}">
                    <a16:creationId xmlns:a16="http://schemas.microsoft.com/office/drawing/2014/main" id="{08DDC514-A20F-0E4F-B763-4A7B099CEDE4}"/>
                  </a:ext>
                </a:extLst>
              </p:cNvPr>
              <p:cNvGrpSpPr>
                <a:grpSpLocks noChangeAspect="1"/>
              </p:cNvGrpSpPr>
              <p:nvPr/>
            </p:nvGrpSpPr>
            <p:grpSpPr bwMode="auto">
              <a:xfrm flipV="1">
                <a:off x="1815" y="2749"/>
                <a:ext cx="492" cy="273"/>
                <a:chOff x="1813" y="2475"/>
                <a:chExt cx="492" cy="273"/>
              </a:xfrm>
            </p:grpSpPr>
            <p:sp>
              <p:nvSpPr>
                <p:cNvPr id="190" name="Rectangle 92">
                  <a:extLst>
                    <a:ext uri="{FF2B5EF4-FFF2-40B4-BE49-F238E27FC236}">
                      <a16:creationId xmlns:a16="http://schemas.microsoft.com/office/drawing/2014/main" id="{F24E2B53-8DEC-B942-8AA6-B5F28053F668}"/>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91" name="Freeform 93">
                  <a:extLst>
                    <a:ext uri="{FF2B5EF4-FFF2-40B4-BE49-F238E27FC236}">
                      <a16:creationId xmlns:a16="http://schemas.microsoft.com/office/drawing/2014/main" id="{DE437857-2602-4041-8E18-69FC25511818}"/>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92" name="Rectangle 94">
                  <a:extLst>
                    <a:ext uri="{FF2B5EF4-FFF2-40B4-BE49-F238E27FC236}">
                      <a16:creationId xmlns:a16="http://schemas.microsoft.com/office/drawing/2014/main" id="{0B75BF89-A0F2-6E43-993A-436F508C79FF}"/>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84" name="Block Arc 183">
              <a:extLst>
                <a:ext uri="{FF2B5EF4-FFF2-40B4-BE49-F238E27FC236}">
                  <a16:creationId xmlns:a16="http://schemas.microsoft.com/office/drawing/2014/main" id="{9D101E93-4455-4B40-AE3A-775036053E93}"/>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85" name="Rounded Rectangle 184">
              <a:extLst>
                <a:ext uri="{FF2B5EF4-FFF2-40B4-BE49-F238E27FC236}">
                  <a16:creationId xmlns:a16="http://schemas.microsoft.com/office/drawing/2014/main" id="{0F86A696-2321-CD41-A7F8-2FBF7A01D8FC}"/>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6" name="Rounded Rectangle 185">
              <a:extLst>
                <a:ext uri="{FF2B5EF4-FFF2-40B4-BE49-F238E27FC236}">
                  <a16:creationId xmlns:a16="http://schemas.microsoft.com/office/drawing/2014/main" id="{7515FF57-6CC4-5C4B-8534-5B6964838C70}"/>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7" name="Oval 186">
              <a:extLst>
                <a:ext uri="{FF2B5EF4-FFF2-40B4-BE49-F238E27FC236}">
                  <a16:creationId xmlns:a16="http://schemas.microsoft.com/office/drawing/2014/main" id="{C151C45C-543C-C944-860D-2CDBECACBA1E}"/>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96" name="Group 480">
            <a:extLst>
              <a:ext uri="{FF2B5EF4-FFF2-40B4-BE49-F238E27FC236}">
                <a16:creationId xmlns:a16="http://schemas.microsoft.com/office/drawing/2014/main" id="{8F758DE1-F00F-5E46-A5AE-E46364874423}"/>
              </a:ext>
            </a:extLst>
          </p:cNvPr>
          <p:cNvGrpSpPr>
            <a:grpSpLocks noChangeAspect="1"/>
          </p:cNvGrpSpPr>
          <p:nvPr/>
        </p:nvGrpSpPr>
        <p:grpSpPr>
          <a:xfrm>
            <a:off x="5301578" y="3520985"/>
            <a:ext cx="629867" cy="330067"/>
            <a:chOff x="4166066" y="3056387"/>
            <a:chExt cx="2519466" cy="1320268"/>
          </a:xfrm>
        </p:grpSpPr>
        <p:grpSp>
          <p:nvGrpSpPr>
            <p:cNvPr id="197" name="Group 86">
              <a:extLst>
                <a:ext uri="{FF2B5EF4-FFF2-40B4-BE49-F238E27FC236}">
                  <a16:creationId xmlns:a16="http://schemas.microsoft.com/office/drawing/2014/main" id="{8464A0A4-73A8-004A-A6E2-03CCD358671F}"/>
                </a:ext>
              </a:extLst>
            </p:cNvPr>
            <p:cNvGrpSpPr>
              <a:grpSpLocks noChangeAspect="1"/>
            </p:cNvGrpSpPr>
            <p:nvPr/>
          </p:nvGrpSpPr>
          <p:grpSpPr bwMode="auto">
            <a:xfrm>
              <a:off x="4166066" y="3056387"/>
              <a:ext cx="1406168" cy="1320268"/>
              <a:chOff x="1815" y="2475"/>
              <a:chExt cx="492" cy="547"/>
            </a:xfrm>
          </p:grpSpPr>
          <p:grpSp>
            <p:nvGrpSpPr>
              <p:cNvPr id="202" name="Group 87">
                <a:extLst>
                  <a:ext uri="{FF2B5EF4-FFF2-40B4-BE49-F238E27FC236}">
                    <a16:creationId xmlns:a16="http://schemas.microsoft.com/office/drawing/2014/main" id="{44784852-8915-BC46-8C5D-13C47302AB7B}"/>
                  </a:ext>
                </a:extLst>
              </p:cNvPr>
              <p:cNvGrpSpPr>
                <a:grpSpLocks noChangeAspect="1"/>
              </p:cNvGrpSpPr>
              <p:nvPr/>
            </p:nvGrpSpPr>
            <p:grpSpPr bwMode="auto">
              <a:xfrm>
                <a:off x="1815" y="2475"/>
                <a:ext cx="492" cy="273"/>
                <a:chOff x="1815" y="2475"/>
                <a:chExt cx="492" cy="273"/>
              </a:xfrm>
            </p:grpSpPr>
            <p:sp>
              <p:nvSpPr>
                <p:cNvPr id="207" name="Rectangle 88">
                  <a:extLst>
                    <a:ext uri="{FF2B5EF4-FFF2-40B4-BE49-F238E27FC236}">
                      <a16:creationId xmlns:a16="http://schemas.microsoft.com/office/drawing/2014/main" id="{BD60B1AA-EDC9-9A41-A2AE-9E415683B0CA}"/>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08" name="Freeform 89">
                  <a:extLst>
                    <a:ext uri="{FF2B5EF4-FFF2-40B4-BE49-F238E27FC236}">
                      <a16:creationId xmlns:a16="http://schemas.microsoft.com/office/drawing/2014/main" id="{8714DE42-8B30-E14A-91F9-4ADE35CC1702}"/>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09" name="Rectangle 90">
                  <a:extLst>
                    <a:ext uri="{FF2B5EF4-FFF2-40B4-BE49-F238E27FC236}">
                      <a16:creationId xmlns:a16="http://schemas.microsoft.com/office/drawing/2014/main" id="{74FE13B2-3B3C-9240-A427-0C85953F4233}"/>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03" name="Group 91">
                <a:extLst>
                  <a:ext uri="{FF2B5EF4-FFF2-40B4-BE49-F238E27FC236}">
                    <a16:creationId xmlns:a16="http://schemas.microsoft.com/office/drawing/2014/main" id="{9BF83D9D-062D-6443-B242-679A51EBD7D3}"/>
                  </a:ext>
                </a:extLst>
              </p:cNvPr>
              <p:cNvGrpSpPr>
                <a:grpSpLocks noChangeAspect="1"/>
              </p:cNvGrpSpPr>
              <p:nvPr/>
            </p:nvGrpSpPr>
            <p:grpSpPr bwMode="auto">
              <a:xfrm flipV="1">
                <a:off x="1815" y="2749"/>
                <a:ext cx="492" cy="273"/>
                <a:chOff x="1813" y="2475"/>
                <a:chExt cx="492" cy="273"/>
              </a:xfrm>
            </p:grpSpPr>
            <p:sp>
              <p:nvSpPr>
                <p:cNvPr id="204" name="Rectangle 92">
                  <a:extLst>
                    <a:ext uri="{FF2B5EF4-FFF2-40B4-BE49-F238E27FC236}">
                      <a16:creationId xmlns:a16="http://schemas.microsoft.com/office/drawing/2014/main" id="{BC723FFD-4DCE-F941-B06F-2424A8E2F9D5}"/>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05" name="Freeform 93">
                  <a:extLst>
                    <a:ext uri="{FF2B5EF4-FFF2-40B4-BE49-F238E27FC236}">
                      <a16:creationId xmlns:a16="http://schemas.microsoft.com/office/drawing/2014/main" id="{2680EAA9-E6D0-1544-BA55-4232C94D825C}"/>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06" name="Rectangle 94">
                  <a:extLst>
                    <a:ext uri="{FF2B5EF4-FFF2-40B4-BE49-F238E27FC236}">
                      <a16:creationId xmlns:a16="http://schemas.microsoft.com/office/drawing/2014/main" id="{744F113D-374D-4340-AA2B-A9B8FD1645A9}"/>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98" name="Block Arc 197">
              <a:extLst>
                <a:ext uri="{FF2B5EF4-FFF2-40B4-BE49-F238E27FC236}">
                  <a16:creationId xmlns:a16="http://schemas.microsoft.com/office/drawing/2014/main" id="{A87ECC2F-35A2-BE44-8D37-99C96B45F9CA}"/>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99" name="Rounded Rectangle 198">
              <a:extLst>
                <a:ext uri="{FF2B5EF4-FFF2-40B4-BE49-F238E27FC236}">
                  <a16:creationId xmlns:a16="http://schemas.microsoft.com/office/drawing/2014/main" id="{5B317121-A6EC-5E4D-B646-7433511257AE}"/>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0" name="Rounded Rectangle 199">
              <a:extLst>
                <a:ext uri="{FF2B5EF4-FFF2-40B4-BE49-F238E27FC236}">
                  <a16:creationId xmlns:a16="http://schemas.microsoft.com/office/drawing/2014/main" id="{51316545-D960-CB42-BD24-1257BC1D89DA}"/>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1" name="Oval 200">
              <a:extLst>
                <a:ext uri="{FF2B5EF4-FFF2-40B4-BE49-F238E27FC236}">
                  <a16:creationId xmlns:a16="http://schemas.microsoft.com/office/drawing/2014/main" id="{FA0CCACF-61AD-6247-A449-58BDA879A7C5}"/>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10" name="Group 480">
            <a:extLst>
              <a:ext uri="{FF2B5EF4-FFF2-40B4-BE49-F238E27FC236}">
                <a16:creationId xmlns:a16="http://schemas.microsoft.com/office/drawing/2014/main" id="{77808283-61B8-6D42-8F7D-877BFA8FCA16}"/>
              </a:ext>
            </a:extLst>
          </p:cNvPr>
          <p:cNvGrpSpPr>
            <a:grpSpLocks noChangeAspect="1"/>
          </p:cNvGrpSpPr>
          <p:nvPr/>
        </p:nvGrpSpPr>
        <p:grpSpPr>
          <a:xfrm>
            <a:off x="6042251" y="3872533"/>
            <a:ext cx="629867" cy="330067"/>
            <a:chOff x="4166066" y="3056387"/>
            <a:chExt cx="2519466" cy="1320268"/>
          </a:xfrm>
        </p:grpSpPr>
        <p:grpSp>
          <p:nvGrpSpPr>
            <p:cNvPr id="211" name="Group 86">
              <a:extLst>
                <a:ext uri="{FF2B5EF4-FFF2-40B4-BE49-F238E27FC236}">
                  <a16:creationId xmlns:a16="http://schemas.microsoft.com/office/drawing/2014/main" id="{A106B50E-DD07-E344-9A90-27F0D0F48C05}"/>
                </a:ext>
              </a:extLst>
            </p:cNvPr>
            <p:cNvGrpSpPr>
              <a:grpSpLocks noChangeAspect="1"/>
            </p:cNvGrpSpPr>
            <p:nvPr/>
          </p:nvGrpSpPr>
          <p:grpSpPr bwMode="auto">
            <a:xfrm>
              <a:off x="4166066" y="3056387"/>
              <a:ext cx="1406168" cy="1320268"/>
              <a:chOff x="1815" y="2475"/>
              <a:chExt cx="492" cy="547"/>
            </a:xfrm>
          </p:grpSpPr>
          <p:grpSp>
            <p:nvGrpSpPr>
              <p:cNvPr id="216" name="Group 87">
                <a:extLst>
                  <a:ext uri="{FF2B5EF4-FFF2-40B4-BE49-F238E27FC236}">
                    <a16:creationId xmlns:a16="http://schemas.microsoft.com/office/drawing/2014/main" id="{56480254-EBE1-2E48-A83C-BA0E732E7430}"/>
                  </a:ext>
                </a:extLst>
              </p:cNvPr>
              <p:cNvGrpSpPr>
                <a:grpSpLocks noChangeAspect="1"/>
              </p:cNvGrpSpPr>
              <p:nvPr/>
            </p:nvGrpSpPr>
            <p:grpSpPr bwMode="auto">
              <a:xfrm>
                <a:off x="1815" y="2475"/>
                <a:ext cx="492" cy="273"/>
                <a:chOff x="1815" y="2475"/>
                <a:chExt cx="492" cy="273"/>
              </a:xfrm>
            </p:grpSpPr>
            <p:sp>
              <p:nvSpPr>
                <p:cNvPr id="221" name="Rectangle 88">
                  <a:extLst>
                    <a:ext uri="{FF2B5EF4-FFF2-40B4-BE49-F238E27FC236}">
                      <a16:creationId xmlns:a16="http://schemas.microsoft.com/office/drawing/2014/main" id="{BFE7A8D8-A2B0-2D48-ACE2-9C42C49D9A2F}"/>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22" name="Freeform 89">
                  <a:extLst>
                    <a:ext uri="{FF2B5EF4-FFF2-40B4-BE49-F238E27FC236}">
                      <a16:creationId xmlns:a16="http://schemas.microsoft.com/office/drawing/2014/main" id="{88507598-F96E-804F-87BF-39DB76C1F8AB}"/>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23" name="Rectangle 90">
                  <a:extLst>
                    <a:ext uri="{FF2B5EF4-FFF2-40B4-BE49-F238E27FC236}">
                      <a16:creationId xmlns:a16="http://schemas.microsoft.com/office/drawing/2014/main" id="{3B39E376-BB5B-C24E-9FE2-FF78879D26F9}"/>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17" name="Group 91">
                <a:extLst>
                  <a:ext uri="{FF2B5EF4-FFF2-40B4-BE49-F238E27FC236}">
                    <a16:creationId xmlns:a16="http://schemas.microsoft.com/office/drawing/2014/main" id="{1707A256-3E35-DC4E-8D0D-392079B3A1EC}"/>
                  </a:ext>
                </a:extLst>
              </p:cNvPr>
              <p:cNvGrpSpPr>
                <a:grpSpLocks noChangeAspect="1"/>
              </p:cNvGrpSpPr>
              <p:nvPr/>
            </p:nvGrpSpPr>
            <p:grpSpPr bwMode="auto">
              <a:xfrm flipV="1">
                <a:off x="1815" y="2749"/>
                <a:ext cx="492" cy="273"/>
                <a:chOff x="1813" y="2475"/>
                <a:chExt cx="492" cy="273"/>
              </a:xfrm>
            </p:grpSpPr>
            <p:sp>
              <p:nvSpPr>
                <p:cNvPr id="218" name="Rectangle 92">
                  <a:extLst>
                    <a:ext uri="{FF2B5EF4-FFF2-40B4-BE49-F238E27FC236}">
                      <a16:creationId xmlns:a16="http://schemas.microsoft.com/office/drawing/2014/main" id="{2F94B37F-E6F3-594D-81C8-FF517AF19220}"/>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19" name="Freeform 93">
                  <a:extLst>
                    <a:ext uri="{FF2B5EF4-FFF2-40B4-BE49-F238E27FC236}">
                      <a16:creationId xmlns:a16="http://schemas.microsoft.com/office/drawing/2014/main" id="{E8F1A9C5-3FAE-6C4D-A994-59B1580D5EC3}"/>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20" name="Rectangle 94">
                  <a:extLst>
                    <a:ext uri="{FF2B5EF4-FFF2-40B4-BE49-F238E27FC236}">
                      <a16:creationId xmlns:a16="http://schemas.microsoft.com/office/drawing/2014/main" id="{71F0B0A6-AFF5-E948-8F1F-F3461D65C175}"/>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12" name="Block Arc 211">
              <a:extLst>
                <a:ext uri="{FF2B5EF4-FFF2-40B4-BE49-F238E27FC236}">
                  <a16:creationId xmlns:a16="http://schemas.microsoft.com/office/drawing/2014/main" id="{255ADF6B-8AA6-394C-96DB-91ED928BAE8C}"/>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13" name="Rounded Rectangle 212">
              <a:extLst>
                <a:ext uri="{FF2B5EF4-FFF2-40B4-BE49-F238E27FC236}">
                  <a16:creationId xmlns:a16="http://schemas.microsoft.com/office/drawing/2014/main" id="{19E14C35-6219-FD4B-8A1F-040AE4ABFFDF}"/>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4" name="Rounded Rectangle 213">
              <a:extLst>
                <a:ext uri="{FF2B5EF4-FFF2-40B4-BE49-F238E27FC236}">
                  <a16:creationId xmlns:a16="http://schemas.microsoft.com/office/drawing/2014/main" id="{F3008168-1E9D-1E4F-A3BC-CC5B25F71C71}"/>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5" name="Oval 214">
              <a:extLst>
                <a:ext uri="{FF2B5EF4-FFF2-40B4-BE49-F238E27FC236}">
                  <a16:creationId xmlns:a16="http://schemas.microsoft.com/office/drawing/2014/main" id="{74E8EFD0-FC40-DF44-A6ED-1D3AA597E282}"/>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24" name="Group 480">
            <a:extLst>
              <a:ext uri="{FF2B5EF4-FFF2-40B4-BE49-F238E27FC236}">
                <a16:creationId xmlns:a16="http://schemas.microsoft.com/office/drawing/2014/main" id="{482B7858-6C08-B048-A5C0-E41E9540644D}"/>
              </a:ext>
            </a:extLst>
          </p:cNvPr>
          <p:cNvGrpSpPr>
            <a:grpSpLocks noChangeAspect="1"/>
          </p:cNvGrpSpPr>
          <p:nvPr/>
        </p:nvGrpSpPr>
        <p:grpSpPr>
          <a:xfrm>
            <a:off x="6042251" y="3534264"/>
            <a:ext cx="629867" cy="330067"/>
            <a:chOff x="4166066" y="3056387"/>
            <a:chExt cx="2519466" cy="1320268"/>
          </a:xfrm>
        </p:grpSpPr>
        <p:grpSp>
          <p:nvGrpSpPr>
            <p:cNvPr id="225" name="Group 86">
              <a:extLst>
                <a:ext uri="{FF2B5EF4-FFF2-40B4-BE49-F238E27FC236}">
                  <a16:creationId xmlns:a16="http://schemas.microsoft.com/office/drawing/2014/main" id="{5A98070C-897B-7342-8D29-21F843586EDC}"/>
                </a:ext>
              </a:extLst>
            </p:cNvPr>
            <p:cNvGrpSpPr>
              <a:grpSpLocks noChangeAspect="1"/>
            </p:cNvGrpSpPr>
            <p:nvPr/>
          </p:nvGrpSpPr>
          <p:grpSpPr bwMode="auto">
            <a:xfrm>
              <a:off x="4166066" y="3056387"/>
              <a:ext cx="1406168" cy="1320268"/>
              <a:chOff x="1815" y="2475"/>
              <a:chExt cx="492" cy="547"/>
            </a:xfrm>
          </p:grpSpPr>
          <p:grpSp>
            <p:nvGrpSpPr>
              <p:cNvPr id="230" name="Group 87">
                <a:extLst>
                  <a:ext uri="{FF2B5EF4-FFF2-40B4-BE49-F238E27FC236}">
                    <a16:creationId xmlns:a16="http://schemas.microsoft.com/office/drawing/2014/main" id="{F173EDE3-2B9D-284F-B982-6E37B44633D1}"/>
                  </a:ext>
                </a:extLst>
              </p:cNvPr>
              <p:cNvGrpSpPr>
                <a:grpSpLocks noChangeAspect="1"/>
              </p:cNvGrpSpPr>
              <p:nvPr/>
            </p:nvGrpSpPr>
            <p:grpSpPr bwMode="auto">
              <a:xfrm>
                <a:off x="1815" y="2475"/>
                <a:ext cx="492" cy="273"/>
                <a:chOff x="1815" y="2475"/>
                <a:chExt cx="492" cy="273"/>
              </a:xfrm>
            </p:grpSpPr>
            <p:sp>
              <p:nvSpPr>
                <p:cNvPr id="235" name="Rectangle 88">
                  <a:extLst>
                    <a:ext uri="{FF2B5EF4-FFF2-40B4-BE49-F238E27FC236}">
                      <a16:creationId xmlns:a16="http://schemas.microsoft.com/office/drawing/2014/main" id="{351C272B-A45E-9E45-8500-AEE0687571E6}"/>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36" name="Freeform 89">
                  <a:extLst>
                    <a:ext uri="{FF2B5EF4-FFF2-40B4-BE49-F238E27FC236}">
                      <a16:creationId xmlns:a16="http://schemas.microsoft.com/office/drawing/2014/main" id="{9CF64963-24CA-D941-B4E2-92F7D7D09878}"/>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37" name="Rectangle 90">
                  <a:extLst>
                    <a:ext uri="{FF2B5EF4-FFF2-40B4-BE49-F238E27FC236}">
                      <a16:creationId xmlns:a16="http://schemas.microsoft.com/office/drawing/2014/main" id="{617E2663-82EB-F14A-896D-70C874975874}"/>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31" name="Group 91">
                <a:extLst>
                  <a:ext uri="{FF2B5EF4-FFF2-40B4-BE49-F238E27FC236}">
                    <a16:creationId xmlns:a16="http://schemas.microsoft.com/office/drawing/2014/main" id="{A07F445A-484E-654C-BEF9-710BB0FDBA90}"/>
                  </a:ext>
                </a:extLst>
              </p:cNvPr>
              <p:cNvGrpSpPr>
                <a:grpSpLocks noChangeAspect="1"/>
              </p:cNvGrpSpPr>
              <p:nvPr/>
            </p:nvGrpSpPr>
            <p:grpSpPr bwMode="auto">
              <a:xfrm flipV="1">
                <a:off x="1815" y="2749"/>
                <a:ext cx="492" cy="273"/>
                <a:chOff x="1813" y="2475"/>
                <a:chExt cx="492" cy="273"/>
              </a:xfrm>
            </p:grpSpPr>
            <p:sp>
              <p:nvSpPr>
                <p:cNvPr id="232" name="Rectangle 92">
                  <a:extLst>
                    <a:ext uri="{FF2B5EF4-FFF2-40B4-BE49-F238E27FC236}">
                      <a16:creationId xmlns:a16="http://schemas.microsoft.com/office/drawing/2014/main" id="{86087264-BFCE-0647-9661-1069CFBEEF55}"/>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33" name="Freeform 93">
                  <a:extLst>
                    <a:ext uri="{FF2B5EF4-FFF2-40B4-BE49-F238E27FC236}">
                      <a16:creationId xmlns:a16="http://schemas.microsoft.com/office/drawing/2014/main" id="{A9421181-2ABB-4A49-B2AD-3E20B2B9E88A}"/>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34" name="Rectangle 94">
                  <a:extLst>
                    <a:ext uri="{FF2B5EF4-FFF2-40B4-BE49-F238E27FC236}">
                      <a16:creationId xmlns:a16="http://schemas.microsoft.com/office/drawing/2014/main" id="{E453F715-401E-F347-8B45-6436CFF65A27}"/>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26" name="Block Arc 225">
              <a:extLst>
                <a:ext uri="{FF2B5EF4-FFF2-40B4-BE49-F238E27FC236}">
                  <a16:creationId xmlns:a16="http://schemas.microsoft.com/office/drawing/2014/main" id="{E82656B5-656B-DF4C-BE63-99E43800FECB}"/>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27" name="Rounded Rectangle 226">
              <a:extLst>
                <a:ext uri="{FF2B5EF4-FFF2-40B4-BE49-F238E27FC236}">
                  <a16:creationId xmlns:a16="http://schemas.microsoft.com/office/drawing/2014/main" id="{51BE7ECB-7AAA-DF44-B7AD-2B7DF86BE9B3}"/>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8" name="Rounded Rectangle 227">
              <a:extLst>
                <a:ext uri="{FF2B5EF4-FFF2-40B4-BE49-F238E27FC236}">
                  <a16:creationId xmlns:a16="http://schemas.microsoft.com/office/drawing/2014/main" id="{5C461D8E-E704-9945-B8EA-EE4184C30C1F}"/>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9" name="Oval 228">
              <a:extLst>
                <a:ext uri="{FF2B5EF4-FFF2-40B4-BE49-F238E27FC236}">
                  <a16:creationId xmlns:a16="http://schemas.microsoft.com/office/drawing/2014/main" id="{5A72BE4A-84E3-154C-B8FC-0ADB0CE031AC}"/>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8" name="TextBox 495">
            <a:extLst>
              <a:ext uri="{FF2B5EF4-FFF2-40B4-BE49-F238E27FC236}">
                <a16:creationId xmlns:a16="http://schemas.microsoft.com/office/drawing/2014/main" id="{33B86C89-B987-134E-BACF-61E821FB51B1}"/>
              </a:ext>
            </a:extLst>
          </p:cNvPr>
          <p:cNvSpPr txBox="1">
            <a:spLocks noChangeArrowheads="1"/>
          </p:cNvSpPr>
          <p:nvPr/>
        </p:nvSpPr>
        <p:spPr bwMode="auto">
          <a:xfrm>
            <a:off x="122743" y="4631278"/>
            <a:ext cx="5252893" cy="738664"/>
          </a:xfrm>
          <a:prstGeom prst="rect">
            <a:avLst/>
          </a:prstGeom>
          <a:noFill/>
          <a:ln w="9525">
            <a:noFill/>
            <a:miter lim="800000"/>
            <a:headEnd/>
            <a:tailEnd/>
          </a:ln>
        </p:spPr>
        <p:txBody>
          <a:bodyPr wrap="square">
            <a:prstTxWarp prst="textNoShape">
              <a:avLst/>
            </a:prstTxWarp>
            <a:spAutoFit/>
          </a:bodyPr>
          <a:lstStyle/>
          <a:p>
            <a:pPr algn="ctr"/>
            <a:r>
              <a:rPr lang="en-US" sz="1400" dirty="0">
                <a:latin typeface="Times New Roman" panose="02020603050405020304" pitchFamily="18" charset="0"/>
                <a:ea typeface="Comic Sans MS" pitchFamily="-110" charset="0"/>
                <a:cs typeface="Times New Roman" panose="02020603050405020304" pitchFamily="18" charset="0"/>
              </a:rPr>
              <a:t>Small gap magnets with 5 mm gap</a:t>
            </a:r>
          </a:p>
          <a:p>
            <a:pPr algn="ctr"/>
            <a:r>
              <a:rPr lang="en-US" sz="1400" dirty="0">
                <a:latin typeface="Times New Roman" panose="02020603050405020304" pitchFamily="18" charset="0"/>
                <a:ea typeface="Comic Sans MS" pitchFamily="-110" charset="0"/>
                <a:cs typeface="Times New Roman" panose="02020603050405020304" pitchFamily="18" charset="0"/>
              </a:rPr>
              <a:t>Prototyped for eRHIC at 0.43 T: FCC </a:t>
            </a:r>
            <a:r>
              <a:rPr lang="en-US" sz="1400" dirty="0" err="1">
                <a:latin typeface="Times New Roman" panose="02020603050405020304" pitchFamily="18" charset="0"/>
                <a:ea typeface="Comic Sans MS" pitchFamily="-110" charset="0"/>
                <a:cs typeface="Times New Roman" panose="02020603050405020304" pitchFamily="18" charset="0"/>
              </a:rPr>
              <a:t>ee</a:t>
            </a:r>
            <a:r>
              <a:rPr lang="en-US" sz="1400" dirty="0">
                <a:latin typeface="Times New Roman" panose="02020603050405020304" pitchFamily="18" charset="0"/>
                <a:ea typeface="Comic Sans MS" pitchFamily="-110" charset="0"/>
                <a:cs typeface="Times New Roman" panose="02020603050405020304" pitchFamily="18" charset="0"/>
              </a:rPr>
              <a:t> needs only 0.04 T,</a:t>
            </a:r>
          </a:p>
          <a:p>
            <a:pPr algn="ctr"/>
            <a:r>
              <a:rPr lang="en-US" sz="1400" dirty="0">
                <a:latin typeface="Times New Roman" panose="02020603050405020304" pitchFamily="18" charset="0"/>
                <a:ea typeface="Comic Sans MS" pitchFamily="-110" charset="0"/>
                <a:cs typeface="Times New Roman" panose="02020603050405020304" pitchFamily="18" charset="0"/>
              </a:rPr>
              <a:t>e.g. it is very low power consumption magnet</a:t>
            </a:r>
          </a:p>
        </p:txBody>
      </p:sp>
      <p:grpSp>
        <p:nvGrpSpPr>
          <p:cNvPr id="242" name="Group 241">
            <a:extLst>
              <a:ext uri="{FF2B5EF4-FFF2-40B4-BE49-F238E27FC236}">
                <a16:creationId xmlns:a16="http://schemas.microsoft.com/office/drawing/2014/main" id="{D1C09B15-3C61-264A-AAD9-71B15489C8E4}"/>
              </a:ext>
            </a:extLst>
          </p:cNvPr>
          <p:cNvGrpSpPr/>
          <p:nvPr/>
        </p:nvGrpSpPr>
        <p:grpSpPr>
          <a:xfrm>
            <a:off x="6971746" y="1571626"/>
            <a:ext cx="2083410" cy="2669648"/>
            <a:chOff x="6781515" y="2001668"/>
            <a:chExt cx="2083410" cy="2669648"/>
          </a:xfrm>
        </p:grpSpPr>
        <p:grpSp>
          <p:nvGrpSpPr>
            <p:cNvPr id="6" name="Group 394">
              <a:extLst>
                <a:ext uri="{FF2B5EF4-FFF2-40B4-BE49-F238E27FC236}">
                  <a16:creationId xmlns:a16="http://schemas.microsoft.com/office/drawing/2014/main" id="{0E01B745-87D7-F24C-9C02-EF4D98EF3AE5}"/>
                </a:ext>
              </a:extLst>
            </p:cNvPr>
            <p:cNvGrpSpPr/>
            <p:nvPr/>
          </p:nvGrpSpPr>
          <p:grpSpPr>
            <a:xfrm>
              <a:off x="6781515" y="2001668"/>
              <a:ext cx="2055989" cy="1986838"/>
              <a:chOff x="6724277" y="473663"/>
              <a:chExt cx="2055989" cy="1986838"/>
            </a:xfrm>
          </p:grpSpPr>
          <p:sp>
            <p:nvSpPr>
              <p:cNvPr id="91" name="Text Box 113">
                <a:extLst>
                  <a:ext uri="{FF2B5EF4-FFF2-40B4-BE49-F238E27FC236}">
                    <a16:creationId xmlns:a16="http://schemas.microsoft.com/office/drawing/2014/main" id="{CB0394AC-4F52-CC47-8A2D-BC2EE9391401}"/>
                  </a:ext>
                </a:extLst>
              </p:cNvPr>
              <p:cNvSpPr txBox="1">
                <a:spLocks noChangeAspect="1" noChangeArrowheads="1"/>
              </p:cNvSpPr>
              <p:nvPr/>
            </p:nvSpPr>
            <p:spPr bwMode="auto">
              <a:xfrm flipH="1">
                <a:off x="6734747" y="2152724"/>
                <a:ext cx="2011769" cy="307777"/>
              </a:xfrm>
              <a:prstGeom prst="rect">
                <a:avLst/>
              </a:prstGeom>
              <a:noFill/>
              <a:ln w="9525">
                <a:noFill/>
                <a:miter lim="800000"/>
                <a:headEnd/>
                <a:tailEnd/>
              </a:ln>
            </p:spPr>
            <p:txBody>
              <a:bodyPr wrap="none">
                <a:prstTxWarp prst="textNoShape">
                  <a:avLst/>
                </a:prstTxWarp>
                <a:spAutoFit/>
              </a:bodyPr>
              <a:lstStyle/>
              <a:p>
                <a:pPr eaLnBrk="0" hangingPunct="0"/>
                <a:r>
                  <a:rPr lang="en-US" sz="1400" dirty="0">
                    <a:solidFill>
                      <a:srgbClr val="FF0000"/>
                    </a:solidFill>
                    <a:latin typeface="Times New Roman" panose="02020603050405020304" pitchFamily="18" charset="0"/>
                    <a:cs typeface="Times New Roman" panose="02020603050405020304" pitchFamily="18" charset="0"/>
                  </a:rPr>
                  <a:t>118.02 GeV accelerating </a:t>
                </a:r>
              </a:p>
            </p:txBody>
          </p:sp>
          <p:sp>
            <p:nvSpPr>
              <p:cNvPr id="92" name="Text Box 117">
                <a:extLst>
                  <a:ext uri="{FF2B5EF4-FFF2-40B4-BE49-F238E27FC236}">
                    <a16:creationId xmlns:a16="http://schemas.microsoft.com/office/drawing/2014/main" id="{9FFAA9F7-5233-BA46-9158-E887DA29C612}"/>
                  </a:ext>
                </a:extLst>
              </p:cNvPr>
              <p:cNvSpPr txBox="1">
                <a:spLocks noChangeAspect="1" noChangeArrowheads="1"/>
              </p:cNvSpPr>
              <p:nvPr/>
            </p:nvSpPr>
            <p:spPr bwMode="auto">
              <a:xfrm flipH="1">
                <a:off x="6724277" y="1812916"/>
                <a:ext cx="1983172" cy="307777"/>
              </a:xfrm>
              <a:prstGeom prst="rect">
                <a:avLst/>
              </a:prstGeom>
              <a:noFill/>
              <a:ln w="9525">
                <a:noFill/>
                <a:miter lim="800000"/>
                <a:headEnd/>
                <a:tailEnd/>
              </a:ln>
            </p:spPr>
            <p:txBody>
              <a:bodyPr wrap="none">
                <a:prstTxWarp prst="textNoShape">
                  <a:avLst/>
                </a:prstTxWarp>
                <a:spAutoFit/>
              </a:bodyPr>
              <a:lstStyle/>
              <a:p>
                <a:pPr eaLnBrk="0" hangingPunct="0"/>
                <a:r>
                  <a:rPr lang="en-US" sz="1400" dirty="0">
                    <a:solidFill>
                      <a:srgbClr val="FF0000"/>
                    </a:solidFill>
                    <a:latin typeface="Times New Roman" panose="02020603050405020304" pitchFamily="18" charset="0"/>
                    <a:cs typeface="Times New Roman" panose="02020603050405020304" pitchFamily="18" charset="0"/>
                  </a:rPr>
                  <a:t>108.28 GeV decelerating</a:t>
                </a:r>
              </a:p>
            </p:txBody>
          </p:sp>
          <p:sp>
            <p:nvSpPr>
              <p:cNvPr id="93" name="Text Box 118">
                <a:extLst>
                  <a:ext uri="{FF2B5EF4-FFF2-40B4-BE49-F238E27FC236}">
                    <a16:creationId xmlns:a16="http://schemas.microsoft.com/office/drawing/2014/main" id="{DD45A49F-B7A8-6B45-8F55-A3CCCCAEFA41}"/>
                  </a:ext>
                </a:extLst>
              </p:cNvPr>
              <p:cNvSpPr txBox="1">
                <a:spLocks noChangeAspect="1" noChangeArrowheads="1"/>
              </p:cNvSpPr>
              <p:nvPr/>
            </p:nvSpPr>
            <p:spPr bwMode="auto">
              <a:xfrm flipH="1">
                <a:off x="6734747" y="1477362"/>
                <a:ext cx="1973554" cy="307777"/>
              </a:xfrm>
              <a:prstGeom prst="rect">
                <a:avLst/>
              </a:prstGeom>
              <a:noFill/>
              <a:ln w="9525">
                <a:noFill/>
                <a:miter lim="800000"/>
                <a:headEnd/>
                <a:tailEnd/>
              </a:ln>
            </p:spPr>
            <p:txBody>
              <a:bodyPr wrap="none">
                <a:prstTxWarp prst="textNoShape">
                  <a:avLst/>
                </a:prstTxWarp>
                <a:spAutoFit/>
              </a:bodyPr>
              <a:lstStyle/>
              <a:p>
                <a:pPr eaLnBrk="0" hangingPunct="0"/>
                <a:r>
                  <a:rPr lang="en-US" sz="1400" dirty="0">
                    <a:solidFill>
                      <a:srgbClr val="FF0000"/>
                    </a:solidFill>
                    <a:latin typeface="Times New Roman" panose="02020603050405020304" pitchFamily="18" charset="0"/>
                    <a:cs typeface="Times New Roman" panose="02020603050405020304" pitchFamily="18" charset="0"/>
                  </a:rPr>
                  <a:t>71.74 GeV accelerating </a:t>
                </a:r>
              </a:p>
            </p:txBody>
          </p:sp>
          <p:sp>
            <p:nvSpPr>
              <p:cNvPr id="94" name="Text Box 119">
                <a:extLst>
                  <a:ext uri="{FF2B5EF4-FFF2-40B4-BE49-F238E27FC236}">
                    <a16:creationId xmlns:a16="http://schemas.microsoft.com/office/drawing/2014/main" id="{7474CC7B-5EBD-B746-8BB9-EE1A9DE2732C}"/>
                  </a:ext>
                </a:extLst>
              </p:cNvPr>
              <p:cNvSpPr txBox="1">
                <a:spLocks noChangeAspect="1" noChangeArrowheads="1"/>
              </p:cNvSpPr>
              <p:nvPr/>
            </p:nvSpPr>
            <p:spPr bwMode="auto">
              <a:xfrm flipH="1">
                <a:off x="6753232" y="1131248"/>
                <a:ext cx="1893403" cy="307777"/>
              </a:xfrm>
              <a:prstGeom prst="rect">
                <a:avLst/>
              </a:prstGeom>
              <a:noFill/>
              <a:ln w="9525">
                <a:noFill/>
                <a:miter lim="800000"/>
                <a:headEnd/>
                <a:tailEnd/>
              </a:ln>
            </p:spPr>
            <p:txBody>
              <a:bodyPr wrap="none">
                <a:prstTxWarp prst="textNoShape">
                  <a:avLst/>
                </a:prstTxWarp>
                <a:spAutoFit/>
              </a:bodyPr>
              <a:lstStyle/>
              <a:p>
                <a:pPr eaLnBrk="0" hangingPunct="0"/>
                <a:r>
                  <a:rPr lang="en-US" sz="1400" dirty="0">
                    <a:solidFill>
                      <a:srgbClr val="FF0000"/>
                    </a:solidFill>
                    <a:latin typeface="Times New Roman" panose="02020603050405020304" pitchFamily="18" charset="0"/>
                    <a:cs typeface="Times New Roman" panose="02020603050405020304" pitchFamily="18" charset="0"/>
                  </a:rPr>
                  <a:t>61.02 GeV decelerating</a:t>
                </a:r>
              </a:p>
            </p:txBody>
          </p:sp>
          <p:sp>
            <p:nvSpPr>
              <p:cNvPr id="95" name="Text Box 113">
                <a:extLst>
                  <a:ext uri="{FF2B5EF4-FFF2-40B4-BE49-F238E27FC236}">
                    <a16:creationId xmlns:a16="http://schemas.microsoft.com/office/drawing/2014/main" id="{174D5A0C-A9CA-6746-A8B4-B11C151266D5}"/>
                  </a:ext>
                </a:extLst>
              </p:cNvPr>
              <p:cNvSpPr txBox="1">
                <a:spLocks noChangeAspect="1" noChangeArrowheads="1"/>
              </p:cNvSpPr>
              <p:nvPr/>
            </p:nvSpPr>
            <p:spPr bwMode="auto">
              <a:xfrm flipH="1">
                <a:off x="6752210" y="473663"/>
                <a:ext cx="2028056" cy="307777"/>
              </a:xfrm>
              <a:prstGeom prst="rect">
                <a:avLst/>
              </a:prstGeom>
              <a:noFill/>
              <a:ln w="9525">
                <a:noFill/>
                <a:miter lim="800000"/>
                <a:headEnd/>
                <a:tailEnd/>
              </a:ln>
            </p:spPr>
            <p:txBody>
              <a:bodyPr wrap="none">
                <a:prstTxWarp prst="textNoShape">
                  <a:avLst/>
                </a:prstTxWarp>
                <a:spAutoFit/>
              </a:bodyPr>
              <a:lstStyle/>
              <a:p>
                <a:pPr eaLnBrk="0" hangingPunct="0"/>
                <a:r>
                  <a:rPr lang="en-US" sz="1400" dirty="0">
                    <a:solidFill>
                      <a:srgbClr val="FF0000"/>
                    </a:solidFill>
                    <a:latin typeface="Times New Roman" panose="02020603050405020304" pitchFamily="18" charset="0"/>
                    <a:cs typeface="Times New Roman" panose="02020603050405020304" pitchFamily="18" charset="0"/>
                  </a:rPr>
                  <a:t>14.45  GeV  decelerating </a:t>
                </a:r>
              </a:p>
            </p:txBody>
          </p:sp>
          <p:sp>
            <p:nvSpPr>
              <p:cNvPr id="96" name="Text Box 119">
                <a:extLst>
                  <a:ext uri="{FF2B5EF4-FFF2-40B4-BE49-F238E27FC236}">
                    <a16:creationId xmlns:a16="http://schemas.microsoft.com/office/drawing/2014/main" id="{EAC40B6B-8D5C-5A42-A80C-F86C04B546F1}"/>
                  </a:ext>
                </a:extLst>
              </p:cNvPr>
              <p:cNvSpPr txBox="1">
                <a:spLocks noChangeAspect="1" noChangeArrowheads="1"/>
              </p:cNvSpPr>
              <p:nvPr/>
            </p:nvSpPr>
            <p:spPr bwMode="auto">
              <a:xfrm flipH="1">
                <a:off x="6734747" y="787923"/>
                <a:ext cx="1973554" cy="307777"/>
              </a:xfrm>
              <a:prstGeom prst="rect">
                <a:avLst/>
              </a:prstGeom>
              <a:noFill/>
              <a:ln w="9525">
                <a:noFill/>
                <a:miter lim="800000"/>
                <a:headEnd/>
                <a:tailEnd/>
              </a:ln>
            </p:spPr>
            <p:txBody>
              <a:bodyPr wrap="none">
                <a:prstTxWarp prst="textNoShape">
                  <a:avLst/>
                </a:prstTxWarp>
                <a:spAutoFit/>
              </a:bodyPr>
              <a:lstStyle/>
              <a:p>
                <a:pPr eaLnBrk="0" hangingPunct="0"/>
                <a:r>
                  <a:rPr lang="en-US" sz="1400" dirty="0">
                    <a:solidFill>
                      <a:srgbClr val="FF0000"/>
                    </a:solidFill>
                    <a:latin typeface="Times New Roman" panose="02020603050405020304" pitchFamily="18" charset="0"/>
                    <a:cs typeface="Times New Roman" panose="02020603050405020304" pitchFamily="18" charset="0"/>
                  </a:rPr>
                  <a:t>25.25  GeV  accelerating</a:t>
                </a:r>
              </a:p>
            </p:txBody>
          </p:sp>
        </p:grpSp>
        <p:sp>
          <p:nvSpPr>
            <p:cNvPr id="240" name="Text Box 113">
              <a:extLst>
                <a:ext uri="{FF2B5EF4-FFF2-40B4-BE49-F238E27FC236}">
                  <a16:creationId xmlns:a16="http://schemas.microsoft.com/office/drawing/2014/main" id="{EBAAB3F0-4ED9-6243-ADAA-3F217B4CD084}"/>
                </a:ext>
              </a:extLst>
            </p:cNvPr>
            <p:cNvSpPr txBox="1">
              <a:spLocks noChangeAspect="1" noChangeArrowheads="1"/>
            </p:cNvSpPr>
            <p:nvPr/>
          </p:nvSpPr>
          <p:spPr bwMode="auto">
            <a:xfrm flipH="1">
              <a:off x="6791985" y="4010160"/>
              <a:ext cx="2072940" cy="307777"/>
            </a:xfrm>
            <a:prstGeom prst="rect">
              <a:avLst/>
            </a:prstGeom>
            <a:noFill/>
            <a:ln w="9525">
              <a:noFill/>
              <a:miter lim="800000"/>
              <a:headEnd/>
              <a:tailEnd/>
            </a:ln>
          </p:spPr>
          <p:txBody>
            <a:bodyPr wrap="none">
              <a:prstTxWarp prst="textNoShape">
                <a:avLst/>
              </a:prstTxWarp>
              <a:spAutoFit/>
            </a:bodyPr>
            <a:lstStyle/>
            <a:p>
              <a:pPr eaLnBrk="0" hangingPunct="0"/>
              <a:r>
                <a:rPr lang="en-US" sz="1400" dirty="0">
                  <a:solidFill>
                    <a:srgbClr val="FF0000"/>
                  </a:solidFill>
                  <a:latin typeface="Times New Roman" panose="02020603050405020304" pitchFamily="18" charset="0"/>
                  <a:cs typeface="Times New Roman" panose="02020603050405020304" pitchFamily="18" charset="0"/>
                </a:rPr>
                <a:t>158.33 GeV decelerating  </a:t>
              </a:r>
            </a:p>
          </p:txBody>
        </p:sp>
        <p:sp>
          <p:nvSpPr>
            <p:cNvPr id="241" name="Text Box 113">
              <a:extLst>
                <a:ext uri="{FF2B5EF4-FFF2-40B4-BE49-F238E27FC236}">
                  <a16:creationId xmlns:a16="http://schemas.microsoft.com/office/drawing/2014/main" id="{E8276773-CB31-7042-83A9-3DB4EDFC110B}"/>
                </a:ext>
              </a:extLst>
            </p:cNvPr>
            <p:cNvSpPr txBox="1">
              <a:spLocks noChangeAspect="1" noChangeArrowheads="1"/>
            </p:cNvSpPr>
            <p:nvPr/>
          </p:nvSpPr>
          <p:spPr bwMode="auto">
            <a:xfrm flipH="1">
              <a:off x="6791985" y="4363539"/>
              <a:ext cx="2018438" cy="307777"/>
            </a:xfrm>
            <a:prstGeom prst="rect">
              <a:avLst/>
            </a:prstGeom>
            <a:noFill/>
            <a:ln w="9525">
              <a:noFill/>
              <a:miter lim="800000"/>
              <a:headEnd/>
              <a:tailEnd/>
            </a:ln>
          </p:spPr>
          <p:txBody>
            <a:bodyPr wrap="none">
              <a:prstTxWarp prst="textNoShape">
                <a:avLst/>
              </a:prstTxWarp>
              <a:spAutoFit/>
            </a:bodyPr>
            <a:lstStyle/>
            <a:p>
              <a:pPr eaLnBrk="0" hangingPunct="0"/>
              <a:r>
                <a:rPr lang="en-US" sz="1400" dirty="0">
                  <a:solidFill>
                    <a:srgbClr val="FF0000"/>
                  </a:solidFill>
                  <a:latin typeface="Times New Roman" panose="02020603050405020304" pitchFamily="18" charset="0"/>
                  <a:cs typeface="Times New Roman" panose="02020603050405020304" pitchFamily="18" charset="0"/>
                </a:rPr>
                <a:t>163.12 GeV accelerating </a:t>
              </a:r>
            </a:p>
          </p:txBody>
        </p:sp>
      </p:grpSp>
      <p:sp>
        <p:nvSpPr>
          <p:cNvPr id="243" name="Rectangle 242">
            <a:extLst>
              <a:ext uri="{FF2B5EF4-FFF2-40B4-BE49-F238E27FC236}">
                <a16:creationId xmlns:a16="http://schemas.microsoft.com/office/drawing/2014/main" id="{44622125-78AB-DD4D-98AC-D04339900042}"/>
              </a:ext>
            </a:extLst>
          </p:cNvPr>
          <p:cNvSpPr/>
          <p:nvPr/>
        </p:nvSpPr>
        <p:spPr>
          <a:xfrm>
            <a:off x="5290419" y="1116269"/>
            <a:ext cx="396262" cy="369332"/>
          </a:xfrm>
          <a:prstGeom prst="rect">
            <a:avLst/>
          </a:prstGeom>
        </p:spPr>
        <p:txBody>
          <a:bodyPr wrap="none">
            <a:spAutoFit/>
          </a:bodyPr>
          <a:lstStyle/>
          <a:p>
            <a:r>
              <a:rPr lang="en-US" b="1" dirty="0">
                <a:solidFill>
                  <a:srgbClr val="FF0000"/>
                </a:solidFill>
                <a:latin typeface="Times New Roman" panose="02020603050405020304" pitchFamily="18" charset="0"/>
                <a:cs typeface="Times New Roman" panose="02020603050405020304" pitchFamily="18" charset="0"/>
              </a:rPr>
              <a:t>e</a:t>
            </a:r>
            <a:r>
              <a:rPr lang="en-US" b="1" baseline="30000" dirty="0">
                <a:solidFill>
                  <a:srgbClr val="FF0000"/>
                </a:solidFill>
                <a:latin typeface="Times New Roman" panose="02020603050405020304" pitchFamily="18" charset="0"/>
                <a:cs typeface="Times New Roman" panose="02020603050405020304" pitchFamily="18" charset="0"/>
              </a:rPr>
              <a:t>-</a:t>
            </a:r>
            <a:r>
              <a:rPr lang="en-US" b="1" dirty="0">
                <a:solidFill>
                  <a:srgbClr val="FF0000"/>
                </a:solidFill>
                <a:latin typeface="Times New Roman" panose="02020603050405020304" pitchFamily="18" charset="0"/>
                <a:cs typeface="Times New Roman" panose="02020603050405020304" pitchFamily="18" charset="0"/>
              </a:rPr>
              <a:t> </a:t>
            </a:r>
            <a:endParaRPr lang="en-US" b="1" dirty="0"/>
          </a:p>
        </p:txBody>
      </p:sp>
      <p:sp>
        <p:nvSpPr>
          <p:cNvPr id="244" name="Rectangle 243">
            <a:extLst>
              <a:ext uri="{FF2B5EF4-FFF2-40B4-BE49-F238E27FC236}">
                <a16:creationId xmlns:a16="http://schemas.microsoft.com/office/drawing/2014/main" id="{4DB34A38-AD0D-EA4E-97BA-9E80C3832C86}"/>
              </a:ext>
            </a:extLst>
          </p:cNvPr>
          <p:cNvSpPr/>
          <p:nvPr/>
        </p:nvSpPr>
        <p:spPr>
          <a:xfrm>
            <a:off x="6036315" y="1138727"/>
            <a:ext cx="431528" cy="369332"/>
          </a:xfrm>
          <a:prstGeom prst="rect">
            <a:avLst/>
          </a:prstGeom>
        </p:spPr>
        <p:txBody>
          <a:bodyPr wrap="none">
            <a:spAutoFit/>
          </a:bodyPr>
          <a:lstStyle/>
          <a:p>
            <a:r>
              <a:rPr lang="en-US" b="1" dirty="0">
                <a:solidFill>
                  <a:srgbClr val="FF0000"/>
                </a:solidFill>
                <a:latin typeface="Times New Roman" panose="02020603050405020304" pitchFamily="18" charset="0"/>
                <a:cs typeface="Times New Roman" panose="02020603050405020304" pitchFamily="18" charset="0"/>
              </a:rPr>
              <a:t>e</a:t>
            </a:r>
            <a:r>
              <a:rPr lang="en-US" b="1" baseline="30000" dirty="0">
                <a:solidFill>
                  <a:srgbClr val="FF0000"/>
                </a:solidFill>
                <a:latin typeface="Times New Roman" panose="02020603050405020304" pitchFamily="18" charset="0"/>
                <a:cs typeface="Times New Roman" panose="02020603050405020304" pitchFamily="18" charset="0"/>
              </a:rPr>
              <a:t>+</a:t>
            </a:r>
            <a:r>
              <a:rPr lang="en-US" b="1" dirty="0">
                <a:solidFill>
                  <a:srgbClr val="FF0000"/>
                </a:solidFill>
                <a:latin typeface="Times New Roman" panose="02020603050405020304" pitchFamily="18" charset="0"/>
                <a:cs typeface="Times New Roman" panose="02020603050405020304" pitchFamily="18" charset="0"/>
              </a:rPr>
              <a:t> </a:t>
            </a:r>
            <a:endParaRPr lang="en-US" b="1" dirty="0"/>
          </a:p>
        </p:txBody>
      </p:sp>
      <p:sp>
        <p:nvSpPr>
          <p:cNvPr id="247" name="Title 246">
            <a:extLst>
              <a:ext uri="{FF2B5EF4-FFF2-40B4-BE49-F238E27FC236}">
                <a16:creationId xmlns:a16="http://schemas.microsoft.com/office/drawing/2014/main" id="{53769CA4-BB91-9B48-AA8B-BC1895759A86}"/>
              </a:ext>
            </a:extLst>
          </p:cNvPr>
          <p:cNvSpPr>
            <a:spLocks noGrp="1"/>
          </p:cNvSpPr>
          <p:nvPr>
            <p:ph type="title"/>
          </p:nvPr>
        </p:nvSpPr>
        <p:spPr>
          <a:xfrm>
            <a:off x="248617" y="-9437"/>
            <a:ext cx="8806058" cy="941540"/>
          </a:xfrm>
        </p:spPr>
        <p:txBody>
          <a:bodyPr>
            <a:noAutofit/>
          </a:bodyPr>
          <a:lstStyle/>
          <a:p>
            <a:pPr algn="ctr"/>
            <a:r>
              <a:rPr lang="en-US" sz="3200" dirty="0"/>
              <a:t>Possible arcs layout for 4-path of 182.5 GeV ERL</a:t>
            </a:r>
            <a:br>
              <a:rPr lang="en-US" sz="3200" dirty="0"/>
            </a:br>
            <a:r>
              <a:rPr lang="en-US" sz="2000" dirty="0">
                <a:ea typeface="Comic Sans MS" pitchFamily="-110" charset="0"/>
              </a:rPr>
              <a:t>Electrons and positrons alternate the inside and outside passes </a:t>
            </a:r>
            <a:endParaRPr lang="en-US" sz="3200" dirty="0"/>
          </a:p>
        </p:txBody>
      </p:sp>
      <p:sp>
        <p:nvSpPr>
          <p:cNvPr id="248" name="TextBox 495">
            <a:extLst>
              <a:ext uri="{FF2B5EF4-FFF2-40B4-BE49-F238E27FC236}">
                <a16:creationId xmlns:a16="http://schemas.microsoft.com/office/drawing/2014/main" id="{FA5C6508-260F-F44A-9DCA-2359530C0B53}"/>
              </a:ext>
            </a:extLst>
          </p:cNvPr>
          <p:cNvSpPr txBox="1">
            <a:spLocks noChangeArrowheads="1"/>
          </p:cNvSpPr>
          <p:nvPr/>
        </p:nvSpPr>
        <p:spPr bwMode="auto">
          <a:xfrm>
            <a:off x="4741179" y="849375"/>
            <a:ext cx="4086300" cy="369332"/>
          </a:xfrm>
          <a:prstGeom prst="rect">
            <a:avLst/>
          </a:prstGeom>
          <a:noFill/>
          <a:ln w="9525">
            <a:noFill/>
            <a:miter lim="800000"/>
            <a:headEnd/>
            <a:tailEnd/>
          </a:ln>
        </p:spPr>
        <p:txBody>
          <a:bodyPr wrap="square">
            <a:prstTxWarp prst="textNoShape">
              <a:avLst/>
            </a:prstTxWarp>
            <a:spAutoFit/>
          </a:bodyPr>
          <a:lstStyle/>
          <a:p>
            <a:pPr algn="ctr"/>
            <a:r>
              <a:rPr lang="en-US" dirty="0">
                <a:latin typeface="Times New Roman" panose="02020603050405020304" pitchFamily="18" charset="0"/>
                <a:ea typeface="Comic Sans MS" pitchFamily="-110" charset="0"/>
                <a:cs typeface="Times New Roman" panose="02020603050405020304" pitchFamily="18" charset="0"/>
              </a:rPr>
              <a:t>Main portion (5/6) of the ring arcs</a:t>
            </a:r>
          </a:p>
        </p:txBody>
      </p:sp>
      <p:sp>
        <p:nvSpPr>
          <p:cNvPr id="249" name="TextBox 495">
            <a:extLst>
              <a:ext uri="{FF2B5EF4-FFF2-40B4-BE49-F238E27FC236}">
                <a16:creationId xmlns:a16="http://schemas.microsoft.com/office/drawing/2014/main" id="{644691C1-8F64-F345-8211-4B4CE63966E6}"/>
              </a:ext>
            </a:extLst>
          </p:cNvPr>
          <p:cNvSpPr txBox="1">
            <a:spLocks noChangeArrowheads="1"/>
          </p:cNvSpPr>
          <p:nvPr/>
        </p:nvSpPr>
        <p:spPr bwMode="auto">
          <a:xfrm>
            <a:off x="45901" y="837378"/>
            <a:ext cx="4086300" cy="369332"/>
          </a:xfrm>
          <a:prstGeom prst="rect">
            <a:avLst/>
          </a:prstGeom>
          <a:noFill/>
          <a:ln w="9525">
            <a:noFill/>
            <a:miter lim="800000"/>
            <a:headEnd/>
            <a:tailEnd/>
          </a:ln>
        </p:spPr>
        <p:txBody>
          <a:bodyPr wrap="square">
            <a:prstTxWarp prst="textNoShape">
              <a:avLst/>
            </a:prstTxWarp>
            <a:spAutoFit/>
          </a:bodyPr>
          <a:lstStyle/>
          <a:p>
            <a:pPr algn="ctr"/>
            <a:r>
              <a:rPr lang="en-US" dirty="0">
                <a:latin typeface="Times New Roman" panose="02020603050405020304" pitchFamily="18" charset="0"/>
                <a:ea typeface="Comic Sans MS" pitchFamily="-110" charset="0"/>
                <a:cs typeface="Times New Roman" panose="02020603050405020304" pitchFamily="18" charset="0"/>
              </a:rPr>
              <a:t>IRs side arcs (after linac 2)</a:t>
            </a:r>
          </a:p>
        </p:txBody>
      </p:sp>
      <p:grpSp>
        <p:nvGrpSpPr>
          <p:cNvPr id="250" name="Group 480">
            <a:extLst>
              <a:ext uri="{FF2B5EF4-FFF2-40B4-BE49-F238E27FC236}">
                <a16:creationId xmlns:a16="http://schemas.microsoft.com/office/drawing/2014/main" id="{F9EC6E84-655F-E54A-846B-EF74EB77AF35}"/>
              </a:ext>
            </a:extLst>
          </p:cNvPr>
          <p:cNvGrpSpPr>
            <a:grpSpLocks noChangeAspect="1"/>
          </p:cNvGrpSpPr>
          <p:nvPr/>
        </p:nvGrpSpPr>
        <p:grpSpPr>
          <a:xfrm>
            <a:off x="2512693" y="2641281"/>
            <a:ext cx="629867" cy="330067"/>
            <a:chOff x="4166066" y="3056387"/>
            <a:chExt cx="2519466" cy="1320268"/>
          </a:xfrm>
        </p:grpSpPr>
        <p:grpSp>
          <p:nvGrpSpPr>
            <p:cNvPr id="251" name="Group 86">
              <a:extLst>
                <a:ext uri="{FF2B5EF4-FFF2-40B4-BE49-F238E27FC236}">
                  <a16:creationId xmlns:a16="http://schemas.microsoft.com/office/drawing/2014/main" id="{E068BB3A-8CAF-5B4F-AE51-F8D80C7F6610}"/>
                </a:ext>
              </a:extLst>
            </p:cNvPr>
            <p:cNvGrpSpPr>
              <a:grpSpLocks noChangeAspect="1"/>
            </p:cNvGrpSpPr>
            <p:nvPr/>
          </p:nvGrpSpPr>
          <p:grpSpPr bwMode="auto">
            <a:xfrm>
              <a:off x="4166066" y="3056387"/>
              <a:ext cx="1406168" cy="1320268"/>
              <a:chOff x="1815" y="2475"/>
              <a:chExt cx="492" cy="547"/>
            </a:xfrm>
          </p:grpSpPr>
          <p:grpSp>
            <p:nvGrpSpPr>
              <p:cNvPr id="256" name="Group 87">
                <a:extLst>
                  <a:ext uri="{FF2B5EF4-FFF2-40B4-BE49-F238E27FC236}">
                    <a16:creationId xmlns:a16="http://schemas.microsoft.com/office/drawing/2014/main" id="{C3ABDEAB-667B-EC4A-B584-F05EEF6EC321}"/>
                  </a:ext>
                </a:extLst>
              </p:cNvPr>
              <p:cNvGrpSpPr>
                <a:grpSpLocks noChangeAspect="1"/>
              </p:cNvGrpSpPr>
              <p:nvPr/>
            </p:nvGrpSpPr>
            <p:grpSpPr bwMode="auto">
              <a:xfrm>
                <a:off x="1815" y="2475"/>
                <a:ext cx="492" cy="273"/>
                <a:chOff x="1815" y="2475"/>
                <a:chExt cx="492" cy="273"/>
              </a:xfrm>
            </p:grpSpPr>
            <p:sp>
              <p:nvSpPr>
                <p:cNvPr id="261" name="Rectangle 88">
                  <a:extLst>
                    <a:ext uri="{FF2B5EF4-FFF2-40B4-BE49-F238E27FC236}">
                      <a16:creationId xmlns:a16="http://schemas.microsoft.com/office/drawing/2014/main" id="{1D53D4D5-DD17-944D-BEB5-23B9CEFF079C}"/>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62" name="Freeform 89">
                  <a:extLst>
                    <a:ext uri="{FF2B5EF4-FFF2-40B4-BE49-F238E27FC236}">
                      <a16:creationId xmlns:a16="http://schemas.microsoft.com/office/drawing/2014/main" id="{0D87E88E-E8DF-6049-9E39-4AC0F4E4AD54}"/>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63" name="Rectangle 90">
                  <a:extLst>
                    <a:ext uri="{FF2B5EF4-FFF2-40B4-BE49-F238E27FC236}">
                      <a16:creationId xmlns:a16="http://schemas.microsoft.com/office/drawing/2014/main" id="{BBB92FA6-E211-4040-8D46-76978EC03C67}"/>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57" name="Group 91">
                <a:extLst>
                  <a:ext uri="{FF2B5EF4-FFF2-40B4-BE49-F238E27FC236}">
                    <a16:creationId xmlns:a16="http://schemas.microsoft.com/office/drawing/2014/main" id="{FE1C1FFD-C476-4449-A1D8-76F97FF2AEE8}"/>
                  </a:ext>
                </a:extLst>
              </p:cNvPr>
              <p:cNvGrpSpPr>
                <a:grpSpLocks noChangeAspect="1"/>
              </p:cNvGrpSpPr>
              <p:nvPr/>
            </p:nvGrpSpPr>
            <p:grpSpPr bwMode="auto">
              <a:xfrm flipV="1">
                <a:off x="1815" y="2749"/>
                <a:ext cx="492" cy="273"/>
                <a:chOff x="1813" y="2475"/>
                <a:chExt cx="492" cy="273"/>
              </a:xfrm>
            </p:grpSpPr>
            <p:sp>
              <p:nvSpPr>
                <p:cNvPr id="258" name="Rectangle 92">
                  <a:extLst>
                    <a:ext uri="{FF2B5EF4-FFF2-40B4-BE49-F238E27FC236}">
                      <a16:creationId xmlns:a16="http://schemas.microsoft.com/office/drawing/2014/main" id="{9F1679B8-1A70-E748-8170-5F70E0C344B7}"/>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59" name="Freeform 93">
                  <a:extLst>
                    <a:ext uri="{FF2B5EF4-FFF2-40B4-BE49-F238E27FC236}">
                      <a16:creationId xmlns:a16="http://schemas.microsoft.com/office/drawing/2014/main" id="{51C4452B-E441-1548-BB7E-8C256CE64FA8}"/>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60" name="Rectangle 94">
                  <a:extLst>
                    <a:ext uri="{FF2B5EF4-FFF2-40B4-BE49-F238E27FC236}">
                      <a16:creationId xmlns:a16="http://schemas.microsoft.com/office/drawing/2014/main" id="{FE08091D-8F1C-CC49-A89F-4432F2120FDE}"/>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52" name="Block Arc 251">
              <a:extLst>
                <a:ext uri="{FF2B5EF4-FFF2-40B4-BE49-F238E27FC236}">
                  <a16:creationId xmlns:a16="http://schemas.microsoft.com/office/drawing/2014/main" id="{EEB2E792-FBA9-A941-B96A-1337CB26AEBF}"/>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53" name="Rounded Rectangle 252">
              <a:extLst>
                <a:ext uri="{FF2B5EF4-FFF2-40B4-BE49-F238E27FC236}">
                  <a16:creationId xmlns:a16="http://schemas.microsoft.com/office/drawing/2014/main" id="{96F9CBB1-CB58-8041-8E15-001C7C9BD8F6}"/>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4" name="Rounded Rectangle 253">
              <a:extLst>
                <a:ext uri="{FF2B5EF4-FFF2-40B4-BE49-F238E27FC236}">
                  <a16:creationId xmlns:a16="http://schemas.microsoft.com/office/drawing/2014/main" id="{64D7B5FF-B7B0-5D4C-80AD-2356EF358296}"/>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5" name="Oval 254">
              <a:extLst>
                <a:ext uri="{FF2B5EF4-FFF2-40B4-BE49-F238E27FC236}">
                  <a16:creationId xmlns:a16="http://schemas.microsoft.com/office/drawing/2014/main" id="{85798741-EA4D-2143-B344-78728E5F6D5E}"/>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64" name="Group 480">
            <a:extLst>
              <a:ext uri="{FF2B5EF4-FFF2-40B4-BE49-F238E27FC236}">
                <a16:creationId xmlns:a16="http://schemas.microsoft.com/office/drawing/2014/main" id="{2E17D2F0-E433-8342-9CF7-1AC4E0E753DC}"/>
              </a:ext>
            </a:extLst>
          </p:cNvPr>
          <p:cNvGrpSpPr>
            <a:grpSpLocks noChangeAspect="1"/>
          </p:cNvGrpSpPr>
          <p:nvPr/>
        </p:nvGrpSpPr>
        <p:grpSpPr>
          <a:xfrm>
            <a:off x="2509835" y="2301473"/>
            <a:ext cx="629867" cy="330067"/>
            <a:chOff x="4166066" y="3056387"/>
            <a:chExt cx="2519466" cy="1320268"/>
          </a:xfrm>
        </p:grpSpPr>
        <p:grpSp>
          <p:nvGrpSpPr>
            <p:cNvPr id="265" name="Group 86">
              <a:extLst>
                <a:ext uri="{FF2B5EF4-FFF2-40B4-BE49-F238E27FC236}">
                  <a16:creationId xmlns:a16="http://schemas.microsoft.com/office/drawing/2014/main" id="{D6420A36-6DAC-A042-9E31-D64F980B8878}"/>
                </a:ext>
              </a:extLst>
            </p:cNvPr>
            <p:cNvGrpSpPr>
              <a:grpSpLocks noChangeAspect="1"/>
            </p:cNvGrpSpPr>
            <p:nvPr/>
          </p:nvGrpSpPr>
          <p:grpSpPr bwMode="auto">
            <a:xfrm>
              <a:off x="4166066" y="3056387"/>
              <a:ext cx="1406168" cy="1320268"/>
              <a:chOff x="1815" y="2475"/>
              <a:chExt cx="492" cy="547"/>
            </a:xfrm>
          </p:grpSpPr>
          <p:grpSp>
            <p:nvGrpSpPr>
              <p:cNvPr id="270" name="Group 87">
                <a:extLst>
                  <a:ext uri="{FF2B5EF4-FFF2-40B4-BE49-F238E27FC236}">
                    <a16:creationId xmlns:a16="http://schemas.microsoft.com/office/drawing/2014/main" id="{F5D7369C-3221-5946-8DF0-FEE873BF794B}"/>
                  </a:ext>
                </a:extLst>
              </p:cNvPr>
              <p:cNvGrpSpPr>
                <a:grpSpLocks noChangeAspect="1"/>
              </p:cNvGrpSpPr>
              <p:nvPr/>
            </p:nvGrpSpPr>
            <p:grpSpPr bwMode="auto">
              <a:xfrm>
                <a:off x="1815" y="2475"/>
                <a:ext cx="492" cy="273"/>
                <a:chOff x="1815" y="2475"/>
                <a:chExt cx="492" cy="273"/>
              </a:xfrm>
            </p:grpSpPr>
            <p:sp>
              <p:nvSpPr>
                <p:cNvPr id="275" name="Rectangle 88">
                  <a:extLst>
                    <a:ext uri="{FF2B5EF4-FFF2-40B4-BE49-F238E27FC236}">
                      <a16:creationId xmlns:a16="http://schemas.microsoft.com/office/drawing/2014/main" id="{F0E10321-5583-F443-9F58-B856FE1E99C8}"/>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76" name="Freeform 89">
                  <a:extLst>
                    <a:ext uri="{FF2B5EF4-FFF2-40B4-BE49-F238E27FC236}">
                      <a16:creationId xmlns:a16="http://schemas.microsoft.com/office/drawing/2014/main" id="{BBDE2030-EB8F-594A-866A-C3C11CF4579E}"/>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77" name="Rectangle 90">
                  <a:extLst>
                    <a:ext uri="{FF2B5EF4-FFF2-40B4-BE49-F238E27FC236}">
                      <a16:creationId xmlns:a16="http://schemas.microsoft.com/office/drawing/2014/main" id="{457D6B96-EF28-0744-BDF8-933006733F57}"/>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71" name="Group 91">
                <a:extLst>
                  <a:ext uri="{FF2B5EF4-FFF2-40B4-BE49-F238E27FC236}">
                    <a16:creationId xmlns:a16="http://schemas.microsoft.com/office/drawing/2014/main" id="{7395C063-E847-A74C-A5B5-A116DFB65376}"/>
                  </a:ext>
                </a:extLst>
              </p:cNvPr>
              <p:cNvGrpSpPr>
                <a:grpSpLocks noChangeAspect="1"/>
              </p:cNvGrpSpPr>
              <p:nvPr/>
            </p:nvGrpSpPr>
            <p:grpSpPr bwMode="auto">
              <a:xfrm flipV="1">
                <a:off x="1815" y="2749"/>
                <a:ext cx="492" cy="273"/>
                <a:chOff x="1813" y="2475"/>
                <a:chExt cx="492" cy="273"/>
              </a:xfrm>
            </p:grpSpPr>
            <p:sp>
              <p:nvSpPr>
                <p:cNvPr id="272" name="Rectangle 92">
                  <a:extLst>
                    <a:ext uri="{FF2B5EF4-FFF2-40B4-BE49-F238E27FC236}">
                      <a16:creationId xmlns:a16="http://schemas.microsoft.com/office/drawing/2014/main" id="{179C5713-4C33-6E47-91EC-D45738CE17E6}"/>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73" name="Freeform 93">
                  <a:extLst>
                    <a:ext uri="{FF2B5EF4-FFF2-40B4-BE49-F238E27FC236}">
                      <a16:creationId xmlns:a16="http://schemas.microsoft.com/office/drawing/2014/main" id="{71EEC067-8C7B-7E47-B385-24F284A2E781}"/>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74" name="Rectangle 94">
                  <a:extLst>
                    <a:ext uri="{FF2B5EF4-FFF2-40B4-BE49-F238E27FC236}">
                      <a16:creationId xmlns:a16="http://schemas.microsoft.com/office/drawing/2014/main" id="{E35187D0-8F15-F34F-8ACB-E9197FBAF430}"/>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66" name="Block Arc 265">
              <a:extLst>
                <a:ext uri="{FF2B5EF4-FFF2-40B4-BE49-F238E27FC236}">
                  <a16:creationId xmlns:a16="http://schemas.microsoft.com/office/drawing/2014/main" id="{F03E178B-A0EA-724E-BD27-D6D5254F24C0}"/>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67" name="Rounded Rectangle 266">
              <a:extLst>
                <a:ext uri="{FF2B5EF4-FFF2-40B4-BE49-F238E27FC236}">
                  <a16:creationId xmlns:a16="http://schemas.microsoft.com/office/drawing/2014/main" id="{A63C3762-A5BD-264D-99EF-A9889C6CA6D4}"/>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8" name="Rounded Rectangle 267">
              <a:extLst>
                <a:ext uri="{FF2B5EF4-FFF2-40B4-BE49-F238E27FC236}">
                  <a16:creationId xmlns:a16="http://schemas.microsoft.com/office/drawing/2014/main" id="{9F30EFA2-BC4E-9445-B30D-DAD36F7661AF}"/>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9" name="Oval 268">
              <a:extLst>
                <a:ext uri="{FF2B5EF4-FFF2-40B4-BE49-F238E27FC236}">
                  <a16:creationId xmlns:a16="http://schemas.microsoft.com/office/drawing/2014/main" id="{280E2E70-A451-A14E-A10E-DFDAA0995416}"/>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92" name="Group 480">
            <a:extLst>
              <a:ext uri="{FF2B5EF4-FFF2-40B4-BE49-F238E27FC236}">
                <a16:creationId xmlns:a16="http://schemas.microsoft.com/office/drawing/2014/main" id="{CFE7E48E-F265-C149-B4AE-F519E94C2254}"/>
              </a:ext>
            </a:extLst>
          </p:cNvPr>
          <p:cNvGrpSpPr>
            <a:grpSpLocks noChangeAspect="1"/>
          </p:cNvGrpSpPr>
          <p:nvPr/>
        </p:nvGrpSpPr>
        <p:grpSpPr>
          <a:xfrm>
            <a:off x="2515551" y="3651518"/>
            <a:ext cx="629867" cy="330067"/>
            <a:chOff x="4166066" y="3056387"/>
            <a:chExt cx="2519466" cy="1320268"/>
          </a:xfrm>
        </p:grpSpPr>
        <p:grpSp>
          <p:nvGrpSpPr>
            <p:cNvPr id="293" name="Group 86">
              <a:extLst>
                <a:ext uri="{FF2B5EF4-FFF2-40B4-BE49-F238E27FC236}">
                  <a16:creationId xmlns:a16="http://schemas.microsoft.com/office/drawing/2014/main" id="{F05B376C-A7CA-284D-B434-15146494CE92}"/>
                </a:ext>
              </a:extLst>
            </p:cNvPr>
            <p:cNvGrpSpPr>
              <a:grpSpLocks noChangeAspect="1"/>
            </p:cNvGrpSpPr>
            <p:nvPr/>
          </p:nvGrpSpPr>
          <p:grpSpPr bwMode="auto">
            <a:xfrm>
              <a:off x="4166066" y="3056387"/>
              <a:ext cx="1406168" cy="1320268"/>
              <a:chOff x="1815" y="2475"/>
              <a:chExt cx="492" cy="547"/>
            </a:xfrm>
          </p:grpSpPr>
          <p:grpSp>
            <p:nvGrpSpPr>
              <p:cNvPr id="298" name="Group 87">
                <a:extLst>
                  <a:ext uri="{FF2B5EF4-FFF2-40B4-BE49-F238E27FC236}">
                    <a16:creationId xmlns:a16="http://schemas.microsoft.com/office/drawing/2014/main" id="{BD024C8B-E19F-C846-A3E6-E292DB6A96F3}"/>
                  </a:ext>
                </a:extLst>
              </p:cNvPr>
              <p:cNvGrpSpPr>
                <a:grpSpLocks noChangeAspect="1"/>
              </p:cNvGrpSpPr>
              <p:nvPr/>
            </p:nvGrpSpPr>
            <p:grpSpPr bwMode="auto">
              <a:xfrm>
                <a:off x="1815" y="2475"/>
                <a:ext cx="492" cy="273"/>
                <a:chOff x="1815" y="2475"/>
                <a:chExt cx="492" cy="273"/>
              </a:xfrm>
            </p:grpSpPr>
            <p:sp>
              <p:nvSpPr>
                <p:cNvPr id="303" name="Rectangle 88">
                  <a:extLst>
                    <a:ext uri="{FF2B5EF4-FFF2-40B4-BE49-F238E27FC236}">
                      <a16:creationId xmlns:a16="http://schemas.microsoft.com/office/drawing/2014/main" id="{8D854C15-060A-D44B-99E3-EEEE2C269E5A}"/>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04" name="Freeform 89">
                  <a:extLst>
                    <a:ext uri="{FF2B5EF4-FFF2-40B4-BE49-F238E27FC236}">
                      <a16:creationId xmlns:a16="http://schemas.microsoft.com/office/drawing/2014/main" id="{7FE364C4-544C-6647-97DE-9251416C0FF8}"/>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05" name="Rectangle 90">
                  <a:extLst>
                    <a:ext uri="{FF2B5EF4-FFF2-40B4-BE49-F238E27FC236}">
                      <a16:creationId xmlns:a16="http://schemas.microsoft.com/office/drawing/2014/main" id="{3654B8F6-B880-3943-A2A6-89F533B975A4}"/>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99" name="Group 91">
                <a:extLst>
                  <a:ext uri="{FF2B5EF4-FFF2-40B4-BE49-F238E27FC236}">
                    <a16:creationId xmlns:a16="http://schemas.microsoft.com/office/drawing/2014/main" id="{6F4A0D04-6085-FF40-B49F-DD3ABBDFA1DB}"/>
                  </a:ext>
                </a:extLst>
              </p:cNvPr>
              <p:cNvGrpSpPr>
                <a:grpSpLocks noChangeAspect="1"/>
              </p:cNvGrpSpPr>
              <p:nvPr/>
            </p:nvGrpSpPr>
            <p:grpSpPr bwMode="auto">
              <a:xfrm flipV="1">
                <a:off x="1815" y="2749"/>
                <a:ext cx="492" cy="273"/>
                <a:chOff x="1813" y="2475"/>
                <a:chExt cx="492" cy="273"/>
              </a:xfrm>
            </p:grpSpPr>
            <p:sp>
              <p:nvSpPr>
                <p:cNvPr id="300" name="Rectangle 92">
                  <a:extLst>
                    <a:ext uri="{FF2B5EF4-FFF2-40B4-BE49-F238E27FC236}">
                      <a16:creationId xmlns:a16="http://schemas.microsoft.com/office/drawing/2014/main" id="{7917710B-836A-3546-804C-3DDCADA614BE}"/>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01" name="Freeform 93">
                  <a:extLst>
                    <a:ext uri="{FF2B5EF4-FFF2-40B4-BE49-F238E27FC236}">
                      <a16:creationId xmlns:a16="http://schemas.microsoft.com/office/drawing/2014/main" id="{04DCF2FE-1BFA-514C-8DA5-923776718BBF}"/>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02" name="Rectangle 94">
                  <a:extLst>
                    <a:ext uri="{FF2B5EF4-FFF2-40B4-BE49-F238E27FC236}">
                      <a16:creationId xmlns:a16="http://schemas.microsoft.com/office/drawing/2014/main" id="{FDC5D3CD-CC38-F240-8276-276C184ADB86}"/>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94" name="Block Arc 293">
              <a:extLst>
                <a:ext uri="{FF2B5EF4-FFF2-40B4-BE49-F238E27FC236}">
                  <a16:creationId xmlns:a16="http://schemas.microsoft.com/office/drawing/2014/main" id="{40F51E53-1A79-B047-AE81-574AEF627C9B}"/>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95" name="Rounded Rectangle 294">
              <a:extLst>
                <a:ext uri="{FF2B5EF4-FFF2-40B4-BE49-F238E27FC236}">
                  <a16:creationId xmlns:a16="http://schemas.microsoft.com/office/drawing/2014/main" id="{80380351-0A8F-8A49-BE22-0E5C3CAF3110}"/>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6" name="Rounded Rectangle 295">
              <a:extLst>
                <a:ext uri="{FF2B5EF4-FFF2-40B4-BE49-F238E27FC236}">
                  <a16:creationId xmlns:a16="http://schemas.microsoft.com/office/drawing/2014/main" id="{49952156-0339-E241-8051-481525868C32}"/>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7" name="Oval 296">
              <a:extLst>
                <a:ext uri="{FF2B5EF4-FFF2-40B4-BE49-F238E27FC236}">
                  <a16:creationId xmlns:a16="http://schemas.microsoft.com/office/drawing/2014/main" id="{A8E1689D-8397-AA41-8996-5FD75F55A928}"/>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06" name="Group 480">
            <a:extLst>
              <a:ext uri="{FF2B5EF4-FFF2-40B4-BE49-F238E27FC236}">
                <a16:creationId xmlns:a16="http://schemas.microsoft.com/office/drawing/2014/main" id="{B485F4E1-5043-F643-9013-C913CF4626D2}"/>
              </a:ext>
            </a:extLst>
          </p:cNvPr>
          <p:cNvGrpSpPr>
            <a:grpSpLocks noChangeAspect="1"/>
          </p:cNvGrpSpPr>
          <p:nvPr/>
        </p:nvGrpSpPr>
        <p:grpSpPr>
          <a:xfrm>
            <a:off x="2512693" y="3311710"/>
            <a:ext cx="629867" cy="330067"/>
            <a:chOff x="4166066" y="3056387"/>
            <a:chExt cx="2519466" cy="1320268"/>
          </a:xfrm>
        </p:grpSpPr>
        <p:grpSp>
          <p:nvGrpSpPr>
            <p:cNvPr id="307" name="Group 86">
              <a:extLst>
                <a:ext uri="{FF2B5EF4-FFF2-40B4-BE49-F238E27FC236}">
                  <a16:creationId xmlns:a16="http://schemas.microsoft.com/office/drawing/2014/main" id="{D4F371DC-6963-BA47-A7FC-6ABDD261E4FC}"/>
                </a:ext>
              </a:extLst>
            </p:cNvPr>
            <p:cNvGrpSpPr>
              <a:grpSpLocks noChangeAspect="1"/>
            </p:cNvGrpSpPr>
            <p:nvPr/>
          </p:nvGrpSpPr>
          <p:grpSpPr bwMode="auto">
            <a:xfrm>
              <a:off x="4166066" y="3056387"/>
              <a:ext cx="1406168" cy="1320268"/>
              <a:chOff x="1815" y="2475"/>
              <a:chExt cx="492" cy="547"/>
            </a:xfrm>
          </p:grpSpPr>
          <p:grpSp>
            <p:nvGrpSpPr>
              <p:cNvPr id="312" name="Group 87">
                <a:extLst>
                  <a:ext uri="{FF2B5EF4-FFF2-40B4-BE49-F238E27FC236}">
                    <a16:creationId xmlns:a16="http://schemas.microsoft.com/office/drawing/2014/main" id="{204E172F-9599-554F-A634-53CE405DF35F}"/>
                  </a:ext>
                </a:extLst>
              </p:cNvPr>
              <p:cNvGrpSpPr>
                <a:grpSpLocks noChangeAspect="1"/>
              </p:cNvGrpSpPr>
              <p:nvPr/>
            </p:nvGrpSpPr>
            <p:grpSpPr bwMode="auto">
              <a:xfrm>
                <a:off x="1815" y="2475"/>
                <a:ext cx="492" cy="273"/>
                <a:chOff x="1815" y="2475"/>
                <a:chExt cx="492" cy="273"/>
              </a:xfrm>
            </p:grpSpPr>
            <p:sp>
              <p:nvSpPr>
                <p:cNvPr id="317" name="Rectangle 88">
                  <a:extLst>
                    <a:ext uri="{FF2B5EF4-FFF2-40B4-BE49-F238E27FC236}">
                      <a16:creationId xmlns:a16="http://schemas.microsoft.com/office/drawing/2014/main" id="{96401F0C-0A5D-A442-AE4A-C71F6249DD9B}"/>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18" name="Freeform 89">
                  <a:extLst>
                    <a:ext uri="{FF2B5EF4-FFF2-40B4-BE49-F238E27FC236}">
                      <a16:creationId xmlns:a16="http://schemas.microsoft.com/office/drawing/2014/main" id="{328530BA-E908-DE4E-B7B3-95E3B3F3276A}"/>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19" name="Rectangle 90">
                  <a:extLst>
                    <a:ext uri="{FF2B5EF4-FFF2-40B4-BE49-F238E27FC236}">
                      <a16:creationId xmlns:a16="http://schemas.microsoft.com/office/drawing/2014/main" id="{ABC5951C-0E53-1B45-8766-DCFEB939D2F5}"/>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13" name="Group 91">
                <a:extLst>
                  <a:ext uri="{FF2B5EF4-FFF2-40B4-BE49-F238E27FC236}">
                    <a16:creationId xmlns:a16="http://schemas.microsoft.com/office/drawing/2014/main" id="{93E7A12C-C871-004C-86A5-1C6DED5C292A}"/>
                  </a:ext>
                </a:extLst>
              </p:cNvPr>
              <p:cNvGrpSpPr>
                <a:grpSpLocks noChangeAspect="1"/>
              </p:cNvGrpSpPr>
              <p:nvPr/>
            </p:nvGrpSpPr>
            <p:grpSpPr bwMode="auto">
              <a:xfrm flipV="1">
                <a:off x="1815" y="2749"/>
                <a:ext cx="492" cy="273"/>
                <a:chOff x="1813" y="2475"/>
                <a:chExt cx="492" cy="273"/>
              </a:xfrm>
            </p:grpSpPr>
            <p:sp>
              <p:nvSpPr>
                <p:cNvPr id="314" name="Rectangle 92">
                  <a:extLst>
                    <a:ext uri="{FF2B5EF4-FFF2-40B4-BE49-F238E27FC236}">
                      <a16:creationId xmlns:a16="http://schemas.microsoft.com/office/drawing/2014/main" id="{CF0F6AD6-D356-E14F-9727-EB63211B10AD}"/>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15" name="Freeform 93">
                  <a:extLst>
                    <a:ext uri="{FF2B5EF4-FFF2-40B4-BE49-F238E27FC236}">
                      <a16:creationId xmlns:a16="http://schemas.microsoft.com/office/drawing/2014/main" id="{190BBD74-248E-E04D-9AB9-991080B43B42}"/>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16" name="Rectangle 94">
                  <a:extLst>
                    <a:ext uri="{FF2B5EF4-FFF2-40B4-BE49-F238E27FC236}">
                      <a16:creationId xmlns:a16="http://schemas.microsoft.com/office/drawing/2014/main" id="{EDFDD7E2-1787-334C-9230-078877C6252F}"/>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08" name="Block Arc 307">
              <a:extLst>
                <a:ext uri="{FF2B5EF4-FFF2-40B4-BE49-F238E27FC236}">
                  <a16:creationId xmlns:a16="http://schemas.microsoft.com/office/drawing/2014/main" id="{6B71E98D-D7AB-1D48-A275-A5223A98918D}"/>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09" name="Rounded Rectangle 308">
              <a:extLst>
                <a:ext uri="{FF2B5EF4-FFF2-40B4-BE49-F238E27FC236}">
                  <a16:creationId xmlns:a16="http://schemas.microsoft.com/office/drawing/2014/main" id="{7D9C9777-D0D8-B340-89AE-A10870FD2191}"/>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0" name="Rounded Rectangle 309">
              <a:extLst>
                <a:ext uri="{FF2B5EF4-FFF2-40B4-BE49-F238E27FC236}">
                  <a16:creationId xmlns:a16="http://schemas.microsoft.com/office/drawing/2014/main" id="{69759B83-2DEE-B846-9311-8C69AEAE3482}"/>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1" name="Oval 310">
              <a:extLst>
                <a:ext uri="{FF2B5EF4-FFF2-40B4-BE49-F238E27FC236}">
                  <a16:creationId xmlns:a16="http://schemas.microsoft.com/office/drawing/2014/main" id="{2E633662-E3D8-124D-9AD4-BA451BFD960F}"/>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20" name="Group 480">
            <a:extLst>
              <a:ext uri="{FF2B5EF4-FFF2-40B4-BE49-F238E27FC236}">
                <a16:creationId xmlns:a16="http://schemas.microsoft.com/office/drawing/2014/main" id="{2329A4DB-76FB-AA4F-9A6D-8694803A9271}"/>
              </a:ext>
            </a:extLst>
          </p:cNvPr>
          <p:cNvGrpSpPr>
            <a:grpSpLocks noChangeAspect="1"/>
          </p:cNvGrpSpPr>
          <p:nvPr/>
        </p:nvGrpSpPr>
        <p:grpSpPr>
          <a:xfrm>
            <a:off x="2512693" y="2973441"/>
            <a:ext cx="629867" cy="330067"/>
            <a:chOff x="4166066" y="3056387"/>
            <a:chExt cx="2519466" cy="1320268"/>
          </a:xfrm>
        </p:grpSpPr>
        <p:grpSp>
          <p:nvGrpSpPr>
            <p:cNvPr id="321" name="Group 86">
              <a:extLst>
                <a:ext uri="{FF2B5EF4-FFF2-40B4-BE49-F238E27FC236}">
                  <a16:creationId xmlns:a16="http://schemas.microsoft.com/office/drawing/2014/main" id="{F4FA9DD3-EE74-DE48-A9B5-D6F006865B1F}"/>
                </a:ext>
              </a:extLst>
            </p:cNvPr>
            <p:cNvGrpSpPr>
              <a:grpSpLocks noChangeAspect="1"/>
            </p:cNvGrpSpPr>
            <p:nvPr/>
          </p:nvGrpSpPr>
          <p:grpSpPr bwMode="auto">
            <a:xfrm>
              <a:off x="4166066" y="3056387"/>
              <a:ext cx="1406168" cy="1320268"/>
              <a:chOff x="1815" y="2475"/>
              <a:chExt cx="492" cy="547"/>
            </a:xfrm>
          </p:grpSpPr>
          <p:grpSp>
            <p:nvGrpSpPr>
              <p:cNvPr id="326" name="Group 87">
                <a:extLst>
                  <a:ext uri="{FF2B5EF4-FFF2-40B4-BE49-F238E27FC236}">
                    <a16:creationId xmlns:a16="http://schemas.microsoft.com/office/drawing/2014/main" id="{8B9A64DD-CAC7-FB4B-9974-AF3BC9396AAB}"/>
                  </a:ext>
                </a:extLst>
              </p:cNvPr>
              <p:cNvGrpSpPr>
                <a:grpSpLocks noChangeAspect="1"/>
              </p:cNvGrpSpPr>
              <p:nvPr/>
            </p:nvGrpSpPr>
            <p:grpSpPr bwMode="auto">
              <a:xfrm>
                <a:off x="1815" y="2475"/>
                <a:ext cx="492" cy="273"/>
                <a:chOff x="1815" y="2475"/>
                <a:chExt cx="492" cy="273"/>
              </a:xfrm>
            </p:grpSpPr>
            <p:sp>
              <p:nvSpPr>
                <p:cNvPr id="331" name="Rectangle 88">
                  <a:extLst>
                    <a:ext uri="{FF2B5EF4-FFF2-40B4-BE49-F238E27FC236}">
                      <a16:creationId xmlns:a16="http://schemas.microsoft.com/office/drawing/2014/main" id="{5D87DEC6-8B2A-4A41-800A-B61D4DB523CE}"/>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32" name="Freeform 89">
                  <a:extLst>
                    <a:ext uri="{FF2B5EF4-FFF2-40B4-BE49-F238E27FC236}">
                      <a16:creationId xmlns:a16="http://schemas.microsoft.com/office/drawing/2014/main" id="{1056FF3E-1A5B-C84E-BF41-3E01359B5C9D}"/>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33" name="Rectangle 90">
                  <a:extLst>
                    <a:ext uri="{FF2B5EF4-FFF2-40B4-BE49-F238E27FC236}">
                      <a16:creationId xmlns:a16="http://schemas.microsoft.com/office/drawing/2014/main" id="{11A29DD6-51C3-CA46-9B98-E9B6AA700353}"/>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27" name="Group 91">
                <a:extLst>
                  <a:ext uri="{FF2B5EF4-FFF2-40B4-BE49-F238E27FC236}">
                    <a16:creationId xmlns:a16="http://schemas.microsoft.com/office/drawing/2014/main" id="{CF4A8951-8D6E-D046-BEA5-DD657CDDFDBC}"/>
                  </a:ext>
                </a:extLst>
              </p:cNvPr>
              <p:cNvGrpSpPr>
                <a:grpSpLocks noChangeAspect="1"/>
              </p:cNvGrpSpPr>
              <p:nvPr/>
            </p:nvGrpSpPr>
            <p:grpSpPr bwMode="auto">
              <a:xfrm flipV="1">
                <a:off x="1815" y="2749"/>
                <a:ext cx="492" cy="273"/>
                <a:chOff x="1813" y="2475"/>
                <a:chExt cx="492" cy="273"/>
              </a:xfrm>
            </p:grpSpPr>
            <p:sp>
              <p:nvSpPr>
                <p:cNvPr id="328" name="Rectangle 92">
                  <a:extLst>
                    <a:ext uri="{FF2B5EF4-FFF2-40B4-BE49-F238E27FC236}">
                      <a16:creationId xmlns:a16="http://schemas.microsoft.com/office/drawing/2014/main" id="{2AA1D392-A48D-8B42-B5DB-C367A7DA0A4B}"/>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29" name="Freeform 93">
                  <a:extLst>
                    <a:ext uri="{FF2B5EF4-FFF2-40B4-BE49-F238E27FC236}">
                      <a16:creationId xmlns:a16="http://schemas.microsoft.com/office/drawing/2014/main" id="{E6ACE80A-C5D5-C947-93DA-C27484B33ACB}"/>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30" name="Rectangle 94">
                  <a:extLst>
                    <a:ext uri="{FF2B5EF4-FFF2-40B4-BE49-F238E27FC236}">
                      <a16:creationId xmlns:a16="http://schemas.microsoft.com/office/drawing/2014/main" id="{E5E400A3-46ED-1C46-8D14-5FD08A656E09}"/>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22" name="Block Arc 321">
              <a:extLst>
                <a:ext uri="{FF2B5EF4-FFF2-40B4-BE49-F238E27FC236}">
                  <a16:creationId xmlns:a16="http://schemas.microsoft.com/office/drawing/2014/main" id="{489E0D69-4F59-804D-9D08-7070FA5D3613}"/>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23" name="Rounded Rectangle 322">
              <a:extLst>
                <a:ext uri="{FF2B5EF4-FFF2-40B4-BE49-F238E27FC236}">
                  <a16:creationId xmlns:a16="http://schemas.microsoft.com/office/drawing/2014/main" id="{F53ADFFD-4B9A-884F-B3E0-5706C3939E42}"/>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4" name="Rounded Rectangle 323">
              <a:extLst>
                <a:ext uri="{FF2B5EF4-FFF2-40B4-BE49-F238E27FC236}">
                  <a16:creationId xmlns:a16="http://schemas.microsoft.com/office/drawing/2014/main" id="{5C364B34-747B-D549-B8AE-B98E0A52FE42}"/>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5" name="Oval 324">
              <a:extLst>
                <a:ext uri="{FF2B5EF4-FFF2-40B4-BE49-F238E27FC236}">
                  <a16:creationId xmlns:a16="http://schemas.microsoft.com/office/drawing/2014/main" id="{A868856B-A10F-784B-B2F1-F871A0B1BA72}"/>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34" name="Group 480">
            <a:extLst>
              <a:ext uri="{FF2B5EF4-FFF2-40B4-BE49-F238E27FC236}">
                <a16:creationId xmlns:a16="http://schemas.microsoft.com/office/drawing/2014/main" id="{A3BC948E-7779-E847-AF57-4BED6CD174D3}"/>
              </a:ext>
            </a:extLst>
          </p:cNvPr>
          <p:cNvGrpSpPr>
            <a:grpSpLocks noChangeAspect="1"/>
          </p:cNvGrpSpPr>
          <p:nvPr/>
        </p:nvGrpSpPr>
        <p:grpSpPr>
          <a:xfrm>
            <a:off x="1760129" y="2625536"/>
            <a:ext cx="629867" cy="330067"/>
            <a:chOff x="4166066" y="3056387"/>
            <a:chExt cx="2519466" cy="1320268"/>
          </a:xfrm>
        </p:grpSpPr>
        <p:grpSp>
          <p:nvGrpSpPr>
            <p:cNvPr id="335" name="Group 86">
              <a:extLst>
                <a:ext uri="{FF2B5EF4-FFF2-40B4-BE49-F238E27FC236}">
                  <a16:creationId xmlns:a16="http://schemas.microsoft.com/office/drawing/2014/main" id="{86976290-0415-8945-9980-0F72F6EC7516}"/>
                </a:ext>
              </a:extLst>
            </p:cNvPr>
            <p:cNvGrpSpPr>
              <a:grpSpLocks noChangeAspect="1"/>
            </p:cNvGrpSpPr>
            <p:nvPr/>
          </p:nvGrpSpPr>
          <p:grpSpPr bwMode="auto">
            <a:xfrm>
              <a:off x="4166066" y="3056387"/>
              <a:ext cx="1406168" cy="1320268"/>
              <a:chOff x="1815" y="2475"/>
              <a:chExt cx="492" cy="547"/>
            </a:xfrm>
          </p:grpSpPr>
          <p:grpSp>
            <p:nvGrpSpPr>
              <p:cNvPr id="340" name="Group 87">
                <a:extLst>
                  <a:ext uri="{FF2B5EF4-FFF2-40B4-BE49-F238E27FC236}">
                    <a16:creationId xmlns:a16="http://schemas.microsoft.com/office/drawing/2014/main" id="{B8ECBB2F-F385-E74A-8A60-A406A5418E6C}"/>
                  </a:ext>
                </a:extLst>
              </p:cNvPr>
              <p:cNvGrpSpPr>
                <a:grpSpLocks noChangeAspect="1"/>
              </p:cNvGrpSpPr>
              <p:nvPr/>
            </p:nvGrpSpPr>
            <p:grpSpPr bwMode="auto">
              <a:xfrm>
                <a:off x="1815" y="2475"/>
                <a:ext cx="492" cy="273"/>
                <a:chOff x="1815" y="2475"/>
                <a:chExt cx="492" cy="273"/>
              </a:xfrm>
            </p:grpSpPr>
            <p:sp>
              <p:nvSpPr>
                <p:cNvPr id="345" name="Rectangle 88">
                  <a:extLst>
                    <a:ext uri="{FF2B5EF4-FFF2-40B4-BE49-F238E27FC236}">
                      <a16:creationId xmlns:a16="http://schemas.microsoft.com/office/drawing/2014/main" id="{C4A41A6E-117B-CE45-9F15-1F91AA1CFA10}"/>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46" name="Freeform 89">
                  <a:extLst>
                    <a:ext uri="{FF2B5EF4-FFF2-40B4-BE49-F238E27FC236}">
                      <a16:creationId xmlns:a16="http://schemas.microsoft.com/office/drawing/2014/main" id="{B65C9913-ACC6-B946-9115-06F5785104D6}"/>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47" name="Rectangle 90">
                  <a:extLst>
                    <a:ext uri="{FF2B5EF4-FFF2-40B4-BE49-F238E27FC236}">
                      <a16:creationId xmlns:a16="http://schemas.microsoft.com/office/drawing/2014/main" id="{91DD76DC-BE96-5D41-91A4-9E76828029B1}"/>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41" name="Group 91">
                <a:extLst>
                  <a:ext uri="{FF2B5EF4-FFF2-40B4-BE49-F238E27FC236}">
                    <a16:creationId xmlns:a16="http://schemas.microsoft.com/office/drawing/2014/main" id="{039301E7-86A3-5B46-AA30-C7E82909592B}"/>
                  </a:ext>
                </a:extLst>
              </p:cNvPr>
              <p:cNvGrpSpPr>
                <a:grpSpLocks noChangeAspect="1"/>
              </p:cNvGrpSpPr>
              <p:nvPr/>
            </p:nvGrpSpPr>
            <p:grpSpPr bwMode="auto">
              <a:xfrm flipV="1">
                <a:off x="1815" y="2749"/>
                <a:ext cx="492" cy="273"/>
                <a:chOff x="1813" y="2475"/>
                <a:chExt cx="492" cy="273"/>
              </a:xfrm>
            </p:grpSpPr>
            <p:sp>
              <p:nvSpPr>
                <p:cNvPr id="342" name="Rectangle 92">
                  <a:extLst>
                    <a:ext uri="{FF2B5EF4-FFF2-40B4-BE49-F238E27FC236}">
                      <a16:creationId xmlns:a16="http://schemas.microsoft.com/office/drawing/2014/main" id="{17DCB727-DABD-A742-8054-0A62C9F013D6}"/>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43" name="Freeform 93">
                  <a:extLst>
                    <a:ext uri="{FF2B5EF4-FFF2-40B4-BE49-F238E27FC236}">
                      <a16:creationId xmlns:a16="http://schemas.microsoft.com/office/drawing/2014/main" id="{12B9CD11-E9E7-4943-8F7C-5438F8E1D31D}"/>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44" name="Rectangle 94">
                  <a:extLst>
                    <a:ext uri="{FF2B5EF4-FFF2-40B4-BE49-F238E27FC236}">
                      <a16:creationId xmlns:a16="http://schemas.microsoft.com/office/drawing/2014/main" id="{2D6485AF-89F6-F443-AB7F-FD51F5EEE72E}"/>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36" name="Block Arc 335">
              <a:extLst>
                <a:ext uri="{FF2B5EF4-FFF2-40B4-BE49-F238E27FC236}">
                  <a16:creationId xmlns:a16="http://schemas.microsoft.com/office/drawing/2014/main" id="{A9958AC7-01E0-934A-A9AF-CADC735071CF}"/>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37" name="Rounded Rectangle 336">
              <a:extLst>
                <a:ext uri="{FF2B5EF4-FFF2-40B4-BE49-F238E27FC236}">
                  <a16:creationId xmlns:a16="http://schemas.microsoft.com/office/drawing/2014/main" id="{19D20D49-D558-494A-A145-3E140303A39C}"/>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8" name="Rounded Rectangle 337">
              <a:extLst>
                <a:ext uri="{FF2B5EF4-FFF2-40B4-BE49-F238E27FC236}">
                  <a16:creationId xmlns:a16="http://schemas.microsoft.com/office/drawing/2014/main" id="{59BE49A0-02A8-AA47-BDDA-567DBC33741D}"/>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9" name="Oval 338">
              <a:extLst>
                <a:ext uri="{FF2B5EF4-FFF2-40B4-BE49-F238E27FC236}">
                  <a16:creationId xmlns:a16="http://schemas.microsoft.com/office/drawing/2014/main" id="{8477D001-F8CA-D640-86D5-7AC98BDAD6BC}"/>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48" name="Group 480">
            <a:extLst>
              <a:ext uri="{FF2B5EF4-FFF2-40B4-BE49-F238E27FC236}">
                <a16:creationId xmlns:a16="http://schemas.microsoft.com/office/drawing/2014/main" id="{0C577018-254E-3940-BF94-ABB4B2A5251A}"/>
              </a:ext>
            </a:extLst>
          </p:cNvPr>
          <p:cNvGrpSpPr>
            <a:grpSpLocks noChangeAspect="1"/>
          </p:cNvGrpSpPr>
          <p:nvPr/>
        </p:nvGrpSpPr>
        <p:grpSpPr>
          <a:xfrm>
            <a:off x="1757271" y="2285728"/>
            <a:ext cx="629867" cy="330067"/>
            <a:chOff x="4166066" y="3056387"/>
            <a:chExt cx="2519466" cy="1320268"/>
          </a:xfrm>
        </p:grpSpPr>
        <p:grpSp>
          <p:nvGrpSpPr>
            <p:cNvPr id="349" name="Group 86">
              <a:extLst>
                <a:ext uri="{FF2B5EF4-FFF2-40B4-BE49-F238E27FC236}">
                  <a16:creationId xmlns:a16="http://schemas.microsoft.com/office/drawing/2014/main" id="{69C98AF4-7A27-544E-9348-524260653625}"/>
                </a:ext>
              </a:extLst>
            </p:cNvPr>
            <p:cNvGrpSpPr>
              <a:grpSpLocks noChangeAspect="1"/>
            </p:cNvGrpSpPr>
            <p:nvPr/>
          </p:nvGrpSpPr>
          <p:grpSpPr bwMode="auto">
            <a:xfrm>
              <a:off x="4166066" y="3056387"/>
              <a:ext cx="1406168" cy="1320268"/>
              <a:chOff x="1815" y="2475"/>
              <a:chExt cx="492" cy="547"/>
            </a:xfrm>
          </p:grpSpPr>
          <p:grpSp>
            <p:nvGrpSpPr>
              <p:cNvPr id="354" name="Group 87">
                <a:extLst>
                  <a:ext uri="{FF2B5EF4-FFF2-40B4-BE49-F238E27FC236}">
                    <a16:creationId xmlns:a16="http://schemas.microsoft.com/office/drawing/2014/main" id="{DAEFAADC-07E5-F149-B4D5-2E174E5B8E1B}"/>
                  </a:ext>
                </a:extLst>
              </p:cNvPr>
              <p:cNvGrpSpPr>
                <a:grpSpLocks noChangeAspect="1"/>
              </p:cNvGrpSpPr>
              <p:nvPr/>
            </p:nvGrpSpPr>
            <p:grpSpPr bwMode="auto">
              <a:xfrm>
                <a:off x="1815" y="2475"/>
                <a:ext cx="492" cy="273"/>
                <a:chOff x="1815" y="2475"/>
                <a:chExt cx="492" cy="273"/>
              </a:xfrm>
            </p:grpSpPr>
            <p:sp>
              <p:nvSpPr>
                <p:cNvPr id="359" name="Rectangle 88">
                  <a:extLst>
                    <a:ext uri="{FF2B5EF4-FFF2-40B4-BE49-F238E27FC236}">
                      <a16:creationId xmlns:a16="http://schemas.microsoft.com/office/drawing/2014/main" id="{22E99E24-2F6C-F244-B7AC-D820C9B7EA55}"/>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60" name="Freeform 89">
                  <a:extLst>
                    <a:ext uri="{FF2B5EF4-FFF2-40B4-BE49-F238E27FC236}">
                      <a16:creationId xmlns:a16="http://schemas.microsoft.com/office/drawing/2014/main" id="{1E882FF1-2778-FB4C-9D7B-0ADDD7CA694B}"/>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61" name="Rectangle 90">
                  <a:extLst>
                    <a:ext uri="{FF2B5EF4-FFF2-40B4-BE49-F238E27FC236}">
                      <a16:creationId xmlns:a16="http://schemas.microsoft.com/office/drawing/2014/main" id="{0F27D3BA-8A49-8849-9F2A-5A374C3D39B0}"/>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55" name="Group 91">
                <a:extLst>
                  <a:ext uri="{FF2B5EF4-FFF2-40B4-BE49-F238E27FC236}">
                    <a16:creationId xmlns:a16="http://schemas.microsoft.com/office/drawing/2014/main" id="{33E845EA-E459-684B-A5FD-4FFD75742625}"/>
                  </a:ext>
                </a:extLst>
              </p:cNvPr>
              <p:cNvGrpSpPr>
                <a:grpSpLocks noChangeAspect="1"/>
              </p:cNvGrpSpPr>
              <p:nvPr/>
            </p:nvGrpSpPr>
            <p:grpSpPr bwMode="auto">
              <a:xfrm flipV="1">
                <a:off x="1815" y="2749"/>
                <a:ext cx="492" cy="273"/>
                <a:chOff x="1813" y="2475"/>
                <a:chExt cx="492" cy="273"/>
              </a:xfrm>
            </p:grpSpPr>
            <p:sp>
              <p:nvSpPr>
                <p:cNvPr id="356" name="Rectangle 92">
                  <a:extLst>
                    <a:ext uri="{FF2B5EF4-FFF2-40B4-BE49-F238E27FC236}">
                      <a16:creationId xmlns:a16="http://schemas.microsoft.com/office/drawing/2014/main" id="{AF0BBB6B-5D33-C140-97C1-A322D1F499B1}"/>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57" name="Freeform 93">
                  <a:extLst>
                    <a:ext uri="{FF2B5EF4-FFF2-40B4-BE49-F238E27FC236}">
                      <a16:creationId xmlns:a16="http://schemas.microsoft.com/office/drawing/2014/main" id="{EF8D2D5B-E7F3-CB41-833A-693113CCA938}"/>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58" name="Rectangle 94">
                  <a:extLst>
                    <a:ext uri="{FF2B5EF4-FFF2-40B4-BE49-F238E27FC236}">
                      <a16:creationId xmlns:a16="http://schemas.microsoft.com/office/drawing/2014/main" id="{D299C523-3F21-5344-A075-8D3B47CD6D3F}"/>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50" name="Block Arc 349">
              <a:extLst>
                <a:ext uri="{FF2B5EF4-FFF2-40B4-BE49-F238E27FC236}">
                  <a16:creationId xmlns:a16="http://schemas.microsoft.com/office/drawing/2014/main" id="{21452077-D8A2-E241-BAC1-243E03814AEB}"/>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51" name="Rounded Rectangle 350">
              <a:extLst>
                <a:ext uri="{FF2B5EF4-FFF2-40B4-BE49-F238E27FC236}">
                  <a16:creationId xmlns:a16="http://schemas.microsoft.com/office/drawing/2014/main" id="{DE281911-3322-2C4D-9D1C-E319F67F59D0}"/>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2" name="Rounded Rectangle 351">
              <a:extLst>
                <a:ext uri="{FF2B5EF4-FFF2-40B4-BE49-F238E27FC236}">
                  <a16:creationId xmlns:a16="http://schemas.microsoft.com/office/drawing/2014/main" id="{26092CF7-5AB4-3446-A3BA-095CC69E8DBD}"/>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3" name="Oval 352">
              <a:extLst>
                <a:ext uri="{FF2B5EF4-FFF2-40B4-BE49-F238E27FC236}">
                  <a16:creationId xmlns:a16="http://schemas.microsoft.com/office/drawing/2014/main" id="{1F844DE8-8A66-2B40-A8F5-0BB42C87143D}"/>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62" name="Group 480">
            <a:extLst>
              <a:ext uri="{FF2B5EF4-FFF2-40B4-BE49-F238E27FC236}">
                <a16:creationId xmlns:a16="http://schemas.microsoft.com/office/drawing/2014/main" id="{6C2A2165-A5EC-6042-A3B6-84A31393570D}"/>
              </a:ext>
            </a:extLst>
          </p:cNvPr>
          <p:cNvGrpSpPr>
            <a:grpSpLocks noChangeAspect="1"/>
          </p:cNvGrpSpPr>
          <p:nvPr/>
        </p:nvGrpSpPr>
        <p:grpSpPr>
          <a:xfrm>
            <a:off x="279075" y="1869470"/>
            <a:ext cx="629867" cy="330067"/>
            <a:chOff x="4166066" y="3056387"/>
            <a:chExt cx="2519466" cy="1320268"/>
          </a:xfrm>
        </p:grpSpPr>
        <p:grpSp>
          <p:nvGrpSpPr>
            <p:cNvPr id="363" name="Group 86">
              <a:extLst>
                <a:ext uri="{FF2B5EF4-FFF2-40B4-BE49-F238E27FC236}">
                  <a16:creationId xmlns:a16="http://schemas.microsoft.com/office/drawing/2014/main" id="{C15CADE9-BAE6-4E43-A489-1D5DDF55F341}"/>
                </a:ext>
              </a:extLst>
            </p:cNvPr>
            <p:cNvGrpSpPr>
              <a:grpSpLocks noChangeAspect="1"/>
            </p:cNvGrpSpPr>
            <p:nvPr/>
          </p:nvGrpSpPr>
          <p:grpSpPr bwMode="auto">
            <a:xfrm>
              <a:off x="4166066" y="3056387"/>
              <a:ext cx="1406168" cy="1320268"/>
              <a:chOff x="1815" y="2475"/>
              <a:chExt cx="492" cy="547"/>
            </a:xfrm>
          </p:grpSpPr>
          <p:grpSp>
            <p:nvGrpSpPr>
              <p:cNvPr id="368" name="Group 87">
                <a:extLst>
                  <a:ext uri="{FF2B5EF4-FFF2-40B4-BE49-F238E27FC236}">
                    <a16:creationId xmlns:a16="http://schemas.microsoft.com/office/drawing/2014/main" id="{168D3704-04F2-BD4D-97A2-686715D80E26}"/>
                  </a:ext>
                </a:extLst>
              </p:cNvPr>
              <p:cNvGrpSpPr>
                <a:grpSpLocks noChangeAspect="1"/>
              </p:cNvGrpSpPr>
              <p:nvPr/>
            </p:nvGrpSpPr>
            <p:grpSpPr bwMode="auto">
              <a:xfrm>
                <a:off x="1815" y="2475"/>
                <a:ext cx="492" cy="273"/>
                <a:chOff x="1815" y="2475"/>
                <a:chExt cx="492" cy="273"/>
              </a:xfrm>
            </p:grpSpPr>
            <p:sp>
              <p:nvSpPr>
                <p:cNvPr id="373" name="Rectangle 88">
                  <a:extLst>
                    <a:ext uri="{FF2B5EF4-FFF2-40B4-BE49-F238E27FC236}">
                      <a16:creationId xmlns:a16="http://schemas.microsoft.com/office/drawing/2014/main" id="{EB988FDE-5E5B-F443-A794-CDA70E52FF00}"/>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74" name="Freeform 89">
                  <a:extLst>
                    <a:ext uri="{FF2B5EF4-FFF2-40B4-BE49-F238E27FC236}">
                      <a16:creationId xmlns:a16="http://schemas.microsoft.com/office/drawing/2014/main" id="{F4FCC452-24EB-D343-8EB5-04A5B9B02646}"/>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75" name="Rectangle 90">
                  <a:extLst>
                    <a:ext uri="{FF2B5EF4-FFF2-40B4-BE49-F238E27FC236}">
                      <a16:creationId xmlns:a16="http://schemas.microsoft.com/office/drawing/2014/main" id="{B7BF36FB-5204-504B-A65E-72B90C862610}"/>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69" name="Group 91">
                <a:extLst>
                  <a:ext uri="{FF2B5EF4-FFF2-40B4-BE49-F238E27FC236}">
                    <a16:creationId xmlns:a16="http://schemas.microsoft.com/office/drawing/2014/main" id="{49A6FC4C-773A-6B47-936A-FCF455884BAD}"/>
                  </a:ext>
                </a:extLst>
              </p:cNvPr>
              <p:cNvGrpSpPr>
                <a:grpSpLocks noChangeAspect="1"/>
              </p:cNvGrpSpPr>
              <p:nvPr/>
            </p:nvGrpSpPr>
            <p:grpSpPr bwMode="auto">
              <a:xfrm flipV="1">
                <a:off x="1815" y="2749"/>
                <a:ext cx="492" cy="273"/>
                <a:chOff x="1813" y="2475"/>
                <a:chExt cx="492" cy="273"/>
              </a:xfrm>
            </p:grpSpPr>
            <p:sp>
              <p:nvSpPr>
                <p:cNvPr id="370" name="Rectangle 92">
                  <a:extLst>
                    <a:ext uri="{FF2B5EF4-FFF2-40B4-BE49-F238E27FC236}">
                      <a16:creationId xmlns:a16="http://schemas.microsoft.com/office/drawing/2014/main" id="{ED5EBD69-8CAC-9A4C-BE75-E7141DF5C3D0}"/>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71" name="Freeform 93">
                  <a:extLst>
                    <a:ext uri="{FF2B5EF4-FFF2-40B4-BE49-F238E27FC236}">
                      <a16:creationId xmlns:a16="http://schemas.microsoft.com/office/drawing/2014/main" id="{9B14BF0C-759B-C844-BBFF-31576075D08B}"/>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72" name="Rectangle 94">
                  <a:extLst>
                    <a:ext uri="{FF2B5EF4-FFF2-40B4-BE49-F238E27FC236}">
                      <a16:creationId xmlns:a16="http://schemas.microsoft.com/office/drawing/2014/main" id="{693BEA44-0790-6A4A-A3AF-BD89D7923BEB}"/>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64" name="Block Arc 363">
              <a:extLst>
                <a:ext uri="{FF2B5EF4-FFF2-40B4-BE49-F238E27FC236}">
                  <a16:creationId xmlns:a16="http://schemas.microsoft.com/office/drawing/2014/main" id="{1D5A1622-F728-A840-A8E1-46CF766EC191}"/>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65" name="Rounded Rectangle 364">
              <a:extLst>
                <a:ext uri="{FF2B5EF4-FFF2-40B4-BE49-F238E27FC236}">
                  <a16:creationId xmlns:a16="http://schemas.microsoft.com/office/drawing/2014/main" id="{4EAB2EE5-2C5D-CE4E-9727-955CBAB02FAC}"/>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6" name="Rounded Rectangle 365">
              <a:extLst>
                <a:ext uri="{FF2B5EF4-FFF2-40B4-BE49-F238E27FC236}">
                  <a16:creationId xmlns:a16="http://schemas.microsoft.com/office/drawing/2014/main" id="{91E41EF8-AA6C-054A-B9EF-E7979354438A}"/>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7" name="Oval 366">
              <a:extLst>
                <a:ext uri="{FF2B5EF4-FFF2-40B4-BE49-F238E27FC236}">
                  <a16:creationId xmlns:a16="http://schemas.microsoft.com/office/drawing/2014/main" id="{A57ABC1A-CC17-0649-9EA3-C6CD4709ED3F}"/>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76" name="Group 480">
            <a:extLst>
              <a:ext uri="{FF2B5EF4-FFF2-40B4-BE49-F238E27FC236}">
                <a16:creationId xmlns:a16="http://schemas.microsoft.com/office/drawing/2014/main" id="{444AD6E9-0460-5049-9188-EA44D65565AD}"/>
              </a:ext>
            </a:extLst>
          </p:cNvPr>
          <p:cNvGrpSpPr>
            <a:grpSpLocks noChangeAspect="1"/>
          </p:cNvGrpSpPr>
          <p:nvPr/>
        </p:nvGrpSpPr>
        <p:grpSpPr>
          <a:xfrm>
            <a:off x="1762987" y="3635773"/>
            <a:ext cx="629867" cy="330067"/>
            <a:chOff x="4166066" y="3056387"/>
            <a:chExt cx="2519466" cy="1320268"/>
          </a:xfrm>
        </p:grpSpPr>
        <p:grpSp>
          <p:nvGrpSpPr>
            <p:cNvPr id="377" name="Group 86">
              <a:extLst>
                <a:ext uri="{FF2B5EF4-FFF2-40B4-BE49-F238E27FC236}">
                  <a16:creationId xmlns:a16="http://schemas.microsoft.com/office/drawing/2014/main" id="{2E851DA8-EB82-B547-B9FE-0F507EDC42EF}"/>
                </a:ext>
              </a:extLst>
            </p:cNvPr>
            <p:cNvGrpSpPr>
              <a:grpSpLocks noChangeAspect="1"/>
            </p:cNvGrpSpPr>
            <p:nvPr/>
          </p:nvGrpSpPr>
          <p:grpSpPr bwMode="auto">
            <a:xfrm>
              <a:off x="4166066" y="3056387"/>
              <a:ext cx="1406168" cy="1320268"/>
              <a:chOff x="1815" y="2475"/>
              <a:chExt cx="492" cy="547"/>
            </a:xfrm>
          </p:grpSpPr>
          <p:grpSp>
            <p:nvGrpSpPr>
              <p:cNvPr id="382" name="Group 87">
                <a:extLst>
                  <a:ext uri="{FF2B5EF4-FFF2-40B4-BE49-F238E27FC236}">
                    <a16:creationId xmlns:a16="http://schemas.microsoft.com/office/drawing/2014/main" id="{A2F01453-EDBC-F449-B471-56CF29F5DCEF}"/>
                  </a:ext>
                </a:extLst>
              </p:cNvPr>
              <p:cNvGrpSpPr>
                <a:grpSpLocks noChangeAspect="1"/>
              </p:cNvGrpSpPr>
              <p:nvPr/>
            </p:nvGrpSpPr>
            <p:grpSpPr bwMode="auto">
              <a:xfrm>
                <a:off x="1815" y="2475"/>
                <a:ext cx="492" cy="273"/>
                <a:chOff x="1815" y="2475"/>
                <a:chExt cx="492" cy="273"/>
              </a:xfrm>
            </p:grpSpPr>
            <p:sp>
              <p:nvSpPr>
                <p:cNvPr id="387" name="Rectangle 88">
                  <a:extLst>
                    <a:ext uri="{FF2B5EF4-FFF2-40B4-BE49-F238E27FC236}">
                      <a16:creationId xmlns:a16="http://schemas.microsoft.com/office/drawing/2014/main" id="{2FFBE40E-BF4C-ED45-B064-12F067880C14}"/>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8" name="Freeform 89">
                  <a:extLst>
                    <a:ext uri="{FF2B5EF4-FFF2-40B4-BE49-F238E27FC236}">
                      <a16:creationId xmlns:a16="http://schemas.microsoft.com/office/drawing/2014/main" id="{3F6C4370-0D6E-7D47-962C-D004CB7BFFFD}"/>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9" name="Rectangle 90">
                  <a:extLst>
                    <a:ext uri="{FF2B5EF4-FFF2-40B4-BE49-F238E27FC236}">
                      <a16:creationId xmlns:a16="http://schemas.microsoft.com/office/drawing/2014/main" id="{B8022959-82A4-004C-A771-A8DF1E82595F}"/>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83" name="Group 91">
                <a:extLst>
                  <a:ext uri="{FF2B5EF4-FFF2-40B4-BE49-F238E27FC236}">
                    <a16:creationId xmlns:a16="http://schemas.microsoft.com/office/drawing/2014/main" id="{C92CCF0D-461D-5341-9D26-EEFD202E7B94}"/>
                  </a:ext>
                </a:extLst>
              </p:cNvPr>
              <p:cNvGrpSpPr>
                <a:grpSpLocks noChangeAspect="1"/>
              </p:cNvGrpSpPr>
              <p:nvPr/>
            </p:nvGrpSpPr>
            <p:grpSpPr bwMode="auto">
              <a:xfrm flipV="1">
                <a:off x="1815" y="2749"/>
                <a:ext cx="492" cy="273"/>
                <a:chOff x="1813" y="2475"/>
                <a:chExt cx="492" cy="273"/>
              </a:xfrm>
            </p:grpSpPr>
            <p:sp>
              <p:nvSpPr>
                <p:cNvPr id="384" name="Rectangle 92">
                  <a:extLst>
                    <a:ext uri="{FF2B5EF4-FFF2-40B4-BE49-F238E27FC236}">
                      <a16:creationId xmlns:a16="http://schemas.microsoft.com/office/drawing/2014/main" id="{36C91A34-39CF-3647-B3B4-7EA5FD92B5AE}"/>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5" name="Freeform 93">
                  <a:extLst>
                    <a:ext uri="{FF2B5EF4-FFF2-40B4-BE49-F238E27FC236}">
                      <a16:creationId xmlns:a16="http://schemas.microsoft.com/office/drawing/2014/main" id="{F7F27943-B7F7-5D4A-A02A-A696C90A8133}"/>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6" name="Rectangle 94">
                  <a:extLst>
                    <a:ext uri="{FF2B5EF4-FFF2-40B4-BE49-F238E27FC236}">
                      <a16:creationId xmlns:a16="http://schemas.microsoft.com/office/drawing/2014/main" id="{203A0ED4-4426-6F48-8F3E-E900B7B4B0BC}"/>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78" name="Block Arc 377">
              <a:extLst>
                <a:ext uri="{FF2B5EF4-FFF2-40B4-BE49-F238E27FC236}">
                  <a16:creationId xmlns:a16="http://schemas.microsoft.com/office/drawing/2014/main" id="{27DB0E09-1CA7-284C-91CB-9FEAD3FA566F}"/>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79" name="Rounded Rectangle 378">
              <a:extLst>
                <a:ext uri="{FF2B5EF4-FFF2-40B4-BE49-F238E27FC236}">
                  <a16:creationId xmlns:a16="http://schemas.microsoft.com/office/drawing/2014/main" id="{6FD4F849-4CBE-A240-9C3B-67B63687ED33}"/>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0" name="Rounded Rectangle 379">
              <a:extLst>
                <a:ext uri="{FF2B5EF4-FFF2-40B4-BE49-F238E27FC236}">
                  <a16:creationId xmlns:a16="http://schemas.microsoft.com/office/drawing/2014/main" id="{467E5739-F1FB-B343-93C4-78F478A6701C}"/>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1" name="Oval 380">
              <a:extLst>
                <a:ext uri="{FF2B5EF4-FFF2-40B4-BE49-F238E27FC236}">
                  <a16:creationId xmlns:a16="http://schemas.microsoft.com/office/drawing/2014/main" id="{8EAED674-BF21-9047-92BF-FF2795B53303}"/>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90" name="Group 480">
            <a:extLst>
              <a:ext uri="{FF2B5EF4-FFF2-40B4-BE49-F238E27FC236}">
                <a16:creationId xmlns:a16="http://schemas.microsoft.com/office/drawing/2014/main" id="{58A6031D-5F5F-3C44-BA8C-D134754CB243}"/>
              </a:ext>
            </a:extLst>
          </p:cNvPr>
          <p:cNvGrpSpPr>
            <a:grpSpLocks noChangeAspect="1"/>
          </p:cNvGrpSpPr>
          <p:nvPr/>
        </p:nvGrpSpPr>
        <p:grpSpPr>
          <a:xfrm>
            <a:off x="1760129" y="3295965"/>
            <a:ext cx="629867" cy="330067"/>
            <a:chOff x="4166066" y="3056387"/>
            <a:chExt cx="2519466" cy="1320268"/>
          </a:xfrm>
        </p:grpSpPr>
        <p:grpSp>
          <p:nvGrpSpPr>
            <p:cNvPr id="391" name="Group 86">
              <a:extLst>
                <a:ext uri="{FF2B5EF4-FFF2-40B4-BE49-F238E27FC236}">
                  <a16:creationId xmlns:a16="http://schemas.microsoft.com/office/drawing/2014/main" id="{FE649DD4-C1AF-7D4D-84BA-0BB64620BD9C}"/>
                </a:ext>
              </a:extLst>
            </p:cNvPr>
            <p:cNvGrpSpPr>
              <a:grpSpLocks noChangeAspect="1"/>
            </p:cNvGrpSpPr>
            <p:nvPr/>
          </p:nvGrpSpPr>
          <p:grpSpPr bwMode="auto">
            <a:xfrm>
              <a:off x="4166066" y="3056387"/>
              <a:ext cx="1406168" cy="1320268"/>
              <a:chOff x="1815" y="2475"/>
              <a:chExt cx="492" cy="547"/>
            </a:xfrm>
          </p:grpSpPr>
          <p:grpSp>
            <p:nvGrpSpPr>
              <p:cNvPr id="396" name="Group 87">
                <a:extLst>
                  <a:ext uri="{FF2B5EF4-FFF2-40B4-BE49-F238E27FC236}">
                    <a16:creationId xmlns:a16="http://schemas.microsoft.com/office/drawing/2014/main" id="{79D475A8-1E35-5840-A416-93A8926F993A}"/>
                  </a:ext>
                </a:extLst>
              </p:cNvPr>
              <p:cNvGrpSpPr>
                <a:grpSpLocks noChangeAspect="1"/>
              </p:cNvGrpSpPr>
              <p:nvPr/>
            </p:nvGrpSpPr>
            <p:grpSpPr bwMode="auto">
              <a:xfrm>
                <a:off x="1815" y="2475"/>
                <a:ext cx="492" cy="273"/>
                <a:chOff x="1815" y="2475"/>
                <a:chExt cx="492" cy="273"/>
              </a:xfrm>
            </p:grpSpPr>
            <p:sp>
              <p:nvSpPr>
                <p:cNvPr id="401" name="Rectangle 88">
                  <a:extLst>
                    <a:ext uri="{FF2B5EF4-FFF2-40B4-BE49-F238E27FC236}">
                      <a16:creationId xmlns:a16="http://schemas.microsoft.com/office/drawing/2014/main" id="{9130A514-8339-E142-A496-FB1AF2991DCF}"/>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02" name="Freeform 89">
                  <a:extLst>
                    <a:ext uri="{FF2B5EF4-FFF2-40B4-BE49-F238E27FC236}">
                      <a16:creationId xmlns:a16="http://schemas.microsoft.com/office/drawing/2014/main" id="{9F380556-0776-464F-94CA-0761BF7E5D53}"/>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03" name="Rectangle 90">
                  <a:extLst>
                    <a:ext uri="{FF2B5EF4-FFF2-40B4-BE49-F238E27FC236}">
                      <a16:creationId xmlns:a16="http://schemas.microsoft.com/office/drawing/2014/main" id="{2DF1933F-93C3-CD40-949A-D6A0AC5ABF94}"/>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97" name="Group 91">
                <a:extLst>
                  <a:ext uri="{FF2B5EF4-FFF2-40B4-BE49-F238E27FC236}">
                    <a16:creationId xmlns:a16="http://schemas.microsoft.com/office/drawing/2014/main" id="{476E069B-105A-4D47-9FE8-2D715ACE9C81}"/>
                  </a:ext>
                </a:extLst>
              </p:cNvPr>
              <p:cNvGrpSpPr>
                <a:grpSpLocks noChangeAspect="1"/>
              </p:cNvGrpSpPr>
              <p:nvPr/>
            </p:nvGrpSpPr>
            <p:grpSpPr bwMode="auto">
              <a:xfrm flipV="1">
                <a:off x="1815" y="2749"/>
                <a:ext cx="492" cy="273"/>
                <a:chOff x="1813" y="2475"/>
                <a:chExt cx="492" cy="273"/>
              </a:xfrm>
            </p:grpSpPr>
            <p:sp>
              <p:nvSpPr>
                <p:cNvPr id="398" name="Rectangle 92">
                  <a:extLst>
                    <a:ext uri="{FF2B5EF4-FFF2-40B4-BE49-F238E27FC236}">
                      <a16:creationId xmlns:a16="http://schemas.microsoft.com/office/drawing/2014/main" id="{F0ED2512-9201-7945-9E26-3929191C973C}"/>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99" name="Freeform 93">
                  <a:extLst>
                    <a:ext uri="{FF2B5EF4-FFF2-40B4-BE49-F238E27FC236}">
                      <a16:creationId xmlns:a16="http://schemas.microsoft.com/office/drawing/2014/main" id="{06266B8A-B99C-D541-AA9C-777675E6DB2D}"/>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00" name="Rectangle 94">
                  <a:extLst>
                    <a:ext uri="{FF2B5EF4-FFF2-40B4-BE49-F238E27FC236}">
                      <a16:creationId xmlns:a16="http://schemas.microsoft.com/office/drawing/2014/main" id="{E2C18FF5-5B4E-0944-A5A7-A8CAAF99233A}"/>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92" name="Block Arc 391">
              <a:extLst>
                <a:ext uri="{FF2B5EF4-FFF2-40B4-BE49-F238E27FC236}">
                  <a16:creationId xmlns:a16="http://schemas.microsoft.com/office/drawing/2014/main" id="{27769B3D-7703-D04D-B385-E42E2F804DDB}"/>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93" name="Rounded Rectangle 392">
              <a:extLst>
                <a:ext uri="{FF2B5EF4-FFF2-40B4-BE49-F238E27FC236}">
                  <a16:creationId xmlns:a16="http://schemas.microsoft.com/office/drawing/2014/main" id="{3E5B2A22-CC7E-B047-9A52-6117B79043CB}"/>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4" name="Rounded Rectangle 393">
              <a:extLst>
                <a:ext uri="{FF2B5EF4-FFF2-40B4-BE49-F238E27FC236}">
                  <a16:creationId xmlns:a16="http://schemas.microsoft.com/office/drawing/2014/main" id="{518936F8-93C0-CB4F-A79B-A4E8CD52C4AD}"/>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5" name="Oval 394">
              <a:extLst>
                <a:ext uri="{FF2B5EF4-FFF2-40B4-BE49-F238E27FC236}">
                  <a16:creationId xmlns:a16="http://schemas.microsoft.com/office/drawing/2014/main" id="{653EC6CB-8C81-2347-AE35-E8E9832BCB52}"/>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04" name="Group 480">
            <a:extLst>
              <a:ext uri="{FF2B5EF4-FFF2-40B4-BE49-F238E27FC236}">
                <a16:creationId xmlns:a16="http://schemas.microsoft.com/office/drawing/2014/main" id="{653E3BC8-40B7-6547-9A77-A99984866C3A}"/>
              </a:ext>
            </a:extLst>
          </p:cNvPr>
          <p:cNvGrpSpPr>
            <a:grpSpLocks noChangeAspect="1"/>
          </p:cNvGrpSpPr>
          <p:nvPr/>
        </p:nvGrpSpPr>
        <p:grpSpPr>
          <a:xfrm>
            <a:off x="1760129" y="2957696"/>
            <a:ext cx="629867" cy="330067"/>
            <a:chOff x="4166066" y="3056387"/>
            <a:chExt cx="2519466" cy="1320268"/>
          </a:xfrm>
        </p:grpSpPr>
        <p:grpSp>
          <p:nvGrpSpPr>
            <p:cNvPr id="405" name="Group 86">
              <a:extLst>
                <a:ext uri="{FF2B5EF4-FFF2-40B4-BE49-F238E27FC236}">
                  <a16:creationId xmlns:a16="http://schemas.microsoft.com/office/drawing/2014/main" id="{E7082960-A511-B44F-83F1-195E2EE0F949}"/>
                </a:ext>
              </a:extLst>
            </p:cNvPr>
            <p:cNvGrpSpPr>
              <a:grpSpLocks noChangeAspect="1"/>
            </p:cNvGrpSpPr>
            <p:nvPr/>
          </p:nvGrpSpPr>
          <p:grpSpPr bwMode="auto">
            <a:xfrm>
              <a:off x="4166066" y="3056387"/>
              <a:ext cx="1406168" cy="1320268"/>
              <a:chOff x="1815" y="2475"/>
              <a:chExt cx="492" cy="547"/>
            </a:xfrm>
          </p:grpSpPr>
          <p:grpSp>
            <p:nvGrpSpPr>
              <p:cNvPr id="410" name="Group 87">
                <a:extLst>
                  <a:ext uri="{FF2B5EF4-FFF2-40B4-BE49-F238E27FC236}">
                    <a16:creationId xmlns:a16="http://schemas.microsoft.com/office/drawing/2014/main" id="{55110518-0853-9947-BD7D-94329E83DCB4}"/>
                  </a:ext>
                </a:extLst>
              </p:cNvPr>
              <p:cNvGrpSpPr>
                <a:grpSpLocks noChangeAspect="1"/>
              </p:cNvGrpSpPr>
              <p:nvPr/>
            </p:nvGrpSpPr>
            <p:grpSpPr bwMode="auto">
              <a:xfrm>
                <a:off x="1815" y="2475"/>
                <a:ext cx="492" cy="273"/>
                <a:chOff x="1815" y="2475"/>
                <a:chExt cx="492" cy="273"/>
              </a:xfrm>
            </p:grpSpPr>
            <p:sp>
              <p:nvSpPr>
                <p:cNvPr id="415" name="Rectangle 88">
                  <a:extLst>
                    <a:ext uri="{FF2B5EF4-FFF2-40B4-BE49-F238E27FC236}">
                      <a16:creationId xmlns:a16="http://schemas.microsoft.com/office/drawing/2014/main" id="{E4B60F53-E4FA-D042-9FDC-B0D278C83A99}"/>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16" name="Freeform 89">
                  <a:extLst>
                    <a:ext uri="{FF2B5EF4-FFF2-40B4-BE49-F238E27FC236}">
                      <a16:creationId xmlns:a16="http://schemas.microsoft.com/office/drawing/2014/main" id="{1422B7BA-6B40-2F4B-B25F-DFE4D700B27F}"/>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17" name="Rectangle 90">
                  <a:extLst>
                    <a:ext uri="{FF2B5EF4-FFF2-40B4-BE49-F238E27FC236}">
                      <a16:creationId xmlns:a16="http://schemas.microsoft.com/office/drawing/2014/main" id="{7A2B12E2-320A-5F40-B4B1-594F97B5268A}"/>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411" name="Group 91">
                <a:extLst>
                  <a:ext uri="{FF2B5EF4-FFF2-40B4-BE49-F238E27FC236}">
                    <a16:creationId xmlns:a16="http://schemas.microsoft.com/office/drawing/2014/main" id="{E8FE58D1-D51C-C84B-B08C-27FF4EA66009}"/>
                  </a:ext>
                </a:extLst>
              </p:cNvPr>
              <p:cNvGrpSpPr>
                <a:grpSpLocks noChangeAspect="1"/>
              </p:cNvGrpSpPr>
              <p:nvPr/>
            </p:nvGrpSpPr>
            <p:grpSpPr bwMode="auto">
              <a:xfrm flipV="1">
                <a:off x="1815" y="2749"/>
                <a:ext cx="492" cy="273"/>
                <a:chOff x="1813" y="2475"/>
                <a:chExt cx="492" cy="273"/>
              </a:xfrm>
            </p:grpSpPr>
            <p:sp>
              <p:nvSpPr>
                <p:cNvPr id="412" name="Rectangle 92">
                  <a:extLst>
                    <a:ext uri="{FF2B5EF4-FFF2-40B4-BE49-F238E27FC236}">
                      <a16:creationId xmlns:a16="http://schemas.microsoft.com/office/drawing/2014/main" id="{79D795E4-1783-E941-BC39-D053D1EB23F5}"/>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13" name="Freeform 93">
                  <a:extLst>
                    <a:ext uri="{FF2B5EF4-FFF2-40B4-BE49-F238E27FC236}">
                      <a16:creationId xmlns:a16="http://schemas.microsoft.com/office/drawing/2014/main" id="{68F8DE26-6B91-C744-B181-85CD05D57266}"/>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14" name="Rectangle 94">
                  <a:extLst>
                    <a:ext uri="{FF2B5EF4-FFF2-40B4-BE49-F238E27FC236}">
                      <a16:creationId xmlns:a16="http://schemas.microsoft.com/office/drawing/2014/main" id="{AECD41AC-F5EF-CA45-980C-F2E68754563C}"/>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406" name="Block Arc 405">
              <a:extLst>
                <a:ext uri="{FF2B5EF4-FFF2-40B4-BE49-F238E27FC236}">
                  <a16:creationId xmlns:a16="http://schemas.microsoft.com/office/drawing/2014/main" id="{EF1E5E97-954F-224F-B6CB-EF2C8E411D38}"/>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07" name="Rounded Rectangle 406">
              <a:extLst>
                <a:ext uri="{FF2B5EF4-FFF2-40B4-BE49-F238E27FC236}">
                  <a16:creationId xmlns:a16="http://schemas.microsoft.com/office/drawing/2014/main" id="{DC564251-1CC6-1248-AED8-C32658854012}"/>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8" name="Rounded Rectangle 407">
              <a:extLst>
                <a:ext uri="{FF2B5EF4-FFF2-40B4-BE49-F238E27FC236}">
                  <a16:creationId xmlns:a16="http://schemas.microsoft.com/office/drawing/2014/main" id="{21C0081E-201C-3346-8EA9-08D49683B5F2}"/>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9" name="Oval 408">
              <a:extLst>
                <a:ext uri="{FF2B5EF4-FFF2-40B4-BE49-F238E27FC236}">
                  <a16:creationId xmlns:a16="http://schemas.microsoft.com/office/drawing/2014/main" id="{CA34055E-7F9C-7B4C-9FC3-67F70CE74157}"/>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32" name="Group 480">
            <a:extLst>
              <a:ext uri="{FF2B5EF4-FFF2-40B4-BE49-F238E27FC236}">
                <a16:creationId xmlns:a16="http://schemas.microsoft.com/office/drawing/2014/main" id="{35A6C761-E8B8-E245-8346-0534D7D45C83}"/>
              </a:ext>
            </a:extLst>
          </p:cNvPr>
          <p:cNvGrpSpPr>
            <a:grpSpLocks noChangeAspect="1"/>
          </p:cNvGrpSpPr>
          <p:nvPr/>
        </p:nvGrpSpPr>
        <p:grpSpPr>
          <a:xfrm>
            <a:off x="1767781" y="3968306"/>
            <a:ext cx="629867" cy="330067"/>
            <a:chOff x="4166066" y="3056387"/>
            <a:chExt cx="2519466" cy="1320268"/>
          </a:xfrm>
        </p:grpSpPr>
        <p:grpSp>
          <p:nvGrpSpPr>
            <p:cNvPr id="433" name="Group 86">
              <a:extLst>
                <a:ext uri="{FF2B5EF4-FFF2-40B4-BE49-F238E27FC236}">
                  <a16:creationId xmlns:a16="http://schemas.microsoft.com/office/drawing/2014/main" id="{687AE39D-A581-6340-BCA6-B06F746CF547}"/>
                </a:ext>
              </a:extLst>
            </p:cNvPr>
            <p:cNvGrpSpPr>
              <a:grpSpLocks noChangeAspect="1"/>
            </p:cNvGrpSpPr>
            <p:nvPr/>
          </p:nvGrpSpPr>
          <p:grpSpPr bwMode="auto">
            <a:xfrm>
              <a:off x="4166066" y="3056387"/>
              <a:ext cx="1406168" cy="1320268"/>
              <a:chOff x="1815" y="2475"/>
              <a:chExt cx="492" cy="547"/>
            </a:xfrm>
          </p:grpSpPr>
          <p:grpSp>
            <p:nvGrpSpPr>
              <p:cNvPr id="438" name="Group 87">
                <a:extLst>
                  <a:ext uri="{FF2B5EF4-FFF2-40B4-BE49-F238E27FC236}">
                    <a16:creationId xmlns:a16="http://schemas.microsoft.com/office/drawing/2014/main" id="{E5E20776-9059-2549-AB49-4D78F8017017}"/>
                  </a:ext>
                </a:extLst>
              </p:cNvPr>
              <p:cNvGrpSpPr>
                <a:grpSpLocks noChangeAspect="1"/>
              </p:cNvGrpSpPr>
              <p:nvPr/>
            </p:nvGrpSpPr>
            <p:grpSpPr bwMode="auto">
              <a:xfrm>
                <a:off x="1815" y="2475"/>
                <a:ext cx="492" cy="273"/>
                <a:chOff x="1815" y="2475"/>
                <a:chExt cx="492" cy="273"/>
              </a:xfrm>
            </p:grpSpPr>
            <p:sp>
              <p:nvSpPr>
                <p:cNvPr id="443" name="Rectangle 88">
                  <a:extLst>
                    <a:ext uri="{FF2B5EF4-FFF2-40B4-BE49-F238E27FC236}">
                      <a16:creationId xmlns:a16="http://schemas.microsoft.com/office/drawing/2014/main" id="{A5A74A3C-EE04-3E43-8D25-37372521E07F}"/>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44" name="Freeform 89">
                  <a:extLst>
                    <a:ext uri="{FF2B5EF4-FFF2-40B4-BE49-F238E27FC236}">
                      <a16:creationId xmlns:a16="http://schemas.microsoft.com/office/drawing/2014/main" id="{1B534193-A319-6E46-82AF-9F669FFCDADC}"/>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45" name="Rectangle 90">
                  <a:extLst>
                    <a:ext uri="{FF2B5EF4-FFF2-40B4-BE49-F238E27FC236}">
                      <a16:creationId xmlns:a16="http://schemas.microsoft.com/office/drawing/2014/main" id="{1C34CCA0-2733-E148-891D-538D30A2CE4A}"/>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439" name="Group 91">
                <a:extLst>
                  <a:ext uri="{FF2B5EF4-FFF2-40B4-BE49-F238E27FC236}">
                    <a16:creationId xmlns:a16="http://schemas.microsoft.com/office/drawing/2014/main" id="{5CCDD54C-86F1-C943-B47F-A0A500E03944}"/>
                  </a:ext>
                </a:extLst>
              </p:cNvPr>
              <p:cNvGrpSpPr>
                <a:grpSpLocks noChangeAspect="1"/>
              </p:cNvGrpSpPr>
              <p:nvPr/>
            </p:nvGrpSpPr>
            <p:grpSpPr bwMode="auto">
              <a:xfrm flipV="1">
                <a:off x="1815" y="2749"/>
                <a:ext cx="492" cy="273"/>
                <a:chOff x="1813" y="2475"/>
                <a:chExt cx="492" cy="273"/>
              </a:xfrm>
            </p:grpSpPr>
            <p:sp>
              <p:nvSpPr>
                <p:cNvPr id="440" name="Rectangle 92">
                  <a:extLst>
                    <a:ext uri="{FF2B5EF4-FFF2-40B4-BE49-F238E27FC236}">
                      <a16:creationId xmlns:a16="http://schemas.microsoft.com/office/drawing/2014/main" id="{70E38353-0DA2-CD4C-B464-6F2FB1FD09CC}"/>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41" name="Freeform 93">
                  <a:extLst>
                    <a:ext uri="{FF2B5EF4-FFF2-40B4-BE49-F238E27FC236}">
                      <a16:creationId xmlns:a16="http://schemas.microsoft.com/office/drawing/2014/main" id="{80DF8A78-B381-5D45-83C7-411CA7231E50}"/>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42" name="Rectangle 94">
                  <a:extLst>
                    <a:ext uri="{FF2B5EF4-FFF2-40B4-BE49-F238E27FC236}">
                      <a16:creationId xmlns:a16="http://schemas.microsoft.com/office/drawing/2014/main" id="{4A45D51F-4D5F-B24A-94F9-A1BBB1BA71DF}"/>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434" name="Block Arc 433">
              <a:extLst>
                <a:ext uri="{FF2B5EF4-FFF2-40B4-BE49-F238E27FC236}">
                  <a16:creationId xmlns:a16="http://schemas.microsoft.com/office/drawing/2014/main" id="{D5D6EE6E-21D7-3E40-889C-D9E4C3B12A25}"/>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35" name="Rounded Rectangle 434">
              <a:extLst>
                <a:ext uri="{FF2B5EF4-FFF2-40B4-BE49-F238E27FC236}">
                  <a16:creationId xmlns:a16="http://schemas.microsoft.com/office/drawing/2014/main" id="{423EBB50-F063-1245-8C76-185750D6041E}"/>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6" name="Rounded Rectangle 435">
              <a:extLst>
                <a:ext uri="{FF2B5EF4-FFF2-40B4-BE49-F238E27FC236}">
                  <a16:creationId xmlns:a16="http://schemas.microsoft.com/office/drawing/2014/main" id="{F494D23A-8621-CE4E-8210-2E03E7FCD830}"/>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7" name="Oval 436">
              <a:extLst>
                <a:ext uri="{FF2B5EF4-FFF2-40B4-BE49-F238E27FC236}">
                  <a16:creationId xmlns:a16="http://schemas.microsoft.com/office/drawing/2014/main" id="{F1271518-BBF4-4347-833C-57EBE5364547}"/>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46" name="Group 480">
            <a:extLst>
              <a:ext uri="{FF2B5EF4-FFF2-40B4-BE49-F238E27FC236}">
                <a16:creationId xmlns:a16="http://schemas.microsoft.com/office/drawing/2014/main" id="{A5A9649D-A35B-8C4A-825B-7BF4E5CC2188}"/>
              </a:ext>
            </a:extLst>
          </p:cNvPr>
          <p:cNvGrpSpPr>
            <a:grpSpLocks noChangeAspect="1"/>
          </p:cNvGrpSpPr>
          <p:nvPr/>
        </p:nvGrpSpPr>
        <p:grpSpPr>
          <a:xfrm>
            <a:off x="3810618" y="3070764"/>
            <a:ext cx="629867" cy="330067"/>
            <a:chOff x="4166066" y="3056387"/>
            <a:chExt cx="2519466" cy="1320268"/>
          </a:xfrm>
        </p:grpSpPr>
        <p:grpSp>
          <p:nvGrpSpPr>
            <p:cNvPr id="447" name="Group 86">
              <a:extLst>
                <a:ext uri="{FF2B5EF4-FFF2-40B4-BE49-F238E27FC236}">
                  <a16:creationId xmlns:a16="http://schemas.microsoft.com/office/drawing/2014/main" id="{AAB32A72-227C-8F43-A96A-9AAC1FEC9AE0}"/>
                </a:ext>
              </a:extLst>
            </p:cNvPr>
            <p:cNvGrpSpPr>
              <a:grpSpLocks noChangeAspect="1"/>
            </p:cNvGrpSpPr>
            <p:nvPr/>
          </p:nvGrpSpPr>
          <p:grpSpPr bwMode="auto">
            <a:xfrm>
              <a:off x="4166066" y="3056387"/>
              <a:ext cx="1406168" cy="1320268"/>
              <a:chOff x="1815" y="2475"/>
              <a:chExt cx="492" cy="547"/>
            </a:xfrm>
          </p:grpSpPr>
          <p:grpSp>
            <p:nvGrpSpPr>
              <p:cNvPr id="452" name="Group 87">
                <a:extLst>
                  <a:ext uri="{FF2B5EF4-FFF2-40B4-BE49-F238E27FC236}">
                    <a16:creationId xmlns:a16="http://schemas.microsoft.com/office/drawing/2014/main" id="{70C58F13-B2A2-8F49-851B-B6361B085BAA}"/>
                  </a:ext>
                </a:extLst>
              </p:cNvPr>
              <p:cNvGrpSpPr>
                <a:grpSpLocks noChangeAspect="1"/>
              </p:cNvGrpSpPr>
              <p:nvPr/>
            </p:nvGrpSpPr>
            <p:grpSpPr bwMode="auto">
              <a:xfrm>
                <a:off x="1815" y="2475"/>
                <a:ext cx="492" cy="273"/>
                <a:chOff x="1815" y="2475"/>
                <a:chExt cx="492" cy="273"/>
              </a:xfrm>
            </p:grpSpPr>
            <p:sp>
              <p:nvSpPr>
                <p:cNvPr id="457" name="Rectangle 88">
                  <a:extLst>
                    <a:ext uri="{FF2B5EF4-FFF2-40B4-BE49-F238E27FC236}">
                      <a16:creationId xmlns:a16="http://schemas.microsoft.com/office/drawing/2014/main" id="{60EFDE71-EB91-F445-AF96-98CB0FEBD319}"/>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58" name="Freeform 89">
                  <a:extLst>
                    <a:ext uri="{FF2B5EF4-FFF2-40B4-BE49-F238E27FC236}">
                      <a16:creationId xmlns:a16="http://schemas.microsoft.com/office/drawing/2014/main" id="{4D5DC0B6-CBD1-524B-8B48-CEE4E5B13642}"/>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59" name="Rectangle 90">
                  <a:extLst>
                    <a:ext uri="{FF2B5EF4-FFF2-40B4-BE49-F238E27FC236}">
                      <a16:creationId xmlns:a16="http://schemas.microsoft.com/office/drawing/2014/main" id="{E430AB37-F571-1649-B820-F3BBB242CCFF}"/>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453" name="Group 91">
                <a:extLst>
                  <a:ext uri="{FF2B5EF4-FFF2-40B4-BE49-F238E27FC236}">
                    <a16:creationId xmlns:a16="http://schemas.microsoft.com/office/drawing/2014/main" id="{F1496C68-0FE0-D747-A557-B4E0E4A9C6B0}"/>
                  </a:ext>
                </a:extLst>
              </p:cNvPr>
              <p:cNvGrpSpPr>
                <a:grpSpLocks noChangeAspect="1"/>
              </p:cNvGrpSpPr>
              <p:nvPr/>
            </p:nvGrpSpPr>
            <p:grpSpPr bwMode="auto">
              <a:xfrm flipV="1">
                <a:off x="1815" y="2749"/>
                <a:ext cx="492" cy="273"/>
                <a:chOff x="1813" y="2475"/>
                <a:chExt cx="492" cy="273"/>
              </a:xfrm>
            </p:grpSpPr>
            <p:sp>
              <p:nvSpPr>
                <p:cNvPr id="454" name="Rectangle 92">
                  <a:extLst>
                    <a:ext uri="{FF2B5EF4-FFF2-40B4-BE49-F238E27FC236}">
                      <a16:creationId xmlns:a16="http://schemas.microsoft.com/office/drawing/2014/main" id="{49ADD36A-31E0-4E48-BCC0-DB21D63D4BA7}"/>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55" name="Freeform 93">
                  <a:extLst>
                    <a:ext uri="{FF2B5EF4-FFF2-40B4-BE49-F238E27FC236}">
                      <a16:creationId xmlns:a16="http://schemas.microsoft.com/office/drawing/2014/main" id="{0F887B0E-2081-8543-BED8-47F5F6E00103}"/>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56" name="Rectangle 94">
                  <a:extLst>
                    <a:ext uri="{FF2B5EF4-FFF2-40B4-BE49-F238E27FC236}">
                      <a16:creationId xmlns:a16="http://schemas.microsoft.com/office/drawing/2014/main" id="{085DC4E7-30E9-9845-B8AE-19B051B01522}"/>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448" name="Block Arc 447">
              <a:extLst>
                <a:ext uri="{FF2B5EF4-FFF2-40B4-BE49-F238E27FC236}">
                  <a16:creationId xmlns:a16="http://schemas.microsoft.com/office/drawing/2014/main" id="{B0514878-C64E-A743-A8B0-BB9733161E47}"/>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49" name="Rounded Rectangle 448">
              <a:extLst>
                <a:ext uri="{FF2B5EF4-FFF2-40B4-BE49-F238E27FC236}">
                  <a16:creationId xmlns:a16="http://schemas.microsoft.com/office/drawing/2014/main" id="{85C5B5F3-36F7-DF40-A2F8-D3530C5D796B}"/>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0" name="Rounded Rectangle 449">
              <a:extLst>
                <a:ext uri="{FF2B5EF4-FFF2-40B4-BE49-F238E27FC236}">
                  <a16:creationId xmlns:a16="http://schemas.microsoft.com/office/drawing/2014/main" id="{EA93B815-815A-2D43-A820-BBC0EA1BE427}"/>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1" name="Oval 450">
              <a:extLst>
                <a:ext uri="{FF2B5EF4-FFF2-40B4-BE49-F238E27FC236}">
                  <a16:creationId xmlns:a16="http://schemas.microsoft.com/office/drawing/2014/main" id="{A75F9333-919D-1B48-80C8-9AA6C6F45F12}"/>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60" name="Group 480">
            <a:extLst>
              <a:ext uri="{FF2B5EF4-FFF2-40B4-BE49-F238E27FC236}">
                <a16:creationId xmlns:a16="http://schemas.microsoft.com/office/drawing/2014/main" id="{CD26DB94-63C9-EE4F-A268-716BBAC76CCE}"/>
              </a:ext>
            </a:extLst>
          </p:cNvPr>
          <p:cNvGrpSpPr>
            <a:grpSpLocks noChangeAspect="1"/>
          </p:cNvGrpSpPr>
          <p:nvPr/>
        </p:nvGrpSpPr>
        <p:grpSpPr>
          <a:xfrm>
            <a:off x="2508454" y="3981585"/>
            <a:ext cx="629867" cy="330067"/>
            <a:chOff x="4166066" y="3056387"/>
            <a:chExt cx="2519466" cy="1320268"/>
          </a:xfrm>
        </p:grpSpPr>
        <p:grpSp>
          <p:nvGrpSpPr>
            <p:cNvPr id="461" name="Group 86">
              <a:extLst>
                <a:ext uri="{FF2B5EF4-FFF2-40B4-BE49-F238E27FC236}">
                  <a16:creationId xmlns:a16="http://schemas.microsoft.com/office/drawing/2014/main" id="{AF92D4CD-050E-B744-8F30-A8961CAB1E54}"/>
                </a:ext>
              </a:extLst>
            </p:cNvPr>
            <p:cNvGrpSpPr>
              <a:grpSpLocks noChangeAspect="1"/>
            </p:cNvGrpSpPr>
            <p:nvPr/>
          </p:nvGrpSpPr>
          <p:grpSpPr bwMode="auto">
            <a:xfrm>
              <a:off x="4166066" y="3056387"/>
              <a:ext cx="1406168" cy="1320268"/>
              <a:chOff x="1815" y="2475"/>
              <a:chExt cx="492" cy="547"/>
            </a:xfrm>
          </p:grpSpPr>
          <p:grpSp>
            <p:nvGrpSpPr>
              <p:cNvPr id="466" name="Group 87">
                <a:extLst>
                  <a:ext uri="{FF2B5EF4-FFF2-40B4-BE49-F238E27FC236}">
                    <a16:creationId xmlns:a16="http://schemas.microsoft.com/office/drawing/2014/main" id="{8380950F-E615-894A-AA1A-DA11690AD0C9}"/>
                  </a:ext>
                </a:extLst>
              </p:cNvPr>
              <p:cNvGrpSpPr>
                <a:grpSpLocks noChangeAspect="1"/>
              </p:cNvGrpSpPr>
              <p:nvPr/>
            </p:nvGrpSpPr>
            <p:grpSpPr bwMode="auto">
              <a:xfrm>
                <a:off x="1815" y="2475"/>
                <a:ext cx="492" cy="273"/>
                <a:chOff x="1815" y="2475"/>
                <a:chExt cx="492" cy="273"/>
              </a:xfrm>
            </p:grpSpPr>
            <p:sp>
              <p:nvSpPr>
                <p:cNvPr id="471" name="Rectangle 88">
                  <a:extLst>
                    <a:ext uri="{FF2B5EF4-FFF2-40B4-BE49-F238E27FC236}">
                      <a16:creationId xmlns:a16="http://schemas.microsoft.com/office/drawing/2014/main" id="{7E48BBD1-FB49-F64E-8A39-C08612C524A3}"/>
                    </a:ext>
                  </a:extLst>
                </p:cNvPr>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72" name="Freeform 89">
                  <a:extLst>
                    <a:ext uri="{FF2B5EF4-FFF2-40B4-BE49-F238E27FC236}">
                      <a16:creationId xmlns:a16="http://schemas.microsoft.com/office/drawing/2014/main" id="{EC87A488-9A77-4A46-9D60-3262FC55533E}"/>
                    </a:ext>
                  </a:extLst>
                </p:cNvPr>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73" name="Rectangle 90">
                  <a:extLst>
                    <a:ext uri="{FF2B5EF4-FFF2-40B4-BE49-F238E27FC236}">
                      <a16:creationId xmlns:a16="http://schemas.microsoft.com/office/drawing/2014/main" id="{7B9DE536-7DE8-B74D-B6A9-1E04C9962AEA}"/>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467" name="Group 91">
                <a:extLst>
                  <a:ext uri="{FF2B5EF4-FFF2-40B4-BE49-F238E27FC236}">
                    <a16:creationId xmlns:a16="http://schemas.microsoft.com/office/drawing/2014/main" id="{9C2CADBF-3455-6244-BBB0-EFCC745FECC4}"/>
                  </a:ext>
                </a:extLst>
              </p:cNvPr>
              <p:cNvGrpSpPr>
                <a:grpSpLocks noChangeAspect="1"/>
              </p:cNvGrpSpPr>
              <p:nvPr/>
            </p:nvGrpSpPr>
            <p:grpSpPr bwMode="auto">
              <a:xfrm flipV="1">
                <a:off x="1815" y="2749"/>
                <a:ext cx="492" cy="273"/>
                <a:chOff x="1813" y="2475"/>
                <a:chExt cx="492" cy="273"/>
              </a:xfrm>
            </p:grpSpPr>
            <p:sp>
              <p:nvSpPr>
                <p:cNvPr id="468" name="Rectangle 92">
                  <a:extLst>
                    <a:ext uri="{FF2B5EF4-FFF2-40B4-BE49-F238E27FC236}">
                      <a16:creationId xmlns:a16="http://schemas.microsoft.com/office/drawing/2014/main" id="{A65FED20-27C0-F640-B947-6F14208706A1}"/>
                    </a:ext>
                  </a:extLst>
                </p:cNvPr>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69" name="Freeform 93">
                  <a:extLst>
                    <a:ext uri="{FF2B5EF4-FFF2-40B4-BE49-F238E27FC236}">
                      <a16:creationId xmlns:a16="http://schemas.microsoft.com/office/drawing/2014/main" id="{7C3D7B82-7A76-0D45-A0C0-81575D9C815B}"/>
                    </a:ext>
                  </a:extLst>
                </p:cNvPr>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70" name="Rectangle 94">
                  <a:extLst>
                    <a:ext uri="{FF2B5EF4-FFF2-40B4-BE49-F238E27FC236}">
                      <a16:creationId xmlns:a16="http://schemas.microsoft.com/office/drawing/2014/main" id="{2852D849-5359-F041-8109-F404E7D8F12B}"/>
                    </a:ext>
                  </a:extLst>
                </p:cNvPr>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462" name="Block Arc 461">
              <a:extLst>
                <a:ext uri="{FF2B5EF4-FFF2-40B4-BE49-F238E27FC236}">
                  <a16:creationId xmlns:a16="http://schemas.microsoft.com/office/drawing/2014/main" id="{667A76DA-A3B9-1644-A8B9-7E5D624CE39A}"/>
                </a:ext>
              </a:extLst>
            </p:cNvPr>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63" name="Rounded Rectangle 462">
              <a:extLst>
                <a:ext uri="{FF2B5EF4-FFF2-40B4-BE49-F238E27FC236}">
                  <a16:creationId xmlns:a16="http://schemas.microsoft.com/office/drawing/2014/main" id="{3038945D-AFA2-2E41-A1E1-E4F9715A694C}"/>
                </a:ext>
              </a:extLst>
            </p:cNvPr>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4" name="Rounded Rectangle 463">
              <a:extLst>
                <a:ext uri="{FF2B5EF4-FFF2-40B4-BE49-F238E27FC236}">
                  <a16:creationId xmlns:a16="http://schemas.microsoft.com/office/drawing/2014/main" id="{D51C5E35-903F-4B4B-91C8-E9A236441871}"/>
                </a:ext>
              </a:extLst>
            </p:cNvPr>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5" name="Oval 464">
              <a:extLst>
                <a:ext uri="{FF2B5EF4-FFF2-40B4-BE49-F238E27FC236}">
                  <a16:creationId xmlns:a16="http://schemas.microsoft.com/office/drawing/2014/main" id="{35C6428F-F8EA-6845-ACA6-457FCCB6F2EE}"/>
                </a:ext>
              </a:extLst>
            </p:cNvPr>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84" name="Rectangle 483">
            <a:extLst>
              <a:ext uri="{FF2B5EF4-FFF2-40B4-BE49-F238E27FC236}">
                <a16:creationId xmlns:a16="http://schemas.microsoft.com/office/drawing/2014/main" id="{263DA37F-2B17-7F4C-A9A1-5C9C5EA39589}"/>
              </a:ext>
            </a:extLst>
          </p:cNvPr>
          <p:cNvSpPr/>
          <p:nvPr/>
        </p:nvSpPr>
        <p:spPr>
          <a:xfrm>
            <a:off x="279071" y="1514525"/>
            <a:ext cx="396262" cy="369332"/>
          </a:xfrm>
          <a:prstGeom prst="rect">
            <a:avLst/>
          </a:prstGeom>
        </p:spPr>
        <p:txBody>
          <a:bodyPr wrap="none">
            <a:spAutoFit/>
          </a:bodyPr>
          <a:lstStyle/>
          <a:p>
            <a:r>
              <a:rPr lang="en-US" b="1" dirty="0">
                <a:solidFill>
                  <a:srgbClr val="FF0000"/>
                </a:solidFill>
                <a:latin typeface="Times New Roman" panose="02020603050405020304" pitchFamily="18" charset="0"/>
                <a:cs typeface="Times New Roman" panose="02020603050405020304" pitchFamily="18" charset="0"/>
              </a:rPr>
              <a:t>e</a:t>
            </a:r>
            <a:r>
              <a:rPr lang="en-US" b="1" baseline="30000" dirty="0">
                <a:solidFill>
                  <a:srgbClr val="FF0000"/>
                </a:solidFill>
                <a:latin typeface="Times New Roman" panose="02020603050405020304" pitchFamily="18" charset="0"/>
                <a:cs typeface="Times New Roman" panose="02020603050405020304" pitchFamily="18" charset="0"/>
              </a:rPr>
              <a:t>-</a:t>
            </a:r>
            <a:r>
              <a:rPr lang="en-US" b="1" dirty="0">
                <a:solidFill>
                  <a:srgbClr val="FF0000"/>
                </a:solidFill>
                <a:latin typeface="Times New Roman" panose="02020603050405020304" pitchFamily="18" charset="0"/>
                <a:cs typeface="Times New Roman" panose="02020603050405020304" pitchFamily="18" charset="0"/>
              </a:rPr>
              <a:t> </a:t>
            </a:r>
            <a:endParaRPr lang="en-US" b="1" dirty="0"/>
          </a:p>
        </p:txBody>
      </p:sp>
      <p:sp>
        <p:nvSpPr>
          <p:cNvPr id="485" name="Rectangle 484">
            <a:extLst>
              <a:ext uri="{FF2B5EF4-FFF2-40B4-BE49-F238E27FC236}">
                <a16:creationId xmlns:a16="http://schemas.microsoft.com/office/drawing/2014/main" id="{1CC09212-1CD3-824E-B1A0-519BC3BDC10F}"/>
              </a:ext>
            </a:extLst>
          </p:cNvPr>
          <p:cNvSpPr/>
          <p:nvPr/>
        </p:nvSpPr>
        <p:spPr>
          <a:xfrm>
            <a:off x="2502518" y="1586048"/>
            <a:ext cx="431528" cy="369332"/>
          </a:xfrm>
          <a:prstGeom prst="rect">
            <a:avLst/>
          </a:prstGeom>
        </p:spPr>
        <p:txBody>
          <a:bodyPr wrap="none">
            <a:spAutoFit/>
          </a:bodyPr>
          <a:lstStyle/>
          <a:p>
            <a:r>
              <a:rPr lang="en-US" b="1" dirty="0">
                <a:solidFill>
                  <a:srgbClr val="FF0000"/>
                </a:solidFill>
                <a:latin typeface="Times New Roman" panose="02020603050405020304" pitchFamily="18" charset="0"/>
                <a:cs typeface="Times New Roman" panose="02020603050405020304" pitchFamily="18" charset="0"/>
              </a:rPr>
              <a:t>e</a:t>
            </a:r>
            <a:r>
              <a:rPr lang="en-US" b="1" baseline="30000" dirty="0">
                <a:solidFill>
                  <a:srgbClr val="FF0000"/>
                </a:solidFill>
                <a:latin typeface="Times New Roman" panose="02020603050405020304" pitchFamily="18" charset="0"/>
                <a:cs typeface="Times New Roman" panose="02020603050405020304" pitchFamily="18" charset="0"/>
              </a:rPr>
              <a:t>+</a:t>
            </a:r>
            <a:r>
              <a:rPr lang="en-US" b="1" dirty="0">
                <a:solidFill>
                  <a:srgbClr val="FF0000"/>
                </a:solidFill>
                <a:latin typeface="Times New Roman" panose="02020603050405020304" pitchFamily="18" charset="0"/>
                <a:cs typeface="Times New Roman" panose="02020603050405020304" pitchFamily="18" charset="0"/>
              </a:rPr>
              <a:t> </a:t>
            </a:r>
            <a:endParaRPr lang="en-US" b="1" dirty="0"/>
          </a:p>
        </p:txBody>
      </p:sp>
      <p:sp>
        <p:nvSpPr>
          <p:cNvPr id="487" name="Text Box 113">
            <a:extLst>
              <a:ext uri="{FF2B5EF4-FFF2-40B4-BE49-F238E27FC236}">
                <a16:creationId xmlns:a16="http://schemas.microsoft.com/office/drawing/2014/main" id="{AA0F1758-9147-F349-942B-E077E39F87BA}"/>
              </a:ext>
            </a:extLst>
          </p:cNvPr>
          <p:cNvSpPr txBox="1">
            <a:spLocks noChangeAspect="1" noChangeArrowheads="1"/>
          </p:cNvSpPr>
          <p:nvPr/>
        </p:nvSpPr>
        <p:spPr bwMode="auto">
          <a:xfrm flipH="1">
            <a:off x="3561048" y="2474589"/>
            <a:ext cx="1180131" cy="523220"/>
          </a:xfrm>
          <a:prstGeom prst="rect">
            <a:avLst/>
          </a:prstGeom>
          <a:noFill/>
          <a:ln w="9525">
            <a:noFill/>
            <a:miter lim="800000"/>
            <a:headEnd/>
            <a:tailEnd/>
          </a:ln>
        </p:spPr>
        <p:txBody>
          <a:bodyPr wrap="none">
            <a:prstTxWarp prst="textNoShape">
              <a:avLst/>
            </a:prstTxWarp>
            <a:spAutoFit/>
          </a:bodyPr>
          <a:lstStyle/>
          <a:p>
            <a:pPr eaLnBrk="0" hangingPunct="0"/>
            <a:r>
              <a:rPr lang="en-US" sz="1400" dirty="0">
                <a:solidFill>
                  <a:srgbClr val="FF0000"/>
                </a:solidFill>
                <a:latin typeface="Times New Roman" panose="02020603050405020304" pitchFamily="18" charset="0"/>
                <a:cs typeface="Times New Roman" panose="02020603050405020304" pitchFamily="18" charset="0"/>
              </a:rPr>
              <a:t>182.25 GeV </a:t>
            </a:r>
          </a:p>
          <a:p>
            <a:pPr eaLnBrk="0" hangingPunct="0"/>
            <a:r>
              <a:rPr lang="en-US" sz="1400" dirty="0">
                <a:solidFill>
                  <a:srgbClr val="FF0000"/>
                </a:solidFill>
                <a:latin typeface="Times New Roman" panose="02020603050405020304" pitchFamily="18" charset="0"/>
                <a:cs typeface="Times New Roman" panose="02020603050405020304" pitchFamily="18" charset="0"/>
              </a:rPr>
              <a:t>colliding </a:t>
            </a:r>
            <a:r>
              <a:rPr lang="en-US" sz="1400" dirty="0" err="1">
                <a:solidFill>
                  <a:srgbClr val="FF0000"/>
                </a:solidFill>
                <a:latin typeface="Times New Roman" panose="02020603050405020304" pitchFamily="18" charset="0"/>
                <a:cs typeface="Times New Roman" panose="02020603050405020304" pitchFamily="18" charset="0"/>
              </a:rPr>
              <a:t>e</a:t>
            </a:r>
            <a:r>
              <a:rPr lang="en-US" sz="1400" baseline="30000" dirty="0" err="1">
                <a:solidFill>
                  <a:srgbClr val="FF0000"/>
                </a:solidFill>
                <a:latin typeface="Times New Roman" panose="02020603050405020304" pitchFamily="18" charset="0"/>
                <a:cs typeface="Times New Roman" panose="02020603050405020304" pitchFamily="18" charset="0"/>
              </a:rPr>
              <a:t>+</a:t>
            </a:r>
            <a:r>
              <a:rPr lang="en-US" sz="1400" dirty="0" err="1">
                <a:solidFill>
                  <a:srgbClr val="FF0000"/>
                </a:solidFill>
                <a:latin typeface="Times New Roman" panose="02020603050405020304" pitchFamily="18" charset="0"/>
                <a:cs typeface="Times New Roman" panose="02020603050405020304" pitchFamily="18" charset="0"/>
              </a:rPr>
              <a:t>e</a:t>
            </a:r>
            <a:r>
              <a:rPr lang="en-US" sz="1400" baseline="30000" dirty="0">
                <a:solidFill>
                  <a:srgbClr val="FF0000"/>
                </a:solidFill>
                <a:latin typeface="Times New Roman" panose="02020603050405020304" pitchFamily="18" charset="0"/>
                <a:cs typeface="Times New Roman" panose="02020603050405020304" pitchFamily="18" charset="0"/>
              </a:rPr>
              <a:t>-</a:t>
            </a:r>
            <a:r>
              <a:rPr lang="en-US" sz="1400" dirty="0">
                <a:solidFill>
                  <a:srgbClr val="FF0000"/>
                </a:solidFill>
                <a:latin typeface="Times New Roman" panose="02020603050405020304" pitchFamily="18" charset="0"/>
                <a:cs typeface="Times New Roman" panose="02020603050405020304" pitchFamily="18" charset="0"/>
              </a:rPr>
              <a:t> </a:t>
            </a:r>
          </a:p>
        </p:txBody>
      </p:sp>
      <p:sp>
        <p:nvSpPr>
          <p:cNvPr id="489" name="Rectangle 488">
            <a:extLst>
              <a:ext uri="{FF2B5EF4-FFF2-40B4-BE49-F238E27FC236}">
                <a16:creationId xmlns:a16="http://schemas.microsoft.com/office/drawing/2014/main" id="{82F15559-DEE4-E448-A166-48E96E918F9A}"/>
              </a:ext>
            </a:extLst>
          </p:cNvPr>
          <p:cNvSpPr/>
          <p:nvPr/>
        </p:nvSpPr>
        <p:spPr>
          <a:xfrm>
            <a:off x="1779503" y="1871268"/>
            <a:ext cx="396262" cy="369332"/>
          </a:xfrm>
          <a:prstGeom prst="rect">
            <a:avLst/>
          </a:prstGeom>
        </p:spPr>
        <p:txBody>
          <a:bodyPr wrap="none">
            <a:spAutoFit/>
          </a:bodyPr>
          <a:lstStyle/>
          <a:p>
            <a:r>
              <a:rPr lang="en-US" b="1" dirty="0">
                <a:solidFill>
                  <a:srgbClr val="FF0000"/>
                </a:solidFill>
                <a:latin typeface="Times New Roman" panose="02020603050405020304" pitchFamily="18" charset="0"/>
                <a:cs typeface="Times New Roman" panose="02020603050405020304" pitchFamily="18" charset="0"/>
              </a:rPr>
              <a:t>e</a:t>
            </a:r>
            <a:r>
              <a:rPr lang="en-US" b="1" baseline="30000" dirty="0">
                <a:solidFill>
                  <a:srgbClr val="FF0000"/>
                </a:solidFill>
                <a:latin typeface="Times New Roman" panose="02020603050405020304" pitchFamily="18" charset="0"/>
                <a:cs typeface="Times New Roman" panose="02020603050405020304" pitchFamily="18" charset="0"/>
              </a:rPr>
              <a:t>-</a:t>
            </a:r>
            <a:r>
              <a:rPr lang="en-US" b="1" dirty="0">
                <a:solidFill>
                  <a:srgbClr val="FF0000"/>
                </a:solidFill>
                <a:latin typeface="Times New Roman" panose="02020603050405020304" pitchFamily="18" charset="0"/>
                <a:cs typeface="Times New Roman" panose="02020603050405020304" pitchFamily="18" charset="0"/>
              </a:rPr>
              <a:t> </a:t>
            </a:r>
            <a:endParaRPr lang="en-US" b="1" dirty="0"/>
          </a:p>
        </p:txBody>
      </p:sp>
      <p:sp>
        <p:nvSpPr>
          <p:cNvPr id="490" name="Text Box 113">
            <a:extLst>
              <a:ext uri="{FF2B5EF4-FFF2-40B4-BE49-F238E27FC236}">
                <a16:creationId xmlns:a16="http://schemas.microsoft.com/office/drawing/2014/main" id="{FE93E8C0-4D5F-0F42-8141-EB15BD9EDC69}"/>
              </a:ext>
            </a:extLst>
          </p:cNvPr>
          <p:cNvSpPr txBox="1">
            <a:spLocks noChangeAspect="1" noChangeArrowheads="1"/>
          </p:cNvSpPr>
          <p:nvPr/>
        </p:nvSpPr>
        <p:spPr bwMode="auto">
          <a:xfrm flipH="1">
            <a:off x="64814" y="1323393"/>
            <a:ext cx="1215333" cy="307777"/>
          </a:xfrm>
          <a:prstGeom prst="rect">
            <a:avLst/>
          </a:prstGeom>
          <a:noFill/>
          <a:ln w="9525">
            <a:noFill/>
            <a:miter lim="800000"/>
            <a:headEnd/>
            <a:tailEnd/>
          </a:ln>
        </p:spPr>
        <p:txBody>
          <a:bodyPr wrap="none">
            <a:prstTxWarp prst="textNoShape">
              <a:avLst/>
            </a:prstTxWarp>
            <a:spAutoFit/>
          </a:bodyPr>
          <a:lstStyle/>
          <a:p>
            <a:pPr eaLnBrk="0" hangingPunct="0"/>
            <a:r>
              <a:rPr lang="en-US" sz="1400" dirty="0">
                <a:solidFill>
                  <a:srgbClr val="FF0000"/>
                </a:solidFill>
                <a:latin typeface="Times New Roman" panose="02020603050405020304" pitchFamily="18" charset="0"/>
                <a:cs typeface="Times New Roman" panose="02020603050405020304" pitchFamily="18" charset="0"/>
              </a:rPr>
              <a:t>2 GeV  </a:t>
            </a:r>
            <a:r>
              <a:rPr lang="en-US" sz="1400" dirty="0" err="1">
                <a:solidFill>
                  <a:srgbClr val="FF0000"/>
                </a:solidFill>
                <a:latin typeface="Times New Roman" panose="02020603050405020304" pitchFamily="18" charset="0"/>
                <a:cs typeface="Times New Roman" panose="02020603050405020304" pitchFamily="18" charset="0"/>
              </a:rPr>
              <a:t>decel</a:t>
            </a:r>
            <a:r>
              <a:rPr lang="en-US" sz="1400" dirty="0">
                <a:solidFill>
                  <a:srgbClr val="FF0000"/>
                </a:solidFill>
                <a:latin typeface="Times New Roman" panose="02020603050405020304" pitchFamily="18" charset="0"/>
                <a:cs typeface="Times New Roman" panose="02020603050405020304" pitchFamily="18" charset="0"/>
              </a:rPr>
              <a:t>. </a:t>
            </a:r>
          </a:p>
        </p:txBody>
      </p:sp>
      <p:sp>
        <p:nvSpPr>
          <p:cNvPr id="491" name="Text Box 113">
            <a:extLst>
              <a:ext uri="{FF2B5EF4-FFF2-40B4-BE49-F238E27FC236}">
                <a16:creationId xmlns:a16="http://schemas.microsoft.com/office/drawing/2014/main" id="{0B3E0FCC-4775-AF4F-B640-785B78632721}"/>
              </a:ext>
            </a:extLst>
          </p:cNvPr>
          <p:cNvSpPr txBox="1">
            <a:spLocks noChangeAspect="1" noChangeArrowheads="1"/>
          </p:cNvSpPr>
          <p:nvPr/>
        </p:nvSpPr>
        <p:spPr bwMode="auto">
          <a:xfrm flipH="1">
            <a:off x="79908" y="2378685"/>
            <a:ext cx="1439753" cy="307777"/>
          </a:xfrm>
          <a:prstGeom prst="rect">
            <a:avLst/>
          </a:prstGeom>
          <a:noFill/>
          <a:ln w="9525">
            <a:noFill/>
            <a:miter lim="800000"/>
            <a:headEnd/>
            <a:tailEnd/>
          </a:ln>
        </p:spPr>
        <p:txBody>
          <a:bodyPr wrap="none">
            <a:prstTxWarp prst="textNoShape">
              <a:avLst/>
            </a:prstTxWarp>
            <a:spAutoFit/>
          </a:bodyPr>
          <a:lstStyle/>
          <a:p>
            <a:pPr eaLnBrk="0" hangingPunct="0"/>
            <a:r>
              <a:rPr lang="en-US" sz="1400" dirty="0">
                <a:solidFill>
                  <a:srgbClr val="FF0000"/>
                </a:solidFill>
                <a:latin typeface="Times New Roman" panose="02020603050405020304" pitchFamily="18" charset="0"/>
                <a:cs typeface="Times New Roman" panose="02020603050405020304" pitchFamily="18" charset="0"/>
              </a:rPr>
              <a:t>37.7 GeV  </a:t>
            </a:r>
            <a:r>
              <a:rPr lang="en-US" sz="1400" dirty="0" err="1">
                <a:solidFill>
                  <a:srgbClr val="FF0000"/>
                </a:solidFill>
                <a:latin typeface="Times New Roman" panose="02020603050405020304" pitchFamily="18" charset="0"/>
                <a:cs typeface="Times New Roman" panose="02020603050405020304" pitchFamily="18" charset="0"/>
              </a:rPr>
              <a:t>decel</a:t>
            </a:r>
            <a:r>
              <a:rPr lang="en-US" sz="1400" dirty="0">
                <a:solidFill>
                  <a:srgbClr val="FF0000"/>
                </a:solidFill>
                <a:latin typeface="Times New Roman" panose="02020603050405020304" pitchFamily="18" charset="0"/>
                <a:cs typeface="Times New Roman" panose="02020603050405020304" pitchFamily="18" charset="0"/>
              </a:rPr>
              <a:t>.</a:t>
            </a:r>
          </a:p>
        </p:txBody>
      </p:sp>
      <p:sp>
        <p:nvSpPr>
          <p:cNvPr id="492" name="Text Box 119">
            <a:extLst>
              <a:ext uri="{FF2B5EF4-FFF2-40B4-BE49-F238E27FC236}">
                <a16:creationId xmlns:a16="http://schemas.microsoft.com/office/drawing/2014/main" id="{C5F2CBEA-B40F-BF41-A63E-A6A0F8D600C3}"/>
              </a:ext>
            </a:extLst>
          </p:cNvPr>
          <p:cNvSpPr txBox="1">
            <a:spLocks noChangeAspect="1" noChangeArrowheads="1"/>
          </p:cNvSpPr>
          <p:nvPr/>
        </p:nvSpPr>
        <p:spPr bwMode="auto">
          <a:xfrm flipH="1">
            <a:off x="93849" y="2690032"/>
            <a:ext cx="1430135" cy="307777"/>
          </a:xfrm>
          <a:prstGeom prst="rect">
            <a:avLst/>
          </a:prstGeom>
          <a:noFill/>
          <a:ln w="9525">
            <a:noFill/>
            <a:miter lim="800000"/>
            <a:headEnd/>
            <a:tailEnd/>
          </a:ln>
        </p:spPr>
        <p:txBody>
          <a:bodyPr wrap="none">
            <a:prstTxWarp prst="textNoShape">
              <a:avLst/>
            </a:prstTxWarp>
            <a:spAutoFit/>
          </a:bodyPr>
          <a:lstStyle/>
          <a:p>
            <a:pPr eaLnBrk="0" hangingPunct="0"/>
            <a:r>
              <a:rPr lang="en-US" sz="1400" dirty="0">
                <a:solidFill>
                  <a:srgbClr val="FF0000"/>
                </a:solidFill>
                <a:latin typeface="Times New Roman" panose="02020603050405020304" pitchFamily="18" charset="0"/>
                <a:cs typeface="Times New Roman" panose="02020603050405020304" pitchFamily="18" charset="0"/>
              </a:rPr>
              <a:t>48.5  GeV  accel.</a:t>
            </a:r>
          </a:p>
        </p:txBody>
      </p:sp>
      <p:sp>
        <p:nvSpPr>
          <p:cNvPr id="493" name="Text Box 119">
            <a:extLst>
              <a:ext uri="{FF2B5EF4-FFF2-40B4-BE49-F238E27FC236}">
                <a16:creationId xmlns:a16="http://schemas.microsoft.com/office/drawing/2014/main" id="{567E2573-0D27-1047-A543-6EC8B211DB2C}"/>
              </a:ext>
            </a:extLst>
          </p:cNvPr>
          <p:cNvSpPr txBox="1">
            <a:spLocks noChangeAspect="1" noChangeArrowheads="1"/>
          </p:cNvSpPr>
          <p:nvPr/>
        </p:nvSpPr>
        <p:spPr bwMode="auto">
          <a:xfrm flipH="1">
            <a:off x="79908" y="3280088"/>
            <a:ext cx="1519903" cy="307777"/>
          </a:xfrm>
          <a:prstGeom prst="rect">
            <a:avLst/>
          </a:prstGeom>
          <a:noFill/>
          <a:ln w="9525">
            <a:noFill/>
            <a:miter lim="800000"/>
            <a:headEnd/>
            <a:tailEnd/>
          </a:ln>
        </p:spPr>
        <p:txBody>
          <a:bodyPr wrap="none">
            <a:prstTxWarp prst="textNoShape">
              <a:avLst/>
            </a:prstTxWarp>
            <a:spAutoFit/>
          </a:bodyPr>
          <a:lstStyle/>
          <a:p>
            <a:pPr eaLnBrk="0" hangingPunct="0"/>
            <a:r>
              <a:rPr lang="en-US" sz="1400" dirty="0">
                <a:solidFill>
                  <a:srgbClr val="FF0000"/>
                </a:solidFill>
                <a:latin typeface="Times New Roman" panose="02020603050405020304" pitchFamily="18" charset="0"/>
                <a:cs typeface="Times New Roman" panose="02020603050405020304" pitchFamily="18" charset="0"/>
              </a:rPr>
              <a:t>94.86  GeV  accel.</a:t>
            </a:r>
          </a:p>
        </p:txBody>
      </p:sp>
      <p:sp>
        <p:nvSpPr>
          <p:cNvPr id="494" name="Text Box 113">
            <a:extLst>
              <a:ext uri="{FF2B5EF4-FFF2-40B4-BE49-F238E27FC236}">
                <a16:creationId xmlns:a16="http://schemas.microsoft.com/office/drawing/2014/main" id="{3F67BE65-AE03-9E4F-ABD5-72946E35367A}"/>
              </a:ext>
            </a:extLst>
          </p:cNvPr>
          <p:cNvSpPr txBox="1">
            <a:spLocks noChangeAspect="1" noChangeArrowheads="1"/>
          </p:cNvSpPr>
          <p:nvPr/>
        </p:nvSpPr>
        <p:spPr bwMode="auto">
          <a:xfrm flipH="1">
            <a:off x="89039" y="2960178"/>
            <a:ext cx="1484637" cy="307777"/>
          </a:xfrm>
          <a:prstGeom prst="rect">
            <a:avLst/>
          </a:prstGeom>
          <a:noFill/>
          <a:ln w="9525">
            <a:noFill/>
            <a:miter lim="800000"/>
            <a:headEnd/>
            <a:tailEnd/>
          </a:ln>
        </p:spPr>
        <p:txBody>
          <a:bodyPr wrap="none">
            <a:prstTxWarp prst="textNoShape">
              <a:avLst/>
            </a:prstTxWarp>
            <a:spAutoFit/>
          </a:bodyPr>
          <a:lstStyle/>
          <a:p>
            <a:pPr eaLnBrk="0" hangingPunct="0"/>
            <a:r>
              <a:rPr lang="en-US" sz="1400" dirty="0">
                <a:solidFill>
                  <a:srgbClr val="FF0000"/>
                </a:solidFill>
                <a:latin typeface="Times New Roman" panose="02020603050405020304" pitchFamily="18" charset="0"/>
                <a:cs typeface="Times New Roman" panose="02020603050405020304" pitchFamily="18" charset="0"/>
              </a:rPr>
              <a:t>84.33 GeV  </a:t>
            </a:r>
            <a:r>
              <a:rPr lang="en-US" sz="1400" dirty="0" err="1">
                <a:solidFill>
                  <a:srgbClr val="FF0000"/>
                </a:solidFill>
                <a:latin typeface="Times New Roman" panose="02020603050405020304" pitchFamily="18" charset="0"/>
                <a:cs typeface="Times New Roman" panose="02020603050405020304" pitchFamily="18" charset="0"/>
              </a:rPr>
              <a:t>decel</a:t>
            </a:r>
            <a:r>
              <a:rPr lang="en-US" sz="1400" dirty="0">
                <a:solidFill>
                  <a:srgbClr val="FF0000"/>
                </a:solidFill>
                <a:latin typeface="Times New Roman" panose="02020603050405020304" pitchFamily="18" charset="0"/>
                <a:cs typeface="Times New Roman" panose="02020603050405020304" pitchFamily="18" charset="0"/>
              </a:rPr>
              <a:t>.</a:t>
            </a:r>
          </a:p>
        </p:txBody>
      </p:sp>
      <p:sp>
        <p:nvSpPr>
          <p:cNvPr id="495" name="Text Box 113">
            <a:extLst>
              <a:ext uri="{FF2B5EF4-FFF2-40B4-BE49-F238E27FC236}">
                <a16:creationId xmlns:a16="http://schemas.microsoft.com/office/drawing/2014/main" id="{3807CB60-E2CE-6543-B204-B7FAEA2D4D26}"/>
              </a:ext>
            </a:extLst>
          </p:cNvPr>
          <p:cNvSpPr txBox="1">
            <a:spLocks noChangeAspect="1" noChangeArrowheads="1"/>
          </p:cNvSpPr>
          <p:nvPr/>
        </p:nvSpPr>
        <p:spPr bwMode="auto">
          <a:xfrm flipH="1">
            <a:off x="79908" y="3608895"/>
            <a:ext cx="1574405" cy="307777"/>
          </a:xfrm>
          <a:prstGeom prst="rect">
            <a:avLst/>
          </a:prstGeom>
          <a:noFill/>
          <a:ln w="9525">
            <a:noFill/>
            <a:miter lim="800000"/>
            <a:headEnd/>
            <a:tailEnd/>
          </a:ln>
        </p:spPr>
        <p:txBody>
          <a:bodyPr wrap="none">
            <a:prstTxWarp prst="textNoShape">
              <a:avLst/>
            </a:prstTxWarp>
            <a:spAutoFit/>
          </a:bodyPr>
          <a:lstStyle/>
          <a:p>
            <a:pPr eaLnBrk="0" hangingPunct="0"/>
            <a:r>
              <a:rPr lang="en-US" sz="1400" dirty="0">
                <a:solidFill>
                  <a:srgbClr val="FF0000"/>
                </a:solidFill>
                <a:latin typeface="Times New Roman" panose="02020603050405020304" pitchFamily="18" charset="0"/>
                <a:cs typeface="Times New Roman" panose="02020603050405020304" pitchFamily="18" charset="0"/>
              </a:rPr>
              <a:t>131.85 GeV  </a:t>
            </a:r>
            <a:r>
              <a:rPr lang="en-US" sz="1400" dirty="0" err="1">
                <a:solidFill>
                  <a:srgbClr val="FF0000"/>
                </a:solidFill>
                <a:latin typeface="Times New Roman" panose="02020603050405020304" pitchFamily="18" charset="0"/>
                <a:cs typeface="Times New Roman" panose="02020603050405020304" pitchFamily="18" charset="0"/>
              </a:rPr>
              <a:t>decel</a:t>
            </a:r>
            <a:r>
              <a:rPr lang="en-US" sz="1400" dirty="0">
                <a:solidFill>
                  <a:srgbClr val="FF0000"/>
                </a:solidFill>
                <a:latin typeface="Times New Roman" panose="02020603050405020304" pitchFamily="18" charset="0"/>
                <a:cs typeface="Times New Roman" panose="02020603050405020304" pitchFamily="18" charset="0"/>
              </a:rPr>
              <a:t>.</a:t>
            </a:r>
          </a:p>
        </p:txBody>
      </p:sp>
      <p:sp>
        <p:nvSpPr>
          <p:cNvPr id="496" name="Text Box 119">
            <a:extLst>
              <a:ext uri="{FF2B5EF4-FFF2-40B4-BE49-F238E27FC236}">
                <a16:creationId xmlns:a16="http://schemas.microsoft.com/office/drawing/2014/main" id="{10316937-E25F-0947-9490-3D62960333EC}"/>
              </a:ext>
            </a:extLst>
          </p:cNvPr>
          <p:cNvSpPr txBox="1">
            <a:spLocks noChangeAspect="1" noChangeArrowheads="1"/>
          </p:cNvSpPr>
          <p:nvPr/>
        </p:nvSpPr>
        <p:spPr bwMode="auto">
          <a:xfrm flipH="1">
            <a:off x="62274" y="4003303"/>
            <a:ext cx="1609671" cy="307777"/>
          </a:xfrm>
          <a:prstGeom prst="rect">
            <a:avLst/>
          </a:prstGeom>
          <a:noFill/>
          <a:ln w="9525">
            <a:noFill/>
            <a:miter lim="800000"/>
            <a:headEnd/>
            <a:tailEnd/>
          </a:ln>
        </p:spPr>
        <p:txBody>
          <a:bodyPr wrap="none">
            <a:prstTxWarp prst="textNoShape">
              <a:avLst/>
            </a:prstTxWarp>
            <a:spAutoFit/>
          </a:bodyPr>
          <a:lstStyle/>
          <a:p>
            <a:pPr eaLnBrk="0" hangingPunct="0"/>
            <a:r>
              <a:rPr lang="en-US" sz="1400" dirty="0">
                <a:solidFill>
                  <a:srgbClr val="FF0000"/>
                </a:solidFill>
                <a:latin typeface="Times New Roman" panose="02020603050405020304" pitchFamily="18" charset="0"/>
                <a:cs typeface="Times New Roman" panose="02020603050405020304" pitchFamily="18" charset="0"/>
              </a:rPr>
              <a:t>140.24  GeV  accel.</a:t>
            </a:r>
          </a:p>
        </p:txBody>
      </p:sp>
      <p:cxnSp>
        <p:nvCxnSpPr>
          <p:cNvPr id="499" name="Straight Arrow Connector 498">
            <a:extLst>
              <a:ext uri="{FF2B5EF4-FFF2-40B4-BE49-F238E27FC236}">
                <a16:creationId xmlns:a16="http://schemas.microsoft.com/office/drawing/2014/main" id="{C5EEE2F3-78DB-F741-AB4E-4BA8CA96860E}"/>
              </a:ext>
            </a:extLst>
          </p:cNvPr>
          <p:cNvCxnSpPr>
            <a:cxnSpLocks/>
            <a:endCxn id="244" idx="1"/>
          </p:cNvCxnSpPr>
          <p:nvPr/>
        </p:nvCxnSpPr>
        <p:spPr>
          <a:xfrm>
            <a:off x="5571241" y="1323393"/>
            <a:ext cx="46507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74" name="Title 246">
            <a:extLst>
              <a:ext uri="{FF2B5EF4-FFF2-40B4-BE49-F238E27FC236}">
                <a16:creationId xmlns:a16="http://schemas.microsoft.com/office/drawing/2014/main" id="{93BC58BE-30A9-B745-ACCE-07604179B2E8}"/>
              </a:ext>
            </a:extLst>
          </p:cNvPr>
          <p:cNvSpPr txBox="1">
            <a:spLocks/>
          </p:cNvSpPr>
          <p:nvPr/>
        </p:nvSpPr>
        <p:spPr>
          <a:xfrm>
            <a:off x="-121497" y="6141823"/>
            <a:ext cx="8806058" cy="9415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ctr"/>
            <a:endParaRPr lang="en-US" sz="3200" dirty="0"/>
          </a:p>
        </p:txBody>
      </p:sp>
      <p:sp>
        <p:nvSpPr>
          <p:cNvPr id="475" name="Title 246">
            <a:extLst>
              <a:ext uri="{FF2B5EF4-FFF2-40B4-BE49-F238E27FC236}">
                <a16:creationId xmlns:a16="http://schemas.microsoft.com/office/drawing/2014/main" id="{52678188-F348-794F-A321-ABEC83A8EB22}"/>
              </a:ext>
            </a:extLst>
          </p:cNvPr>
          <p:cNvSpPr txBox="1">
            <a:spLocks/>
          </p:cNvSpPr>
          <p:nvPr/>
        </p:nvSpPr>
        <p:spPr>
          <a:xfrm>
            <a:off x="22663" y="5718172"/>
            <a:ext cx="8806058" cy="9415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en-US" sz="3200" dirty="0"/>
              <a:t>Important question to answer – what it optimal number of ERL passes: 1,2, 3, 4?</a:t>
            </a:r>
          </a:p>
        </p:txBody>
      </p:sp>
    </p:spTree>
    <p:extLst>
      <p:ext uri="{BB962C8B-B14F-4D97-AF65-F5344CB8AC3E}">
        <p14:creationId xmlns:p14="http://schemas.microsoft.com/office/powerpoint/2010/main" val="1736309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7F257-EC2D-5D48-BB0B-D4CD8DACF810}"/>
              </a:ext>
            </a:extLst>
          </p:cNvPr>
          <p:cNvSpPr>
            <a:spLocks noGrp="1"/>
          </p:cNvSpPr>
          <p:nvPr>
            <p:ph type="title"/>
          </p:nvPr>
        </p:nvSpPr>
        <p:spPr>
          <a:xfrm>
            <a:off x="501650" y="1"/>
            <a:ext cx="7886700" cy="1016000"/>
          </a:xfrm>
        </p:spPr>
        <p:txBody>
          <a:bodyPr/>
          <a:lstStyle/>
          <a:p>
            <a:pPr algn="ctr"/>
            <a:r>
              <a:rPr lang="en-US" dirty="0"/>
              <a:t>Conclusions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A9F156-27D7-FD48-BD57-F2968CD5D0F7}"/>
                  </a:ext>
                </a:extLst>
              </p:cNvPr>
              <p:cNvSpPr>
                <a:spLocks noGrp="1"/>
              </p:cNvSpPr>
              <p:nvPr>
                <p:ph idx="1"/>
              </p:nvPr>
            </p:nvSpPr>
            <p:spPr>
              <a:xfrm>
                <a:off x="246016" y="1171318"/>
                <a:ext cx="8605375" cy="5266057"/>
              </a:xfrm>
            </p:spPr>
            <p:txBody>
              <a:bodyPr>
                <a:normAutofit fontScale="77500" lnSpcReduction="20000"/>
              </a:bodyPr>
              <a:lstStyle/>
              <a:p>
                <a:r>
                  <a:rPr lang="en-US" dirty="0">
                    <a:solidFill>
                      <a:srgbClr val="0432FF"/>
                    </a:solidFill>
                  </a:rPr>
                  <a:t>The ERL-based high-energy </a:t>
                </a:r>
                <a:r>
                  <a:rPr lang="en-US" dirty="0" err="1">
                    <a:solidFill>
                      <a:srgbClr val="0432FF"/>
                    </a:solidFill>
                  </a:rPr>
                  <a:t>e</a:t>
                </a:r>
                <a:r>
                  <a:rPr lang="en-US" baseline="30000" dirty="0" err="1">
                    <a:solidFill>
                      <a:srgbClr val="0432FF"/>
                    </a:solidFill>
                  </a:rPr>
                  <a:t>+</a:t>
                </a:r>
                <a:r>
                  <a:rPr lang="en-US" dirty="0" err="1">
                    <a:solidFill>
                      <a:srgbClr val="0432FF"/>
                    </a:solidFill>
                  </a:rPr>
                  <a:t>e</a:t>
                </a:r>
                <a:r>
                  <a:rPr lang="en-US" baseline="30000" dirty="0">
                    <a:solidFill>
                      <a:srgbClr val="0432FF"/>
                    </a:solidFill>
                  </a:rPr>
                  <a:t>-</a:t>
                </a:r>
                <a:r>
                  <a:rPr lang="en-US" dirty="0">
                    <a:solidFill>
                      <a:srgbClr val="0432FF"/>
                    </a:solidFill>
                  </a:rPr>
                  <a:t> collider promises significantly higher luminosities at CM energies above 160 GeV while consuming a fraction ~ 30% of electric power required in a corresponding SR </a:t>
                </a:r>
                <a:r>
                  <a:rPr lang="en-US" dirty="0" err="1">
                    <a:solidFill>
                      <a:srgbClr val="0432FF"/>
                    </a:solidFill>
                  </a:rPr>
                  <a:t>e</a:t>
                </a:r>
                <a:r>
                  <a:rPr lang="en-US" baseline="30000" dirty="0" err="1">
                    <a:solidFill>
                      <a:srgbClr val="0432FF"/>
                    </a:solidFill>
                  </a:rPr>
                  <a:t>+</a:t>
                </a:r>
                <a:r>
                  <a:rPr lang="en-US" dirty="0" err="1">
                    <a:solidFill>
                      <a:srgbClr val="0432FF"/>
                    </a:solidFill>
                  </a:rPr>
                  <a:t>e</a:t>
                </a:r>
                <a:r>
                  <a:rPr lang="en-US" baseline="30000" dirty="0">
                    <a:solidFill>
                      <a:srgbClr val="0432FF"/>
                    </a:solidFill>
                  </a:rPr>
                  <a:t>-</a:t>
                </a:r>
                <a:r>
                  <a:rPr lang="en-US" dirty="0">
                    <a:solidFill>
                      <a:srgbClr val="0432FF"/>
                    </a:solidFill>
                  </a:rPr>
                  <a:t> collider design</a:t>
                </a:r>
              </a:p>
              <a:p>
                <a:r>
                  <a:rPr lang="en-US" dirty="0">
                    <a:solidFill>
                      <a:srgbClr val="0432FF"/>
                    </a:solidFill>
                  </a:rPr>
                  <a:t>The CM energy reach is extended to 500/600 GeV for double-Higgs and </a:t>
                </a:r>
                <a:r>
                  <a:rPr lang="en-US" i="1" dirty="0">
                    <a:solidFill>
                      <a:srgbClr val="0432FF"/>
                    </a:solidFill>
                  </a:rPr>
                  <a:t>t</a:t>
                </a:r>
                <a14:m>
                  <m:oMath xmlns:m="http://schemas.openxmlformats.org/officeDocument/2006/math">
                    <m:acc>
                      <m:accPr>
                        <m:chr m:val="̅"/>
                        <m:ctrlPr>
                          <a:rPr lang="en-US" sz="2600" i="1" smtClean="0">
                            <a:solidFill>
                              <a:srgbClr val="0432FF"/>
                            </a:solidFill>
                            <a:latin typeface="Cambria Math" panose="02040503050406030204" pitchFamily="18" charset="0"/>
                          </a:rPr>
                        </m:ctrlPr>
                      </m:accPr>
                      <m:e>
                        <m:r>
                          <a:rPr lang="en-US" sz="2600" i="1">
                            <a:solidFill>
                              <a:srgbClr val="0432FF"/>
                            </a:solidFill>
                            <a:latin typeface="Cambria Math" panose="02040503050406030204" pitchFamily="18" charset="0"/>
                          </a:rPr>
                          <m:t>𝑡</m:t>
                        </m:r>
                      </m:e>
                    </m:acc>
                  </m:oMath>
                </a14:m>
                <a:r>
                  <a:rPr lang="en-US" i="1" dirty="0">
                    <a:solidFill>
                      <a:srgbClr val="0432FF"/>
                    </a:solidFill>
                  </a:rPr>
                  <a:t>H</a:t>
                </a:r>
                <a:r>
                  <a:rPr lang="en-US" dirty="0">
                    <a:solidFill>
                      <a:srgbClr val="0432FF"/>
                    </a:solidFill>
                  </a:rPr>
                  <a:t> production </a:t>
                </a:r>
              </a:p>
              <a:p>
                <a:r>
                  <a:rPr lang="en-US" dirty="0">
                    <a:solidFill>
                      <a:srgbClr val="0432FF"/>
                    </a:solidFill>
                  </a:rPr>
                  <a:t>The ERL scheme is recycling both electron and position beam should allow to collide  longitudinally polarized electron and positron beams, which may open a new set of observables </a:t>
                </a:r>
              </a:p>
              <a:p>
                <a:r>
                  <a:rPr lang="en-US" dirty="0">
                    <a:solidFill>
                      <a:srgbClr val="0432FF"/>
                    </a:solidFill>
                  </a:rPr>
                  <a:t>These features of the ERL-based collider are unique in this energy range. It outperforms the ring-ring design - by colliding beams only once - and linear colliders by using the energy recovery and recycling of the collided particles</a:t>
                </a:r>
              </a:p>
              <a:p>
                <a:r>
                  <a:rPr lang="en-US" dirty="0">
                    <a:solidFill>
                      <a:srgbClr val="0432FF"/>
                    </a:solidFill>
                  </a:rPr>
                  <a:t>The ERL collider concept is stand alone – it does not need to build on an existing injector complex </a:t>
                </a:r>
              </a:p>
              <a:p>
                <a:r>
                  <a:rPr lang="en-US" dirty="0">
                    <a:solidFill>
                      <a:srgbClr val="0432FF"/>
                    </a:solidFill>
                  </a:rPr>
                  <a:t>We did not find any show-stoppers for this concept, </a:t>
                </a:r>
                <a:r>
                  <a:rPr lang="en-US" b="1" dirty="0">
                    <a:solidFill>
                      <a:srgbClr val="FF0000"/>
                    </a:solidFill>
                  </a:rPr>
                  <a:t>but an extensive detailed studies – the FCC </a:t>
                </a:r>
                <a:r>
                  <a:rPr lang="en-US" b="1" dirty="0" err="1">
                    <a:solidFill>
                      <a:srgbClr val="FF0000"/>
                    </a:solidFill>
                  </a:rPr>
                  <a:t>ee</a:t>
                </a:r>
                <a:r>
                  <a:rPr lang="en-US" b="1" dirty="0">
                    <a:solidFill>
                      <a:srgbClr val="FF0000"/>
                    </a:solidFill>
                  </a:rPr>
                  <a:t> type - are needed to fully validate it</a:t>
                </a:r>
              </a:p>
              <a:p>
                <a:endParaRPr lang="en-US" dirty="0">
                  <a:solidFill>
                    <a:srgbClr val="0432FF"/>
                  </a:solidFill>
                </a:endParaRPr>
              </a:p>
            </p:txBody>
          </p:sp>
        </mc:Choice>
        <mc:Fallback xmlns="">
          <p:sp>
            <p:nvSpPr>
              <p:cNvPr id="3" name="Content Placeholder 2">
                <a:extLst>
                  <a:ext uri="{FF2B5EF4-FFF2-40B4-BE49-F238E27FC236}">
                    <a16:creationId xmlns:a16="http://schemas.microsoft.com/office/drawing/2014/main" id="{C7A9F156-27D7-FD48-BD57-F2968CD5D0F7}"/>
                  </a:ext>
                </a:extLst>
              </p:cNvPr>
              <p:cNvSpPr>
                <a:spLocks noGrp="1" noRot="1" noChangeAspect="1" noMove="1" noResize="1" noEditPoints="1" noAdjustHandles="1" noChangeArrowheads="1" noChangeShapeType="1" noTextEdit="1"/>
              </p:cNvSpPr>
              <p:nvPr>
                <p:ph idx="1"/>
              </p:nvPr>
            </p:nvSpPr>
            <p:spPr>
              <a:xfrm>
                <a:off x="246016" y="1171318"/>
                <a:ext cx="8605375" cy="5266057"/>
              </a:xfrm>
              <a:blipFill>
                <a:blip r:embed="rId3"/>
                <a:stretch>
                  <a:fillRect l="-736" t="-2163" r="-1473"/>
                </a:stretch>
              </a:blipFill>
            </p:spPr>
            <p:txBody>
              <a:bodyPr/>
              <a:lstStyle/>
              <a:p>
                <a:r>
                  <a:rPr lang="en-US">
                    <a:noFill/>
                  </a:rPr>
                  <a:t> </a:t>
                </a:r>
              </a:p>
            </p:txBody>
          </p:sp>
        </mc:Fallback>
      </mc:AlternateContent>
    </p:spTree>
    <p:extLst>
      <p:ext uri="{BB962C8B-B14F-4D97-AF65-F5344CB8AC3E}">
        <p14:creationId xmlns:p14="http://schemas.microsoft.com/office/powerpoint/2010/main" val="1324764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71450" y="62459"/>
            <a:ext cx="8801100" cy="790573"/>
          </a:xfrm>
          <a:prstGeom prst="rect">
            <a:avLst/>
          </a:prstGeom>
        </p:spPr>
        <p:txBody>
          <a:bodyPr/>
          <a:lstStyle>
            <a:lvl1pPr marL="342900" indent="-342900" algn="l" rtl="0" eaLnBrk="0" fontAlgn="base" hangingPunct="0">
              <a:spcBef>
                <a:spcPct val="20000"/>
              </a:spcBef>
              <a:spcAft>
                <a:spcPct val="0"/>
              </a:spcAft>
              <a:buClr>
                <a:srgbClr val="0000FF"/>
              </a:buClr>
              <a:buSzPct val="100000"/>
              <a:buFont typeface="Wingdings" charset="2"/>
              <a:buChar char="q"/>
              <a:defRPr sz="2200" b="1" i="0">
                <a:solidFill>
                  <a:schemeClr val="tx1"/>
                </a:solidFill>
                <a:latin typeface="Comic Sans MS Bold"/>
                <a:ea typeface="+mn-ea"/>
                <a:cs typeface="Comic Sans MS Bold"/>
              </a:defRPr>
            </a:lvl1pPr>
            <a:lvl2pPr marL="742950" indent="-285750" algn="l" rtl="0" eaLnBrk="0" fontAlgn="base" hangingPunct="0">
              <a:spcBef>
                <a:spcPct val="20000"/>
              </a:spcBef>
              <a:spcAft>
                <a:spcPct val="0"/>
              </a:spcAft>
              <a:buClr>
                <a:srgbClr val="0000FF"/>
              </a:buClr>
              <a:buSzPct val="100000"/>
              <a:buFont typeface="Wingdings" charset="2"/>
              <a:buChar char="Ø"/>
              <a:defRPr sz="2000" b="1" i="0">
                <a:solidFill>
                  <a:schemeClr val="tx1"/>
                </a:solidFill>
                <a:latin typeface="Comic Sans MS Bold"/>
                <a:ea typeface="+mn-ea"/>
                <a:cs typeface="Comic Sans MS Bold"/>
              </a:defRPr>
            </a:lvl2pPr>
            <a:lvl3pPr marL="1085850" indent="-228600" algn="l" rtl="0" eaLnBrk="0" fontAlgn="base" hangingPunct="0">
              <a:lnSpc>
                <a:spcPct val="80000"/>
              </a:lnSpc>
              <a:spcBef>
                <a:spcPct val="20000"/>
              </a:spcBef>
              <a:spcAft>
                <a:spcPct val="0"/>
              </a:spcAft>
              <a:buClr>
                <a:srgbClr val="0000FF"/>
              </a:buClr>
              <a:buSzPct val="110000"/>
              <a:buFont typeface="Courier New"/>
              <a:buChar char="o"/>
              <a:defRPr b="1" i="0">
                <a:solidFill>
                  <a:schemeClr val="tx1"/>
                </a:solidFill>
                <a:latin typeface="Comic Sans MS Bold"/>
                <a:ea typeface="+mn-ea"/>
                <a:cs typeface="Comic Sans MS Bold"/>
              </a:defRPr>
            </a:lvl3pPr>
            <a:lvl4pPr marL="1428750" indent="-228600" algn="l" rtl="0" eaLnBrk="0" fontAlgn="base" hangingPunct="0">
              <a:lnSpc>
                <a:spcPct val="80000"/>
              </a:lnSpc>
              <a:spcBef>
                <a:spcPct val="20000"/>
              </a:spcBef>
              <a:spcAft>
                <a:spcPct val="0"/>
              </a:spcAft>
              <a:buClr>
                <a:srgbClr val="0000FF"/>
              </a:buClr>
              <a:buSzPct val="100000"/>
              <a:buFont typeface="Wingdings" charset="2"/>
              <a:buChar char="ü"/>
              <a:defRPr sz="1600" b="1" i="0">
                <a:solidFill>
                  <a:schemeClr val="tx1"/>
                </a:solidFill>
                <a:latin typeface="Comic Sans MS Bold"/>
                <a:ea typeface="+mn-ea"/>
                <a:cs typeface="Comic Sans MS Bold"/>
              </a:defRPr>
            </a:lvl4pPr>
            <a:lvl5pPr marL="1771650" indent="-228600" algn="l" rtl="0" eaLnBrk="0" fontAlgn="base" hangingPunct="0">
              <a:lnSpc>
                <a:spcPct val="80000"/>
              </a:lnSpc>
              <a:spcBef>
                <a:spcPct val="20000"/>
              </a:spcBef>
              <a:spcAft>
                <a:spcPct val="0"/>
              </a:spcAft>
              <a:buClr>
                <a:srgbClr val="0000FF"/>
              </a:buClr>
              <a:buSzPct val="100000"/>
              <a:buChar char="-"/>
              <a:defRPr sz="1400" b="1" i="0">
                <a:solidFill>
                  <a:schemeClr val="tx1"/>
                </a:solidFill>
                <a:latin typeface="Comic Sans MS Bold"/>
                <a:ea typeface="+mn-ea"/>
                <a:cs typeface="Comic Sans MS Bold"/>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457200" lvl="1" indent="0" algn="ctr" eaLnBrk="1" hangingPunct="1">
              <a:spcAft>
                <a:spcPts val="600"/>
              </a:spcAft>
              <a:buNone/>
            </a:pPr>
            <a:r>
              <a:rPr lang="en-US" sz="4000" dirty="0">
                <a:solidFill>
                  <a:srgbClr val="0000FF"/>
                </a:solidFill>
                <a:latin typeface="Times New Roman" panose="02020603050405020304" pitchFamily="18" charset="0"/>
                <a:cs typeface="Times New Roman" panose="02020603050405020304" pitchFamily="18" charset="0"/>
              </a:rPr>
              <a:t>In short: let’s avoid excesses</a:t>
            </a:r>
          </a:p>
          <a:p>
            <a:pPr algn="ctr" eaLnBrk="1" hangingPunct="1">
              <a:spcAft>
                <a:spcPts val="600"/>
              </a:spcAft>
            </a:pPr>
            <a:endParaRPr lang="en-US" sz="1400" dirty="0">
              <a:solidFill>
                <a:srgbClr val="0000FF"/>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9A11EFB-2247-7E45-8558-303FE025406E}"/>
              </a:ext>
            </a:extLst>
          </p:cNvPr>
          <p:cNvPicPr>
            <a:picLocks noChangeAspect="1"/>
          </p:cNvPicPr>
          <p:nvPr/>
        </p:nvPicPr>
        <p:blipFill>
          <a:blip r:embed="rId3"/>
          <a:stretch>
            <a:fillRect/>
          </a:stretch>
        </p:blipFill>
        <p:spPr>
          <a:xfrm>
            <a:off x="1870052" y="1198021"/>
            <a:ext cx="5615248" cy="3318978"/>
          </a:xfrm>
          <a:prstGeom prst="rect">
            <a:avLst/>
          </a:prstGeom>
        </p:spPr>
      </p:pic>
      <p:sp>
        <p:nvSpPr>
          <p:cNvPr id="7" name="Content Placeholder 2">
            <a:extLst>
              <a:ext uri="{FF2B5EF4-FFF2-40B4-BE49-F238E27FC236}">
                <a16:creationId xmlns:a16="http://schemas.microsoft.com/office/drawing/2014/main" id="{B25FEA29-F071-744D-8867-C24F9ED06762}"/>
              </a:ext>
            </a:extLst>
          </p:cNvPr>
          <p:cNvSpPr txBox="1">
            <a:spLocks/>
          </p:cNvSpPr>
          <p:nvPr/>
        </p:nvSpPr>
        <p:spPr>
          <a:xfrm>
            <a:off x="13751" y="5046650"/>
            <a:ext cx="8801100" cy="1089155"/>
          </a:xfrm>
          <a:prstGeom prst="rect">
            <a:avLst/>
          </a:prstGeom>
        </p:spPr>
        <p:txBody>
          <a:bodyPr/>
          <a:lstStyle>
            <a:lvl1pPr marL="342900" indent="-342900" algn="l" rtl="0" eaLnBrk="0" fontAlgn="base" hangingPunct="0">
              <a:spcBef>
                <a:spcPct val="20000"/>
              </a:spcBef>
              <a:spcAft>
                <a:spcPct val="0"/>
              </a:spcAft>
              <a:buClr>
                <a:srgbClr val="0000FF"/>
              </a:buClr>
              <a:buSzPct val="100000"/>
              <a:buFont typeface="Wingdings" charset="2"/>
              <a:buChar char="q"/>
              <a:defRPr sz="2200" b="1" i="0">
                <a:solidFill>
                  <a:schemeClr val="tx1"/>
                </a:solidFill>
                <a:latin typeface="Comic Sans MS Bold"/>
                <a:ea typeface="+mn-ea"/>
                <a:cs typeface="Comic Sans MS Bold"/>
              </a:defRPr>
            </a:lvl1pPr>
            <a:lvl2pPr marL="742950" indent="-285750" algn="l" rtl="0" eaLnBrk="0" fontAlgn="base" hangingPunct="0">
              <a:spcBef>
                <a:spcPct val="20000"/>
              </a:spcBef>
              <a:spcAft>
                <a:spcPct val="0"/>
              </a:spcAft>
              <a:buClr>
                <a:srgbClr val="0000FF"/>
              </a:buClr>
              <a:buSzPct val="100000"/>
              <a:buFont typeface="Wingdings" charset="2"/>
              <a:buChar char="Ø"/>
              <a:defRPr sz="2000" b="1" i="0">
                <a:solidFill>
                  <a:schemeClr val="tx1"/>
                </a:solidFill>
                <a:latin typeface="Comic Sans MS Bold"/>
                <a:ea typeface="+mn-ea"/>
                <a:cs typeface="Comic Sans MS Bold"/>
              </a:defRPr>
            </a:lvl2pPr>
            <a:lvl3pPr marL="1085850" indent="-228600" algn="l" rtl="0" eaLnBrk="0" fontAlgn="base" hangingPunct="0">
              <a:lnSpc>
                <a:spcPct val="80000"/>
              </a:lnSpc>
              <a:spcBef>
                <a:spcPct val="20000"/>
              </a:spcBef>
              <a:spcAft>
                <a:spcPct val="0"/>
              </a:spcAft>
              <a:buClr>
                <a:srgbClr val="0000FF"/>
              </a:buClr>
              <a:buSzPct val="110000"/>
              <a:buFont typeface="Courier New"/>
              <a:buChar char="o"/>
              <a:defRPr b="1" i="0">
                <a:solidFill>
                  <a:schemeClr val="tx1"/>
                </a:solidFill>
                <a:latin typeface="Comic Sans MS Bold"/>
                <a:ea typeface="+mn-ea"/>
                <a:cs typeface="Comic Sans MS Bold"/>
              </a:defRPr>
            </a:lvl3pPr>
            <a:lvl4pPr marL="1428750" indent="-228600" algn="l" rtl="0" eaLnBrk="0" fontAlgn="base" hangingPunct="0">
              <a:lnSpc>
                <a:spcPct val="80000"/>
              </a:lnSpc>
              <a:spcBef>
                <a:spcPct val="20000"/>
              </a:spcBef>
              <a:spcAft>
                <a:spcPct val="0"/>
              </a:spcAft>
              <a:buClr>
                <a:srgbClr val="0000FF"/>
              </a:buClr>
              <a:buSzPct val="100000"/>
              <a:buFont typeface="Wingdings" charset="2"/>
              <a:buChar char="ü"/>
              <a:defRPr sz="1600" b="1" i="0">
                <a:solidFill>
                  <a:schemeClr val="tx1"/>
                </a:solidFill>
                <a:latin typeface="Comic Sans MS Bold"/>
                <a:ea typeface="+mn-ea"/>
                <a:cs typeface="Comic Sans MS Bold"/>
              </a:defRPr>
            </a:lvl4pPr>
            <a:lvl5pPr marL="1771650" indent="-228600" algn="l" rtl="0" eaLnBrk="0" fontAlgn="base" hangingPunct="0">
              <a:lnSpc>
                <a:spcPct val="80000"/>
              </a:lnSpc>
              <a:spcBef>
                <a:spcPct val="20000"/>
              </a:spcBef>
              <a:spcAft>
                <a:spcPct val="0"/>
              </a:spcAft>
              <a:buClr>
                <a:srgbClr val="0000FF"/>
              </a:buClr>
              <a:buSzPct val="100000"/>
              <a:buChar char="-"/>
              <a:defRPr sz="1400" b="1" i="0">
                <a:solidFill>
                  <a:schemeClr val="tx1"/>
                </a:solidFill>
                <a:latin typeface="Comic Sans MS Bold"/>
                <a:ea typeface="+mn-ea"/>
                <a:cs typeface="Comic Sans MS Bold"/>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457200" lvl="1" indent="0" eaLnBrk="1" hangingPunct="1">
              <a:spcAft>
                <a:spcPts val="600"/>
              </a:spcAft>
              <a:buNone/>
            </a:pPr>
            <a:r>
              <a:rPr lang="en-US" sz="1800" b="0" dirty="0">
                <a:solidFill>
                  <a:srgbClr val="0432FF"/>
                </a:solidFill>
                <a:latin typeface="Times New Roman" panose="02020603050405020304" pitchFamily="18" charset="0"/>
                <a:cs typeface="Times New Roman" panose="02020603050405020304" pitchFamily="18" charset="0"/>
              </a:rPr>
              <a:t>Authors would like to thank Dr. Frank Zimmerman and FCC-design team at CERN for opportunity to present and discuss this option at their working meeting and to Dr. Andrei </a:t>
            </a:r>
            <a:r>
              <a:rPr lang="en-US" sz="1800" b="0" dirty="0" err="1">
                <a:solidFill>
                  <a:srgbClr val="0432FF"/>
                </a:solidFill>
                <a:latin typeface="Times New Roman" panose="02020603050405020304" pitchFamily="18" charset="0"/>
                <a:cs typeface="Times New Roman" panose="02020603050405020304" pitchFamily="18" charset="0"/>
              </a:rPr>
              <a:t>Seryi</a:t>
            </a:r>
            <a:r>
              <a:rPr lang="en-US" sz="1800" b="0" dirty="0">
                <a:solidFill>
                  <a:srgbClr val="0432FF"/>
                </a:solidFill>
                <a:latin typeface="Times New Roman" panose="02020603050405020304" pitchFamily="18" charset="0"/>
                <a:cs typeface="Times New Roman" panose="02020603050405020304" pitchFamily="18" charset="0"/>
              </a:rPr>
              <a:t> for pointing out importance of transverse beam offsets . </a:t>
            </a:r>
          </a:p>
          <a:p>
            <a:pPr marL="457200" lvl="1" indent="0" eaLnBrk="1" hangingPunct="1">
              <a:spcAft>
                <a:spcPts val="600"/>
              </a:spcAft>
              <a:buNone/>
            </a:pPr>
            <a:r>
              <a:rPr lang="en-US" sz="1800" b="0" dirty="0">
                <a:solidFill>
                  <a:srgbClr val="0432FF"/>
                </a:solidFill>
                <a:latin typeface="Times New Roman" panose="02020603050405020304" pitchFamily="18" charset="0"/>
                <a:cs typeface="Times New Roman" panose="02020603050405020304" pitchFamily="18" charset="0"/>
              </a:rPr>
              <a:t>Vladimir Litvinenko would like to acknowledge support by NSF grant PHY-1415252 “Center for Science and Education at Stony Brook University”.  </a:t>
            </a:r>
          </a:p>
          <a:p>
            <a:pPr algn="ctr" eaLnBrk="1" hangingPunct="1">
              <a:spcAft>
                <a:spcPts val="600"/>
              </a:spcAft>
            </a:pPr>
            <a:endParaRPr lang="en-US" sz="1200" b="0" dirty="0">
              <a:solidFill>
                <a:srgbClr val="0432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378680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3D815-8DBB-554C-A4AD-286C69106D40}"/>
              </a:ext>
            </a:extLst>
          </p:cNvPr>
          <p:cNvSpPr>
            <a:spLocks noGrp="1"/>
          </p:cNvSpPr>
          <p:nvPr>
            <p:ph type="title"/>
          </p:nvPr>
        </p:nvSpPr>
        <p:spPr/>
        <p:txBody>
          <a:bodyPr/>
          <a:lstStyle/>
          <a:p>
            <a:r>
              <a:rPr lang="en-US" dirty="0"/>
              <a:t>Samples: Phase space diagrams</a:t>
            </a:r>
          </a:p>
        </p:txBody>
      </p:sp>
      <p:pic>
        <p:nvPicPr>
          <p:cNvPr id="5" name="Picture 4">
            <a:extLst>
              <a:ext uri="{FF2B5EF4-FFF2-40B4-BE49-F238E27FC236}">
                <a16:creationId xmlns:a16="http://schemas.microsoft.com/office/drawing/2014/main" id="{5D36A316-30B9-4C42-A253-DCCCB0C6F0CA}"/>
              </a:ext>
            </a:extLst>
          </p:cNvPr>
          <p:cNvPicPr>
            <a:picLocks noChangeAspect="1"/>
          </p:cNvPicPr>
          <p:nvPr/>
        </p:nvPicPr>
        <p:blipFill>
          <a:blip r:embed="rId2"/>
          <a:stretch>
            <a:fillRect/>
          </a:stretch>
        </p:blipFill>
        <p:spPr>
          <a:xfrm>
            <a:off x="628650" y="2668757"/>
            <a:ext cx="3259842" cy="2897637"/>
          </a:xfrm>
          <a:prstGeom prst="rect">
            <a:avLst/>
          </a:prstGeom>
        </p:spPr>
      </p:pic>
      <p:pic>
        <p:nvPicPr>
          <p:cNvPr id="6" name="Picture 5" descr="A close up of a map&#10;&#10;Description automatically generated">
            <a:extLst>
              <a:ext uri="{FF2B5EF4-FFF2-40B4-BE49-F238E27FC236}">
                <a16:creationId xmlns:a16="http://schemas.microsoft.com/office/drawing/2014/main" id="{A04CD68F-C7D2-B440-9CAD-DE1F423E1DEA}"/>
              </a:ext>
            </a:extLst>
          </p:cNvPr>
          <p:cNvPicPr/>
          <p:nvPr/>
        </p:nvPicPr>
        <p:blipFill>
          <a:blip r:embed="rId3"/>
          <a:stretch>
            <a:fillRect/>
          </a:stretch>
        </p:blipFill>
        <p:spPr>
          <a:xfrm>
            <a:off x="4362450" y="2146242"/>
            <a:ext cx="4073978" cy="3285729"/>
          </a:xfrm>
          <a:prstGeom prst="rect">
            <a:avLst/>
          </a:prstGeom>
        </p:spPr>
      </p:pic>
    </p:spTree>
    <p:extLst>
      <p:ext uri="{BB962C8B-B14F-4D97-AF65-F5344CB8AC3E}">
        <p14:creationId xmlns:p14="http://schemas.microsoft.com/office/powerpoint/2010/main" val="2992351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3D815-8DBB-554C-A4AD-286C69106D40}"/>
              </a:ext>
            </a:extLst>
          </p:cNvPr>
          <p:cNvSpPr>
            <a:spLocks noGrp="1"/>
          </p:cNvSpPr>
          <p:nvPr>
            <p:ph type="title"/>
          </p:nvPr>
        </p:nvSpPr>
        <p:spPr>
          <a:xfrm>
            <a:off x="541563" y="-52387"/>
            <a:ext cx="8471807" cy="1140897"/>
          </a:xfrm>
        </p:spPr>
        <p:txBody>
          <a:bodyPr/>
          <a:lstStyle/>
          <a:p>
            <a:r>
              <a:rPr lang="en-US" dirty="0"/>
              <a:t>Samples: RMS beam size evolution</a:t>
            </a:r>
          </a:p>
        </p:txBody>
      </p:sp>
      <p:pic>
        <p:nvPicPr>
          <p:cNvPr id="7" name="Picture 6" descr="A screenshot of a cell phone&#10;&#10;Description automatically generated">
            <a:extLst>
              <a:ext uri="{FF2B5EF4-FFF2-40B4-BE49-F238E27FC236}">
                <a16:creationId xmlns:a16="http://schemas.microsoft.com/office/drawing/2014/main" id="{B7C31D5B-2320-1F4A-AC81-CA7193EEEFC4}"/>
              </a:ext>
            </a:extLst>
          </p:cNvPr>
          <p:cNvPicPr/>
          <p:nvPr/>
        </p:nvPicPr>
        <p:blipFill>
          <a:blip r:embed="rId2"/>
          <a:stretch>
            <a:fillRect/>
          </a:stretch>
        </p:blipFill>
        <p:spPr>
          <a:xfrm>
            <a:off x="359229" y="1159103"/>
            <a:ext cx="3595007" cy="252208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D5102BD8-E906-9244-975D-E61BFC44EFA7}"/>
              </a:ext>
            </a:extLst>
          </p:cNvPr>
          <p:cNvPicPr/>
          <p:nvPr/>
        </p:nvPicPr>
        <p:blipFill>
          <a:blip r:embed="rId3"/>
          <a:stretch>
            <a:fillRect/>
          </a:stretch>
        </p:blipFill>
        <p:spPr>
          <a:xfrm>
            <a:off x="214993" y="4314146"/>
            <a:ext cx="4052209" cy="2340654"/>
          </a:xfrm>
          <a:prstGeom prst="rect">
            <a:avLst/>
          </a:prstGeom>
        </p:spPr>
      </p:pic>
      <p:pic>
        <p:nvPicPr>
          <p:cNvPr id="9" name="Picture 8" descr="A close up of a map&#10;&#10;Description automatically generated">
            <a:extLst>
              <a:ext uri="{FF2B5EF4-FFF2-40B4-BE49-F238E27FC236}">
                <a16:creationId xmlns:a16="http://schemas.microsoft.com/office/drawing/2014/main" id="{AB2E47BE-08EB-3E42-9F99-1BA79EC17951}"/>
              </a:ext>
            </a:extLst>
          </p:cNvPr>
          <p:cNvPicPr/>
          <p:nvPr/>
        </p:nvPicPr>
        <p:blipFill>
          <a:blip r:embed="rId4"/>
          <a:stretch>
            <a:fillRect/>
          </a:stretch>
        </p:blipFill>
        <p:spPr>
          <a:xfrm>
            <a:off x="4901295" y="2450661"/>
            <a:ext cx="3913414" cy="2522082"/>
          </a:xfrm>
          <a:prstGeom prst="rect">
            <a:avLst/>
          </a:prstGeom>
        </p:spPr>
      </p:pic>
      <p:sp>
        <p:nvSpPr>
          <p:cNvPr id="3" name="Rectangle 2">
            <a:extLst>
              <a:ext uri="{FF2B5EF4-FFF2-40B4-BE49-F238E27FC236}">
                <a16:creationId xmlns:a16="http://schemas.microsoft.com/office/drawing/2014/main" id="{B41380A4-7B49-9942-8961-A470A06516E0}"/>
              </a:ext>
            </a:extLst>
          </p:cNvPr>
          <p:cNvSpPr/>
          <p:nvPr/>
        </p:nvSpPr>
        <p:spPr>
          <a:xfrm>
            <a:off x="1872758" y="3940629"/>
            <a:ext cx="736677"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Tail</a:t>
            </a:r>
          </a:p>
        </p:txBody>
      </p:sp>
      <p:sp>
        <p:nvSpPr>
          <p:cNvPr id="10" name="Rectangle 9">
            <a:extLst>
              <a:ext uri="{FF2B5EF4-FFF2-40B4-BE49-F238E27FC236}">
                <a16:creationId xmlns:a16="http://schemas.microsoft.com/office/drawing/2014/main" id="{732FF582-ADAF-3640-A0BB-4DCE97B1C55B}"/>
              </a:ext>
            </a:extLst>
          </p:cNvPr>
          <p:cNvSpPr/>
          <p:nvPr/>
        </p:nvSpPr>
        <p:spPr>
          <a:xfrm>
            <a:off x="1312059" y="1088510"/>
            <a:ext cx="941283"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Head</a:t>
            </a:r>
          </a:p>
        </p:txBody>
      </p:sp>
      <p:sp>
        <p:nvSpPr>
          <p:cNvPr id="11" name="Rectangle 10">
            <a:extLst>
              <a:ext uri="{FF2B5EF4-FFF2-40B4-BE49-F238E27FC236}">
                <a16:creationId xmlns:a16="http://schemas.microsoft.com/office/drawing/2014/main" id="{B7B5A43D-A570-5B4B-8E4E-09D53F47A5CB}"/>
              </a:ext>
            </a:extLst>
          </p:cNvPr>
          <p:cNvSpPr/>
          <p:nvPr/>
        </p:nvSpPr>
        <p:spPr>
          <a:xfrm>
            <a:off x="5916719" y="1611730"/>
            <a:ext cx="1140056"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Center</a:t>
            </a:r>
          </a:p>
        </p:txBody>
      </p:sp>
    </p:spTree>
    <p:extLst>
      <p:ext uri="{BB962C8B-B14F-4D97-AF65-F5344CB8AC3E}">
        <p14:creationId xmlns:p14="http://schemas.microsoft.com/office/powerpoint/2010/main" val="946220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3D815-8DBB-554C-A4AD-286C69106D40}"/>
              </a:ext>
            </a:extLst>
          </p:cNvPr>
          <p:cNvSpPr>
            <a:spLocks noGrp="1"/>
          </p:cNvSpPr>
          <p:nvPr>
            <p:ph type="title"/>
          </p:nvPr>
        </p:nvSpPr>
        <p:spPr>
          <a:xfrm>
            <a:off x="541563" y="-52387"/>
            <a:ext cx="8471807" cy="1140897"/>
          </a:xfrm>
        </p:spPr>
        <p:txBody>
          <a:bodyPr/>
          <a:lstStyle/>
          <a:p>
            <a:r>
              <a:rPr lang="en-US" dirty="0"/>
              <a:t>Samples: RMS beam size evolution</a:t>
            </a:r>
          </a:p>
        </p:txBody>
      </p:sp>
      <p:pic>
        <p:nvPicPr>
          <p:cNvPr id="7" name="Picture 6" descr="A screenshot of a cell phone&#10;&#10;Description automatically generated">
            <a:extLst>
              <a:ext uri="{FF2B5EF4-FFF2-40B4-BE49-F238E27FC236}">
                <a16:creationId xmlns:a16="http://schemas.microsoft.com/office/drawing/2014/main" id="{B7C31D5B-2320-1F4A-AC81-CA7193EEEFC4}"/>
              </a:ext>
            </a:extLst>
          </p:cNvPr>
          <p:cNvPicPr/>
          <p:nvPr/>
        </p:nvPicPr>
        <p:blipFill>
          <a:blip r:embed="rId2"/>
          <a:stretch>
            <a:fillRect/>
          </a:stretch>
        </p:blipFill>
        <p:spPr>
          <a:xfrm>
            <a:off x="359229" y="1159103"/>
            <a:ext cx="3595007" cy="252208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D5102BD8-E906-9244-975D-E61BFC44EFA7}"/>
              </a:ext>
            </a:extLst>
          </p:cNvPr>
          <p:cNvPicPr/>
          <p:nvPr/>
        </p:nvPicPr>
        <p:blipFill>
          <a:blip r:embed="rId3"/>
          <a:stretch>
            <a:fillRect/>
          </a:stretch>
        </p:blipFill>
        <p:spPr>
          <a:xfrm>
            <a:off x="214993" y="4314146"/>
            <a:ext cx="4052209" cy="2340654"/>
          </a:xfrm>
          <a:prstGeom prst="rect">
            <a:avLst/>
          </a:prstGeom>
        </p:spPr>
      </p:pic>
      <p:pic>
        <p:nvPicPr>
          <p:cNvPr id="9" name="Picture 8" descr="A close up of a map&#10;&#10;Description automatically generated">
            <a:extLst>
              <a:ext uri="{FF2B5EF4-FFF2-40B4-BE49-F238E27FC236}">
                <a16:creationId xmlns:a16="http://schemas.microsoft.com/office/drawing/2014/main" id="{AB2E47BE-08EB-3E42-9F99-1BA79EC17951}"/>
              </a:ext>
            </a:extLst>
          </p:cNvPr>
          <p:cNvPicPr/>
          <p:nvPr/>
        </p:nvPicPr>
        <p:blipFill>
          <a:blip r:embed="rId4"/>
          <a:stretch>
            <a:fillRect/>
          </a:stretch>
        </p:blipFill>
        <p:spPr>
          <a:xfrm>
            <a:off x="4901295" y="2450661"/>
            <a:ext cx="3913414" cy="2522082"/>
          </a:xfrm>
          <a:prstGeom prst="rect">
            <a:avLst/>
          </a:prstGeom>
        </p:spPr>
      </p:pic>
      <p:sp>
        <p:nvSpPr>
          <p:cNvPr id="3" name="Rectangle 2">
            <a:extLst>
              <a:ext uri="{FF2B5EF4-FFF2-40B4-BE49-F238E27FC236}">
                <a16:creationId xmlns:a16="http://schemas.microsoft.com/office/drawing/2014/main" id="{B41380A4-7B49-9942-8961-A470A06516E0}"/>
              </a:ext>
            </a:extLst>
          </p:cNvPr>
          <p:cNvSpPr/>
          <p:nvPr/>
        </p:nvSpPr>
        <p:spPr>
          <a:xfrm>
            <a:off x="1872758" y="3940629"/>
            <a:ext cx="736677"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Tail</a:t>
            </a:r>
          </a:p>
        </p:txBody>
      </p:sp>
      <p:sp>
        <p:nvSpPr>
          <p:cNvPr id="10" name="Rectangle 9">
            <a:extLst>
              <a:ext uri="{FF2B5EF4-FFF2-40B4-BE49-F238E27FC236}">
                <a16:creationId xmlns:a16="http://schemas.microsoft.com/office/drawing/2014/main" id="{732FF582-ADAF-3640-A0BB-4DCE97B1C55B}"/>
              </a:ext>
            </a:extLst>
          </p:cNvPr>
          <p:cNvSpPr/>
          <p:nvPr/>
        </p:nvSpPr>
        <p:spPr>
          <a:xfrm>
            <a:off x="1312059" y="1088510"/>
            <a:ext cx="941283"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Head</a:t>
            </a:r>
          </a:p>
        </p:txBody>
      </p:sp>
      <p:sp>
        <p:nvSpPr>
          <p:cNvPr id="11" name="Rectangle 10">
            <a:extLst>
              <a:ext uri="{FF2B5EF4-FFF2-40B4-BE49-F238E27FC236}">
                <a16:creationId xmlns:a16="http://schemas.microsoft.com/office/drawing/2014/main" id="{B7B5A43D-A570-5B4B-8E4E-09D53F47A5CB}"/>
              </a:ext>
            </a:extLst>
          </p:cNvPr>
          <p:cNvSpPr/>
          <p:nvPr/>
        </p:nvSpPr>
        <p:spPr>
          <a:xfrm>
            <a:off x="5916719" y="1611730"/>
            <a:ext cx="1140056"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Center</a:t>
            </a:r>
          </a:p>
        </p:txBody>
      </p:sp>
    </p:spTree>
    <p:extLst>
      <p:ext uri="{BB962C8B-B14F-4D97-AF65-F5344CB8AC3E}">
        <p14:creationId xmlns:p14="http://schemas.microsoft.com/office/powerpoint/2010/main" val="2628442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8B5305-1CEA-7C4A-B267-5E02EFE03EED}"/>
              </a:ext>
            </a:extLst>
          </p:cNvPr>
          <p:cNvPicPr>
            <a:picLocks noChangeAspect="1"/>
          </p:cNvPicPr>
          <p:nvPr/>
        </p:nvPicPr>
        <p:blipFill>
          <a:blip r:embed="rId2"/>
          <a:stretch>
            <a:fillRect/>
          </a:stretch>
        </p:blipFill>
        <p:spPr>
          <a:xfrm>
            <a:off x="1600200" y="196850"/>
            <a:ext cx="5943600" cy="6464300"/>
          </a:xfrm>
          <a:prstGeom prst="rect">
            <a:avLst/>
          </a:prstGeom>
        </p:spPr>
      </p:pic>
    </p:spTree>
    <p:extLst>
      <p:ext uri="{BB962C8B-B14F-4D97-AF65-F5344CB8AC3E}">
        <p14:creationId xmlns:p14="http://schemas.microsoft.com/office/powerpoint/2010/main" val="2357868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D4024-E7C6-174E-8A76-E93BBC607997}"/>
              </a:ext>
            </a:extLst>
          </p:cNvPr>
          <p:cNvSpPr>
            <a:spLocks noGrp="1"/>
          </p:cNvSpPr>
          <p:nvPr>
            <p:ph type="title"/>
          </p:nvPr>
        </p:nvSpPr>
        <p:spPr>
          <a:xfrm>
            <a:off x="628650" y="30830"/>
            <a:ext cx="7886700" cy="863906"/>
          </a:xfrm>
        </p:spPr>
        <p:txBody>
          <a:bodyPr/>
          <a:lstStyle/>
          <a:p>
            <a:pPr algn="ctr"/>
            <a:r>
              <a:rPr lang="en-US" dirty="0"/>
              <a:t>Under discussions</a:t>
            </a:r>
          </a:p>
        </p:txBody>
      </p:sp>
      <p:pic>
        <p:nvPicPr>
          <p:cNvPr id="4" name="Picture 3">
            <a:extLst>
              <a:ext uri="{FF2B5EF4-FFF2-40B4-BE49-F238E27FC236}">
                <a16:creationId xmlns:a16="http://schemas.microsoft.com/office/drawing/2014/main" id="{AEDB9359-C8E5-5B46-A4C2-F5E07B3496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830" y="1157506"/>
            <a:ext cx="4902639" cy="2439628"/>
          </a:xfrm>
          <a:prstGeom prst="rect">
            <a:avLst/>
          </a:prstGeom>
        </p:spPr>
      </p:pic>
      <p:pic>
        <p:nvPicPr>
          <p:cNvPr id="6" name="Picture 5">
            <a:extLst>
              <a:ext uri="{FF2B5EF4-FFF2-40B4-BE49-F238E27FC236}">
                <a16:creationId xmlns:a16="http://schemas.microsoft.com/office/drawing/2014/main" id="{51B91BE6-4171-D247-A6A0-0877973DE2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1475" y="1074061"/>
            <a:ext cx="3800498" cy="2606517"/>
          </a:xfrm>
          <a:prstGeom prst="rect">
            <a:avLst/>
          </a:prstGeom>
        </p:spPr>
      </p:pic>
      <p:pic>
        <p:nvPicPr>
          <p:cNvPr id="7" name="Picture 6">
            <a:extLst>
              <a:ext uri="{FF2B5EF4-FFF2-40B4-BE49-F238E27FC236}">
                <a16:creationId xmlns:a16="http://schemas.microsoft.com/office/drawing/2014/main" id="{15FE9B30-1883-5D42-9F15-B66FCBA4A6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3504" y="4015450"/>
            <a:ext cx="4116439" cy="2877445"/>
          </a:xfrm>
          <a:prstGeom prst="rect">
            <a:avLst/>
          </a:prstGeom>
        </p:spPr>
      </p:pic>
      <p:sp>
        <p:nvSpPr>
          <p:cNvPr id="8" name="Rectangle 7">
            <a:extLst>
              <a:ext uri="{FF2B5EF4-FFF2-40B4-BE49-F238E27FC236}">
                <a16:creationId xmlns:a16="http://schemas.microsoft.com/office/drawing/2014/main" id="{F71B6910-6B6A-B442-AFF8-BC37F7592582}"/>
              </a:ext>
            </a:extLst>
          </p:cNvPr>
          <p:cNvSpPr/>
          <p:nvPr/>
        </p:nvSpPr>
        <p:spPr>
          <a:xfrm>
            <a:off x="1879567" y="788174"/>
            <a:ext cx="1005403" cy="461665"/>
          </a:xfrm>
          <a:prstGeom prst="rect">
            <a:avLst/>
          </a:prstGeom>
        </p:spPr>
        <p:txBody>
          <a:bodyPr wrap="none">
            <a:spAutoFit/>
          </a:bodyPr>
          <a:lstStyle/>
          <a:p>
            <a:r>
              <a:rPr lang="en-US" sz="2400" dirty="0">
                <a:solidFill>
                  <a:srgbClr val="FF0000"/>
                </a:solidFill>
                <a:latin typeface="Times New Roman" panose="02020603050405020304" pitchFamily="18" charset="0"/>
                <a:cs typeface="Times New Roman" panose="02020603050405020304" pitchFamily="18" charset="0"/>
              </a:rPr>
              <a:t>CERN</a:t>
            </a:r>
          </a:p>
        </p:txBody>
      </p:sp>
      <p:sp>
        <p:nvSpPr>
          <p:cNvPr id="9" name="Rectangle 8">
            <a:extLst>
              <a:ext uri="{FF2B5EF4-FFF2-40B4-BE49-F238E27FC236}">
                <a16:creationId xmlns:a16="http://schemas.microsoft.com/office/drawing/2014/main" id="{8B0AC970-9922-6747-AE8E-AF4A1F8B7600}"/>
              </a:ext>
            </a:extLst>
          </p:cNvPr>
          <p:cNvSpPr/>
          <p:nvPr/>
        </p:nvSpPr>
        <p:spPr>
          <a:xfrm>
            <a:off x="6379254" y="612396"/>
            <a:ext cx="885179" cy="461665"/>
          </a:xfrm>
          <a:prstGeom prst="rect">
            <a:avLst/>
          </a:prstGeom>
        </p:spPr>
        <p:txBody>
          <a:bodyPr wrap="none">
            <a:spAutoFit/>
          </a:bodyPr>
          <a:lstStyle/>
          <a:p>
            <a:r>
              <a:rPr lang="en-US" sz="2400" dirty="0">
                <a:solidFill>
                  <a:srgbClr val="FF0000"/>
                </a:solidFill>
                <a:latin typeface="Times New Roman" panose="02020603050405020304" pitchFamily="18" charset="0"/>
                <a:cs typeface="Times New Roman" panose="02020603050405020304" pitchFamily="18" charset="0"/>
              </a:rPr>
              <a:t>Japan</a:t>
            </a:r>
          </a:p>
        </p:txBody>
      </p:sp>
      <p:pic>
        <p:nvPicPr>
          <p:cNvPr id="10" name="Picture 9">
            <a:extLst>
              <a:ext uri="{FF2B5EF4-FFF2-40B4-BE49-F238E27FC236}">
                <a16:creationId xmlns:a16="http://schemas.microsoft.com/office/drawing/2014/main" id="{07E161AD-26B9-254F-93D2-BE109B933A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4966" y="3720486"/>
            <a:ext cx="4057034" cy="2866527"/>
          </a:xfrm>
          <a:prstGeom prst="rect">
            <a:avLst/>
          </a:prstGeom>
        </p:spPr>
      </p:pic>
      <p:sp>
        <p:nvSpPr>
          <p:cNvPr id="11" name="Rectangle 10">
            <a:extLst>
              <a:ext uri="{FF2B5EF4-FFF2-40B4-BE49-F238E27FC236}">
                <a16:creationId xmlns:a16="http://schemas.microsoft.com/office/drawing/2014/main" id="{1315B70E-EA17-F843-8C8A-CA5211DD0197}"/>
              </a:ext>
            </a:extLst>
          </p:cNvPr>
          <p:cNvSpPr/>
          <p:nvPr/>
        </p:nvSpPr>
        <p:spPr>
          <a:xfrm>
            <a:off x="6315915" y="3602334"/>
            <a:ext cx="918841" cy="461665"/>
          </a:xfrm>
          <a:prstGeom prst="rect">
            <a:avLst/>
          </a:prstGeom>
        </p:spPr>
        <p:txBody>
          <a:bodyPr wrap="none">
            <a:spAutoFit/>
          </a:bodyPr>
          <a:lstStyle/>
          <a:p>
            <a:r>
              <a:rPr lang="en-US" sz="2400" dirty="0">
                <a:solidFill>
                  <a:srgbClr val="FF0000"/>
                </a:solidFill>
                <a:latin typeface="Times New Roman" panose="02020603050405020304" pitchFamily="18" charset="0"/>
                <a:cs typeface="Times New Roman" panose="02020603050405020304" pitchFamily="18" charset="0"/>
              </a:rPr>
              <a:t>China</a:t>
            </a:r>
          </a:p>
        </p:txBody>
      </p:sp>
    </p:spTree>
    <p:extLst>
      <p:ext uri="{BB962C8B-B14F-4D97-AF65-F5344CB8AC3E}">
        <p14:creationId xmlns:p14="http://schemas.microsoft.com/office/powerpoint/2010/main" val="252770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D2422E-B623-464C-AC18-236FFE86F499}"/>
              </a:ext>
            </a:extLst>
          </p:cNvPr>
          <p:cNvPicPr>
            <a:picLocks noChangeAspect="1"/>
          </p:cNvPicPr>
          <p:nvPr/>
        </p:nvPicPr>
        <p:blipFill>
          <a:blip r:embed="rId2"/>
          <a:stretch>
            <a:fillRect/>
          </a:stretch>
        </p:blipFill>
        <p:spPr>
          <a:xfrm>
            <a:off x="163285" y="141513"/>
            <a:ext cx="9108373" cy="6422571"/>
          </a:xfrm>
          <a:prstGeom prst="rect">
            <a:avLst/>
          </a:prstGeom>
        </p:spPr>
      </p:pic>
    </p:spTree>
    <p:extLst>
      <p:ext uri="{BB962C8B-B14F-4D97-AF65-F5344CB8AC3E}">
        <p14:creationId xmlns:p14="http://schemas.microsoft.com/office/powerpoint/2010/main" val="4258843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6DA6CA-47CC-5045-A106-16CCEB1AA98E}"/>
              </a:ext>
            </a:extLst>
          </p:cNvPr>
          <p:cNvPicPr>
            <a:picLocks noChangeAspect="1"/>
          </p:cNvPicPr>
          <p:nvPr/>
        </p:nvPicPr>
        <p:blipFill>
          <a:blip r:embed="rId2"/>
          <a:stretch>
            <a:fillRect/>
          </a:stretch>
        </p:blipFill>
        <p:spPr>
          <a:xfrm>
            <a:off x="206828" y="0"/>
            <a:ext cx="8820353" cy="6313714"/>
          </a:xfrm>
          <a:prstGeom prst="rect">
            <a:avLst/>
          </a:prstGeom>
        </p:spPr>
      </p:pic>
    </p:spTree>
    <p:extLst>
      <p:ext uri="{BB962C8B-B14F-4D97-AF65-F5344CB8AC3E}">
        <p14:creationId xmlns:p14="http://schemas.microsoft.com/office/powerpoint/2010/main" val="239688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85420-AE9B-C848-BE32-61C1CB3DAD22}"/>
              </a:ext>
            </a:extLst>
          </p:cNvPr>
          <p:cNvPicPr>
            <a:picLocks noChangeAspect="1"/>
          </p:cNvPicPr>
          <p:nvPr/>
        </p:nvPicPr>
        <p:blipFill>
          <a:blip r:embed="rId2"/>
          <a:stretch>
            <a:fillRect/>
          </a:stretch>
        </p:blipFill>
        <p:spPr>
          <a:xfrm>
            <a:off x="170021" y="217714"/>
            <a:ext cx="8803958" cy="6019800"/>
          </a:xfrm>
          <a:prstGeom prst="rect">
            <a:avLst/>
          </a:prstGeom>
        </p:spPr>
      </p:pic>
    </p:spTree>
    <p:extLst>
      <p:ext uri="{BB962C8B-B14F-4D97-AF65-F5344CB8AC3E}">
        <p14:creationId xmlns:p14="http://schemas.microsoft.com/office/powerpoint/2010/main" val="4041700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2747EC6-3EFC-0948-A3BB-28D11ABB8D4B}"/>
              </a:ext>
            </a:extLst>
          </p:cNvPr>
          <p:cNvPicPr>
            <a:picLocks noChangeAspect="1"/>
          </p:cNvPicPr>
          <p:nvPr/>
        </p:nvPicPr>
        <p:blipFill>
          <a:blip r:embed="rId2"/>
          <a:stretch>
            <a:fillRect/>
          </a:stretch>
        </p:blipFill>
        <p:spPr>
          <a:xfrm>
            <a:off x="482600" y="1235429"/>
            <a:ext cx="8178799" cy="4387142"/>
          </a:xfrm>
          <a:prstGeom prst="rect">
            <a:avLst/>
          </a:prstGeom>
        </p:spPr>
      </p:pic>
    </p:spTree>
    <p:extLst>
      <p:ext uri="{BB962C8B-B14F-4D97-AF65-F5344CB8AC3E}">
        <p14:creationId xmlns:p14="http://schemas.microsoft.com/office/powerpoint/2010/main" val="3619034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A1A272-64EA-4049-A49B-8E30FE8D8A5B}"/>
              </a:ext>
            </a:extLst>
          </p:cNvPr>
          <p:cNvPicPr>
            <a:picLocks noChangeAspect="1"/>
          </p:cNvPicPr>
          <p:nvPr/>
        </p:nvPicPr>
        <p:blipFill>
          <a:blip r:embed="rId2"/>
          <a:stretch>
            <a:fillRect/>
          </a:stretch>
        </p:blipFill>
        <p:spPr>
          <a:xfrm>
            <a:off x="365554" y="152400"/>
            <a:ext cx="8412892" cy="6553200"/>
          </a:xfrm>
          <a:prstGeom prst="rect">
            <a:avLst/>
          </a:prstGeom>
        </p:spPr>
      </p:pic>
    </p:spTree>
    <p:extLst>
      <p:ext uri="{BB962C8B-B14F-4D97-AF65-F5344CB8AC3E}">
        <p14:creationId xmlns:p14="http://schemas.microsoft.com/office/powerpoint/2010/main" val="3903145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6285CE-C65C-B34E-A61D-711A22C01F7D}"/>
              </a:ext>
            </a:extLst>
          </p:cNvPr>
          <p:cNvPicPr>
            <a:picLocks noChangeAspect="1"/>
          </p:cNvPicPr>
          <p:nvPr/>
        </p:nvPicPr>
        <p:blipFill>
          <a:blip r:embed="rId2"/>
          <a:stretch>
            <a:fillRect/>
          </a:stretch>
        </p:blipFill>
        <p:spPr>
          <a:xfrm>
            <a:off x="2082800" y="1727200"/>
            <a:ext cx="4978400" cy="3403600"/>
          </a:xfrm>
          <a:prstGeom prst="rect">
            <a:avLst/>
          </a:prstGeom>
        </p:spPr>
      </p:pic>
    </p:spTree>
    <p:extLst>
      <p:ext uri="{BB962C8B-B14F-4D97-AF65-F5344CB8AC3E}">
        <p14:creationId xmlns:p14="http://schemas.microsoft.com/office/powerpoint/2010/main" val="296653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var/folders/6l/gxr9g5q97tn181pg0_00hck40000gn/T/com.microsoft.Powerpoint/WebArchiveCopyPasteTempFiles/Screen%20Shot%202017-11-10%20at%2012.28.43.png">
            <a:extLst>
              <a:ext uri="{FF2B5EF4-FFF2-40B4-BE49-F238E27FC236}">
                <a16:creationId xmlns:a16="http://schemas.microsoft.com/office/drawing/2014/main" id="{B9606B09-E3A9-FC42-AF7C-1B45778120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06558" y="830317"/>
            <a:ext cx="7254217" cy="54545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8E774E-4BAA-8B40-8503-F1977559622C}"/>
              </a:ext>
            </a:extLst>
          </p:cNvPr>
          <p:cNvSpPr/>
          <p:nvPr/>
        </p:nvSpPr>
        <p:spPr>
          <a:xfrm>
            <a:off x="1106558" y="2967135"/>
            <a:ext cx="7254217" cy="4249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4F60FB0-21E5-FC4C-AFCC-C0527E8DBEF7}"/>
              </a:ext>
            </a:extLst>
          </p:cNvPr>
          <p:cNvSpPr txBox="1">
            <a:spLocks/>
          </p:cNvSpPr>
          <p:nvPr/>
        </p:nvSpPr>
        <p:spPr>
          <a:xfrm>
            <a:off x="55659" y="0"/>
            <a:ext cx="8970353" cy="83031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en-US" sz="2800" dirty="0"/>
              <a:t>The ring-ring FCC </a:t>
            </a:r>
            <a:r>
              <a:rPr lang="en-US" sz="2800" dirty="0" err="1"/>
              <a:t>e</a:t>
            </a:r>
            <a:r>
              <a:rPr lang="en-US" sz="2800" baseline="30000" dirty="0" err="1"/>
              <a:t>+</a:t>
            </a:r>
            <a:r>
              <a:rPr lang="en-US" sz="2800" dirty="0" err="1"/>
              <a:t>e</a:t>
            </a:r>
            <a:r>
              <a:rPr lang="en-US" sz="2800" baseline="30000" dirty="0"/>
              <a:t>-</a:t>
            </a:r>
            <a:r>
              <a:rPr lang="en-US" sz="2800" dirty="0"/>
              <a:t> collider is power hungry</a:t>
            </a:r>
          </a:p>
          <a:p>
            <a:pPr algn="ctr"/>
            <a:r>
              <a:rPr lang="en-US" sz="2800" b="1" dirty="0">
                <a:solidFill>
                  <a:srgbClr val="FF0000"/>
                </a:solidFill>
              </a:rPr>
              <a:t>100 MW SR losses</a:t>
            </a:r>
            <a:r>
              <a:rPr lang="en-US" sz="2800" dirty="0"/>
              <a:t>, </a:t>
            </a:r>
            <a:r>
              <a:rPr lang="en-US" sz="2800" b="1" dirty="0">
                <a:solidFill>
                  <a:srgbClr val="FF0000"/>
                </a:solidFill>
              </a:rPr>
              <a:t>~ 200 MW wall plug power</a:t>
            </a:r>
          </a:p>
        </p:txBody>
      </p:sp>
      <p:sp>
        <p:nvSpPr>
          <p:cNvPr id="2" name="Rectangle 1">
            <a:extLst>
              <a:ext uri="{FF2B5EF4-FFF2-40B4-BE49-F238E27FC236}">
                <a16:creationId xmlns:a16="http://schemas.microsoft.com/office/drawing/2014/main" id="{E7A23AFB-B6FA-0A4B-A757-B82DB0BC9154}"/>
              </a:ext>
            </a:extLst>
          </p:cNvPr>
          <p:cNvSpPr/>
          <p:nvPr/>
        </p:nvSpPr>
        <p:spPr>
          <a:xfrm>
            <a:off x="261684" y="6447062"/>
            <a:ext cx="7425150" cy="261610"/>
          </a:xfrm>
          <a:prstGeom prst="rect">
            <a:avLst/>
          </a:prstGeom>
        </p:spPr>
        <p:txBody>
          <a:bodyPr wrap="square">
            <a:spAutoFit/>
          </a:bodyPr>
          <a:lstStyle/>
          <a:p>
            <a:r>
              <a:rPr lang="en-US" sz="1100" i="1" dirty="0">
                <a:latin typeface="Times New Roman" panose="02020603050405020304" pitchFamily="18" charset="0"/>
                <a:ea typeface="Times New Roman" panose="02020603050405020304" pitchFamily="18" charset="0"/>
              </a:rPr>
              <a:t>FCC-</a:t>
            </a:r>
            <a:r>
              <a:rPr lang="en-US" sz="1100" i="1" dirty="0" err="1">
                <a:latin typeface="Times New Roman" panose="02020603050405020304" pitchFamily="18" charset="0"/>
                <a:ea typeface="Times New Roman" panose="02020603050405020304" pitchFamily="18" charset="0"/>
              </a:rPr>
              <a:t>ee</a:t>
            </a:r>
            <a:r>
              <a:rPr lang="en-US" sz="1100" i="1" dirty="0">
                <a:latin typeface="Times New Roman" panose="02020603050405020304" pitchFamily="18" charset="0"/>
                <a:ea typeface="Times New Roman" panose="02020603050405020304" pitchFamily="18" charset="0"/>
              </a:rPr>
              <a:t>: The Lepton Collider</a:t>
            </a:r>
            <a:r>
              <a:rPr lang="en-US" sz="1100" dirty="0">
                <a:latin typeface="Times New Roman" panose="02020603050405020304" pitchFamily="18" charset="0"/>
                <a:ea typeface="Times New Roman" panose="02020603050405020304" pitchFamily="18" charset="0"/>
              </a:rPr>
              <a:t>, M. </a:t>
            </a:r>
            <a:r>
              <a:rPr lang="en-US" sz="1100" dirty="0" err="1">
                <a:latin typeface="Times New Roman" panose="02020603050405020304" pitchFamily="18" charset="0"/>
                <a:ea typeface="Times New Roman" panose="02020603050405020304" pitchFamily="18" charset="0"/>
              </a:rPr>
              <a:t>Benedikt</a:t>
            </a:r>
            <a:r>
              <a:rPr lang="en-US" sz="1100" dirty="0">
                <a:latin typeface="Times New Roman" panose="02020603050405020304" pitchFamily="18" charset="0"/>
                <a:ea typeface="Times New Roman" panose="02020603050405020304" pitchFamily="18" charset="0"/>
              </a:rPr>
              <a:t> et al., Eur. Phys. J. Spec. Top. (2019) 228: 261</a:t>
            </a:r>
            <a:endParaRPr lang="en-US" sz="1100" dirty="0"/>
          </a:p>
        </p:txBody>
      </p:sp>
      <p:sp>
        <p:nvSpPr>
          <p:cNvPr id="9" name="Rectangle 8">
            <a:extLst>
              <a:ext uri="{FF2B5EF4-FFF2-40B4-BE49-F238E27FC236}">
                <a16:creationId xmlns:a16="http://schemas.microsoft.com/office/drawing/2014/main" id="{A39ADCDE-B214-4341-B4BB-989F0F85C10A}"/>
              </a:ext>
            </a:extLst>
          </p:cNvPr>
          <p:cNvSpPr/>
          <p:nvPr/>
        </p:nvSpPr>
        <p:spPr>
          <a:xfrm>
            <a:off x="1119673" y="4711959"/>
            <a:ext cx="7254217" cy="3545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2870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43BD414-8FA3-AA4D-80EE-3157A18A2BE1}"/>
              </a:ext>
            </a:extLst>
          </p:cNvPr>
          <p:cNvSpPr>
            <a:spLocks noGrp="1"/>
          </p:cNvSpPr>
          <p:nvPr>
            <p:ph type="title"/>
          </p:nvPr>
        </p:nvSpPr>
        <p:spPr>
          <a:xfrm>
            <a:off x="57807" y="75167"/>
            <a:ext cx="9028386" cy="1066233"/>
          </a:xfrm>
        </p:spPr>
        <p:txBody>
          <a:bodyPr>
            <a:noAutofit/>
          </a:bodyPr>
          <a:lstStyle/>
          <a:p>
            <a:pPr algn="ctr"/>
            <a:r>
              <a:rPr lang="en-US" sz="2800" dirty="0"/>
              <a:t>What ERL can offer: </a:t>
            </a:r>
            <a:r>
              <a:rPr lang="en-US" sz="2800" i="1" dirty="0">
                <a:solidFill>
                  <a:srgbClr val="00B050"/>
                </a:solidFill>
              </a:rPr>
              <a:t>energy and particles recycling in a</a:t>
            </a:r>
            <a:br>
              <a:rPr lang="en-US" sz="2800" i="1" dirty="0">
                <a:solidFill>
                  <a:srgbClr val="00B050"/>
                </a:solidFill>
              </a:rPr>
            </a:br>
            <a:r>
              <a:rPr lang="en-US" sz="2800" i="1" dirty="0">
                <a:solidFill>
                  <a:srgbClr val="00B050"/>
                </a:solidFill>
              </a:rPr>
              <a:t>green </a:t>
            </a:r>
            <a:r>
              <a:rPr lang="en-US" sz="2800" i="1" dirty="0" err="1">
                <a:solidFill>
                  <a:srgbClr val="00B050"/>
                </a:solidFill>
              </a:rPr>
              <a:t>e</a:t>
            </a:r>
            <a:r>
              <a:rPr lang="en-US" sz="2800" i="1" baseline="30000" dirty="0" err="1">
                <a:solidFill>
                  <a:srgbClr val="00B050"/>
                </a:solidFill>
              </a:rPr>
              <a:t>+</a:t>
            </a:r>
            <a:r>
              <a:rPr lang="en-US" sz="2800" i="1" dirty="0" err="1">
                <a:solidFill>
                  <a:srgbClr val="00B050"/>
                </a:solidFill>
              </a:rPr>
              <a:t>e</a:t>
            </a:r>
            <a:r>
              <a:rPr lang="en-US" sz="2800" i="1" baseline="30000" dirty="0">
                <a:solidFill>
                  <a:srgbClr val="00B050"/>
                </a:solidFill>
              </a:rPr>
              <a:t>-</a:t>
            </a:r>
            <a:r>
              <a:rPr lang="en-US" sz="2800" i="1" dirty="0">
                <a:solidFill>
                  <a:srgbClr val="00B050"/>
                </a:solidFill>
              </a:rPr>
              <a:t> collider with 30% of FCC </a:t>
            </a:r>
            <a:r>
              <a:rPr lang="en-US" sz="2800" i="1" dirty="0" err="1">
                <a:solidFill>
                  <a:srgbClr val="00B050"/>
                </a:solidFill>
              </a:rPr>
              <a:t>ee</a:t>
            </a:r>
            <a:r>
              <a:rPr lang="en-US" sz="2800" i="1" dirty="0">
                <a:solidFill>
                  <a:srgbClr val="00B050"/>
                </a:solidFill>
              </a:rPr>
              <a:t> power consumption</a:t>
            </a:r>
            <a:br>
              <a:rPr lang="en-US" sz="2800" dirty="0"/>
            </a:br>
            <a:endParaRPr lang="en-US" sz="2800" dirty="0">
              <a:solidFill>
                <a:srgbClr val="FF0000"/>
              </a:solidFill>
            </a:endParaRPr>
          </a:p>
        </p:txBody>
      </p:sp>
      <p:sp>
        <p:nvSpPr>
          <p:cNvPr id="29" name="Rectangle 28">
            <a:extLst>
              <a:ext uri="{FF2B5EF4-FFF2-40B4-BE49-F238E27FC236}">
                <a16:creationId xmlns:a16="http://schemas.microsoft.com/office/drawing/2014/main" id="{8377CEA6-B44F-6643-91AE-9778ED59E403}"/>
              </a:ext>
            </a:extLst>
          </p:cNvPr>
          <p:cNvSpPr/>
          <p:nvPr/>
        </p:nvSpPr>
        <p:spPr>
          <a:xfrm>
            <a:off x="632566" y="793750"/>
            <a:ext cx="7908282" cy="338554"/>
          </a:xfrm>
          <a:prstGeom prst="rect">
            <a:avLst/>
          </a:prstGeom>
        </p:spPr>
        <p:txBody>
          <a:bodyPr wrap="square">
            <a:spAutoFit/>
          </a:bodyPr>
          <a:lstStyle/>
          <a:p>
            <a:r>
              <a:rPr lang="en-US" sz="1600" dirty="0">
                <a:solidFill>
                  <a:srgbClr val="FF0000"/>
                </a:solidFill>
                <a:latin typeface="Times New Roman" panose="02020603050405020304" pitchFamily="18" charset="0"/>
                <a:cs typeface="Times New Roman" panose="02020603050405020304" pitchFamily="18" charset="0"/>
              </a:rPr>
              <a:t>Luminosity scales linear with SR power </a:t>
            </a:r>
            <a:r>
              <a:rPr lang="en-US" sz="1600" b="1" dirty="0">
                <a:solidFill>
                  <a:srgbClr val="FF0000"/>
                </a:solidFill>
                <a:latin typeface="Times New Roman" panose="02020603050405020304" pitchFamily="18" charset="0"/>
                <a:cs typeface="Times New Roman" panose="02020603050405020304" pitchFamily="18" charset="0"/>
              </a:rPr>
              <a:t>but</a:t>
            </a:r>
            <a:r>
              <a:rPr lang="en-US" sz="1600" dirty="0">
                <a:solidFill>
                  <a:srgbClr val="FF0000"/>
                </a:solidFill>
                <a:latin typeface="Times New Roman" panose="02020603050405020304" pitchFamily="18" charset="0"/>
                <a:cs typeface="Times New Roman" panose="02020603050405020304" pitchFamily="18" charset="0"/>
              </a:rPr>
              <a:t> 100 MW SR power is not what we are proposing </a:t>
            </a:r>
            <a:endParaRPr lang="en-US" sz="1600" dirty="0">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D83CA0B1-1BF2-0740-8090-DECF4A4B3474}"/>
              </a:ext>
            </a:extLst>
          </p:cNvPr>
          <p:cNvSpPr/>
          <p:nvPr/>
        </p:nvSpPr>
        <p:spPr>
          <a:xfrm>
            <a:off x="146688" y="6256242"/>
            <a:ext cx="8587409" cy="584775"/>
          </a:xfrm>
          <a:prstGeom prst="rect">
            <a:avLst/>
          </a:prstGeom>
        </p:spPr>
        <p:txBody>
          <a:bodyPr wrap="square">
            <a:spAutoFit/>
          </a:bodyPr>
          <a:lstStyle/>
          <a:p>
            <a:r>
              <a:rPr lang="en-US" sz="1600" dirty="0">
                <a:solidFill>
                  <a:schemeClr val="accent5">
                    <a:lumMod val="50000"/>
                  </a:schemeClr>
                </a:solidFill>
                <a:latin typeface="Times New Roman" panose="02020603050405020304" pitchFamily="18" charset="0"/>
                <a:cs typeface="Times New Roman" panose="02020603050405020304" pitchFamily="18" charset="0"/>
              </a:rPr>
              <a:t>Number of detectors can be determined by the relevant physics. Luminosity can be shared by multiple detectors (split in any desirable proportions) by alternating beam collision points. </a:t>
            </a:r>
          </a:p>
        </p:txBody>
      </p:sp>
      <p:pic>
        <p:nvPicPr>
          <p:cNvPr id="11" name="Picture 10">
            <a:extLst>
              <a:ext uri="{FF2B5EF4-FFF2-40B4-BE49-F238E27FC236}">
                <a16:creationId xmlns:a16="http://schemas.microsoft.com/office/drawing/2014/main" id="{2466A1BE-6EF3-384C-9DCF-F0A5C965B8BA}"/>
              </a:ext>
            </a:extLst>
          </p:cNvPr>
          <p:cNvPicPr>
            <a:picLocks noChangeAspect="1"/>
          </p:cNvPicPr>
          <p:nvPr/>
        </p:nvPicPr>
        <p:blipFill>
          <a:blip r:embed="rId3"/>
          <a:stretch>
            <a:fillRect/>
          </a:stretch>
        </p:blipFill>
        <p:spPr>
          <a:xfrm>
            <a:off x="369395" y="1237396"/>
            <a:ext cx="8540848" cy="4922850"/>
          </a:xfrm>
          <a:prstGeom prst="rect">
            <a:avLst/>
          </a:prstGeom>
        </p:spPr>
      </p:pic>
      <p:grpSp>
        <p:nvGrpSpPr>
          <p:cNvPr id="5" name="Group 4">
            <a:extLst>
              <a:ext uri="{FF2B5EF4-FFF2-40B4-BE49-F238E27FC236}">
                <a16:creationId xmlns:a16="http://schemas.microsoft.com/office/drawing/2014/main" id="{3834C004-7DC0-9C4C-8B8F-96B1F777EF85}"/>
              </a:ext>
            </a:extLst>
          </p:cNvPr>
          <p:cNvGrpSpPr/>
          <p:nvPr/>
        </p:nvGrpSpPr>
        <p:grpSpPr>
          <a:xfrm>
            <a:off x="1643743" y="1859983"/>
            <a:ext cx="3690257" cy="2842404"/>
            <a:chOff x="1643743" y="1859983"/>
            <a:chExt cx="3690257" cy="2842404"/>
          </a:xfrm>
        </p:grpSpPr>
        <p:sp>
          <p:nvSpPr>
            <p:cNvPr id="4" name="Freeform 3">
              <a:extLst>
                <a:ext uri="{FF2B5EF4-FFF2-40B4-BE49-F238E27FC236}">
                  <a16:creationId xmlns:a16="http://schemas.microsoft.com/office/drawing/2014/main" id="{D5C7BA88-EBD4-0041-93E6-BD65BE87630B}"/>
                </a:ext>
              </a:extLst>
            </p:cNvPr>
            <p:cNvSpPr/>
            <p:nvPr/>
          </p:nvSpPr>
          <p:spPr>
            <a:xfrm>
              <a:off x="1643743" y="1859983"/>
              <a:ext cx="3690257" cy="1503458"/>
            </a:xfrm>
            <a:custGeom>
              <a:avLst/>
              <a:gdLst>
                <a:gd name="connsiteX0" fmla="*/ 0 w 3690257"/>
                <a:gd name="connsiteY0" fmla="*/ 110087 h 1503458"/>
                <a:gd name="connsiteX1" fmla="*/ 1143000 w 3690257"/>
                <a:gd name="connsiteY1" fmla="*/ 44773 h 1503458"/>
                <a:gd name="connsiteX2" fmla="*/ 2688771 w 3690257"/>
                <a:gd name="connsiteY2" fmla="*/ 697916 h 1503458"/>
                <a:gd name="connsiteX3" fmla="*/ 3287486 w 3690257"/>
                <a:gd name="connsiteY3" fmla="*/ 1166001 h 1503458"/>
                <a:gd name="connsiteX4" fmla="*/ 3690257 w 3690257"/>
                <a:gd name="connsiteY4" fmla="*/ 1503458 h 1503458"/>
                <a:gd name="connsiteX0" fmla="*/ 0 w 3690257"/>
                <a:gd name="connsiteY0" fmla="*/ 110087 h 1503458"/>
                <a:gd name="connsiteX1" fmla="*/ 1143000 w 3690257"/>
                <a:gd name="connsiteY1" fmla="*/ 44773 h 1503458"/>
                <a:gd name="connsiteX2" fmla="*/ 2688771 w 3690257"/>
                <a:gd name="connsiteY2" fmla="*/ 697916 h 1503458"/>
                <a:gd name="connsiteX3" fmla="*/ 3287486 w 3690257"/>
                <a:gd name="connsiteY3" fmla="*/ 1166001 h 1503458"/>
                <a:gd name="connsiteX4" fmla="*/ 3690257 w 3690257"/>
                <a:gd name="connsiteY4" fmla="*/ 1503458 h 1503458"/>
                <a:gd name="connsiteX0" fmla="*/ 0 w 3690257"/>
                <a:gd name="connsiteY0" fmla="*/ 110087 h 1503458"/>
                <a:gd name="connsiteX1" fmla="*/ 1143000 w 3690257"/>
                <a:gd name="connsiteY1" fmla="*/ 44773 h 1503458"/>
                <a:gd name="connsiteX2" fmla="*/ 2688771 w 3690257"/>
                <a:gd name="connsiteY2" fmla="*/ 697916 h 1503458"/>
                <a:gd name="connsiteX3" fmla="*/ 3287486 w 3690257"/>
                <a:gd name="connsiteY3" fmla="*/ 1166001 h 1503458"/>
                <a:gd name="connsiteX4" fmla="*/ 3690257 w 3690257"/>
                <a:gd name="connsiteY4" fmla="*/ 1503458 h 1503458"/>
                <a:gd name="connsiteX0" fmla="*/ 0 w 3690257"/>
                <a:gd name="connsiteY0" fmla="*/ 110087 h 1503458"/>
                <a:gd name="connsiteX1" fmla="*/ 1143000 w 3690257"/>
                <a:gd name="connsiteY1" fmla="*/ 44773 h 1503458"/>
                <a:gd name="connsiteX2" fmla="*/ 2688771 w 3690257"/>
                <a:gd name="connsiteY2" fmla="*/ 697916 h 1503458"/>
                <a:gd name="connsiteX3" fmla="*/ 3331028 w 3690257"/>
                <a:gd name="connsiteY3" fmla="*/ 1155115 h 1503458"/>
                <a:gd name="connsiteX4" fmla="*/ 3690257 w 3690257"/>
                <a:gd name="connsiteY4" fmla="*/ 1503458 h 150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257" h="1503458">
                  <a:moveTo>
                    <a:pt x="0" y="110087"/>
                  </a:moveTo>
                  <a:cubicBezTo>
                    <a:pt x="347435" y="28444"/>
                    <a:pt x="694871" y="-53199"/>
                    <a:pt x="1143000" y="44773"/>
                  </a:cubicBezTo>
                  <a:cubicBezTo>
                    <a:pt x="1591129" y="142745"/>
                    <a:pt x="2324100" y="512859"/>
                    <a:pt x="2688771" y="697916"/>
                  </a:cubicBezTo>
                  <a:cubicBezTo>
                    <a:pt x="3053442" y="882973"/>
                    <a:pt x="3164114" y="1020858"/>
                    <a:pt x="3331028" y="1155115"/>
                  </a:cubicBezTo>
                  <a:cubicBezTo>
                    <a:pt x="3497942" y="1289372"/>
                    <a:pt x="3572328" y="1401858"/>
                    <a:pt x="3690257" y="150345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A8B74DF2-3186-3743-A2D3-FB3F84B4722F}"/>
                </a:ext>
              </a:extLst>
            </p:cNvPr>
            <p:cNvSpPr/>
            <p:nvPr/>
          </p:nvSpPr>
          <p:spPr>
            <a:xfrm>
              <a:off x="1643743" y="3198929"/>
              <a:ext cx="3690257" cy="1503458"/>
            </a:xfrm>
            <a:custGeom>
              <a:avLst/>
              <a:gdLst>
                <a:gd name="connsiteX0" fmla="*/ 0 w 3690257"/>
                <a:gd name="connsiteY0" fmla="*/ 110087 h 1503458"/>
                <a:gd name="connsiteX1" fmla="*/ 1143000 w 3690257"/>
                <a:gd name="connsiteY1" fmla="*/ 44773 h 1503458"/>
                <a:gd name="connsiteX2" fmla="*/ 2688771 w 3690257"/>
                <a:gd name="connsiteY2" fmla="*/ 697916 h 1503458"/>
                <a:gd name="connsiteX3" fmla="*/ 3287486 w 3690257"/>
                <a:gd name="connsiteY3" fmla="*/ 1166001 h 1503458"/>
                <a:gd name="connsiteX4" fmla="*/ 3690257 w 3690257"/>
                <a:gd name="connsiteY4" fmla="*/ 1503458 h 1503458"/>
                <a:gd name="connsiteX0" fmla="*/ 0 w 3690257"/>
                <a:gd name="connsiteY0" fmla="*/ 110087 h 1503458"/>
                <a:gd name="connsiteX1" fmla="*/ 1143000 w 3690257"/>
                <a:gd name="connsiteY1" fmla="*/ 44773 h 1503458"/>
                <a:gd name="connsiteX2" fmla="*/ 2688771 w 3690257"/>
                <a:gd name="connsiteY2" fmla="*/ 697916 h 1503458"/>
                <a:gd name="connsiteX3" fmla="*/ 3287486 w 3690257"/>
                <a:gd name="connsiteY3" fmla="*/ 1166001 h 1503458"/>
                <a:gd name="connsiteX4" fmla="*/ 3690257 w 3690257"/>
                <a:gd name="connsiteY4" fmla="*/ 1503458 h 1503458"/>
                <a:gd name="connsiteX0" fmla="*/ 0 w 3690257"/>
                <a:gd name="connsiteY0" fmla="*/ 110087 h 1503458"/>
                <a:gd name="connsiteX1" fmla="*/ 1143000 w 3690257"/>
                <a:gd name="connsiteY1" fmla="*/ 44773 h 1503458"/>
                <a:gd name="connsiteX2" fmla="*/ 2688771 w 3690257"/>
                <a:gd name="connsiteY2" fmla="*/ 697916 h 1503458"/>
                <a:gd name="connsiteX3" fmla="*/ 3287486 w 3690257"/>
                <a:gd name="connsiteY3" fmla="*/ 1166001 h 1503458"/>
                <a:gd name="connsiteX4" fmla="*/ 3690257 w 3690257"/>
                <a:gd name="connsiteY4" fmla="*/ 1503458 h 1503458"/>
                <a:gd name="connsiteX0" fmla="*/ 0 w 3690257"/>
                <a:gd name="connsiteY0" fmla="*/ 110087 h 1503458"/>
                <a:gd name="connsiteX1" fmla="*/ 1143000 w 3690257"/>
                <a:gd name="connsiteY1" fmla="*/ 44773 h 1503458"/>
                <a:gd name="connsiteX2" fmla="*/ 2688771 w 3690257"/>
                <a:gd name="connsiteY2" fmla="*/ 697916 h 1503458"/>
                <a:gd name="connsiteX3" fmla="*/ 3265714 w 3690257"/>
                <a:gd name="connsiteY3" fmla="*/ 1122458 h 1503458"/>
                <a:gd name="connsiteX4" fmla="*/ 3690257 w 3690257"/>
                <a:gd name="connsiteY4" fmla="*/ 1503458 h 1503458"/>
                <a:gd name="connsiteX0" fmla="*/ 0 w 3690257"/>
                <a:gd name="connsiteY0" fmla="*/ 110087 h 1503458"/>
                <a:gd name="connsiteX1" fmla="*/ 1143000 w 3690257"/>
                <a:gd name="connsiteY1" fmla="*/ 44773 h 1503458"/>
                <a:gd name="connsiteX2" fmla="*/ 2688771 w 3690257"/>
                <a:gd name="connsiteY2" fmla="*/ 697916 h 1503458"/>
                <a:gd name="connsiteX3" fmla="*/ 3265714 w 3690257"/>
                <a:gd name="connsiteY3" fmla="*/ 1122458 h 1503458"/>
                <a:gd name="connsiteX4" fmla="*/ 3690257 w 3690257"/>
                <a:gd name="connsiteY4" fmla="*/ 1503458 h 1503458"/>
                <a:gd name="connsiteX0" fmla="*/ 0 w 3690257"/>
                <a:gd name="connsiteY0" fmla="*/ 110087 h 1503458"/>
                <a:gd name="connsiteX1" fmla="*/ 1143000 w 3690257"/>
                <a:gd name="connsiteY1" fmla="*/ 44773 h 1503458"/>
                <a:gd name="connsiteX2" fmla="*/ 2688771 w 3690257"/>
                <a:gd name="connsiteY2" fmla="*/ 697916 h 1503458"/>
                <a:gd name="connsiteX3" fmla="*/ 3265714 w 3690257"/>
                <a:gd name="connsiteY3" fmla="*/ 1122458 h 1503458"/>
                <a:gd name="connsiteX4" fmla="*/ 3690257 w 3690257"/>
                <a:gd name="connsiteY4" fmla="*/ 1503458 h 150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257" h="1503458">
                  <a:moveTo>
                    <a:pt x="0" y="110087"/>
                  </a:moveTo>
                  <a:cubicBezTo>
                    <a:pt x="347435" y="28444"/>
                    <a:pt x="694871" y="-53199"/>
                    <a:pt x="1143000" y="44773"/>
                  </a:cubicBezTo>
                  <a:cubicBezTo>
                    <a:pt x="1591129" y="142745"/>
                    <a:pt x="2334985" y="518302"/>
                    <a:pt x="2688771" y="697916"/>
                  </a:cubicBezTo>
                  <a:cubicBezTo>
                    <a:pt x="3042557" y="877530"/>
                    <a:pt x="3098800" y="988200"/>
                    <a:pt x="3265714" y="1122458"/>
                  </a:cubicBezTo>
                  <a:cubicBezTo>
                    <a:pt x="3432628" y="1256716"/>
                    <a:pt x="3572328" y="1401858"/>
                    <a:pt x="3690257" y="1503458"/>
                  </a:cubicBezTo>
                </a:path>
              </a:pathLst>
            </a:custGeom>
            <a:noFill/>
            <a:ln w="571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1016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D4F51F-73C5-6145-A989-55342F1BC4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986" y="-86890"/>
            <a:ext cx="9156072" cy="5106548"/>
          </a:xfrm>
          <a:prstGeom prst="rect">
            <a:avLst/>
          </a:prstGeom>
        </p:spPr>
      </p:pic>
      <p:sp>
        <p:nvSpPr>
          <p:cNvPr id="5" name="Title 4">
            <a:extLst>
              <a:ext uri="{FF2B5EF4-FFF2-40B4-BE49-F238E27FC236}">
                <a16:creationId xmlns:a16="http://schemas.microsoft.com/office/drawing/2014/main" id="{27583F26-A22B-2D4D-B131-CFEFDFE80AFF}"/>
              </a:ext>
            </a:extLst>
          </p:cNvPr>
          <p:cNvSpPr>
            <a:spLocks noGrp="1"/>
          </p:cNvSpPr>
          <p:nvPr>
            <p:ph type="title"/>
          </p:nvPr>
        </p:nvSpPr>
        <p:spPr>
          <a:xfrm>
            <a:off x="296425" y="77302"/>
            <a:ext cx="3654824" cy="863906"/>
          </a:xfrm>
          <a:solidFill>
            <a:schemeClr val="bg1"/>
          </a:solidFill>
        </p:spPr>
        <p:txBody>
          <a:bodyPr/>
          <a:lstStyle/>
          <a:p>
            <a:r>
              <a:rPr lang="en-US" dirty="0" err="1"/>
              <a:t>e</a:t>
            </a:r>
            <a:r>
              <a:rPr lang="en-US" baseline="30000" dirty="0" err="1"/>
              <a:t>+</a:t>
            </a:r>
            <a:r>
              <a:rPr lang="en-US" dirty="0" err="1"/>
              <a:t>e</a:t>
            </a:r>
            <a:r>
              <a:rPr lang="en-US" baseline="30000" dirty="0"/>
              <a:t>-</a:t>
            </a:r>
            <a:r>
              <a:rPr lang="en-US" dirty="0"/>
              <a:t> colliders</a:t>
            </a:r>
          </a:p>
        </p:txBody>
      </p:sp>
      <p:sp>
        <p:nvSpPr>
          <p:cNvPr id="2" name="Rectangle 1">
            <a:extLst>
              <a:ext uri="{FF2B5EF4-FFF2-40B4-BE49-F238E27FC236}">
                <a16:creationId xmlns:a16="http://schemas.microsoft.com/office/drawing/2014/main" id="{687AAF73-7650-D64F-A85E-389254AE02F2}"/>
              </a:ext>
            </a:extLst>
          </p:cNvPr>
          <p:cNvSpPr/>
          <p:nvPr/>
        </p:nvSpPr>
        <p:spPr>
          <a:xfrm flipV="1">
            <a:off x="4875544" y="1484563"/>
            <a:ext cx="138237" cy="107230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4E0CB2B-ACDC-9C48-9EB8-C4AD9AF9419D}"/>
              </a:ext>
            </a:extLst>
          </p:cNvPr>
          <p:cNvSpPr txBox="1"/>
          <p:nvPr/>
        </p:nvSpPr>
        <p:spPr>
          <a:xfrm rot="16200000">
            <a:off x="4507631" y="834406"/>
            <a:ext cx="883575" cy="369332"/>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FCC </a:t>
            </a:r>
            <a:r>
              <a:rPr lang="en-US" dirty="0" err="1">
                <a:solidFill>
                  <a:srgbClr val="FF0000"/>
                </a:solidFill>
                <a:latin typeface="Times New Roman" panose="02020603050405020304" pitchFamily="18" charset="0"/>
                <a:cs typeface="Times New Roman" panose="02020603050405020304" pitchFamily="18" charset="0"/>
              </a:rPr>
              <a:t>ee</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1EF15481-7465-BE41-AFC9-7A60BE751149}"/>
              </a:ext>
            </a:extLst>
          </p:cNvPr>
          <p:cNvSpPr/>
          <p:nvPr/>
        </p:nvSpPr>
        <p:spPr>
          <a:xfrm flipV="1">
            <a:off x="6292684" y="1331481"/>
            <a:ext cx="276233" cy="2269809"/>
          </a:xfrm>
          <a:prstGeom prst="rect">
            <a:avLst/>
          </a:prstGeom>
          <a:solidFill>
            <a:srgbClr val="FF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50C7383C-838F-804E-ADD8-4FE37A709148}"/>
              </a:ext>
            </a:extLst>
          </p:cNvPr>
          <p:cNvGrpSpPr/>
          <p:nvPr/>
        </p:nvGrpSpPr>
        <p:grpSpPr>
          <a:xfrm>
            <a:off x="4446357" y="643577"/>
            <a:ext cx="2324156" cy="2957713"/>
            <a:chOff x="5070296" y="1414360"/>
            <a:chExt cx="2324156" cy="2957713"/>
          </a:xfrm>
        </p:grpSpPr>
        <p:sp>
          <p:nvSpPr>
            <p:cNvPr id="8" name="Rectangle 7">
              <a:extLst>
                <a:ext uri="{FF2B5EF4-FFF2-40B4-BE49-F238E27FC236}">
                  <a16:creationId xmlns:a16="http://schemas.microsoft.com/office/drawing/2014/main" id="{A8B48B44-7591-1A4A-AA3D-634118F03F5C}"/>
                </a:ext>
              </a:extLst>
            </p:cNvPr>
            <p:cNvSpPr/>
            <p:nvPr/>
          </p:nvSpPr>
          <p:spPr>
            <a:xfrm flipV="1">
              <a:off x="5191535" y="2282308"/>
              <a:ext cx="138237" cy="183106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46AF25B-88E9-7942-9FC2-6942658A5BC2}"/>
                </a:ext>
              </a:extLst>
            </p:cNvPr>
            <p:cNvSpPr txBox="1"/>
            <p:nvPr/>
          </p:nvSpPr>
          <p:spPr>
            <a:xfrm rot="16200000">
              <a:off x="4817470" y="1667186"/>
              <a:ext cx="874983"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ERL </a:t>
              </a:r>
              <a:r>
                <a:rPr lang="en-US" dirty="0" err="1">
                  <a:solidFill>
                    <a:srgbClr val="00B050"/>
                  </a:solidFill>
                  <a:latin typeface="Times New Roman" panose="02020603050405020304" pitchFamily="18" charset="0"/>
                  <a:cs typeface="Times New Roman" panose="02020603050405020304" pitchFamily="18" charset="0"/>
                </a:rPr>
                <a:t>ee</a:t>
              </a:r>
              <a:endParaRPr lang="en-US" dirty="0">
                <a:solidFill>
                  <a:srgbClr val="00B05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9C2F036-4293-6648-BBB2-06111791B7FD}"/>
                </a:ext>
              </a:extLst>
            </p:cNvPr>
            <p:cNvSpPr/>
            <p:nvPr/>
          </p:nvSpPr>
          <p:spPr>
            <a:xfrm flipV="1">
              <a:off x="6913147" y="2102262"/>
              <a:ext cx="481305" cy="2269811"/>
            </a:xfrm>
            <a:prstGeom prst="rect">
              <a:avLst/>
            </a:prstGeom>
            <a:solidFill>
              <a:srgbClr val="00B05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C8019394-A90A-9C48-8061-055444D6FD01}"/>
              </a:ext>
            </a:extLst>
          </p:cNvPr>
          <p:cNvSpPr/>
          <p:nvPr/>
        </p:nvSpPr>
        <p:spPr>
          <a:xfrm>
            <a:off x="202758" y="5373437"/>
            <a:ext cx="8738483" cy="707886"/>
          </a:xfrm>
          <a:prstGeom prst="rect">
            <a:avLst/>
          </a:prstGeom>
        </p:spPr>
        <p:txBody>
          <a:bodyPr wrap="square">
            <a:spAutoFit/>
          </a:bodyPr>
          <a:lstStyle/>
          <a:p>
            <a:pPr algn="just"/>
            <a:r>
              <a:rPr lang="en-US" altLang="en-US" sz="2000" dirty="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An ERL </a:t>
            </a:r>
            <a:r>
              <a:rPr lang="en-US" altLang="en-US" sz="2000" dirty="0" err="1">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altLang="en-US" sz="2000" baseline="30000" dirty="0" err="1">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ltLang="en-US" sz="2000" dirty="0" err="1">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altLang="en-US" sz="2000" baseline="30000" dirty="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ltLang="en-US" sz="2000" dirty="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 collider would provide higher luminosity and high-energy up to c.m. energy of 500 or 600 GeV to enable double-Higgs and </a:t>
            </a:r>
            <a:r>
              <a:rPr lang="en-US" altLang="en-US" sz="2000" i="1" dirty="0" err="1">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ttH</a:t>
            </a:r>
            <a:r>
              <a:rPr lang="en-US" altLang="en-US" sz="2000" dirty="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 production</a:t>
            </a:r>
            <a:endParaRPr lang="en-US" altLang="en-US" sz="2000" dirty="0">
              <a:solidFill>
                <a:srgbClr val="0432F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15C2E46-6EA3-A647-9E10-C5A1746ED964}"/>
              </a:ext>
            </a:extLst>
          </p:cNvPr>
          <p:cNvSpPr/>
          <p:nvPr/>
        </p:nvSpPr>
        <p:spPr>
          <a:xfrm>
            <a:off x="5850886" y="5461925"/>
            <a:ext cx="300082" cy="369332"/>
          </a:xfrm>
          <a:prstGeom prst="rect">
            <a:avLst/>
          </a:prstGeom>
        </p:spPr>
        <p:txBody>
          <a:bodyPr wrap="none">
            <a:spAutoFit/>
          </a:bodyPr>
          <a:lstStyle/>
          <a:p>
            <a:r>
              <a:rPr lang="en-US" altLang="en-US" dirty="0">
                <a:solidFill>
                  <a:srgbClr val="0432FF"/>
                </a:solidFill>
                <a:latin typeface="Times New Roman" panose="02020603050405020304" pitchFamily="18" charset="0"/>
                <a:ea typeface="Times New Roman" panose="02020603050405020304" pitchFamily="18" charset="0"/>
                <a:cs typeface="Times New Roman" panose="02020603050405020304" pitchFamily="18" charset="0"/>
              </a:rPr>
              <a:t>_</a:t>
            </a:r>
            <a:endParaRPr lang="en-US" dirty="0"/>
          </a:p>
        </p:txBody>
      </p:sp>
    </p:spTree>
    <p:extLst>
      <p:ext uri="{BB962C8B-B14F-4D97-AF65-F5344CB8AC3E}">
        <p14:creationId xmlns:p14="http://schemas.microsoft.com/office/powerpoint/2010/main" val="303739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6FF10-E0CB-0E42-A1CF-D27E16510546}"/>
              </a:ext>
            </a:extLst>
          </p:cNvPr>
          <p:cNvSpPr>
            <a:spLocks noGrp="1"/>
          </p:cNvSpPr>
          <p:nvPr>
            <p:ph type="title"/>
          </p:nvPr>
        </p:nvSpPr>
        <p:spPr>
          <a:xfrm>
            <a:off x="198225" y="39216"/>
            <a:ext cx="8583083" cy="704552"/>
          </a:xfrm>
        </p:spPr>
        <p:txBody>
          <a:bodyPr>
            <a:normAutofit fontScale="90000"/>
          </a:bodyPr>
          <a:lstStyle/>
          <a:p>
            <a:pPr algn="ctr"/>
            <a:r>
              <a:rPr lang="en-US" dirty="0">
                <a:solidFill>
                  <a:srgbClr val="0432FF"/>
                </a:solidFill>
              </a:rPr>
              <a:t>Comparison of ERL and Ring colliders</a:t>
            </a:r>
          </a:p>
        </p:txBody>
      </p:sp>
      <p:sp>
        <p:nvSpPr>
          <p:cNvPr id="5" name="Rectangle 2">
            <a:extLst>
              <a:ext uri="{FF2B5EF4-FFF2-40B4-BE49-F238E27FC236}">
                <a16:creationId xmlns:a16="http://schemas.microsoft.com/office/drawing/2014/main" id="{3E67EEEE-F73F-7D44-BE67-54AB7BC1F68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633E60FC-59FB-3D4F-BD72-63F4DA9C071D}"/>
              </a:ext>
            </a:extLst>
          </p:cNvPr>
          <p:cNvGraphicFramePr>
            <a:graphicFrameLocks noChangeAspect="1"/>
          </p:cNvGraphicFramePr>
          <p:nvPr>
            <p:extLst>
              <p:ext uri="{D42A27DB-BD31-4B8C-83A1-F6EECF244321}">
                <p14:modId xmlns:p14="http://schemas.microsoft.com/office/powerpoint/2010/main" val="2410352067"/>
              </p:ext>
            </p:extLst>
          </p:nvPr>
        </p:nvGraphicFramePr>
        <p:xfrm>
          <a:off x="378236" y="1684004"/>
          <a:ext cx="8268450" cy="997565"/>
        </p:xfrm>
        <a:graphic>
          <a:graphicData uri="http://schemas.openxmlformats.org/presentationml/2006/ole">
            <mc:AlternateContent xmlns:mc="http://schemas.openxmlformats.org/markup-compatibility/2006">
              <mc:Choice xmlns:v="urn:schemas-microsoft-com:vml" Requires="v">
                <p:oleObj spid="_x0000_s25057" r:id="rId3" imgW="4521200" imgH="546100" progId="Equation.DSMT4">
                  <p:embed/>
                </p:oleObj>
              </mc:Choice>
              <mc:Fallback>
                <p:oleObj r:id="rId3" imgW="4521200" imgH="546100" progId="Equation.DSMT4">
                  <p:embed/>
                  <p:pic>
                    <p:nvPicPr>
                      <p:cNvPr id="6" name="Object 5">
                        <a:extLst>
                          <a:ext uri="{FF2B5EF4-FFF2-40B4-BE49-F238E27FC236}">
                            <a16:creationId xmlns:a16="http://schemas.microsoft.com/office/drawing/2014/main" id="{633E60FC-59FB-3D4F-BD72-63F4DA9C071D}"/>
                          </a:ext>
                        </a:extLst>
                      </p:cNvPr>
                      <p:cNvPicPr>
                        <a:picLocks noChangeAspect="1" noChangeArrowheads="1"/>
                      </p:cNvPicPr>
                      <p:nvPr/>
                    </p:nvPicPr>
                    <p:blipFill>
                      <a:blip r:embed="rId4"/>
                      <a:srcRect/>
                      <a:stretch>
                        <a:fillRect/>
                      </a:stretch>
                    </p:blipFill>
                    <p:spPr bwMode="auto">
                      <a:xfrm>
                        <a:off x="378236" y="1684004"/>
                        <a:ext cx="8268450" cy="997565"/>
                      </a:xfrm>
                      <a:prstGeom prst="rect">
                        <a:avLst/>
                      </a:prstGeom>
                      <a:noFill/>
                    </p:spPr>
                  </p:pic>
                </p:oleObj>
              </mc:Fallback>
            </mc:AlternateContent>
          </a:graphicData>
        </a:graphic>
      </p:graphicFrame>
      <p:sp>
        <p:nvSpPr>
          <p:cNvPr id="9" name="Rectangle 4">
            <a:extLst>
              <a:ext uri="{FF2B5EF4-FFF2-40B4-BE49-F238E27FC236}">
                <a16:creationId xmlns:a16="http://schemas.microsoft.com/office/drawing/2014/main" id="{6B167E92-28E0-0142-9C98-3D7F11A81D4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762DC1B8-0F7D-9E49-A164-7855855A9226}"/>
              </a:ext>
            </a:extLst>
          </p:cNvPr>
          <p:cNvSpPr>
            <a:spLocks noChangeArrowheads="1"/>
          </p:cNvSpPr>
          <p:nvPr/>
        </p:nvSpPr>
        <p:spPr bwMode="auto">
          <a:xfrm>
            <a:off x="198225" y="4877403"/>
            <a:ext cx="870256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a:rPr>
              <a:t>Reduction of SR power, e.g. beam currents in both beams while keeping the luminosity high requires reduction of one, two or all factors in the luminosity denominator</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aphicFrame>
        <p:nvGraphicFramePr>
          <p:cNvPr id="12" name="Object 11">
            <a:extLst>
              <a:ext uri="{FF2B5EF4-FFF2-40B4-BE49-F238E27FC236}">
                <a16:creationId xmlns:a16="http://schemas.microsoft.com/office/drawing/2014/main" id="{1114FCB3-F873-314F-AB72-3ABCE46972B3}"/>
              </a:ext>
            </a:extLst>
          </p:cNvPr>
          <p:cNvGraphicFramePr>
            <a:graphicFrameLocks noChangeAspect="1"/>
          </p:cNvGraphicFramePr>
          <p:nvPr/>
        </p:nvGraphicFramePr>
        <p:xfrm>
          <a:off x="2879825" y="5482896"/>
          <a:ext cx="2497198" cy="652150"/>
        </p:xfrm>
        <a:graphic>
          <a:graphicData uri="http://schemas.openxmlformats.org/presentationml/2006/ole">
            <mc:AlternateContent xmlns:mc="http://schemas.openxmlformats.org/markup-compatibility/2006">
              <mc:Choice xmlns:v="urn:schemas-microsoft-com:vml" Requires="v">
                <p:oleObj spid="_x0000_s25058" r:id="rId5" imgW="1193800" imgH="330200" progId="Equation.DSMT4">
                  <p:embed/>
                </p:oleObj>
              </mc:Choice>
              <mc:Fallback>
                <p:oleObj r:id="rId5" imgW="1193800" imgH="330200" progId="Equation.DSMT4">
                  <p:embed/>
                  <p:pic>
                    <p:nvPicPr>
                      <p:cNvPr id="12" name="Object 11">
                        <a:extLst>
                          <a:ext uri="{FF2B5EF4-FFF2-40B4-BE49-F238E27FC236}">
                            <a16:creationId xmlns:a16="http://schemas.microsoft.com/office/drawing/2014/main" id="{1114FCB3-F873-314F-AB72-3ABCE46972B3}"/>
                          </a:ext>
                        </a:extLst>
                      </p:cNvPr>
                      <p:cNvPicPr>
                        <a:picLocks noChangeAspect="1" noChangeArrowheads="1"/>
                      </p:cNvPicPr>
                      <p:nvPr/>
                    </p:nvPicPr>
                    <p:blipFill>
                      <a:blip r:embed="rId6"/>
                      <a:srcRect/>
                      <a:stretch>
                        <a:fillRect/>
                      </a:stretch>
                    </p:blipFill>
                    <p:spPr bwMode="auto">
                      <a:xfrm>
                        <a:off x="2879825" y="5482896"/>
                        <a:ext cx="2497198" cy="652150"/>
                      </a:xfrm>
                      <a:prstGeom prst="rect">
                        <a:avLst/>
                      </a:prstGeom>
                      <a:noFill/>
                    </p:spPr>
                  </p:pic>
                </p:oleObj>
              </mc:Fallback>
            </mc:AlternateContent>
          </a:graphicData>
        </a:graphic>
      </p:graphicFrame>
      <p:sp>
        <p:nvSpPr>
          <p:cNvPr id="13" name="Rectangle 7">
            <a:extLst>
              <a:ext uri="{FF2B5EF4-FFF2-40B4-BE49-F238E27FC236}">
                <a16:creationId xmlns:a16="http://schemas.microsoft.com/office/drawing/2014/main" id="{CD1D4A5F-152B-734A-9681-CA362AF7F666}"/>
              </a:ext>
            </a:extLst>
          </p:cNvPr>
          <p:cNvSpPr>
            <a:spLocks noChangeArrowheads="1"/>
          </p:cNvSpPr>
          <p:nvPr/>
        </p:nvSpPr>
        <p:spPr bwMode="auto">
          <a:xfrm>
            <a:off x="1871133" y="5507995"/>
            <a:ext cx="4394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Body CS)"/>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6">
            <a:extLst>
              <a:ext uri="{FF2B5EF4-FFF2-40B4-BE49-F238E27FC236}">
                <a16:creationId xmlns:a16="http://schemas.microsoft.com/office/drawing/2014/main" id="{F74E00C0-7374-6144-96A0-4E7485B79E4B}"/>
              </a:ext>
            </a:extLst>
          </p:cNvPr>
          <p:cNvSpPr>
            <a:spLocks noChangeArrowheads="1"/>
          </p:cNvSpPr>
          <p:nvPr/>
        </p:nvSpPr>
        <p:spPr bwMode="auto">
          <a:xfrm>
            <a:off x="198225" y="2776570"/>
            <a:ext cx="90595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a:rPr>
              <a:t>In storage rings there </a:t>
            </a:r>
            <a:r>
              <a:rPr lang="en-US" altLang="en-US" sz="1600" dirty="0">
                <a:latin typeface="Times New Roman" panose="02020603050405020304" pitchFamily="18" charset="0"/>
                <a:ea typeface="Calibri" panose="020F0502020204030204" pitchFamily="34" charset="0"/>
                <a:cs typeface="Times New Roman (Body CS)"/>
              </a:rPr>
              <a:t>are strong limitations on maximum allowable beam-beam tune shift and IP chromaticity (e.g. how small is </a:t>
            </a:r>
            <a:r>
              <a:rPr lang="el-GR" altLang="en-US" sz="1600" dirty="0">
                <a:latin typeface="Times New Roman" panose="02020603050405020304" pitchFamily="18" charset="0"/>
                <a:ea typeface="Calibri" panose="020F0502020204030204" pitchFamily="34" charset="0"/>
                <a:cs typeface="Times New Roman (Body CS)"/>
              </a:rPr>
              <a:t>β</a:t>
            </a:r>
            <a:r>
              <a:rPr lang="en-US" altLang="en-US" sz="1600" dirty="0">
                <a:latin typeface="Times New Roman" panose="02020603050405020304" pitchFamily="18" charset="0"/>
                <a:ea typeface="Calibri" panose="020F0502020204030204" pitchFamily="34" charset="0"/>
                <a:cs typeface="Times New Roman (Body CS)"/>
              </a:rPr>
              <a:t>*). It favors larger emittances and higher collision frequencies.</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6" name="Rectangle 6">
            <a:extLst>
              <a:ext uri="{FF2B5EF4-FFF2-40B4-BE49-F238E27FC236}">
                <a16:creationId xmlns:a16="http://schemas.microsoft.com/office/drawing/2014/main" id="{D87422A1-5A0E-5641-BC3A-39D6DBE70E19}"/>
              </a:ext>
            </a:extLst>
          </p:cNvPr>
          <p:cNvSpPr>
            <a:spLocks noChangeArrowheads="1"/>
          </p:cNvSpPr>
          <p:nvPr/>
        </p:nvSpPr>
        <p:spPr bwMode="auto">
          <a:xfrm>
            <a:off x="0" y="6480230"/>
            <a:ext cx="832718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a:rPr>
              <a:t>.</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aphicFrame>
        <p:nvGraphicFramePr>
          <p:cNvPr id="18" name="Object 17">
            <a:extLst>
              <a:ext uri="{FF2B5EF4-FFF2-40B4-BE49-F238E27FC236}">
                <a16:creationId xmlns:a16="http://schemas.microsoft.com/office/drawing/2014/main" id="{15C2E44D-8A92-4948-9136-2C4C8ABD6D0B}"/>
              </a:ext>
            </a:extLst>
          </p:cNvPr>
          <p:cNvGraphicFramePr>
            <a:graphicFrameLocks noChangeAspect="1"/>
          </p:cNvGraphicFramePr>
          <p:nvPr>
            <p:extLst>
              <p:ext uri="{D42A27DB-BD31-4B8C-83A1-F6EECF244321}">
                <p14:modId xmlns:p14="http://schemas.microsoft.com/office/powerpoint/2010/main" val="655762033"/>
              </p:ext>
            </p:extLst>
          </p:nvPr>
        </p:nvGraphicFramePr>
        <p:xfrm>
          <a:off x="946534" y="780556"/>
          <a:ext cx="5887097" cy="875430"/>
        </p:xfrm>
        <a:graphic>
          <a:graphicData uri="http://schemas.openxmlformats.org/presentationml/2006/ole">
            <mc:AlternateContent xmlns:mc="http://schemas.openxmlformats.org/markup-compatibility/2006">
              <mc:Choice xmlns:v="urn:schemas-microsoft-com:vml" Requires="v">
                <p:oleObj spid="_x0000_s25059" r:id="rId7" imgW="2768600" imgH="431800" progId="Equation.DSMT4">
                  <p:embed/>
                </p:oleObj>
              </mc:Choice>
              <mc:Fallback>
                <p:oleObj r:id="rId7" imgW="2768600" imgH="431800" progId="Equation.DSMT4">
                  <p:embed/>
                  <p:pic>
                    <p:nvPicPr>
                      <p:cNvPr id="18" name="Object 17">
                        <a:extLst>
                          <a:ext uri="{FF2B5EF4-FFF2-40B4-BE49-F238E27FC236}">
                            <a16:creationId xmlns:a16="http://schemas.microsoft.com/office/drawing/2014/main" id="{15C2E44D-8A92-4948-9136-2C4C8ABD6D0B}"/>
                          </a:ext>
                        </a:extLst>
                      </p:cNvPr>
                      <p:cNvPicPr>
                        <a:picLocks noChangeAspect="1" noChangeArrowheads="1"/>
                      </p:cNvPicPr>
                      <p:nvPr/>
                    </p:nvPicPr>
                    <p:blipFill>
                      <a:blip r:embed="rId8"/>
                      <a:srcRect/>
                      <a:stretch>
                        <a:fillRect/>
                      </a:stretch>
                    </p:blipFill>
                    <p:spPr bwMode="auto">
                      <a:xfrm>
                        <a:off x="946534" y="780556"/>
                        <a:ext cx="5887097" cy="875430"/>
                      </a:xfrm>
                      <a:prstGeom prst="rect">
                        <a:avLst/>
                      </a:prstGeom>
                      <a:noFill/>
                    </p:spPr>
                  </p:pic>
                </p:oleObj>
              </mc:Fallback>
            </mc:AlternateContent>
          </a:graphicData>
        </a:graphic>
      </p:graphicFrame>
      <p:graphicFrame>
        <p:nvGraphicFramePr>
          <p:cNvPr id="19" name="Object 18">
            <a:extLst>
              <a:ext uri="{FF2B5EF4-FFF2-40B4-BE49-F238E27FC236}">
                <a16:creationId xmlns:a16="http://schemas.microsoft.com/office/drawing/2014/main" id="{453A91F2-EC89-9044-9310-4921114AB9D7}"/>
              </a:ext>
            </a:extLst>
          </p:cNvPr>
          <p:cNvGraphicFramePr>
            <a:graphicFrameLocks noChangeAspect="1"/>
          </p:cNvGraphicFramePr>
          <p:nvPr/>
        </p:nvGraphicFramePr>
        <p:xfrm>
          <a:off x="5742325" y="3514985"/>
          <a:ext cx="2182612" cy="661857"/>
        </p:xfrm>
        <a:graphic>
          <a:graphicData uri="http://schemas.openxmlformats.org/presentationml/2006/ole">
            <mc:AlternateContent xmlns:mc="http://schemas.openxmlformats.org/markup-compatibility/2006">
              <mc:Choice xmlns:v="urn:schemas-microsoft-com:vml" Requires="v">
                <p:oleObj spid="_x0000_s25060" r:id="rId9" imgW="1028700" imgH="330200" progId="Equation.DSMT4">
                  <p:embed/>
                </p:oleObj>
              </mc:Choice>
              <mc:Fallback>
                <p:oleObj r:id="rId9" imgW="1028700" imgH="330200" progId="Equation.DSMT4">
                  <p:embed/>
                  <p:pic>
                    <p:nvPicPr>
                      <p:cNvPr id="19" name="Object 18">
                        <a:extLst>
                          <a:ext uri="{FF2B5EF4-FFF2-40B4-BE49-F238E27FC236}">
                            <a16:creationId xmlns:a16="http://schemas.microsoft.com/office/drawing/2014/main" id="{453A91F2-EC89-9044-9310-4921114AB9D7}"/>
                          </a:ext>
                        </a:extLst>
                      </p:cNvPr>
                      <p:cNvPicPr>
                        <a:picLocks noChangeAspect="1" noChangeArrowheads="1"/>
                      </p:cNvPicPr>
                      <p:nvPr/>
                    </p:nvPicPr>
                    <p:blipFill>
                      <a:blip r:embed="rId10"/>
                      <a:srcRect/>
                      <a:stretch>
                        <a:fillRect/>
                      </a:stretch>
                    </p:blipFill>
                    <p:spPr bwMode="auto">
                      <a:xfrm>
                        <a:off x="5742325" y="3514985"/>
                        <a:ext cx="2182612" cy="661857"/>
                      </a:xfrm>
                      <a:prstGeom prst="rect">
                        <a:avLst/>
                      </a:prstGeom>
                      <a:noFill/>
                    </p:spPr>
                  </p:pic>
                </p:oleObj>
              </mc:Fallback>
            </mc:AlternateContent>
          </a:graphicData>
        </a:graphic>
      </p:graphicFrame>
      <p:graphicFrame>
        <p:nvGraphicFramePr>
          <p:cNvPr id="20" name="Object 19">
            <a:extLst>
              <a:ext uri="{FF2B5EF4-FFF2-40B4-BE49-F238E27FC236}">
                <a16:creationId xmlns:a16="http://schemas.microsoft.com/office/drawing/2014/main" id="{309A3866-D753-D04A-8410-36E3262D7772}"/>
              </a:ext>
            </a:extLst>
          </p:cNvPr>
          <p:cNvGraphicFramePr>
            <a:graphicFrameLocks noChangeAspect="1"/>
          </p:cNvGraphicFramePr>
          <p:nvPr/>
        </p:nvGraphicFramePr>
        <p:xfrm>
          <a:off x="674309" y="3429000"/>
          <a:ext cx="4411031" cy="1028888"/>
        </p:xfrm>
        <a:graphic>
          <a:graphicData uri="http://schemas.openxmlformats.org/presentationml/2006/ole">
            <mc:AlternateContent xmlns:mc="http://schemas.openxmlformats.org/markup-compatibility/2006">
              <mc:Choice xmlns:v="urn:schemas-microsoft-com:vml" Requires="v">
                <p:oleObj spid="_x0000_s25061" r:id="rId11" imgW="2209800" imgH="546100" progId="Equation.DSMT4">
                  <p:embed/>
                </p:oleObj>
              </mc:Choice>
              <mc:Fallback>
                <p:oleObj r:id="rId11" imgW="2209800" imgH="546100" progId="Equation.DSMT4">
                  <p:embed/>
                  <p:pic>
                    <p:nvPicPr>
                      <p:cNvPr id="20" name="Object 19">
                        <a:extLst>
                          <a:ext uri="{FF2B5EF4-FFF2-40B4-BE49-F238E27FC236}">
                            <a16:creationId xmlns:a16="http://schemas.microsoft.com/office/drawing/2014/main" id="{309A3866-D753-D04A-8410-36E3262D7772}"/>
                          </a:ext>
                        </a:extLst>
                      </p:cNvPr>
                      <p:cNvPicPr>
                        <a:picLocks noChangeAspect="1" noChangeArrowheads="1"/>
                      </p:cNvPicPr>
                      <p:nvPr/>
                    </p:nvPicPr>
                    <p:blipFill>
                      <a:blip r:embed="rId12"/>
                      <a:srcRect/>
                      <a:stretch>
                        <a:fillRect/>
                      </a:stretch>
                    </p:blipFill>
                    <p:spPr bwMode="auto">
                      <a:xfrm>
                        <a:off x="674309" y="3429000"/>
                        <a:ext cx="4411031" cy="1028888"/>
                      </a:xfrm>
                      <a:prstGeom prst="rect">
                        <a:avLst/>
                      </a:prstGeom>
                      <a:noFill/>
                      <a:ln w="57150">
                        <a:solidFill>
                          <a:srgbClr val="FF0000"/>
                        </a:solidFill>
                      </a:ln>
                    </p:spPr>
                  </p:pic>
                </p:oleObj>
              </mc:Fallback>
            </mc:AlternateContent>
          </a:graphicData>
        </a:graphic>
      </p:graphicFrame>
      <p:sp>
        <p:nvSpPr>
          <p:cNvPr id="21" name="Rectangle 6">
            <a:extLst>
              <a:ext uri="{FF2B5EF4-FFF2-40B4-BE49-F238E27FC236}">
                <a16:creationId xmlns:a16="http://schemas.microsoft.com/office/drawing/2014/main" id="{D52B7628-A994-3243-8C4C-4FB8270986B8}"/>
              </a:ext>
            </a:extLst>
          </p:cNvPr>
          <p:cNvSpPr>
            <a:spLocks noChangeArrowheads="1"/>
          </p:cNvSpPr>
          <p:nvPr/>
        </p:nvSpPr>
        <p:spPr bwMode="auto">
          <a:xfrm>
            <a:off x="378236" y="4548913"/>
            <a:ext cx="77267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kumimoji="0" lang="en-US" altLang="en-US" sz="1600" b="1" i="0" u="none" strike="noStrike" cap="none" normalizeH="0" baseline="0" dirty="0">
                <a:ln>
                  <a:noFill/>
                </a:ln>
                <a:solidFill>
                  <a:srgbClr val="00B050"/>
                </a:solidFill>
                <a:effectLst/>
                <a:latin typeface="Times New Roman" panose="02020603050405020304" pitchFamily="18" charset="0"/>
                <a:ea typeface="Calibri" panose="020F0502020204030204" pitchFamily="34" charset="0"/>
                <a:cs typeface="Times New Roman (Body CS)"/>
              </a:rPr>
              <a:t>Linear and ERL colliders, where beams collide only once, do not have such limitations!</a:t>
            </a:r>
            <a:endParaRPr kumimoji="0" lang="en-US" altLang="en-US" sz="1600" b="1" i="0" u="none" strike="noStrike" cap="none" normalizeH="0" baseline="0" dirty="0">
              <a:ln>
                <a:noFill/>
              </a:ln>
              <a:solidFill>
                <a:srgbClr val="00B050"/>
              </a:solidFill>
              <a:effectLst/>
              <a:latin typeface="Arial" panose="020B0604020202020204" pitchFamily="34" charset="0"/>
            </a:endParaRPr>
          </a:p>
        </p:txBody>
      </p:sp>
      <p:sp>
        <p:nvSpPr>
          <p:cNvPr id="23" name="Rectangle 6">
            <a:extLst>
              <a:ext uri="{FF2B5EF4-FFF2-40B4-BE49-F238E27FC236}">
                <a16:creationId xmlns:a16="http://schemas.microsoft.com/office/drawing/2014/main" id="{8920B8B0-46E6-E14F-B5FC-2DFB30EF32F5}"/>
              </a:ext>
            </a:extLst>
          </p:cNvPr>
          <p:cNvSpPr>
            <a:spLocks noChangeArrowheads="1"/>
          </p:cNvSpPr>
          <p:nvPr/>
        </p:nvSpPr>
        <p:spPr bwMode="auto">
          <a:xfrm>
            <a:off x="78742" y="6310953"/>
            <a:ext cx="870256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a:rPr>
              <a:t>For simplicity and better comparison, we decided to use the same IR and </a:t>
            </a:r>
            <a:r>
              <a:rPr kumimoji="0" lang="el-GR"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a:rPr>
              <a:t>β* </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a:rPr>
              <a:t>as in FCC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Body CS)"/>
              </a:rPr>
              <a:t>ee</a:t>
            </a:r>
            <a:r>
              <a:rPr kumimoji="0" lang="en-US" altLang="en-US"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Body CS)"/>
              </a:rPr>
              <a:t> design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59872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4DC37-660C-3D4F-98D0-828B8185C37F}"/>
              </a:ext>
            </a:extLst>
          </p:cNvPr>
          <p:cNvSpPr>
            <a:spLocks noGrp="1"/>
          </p:cNvSpPr>
          <p:nvPr>
            <p:ph type="title"/>
          </p:nvPr>
        </p:nvSpPr>
        <p:spPr>
          <a:xfrm>
            <a:off x="-31899" y="114480"/>
            <a:ext cx="9104671" cy="675077"/>
          </a:xfrm>
        </p:spPr>
        <p:txBody>
          <a:bodyPr>
            <a:normAutofit fontScale="90000"/>
          </a:bodyPr>
          <a:lstStyle/>
          <a:p>
            <a:pPr algn="ctr"/>
            <a:r>
              <a:rPr lang="en-US" sz="3200" dirty="0">
                <a:solidFill>
                  <a:srgbClr val="0432FF"/>
                </a:solidFill>
              </a:rPr>
              <a:t>ERL collider can go to higher energy with higher luminosity</a:t>
            </a:r>
            <a:br>
              <a:rPr lang="en-US" sz="3200" dirty="0">
                <a:solidFill>
                  <a:srgbClr val="0432FF"/>
                </a:solidFill>
              </a:rPr>
            </a:br>
            <a:endParaRPr lang="en-US" sz="2700" i="1" dirty="0">
              <a:solidFill>
                <a:srgbClr val="0432FF"/>
              </a:solidFill>
            </a:endParaRPr>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C6A2ACBC-3085-414C-95CB-D26797DDF93E}"/>
                  </a:ext>
                </a:extLst>
              </p:cNvPr>
              <p:cNvGraphicFramePr>
                <a:graphicFrameLocks noGrp="1"/>
              </p:cNvGraphicFramePr>
              <p:nvPr>
                <p:extLst>
                  <p:ext uri="{D42A27DB-BD31-4B8C-83A1-F6EECF244321}">
                    <p14:modId xmlns:p14="http://schemas.microsoft.com/office/powerpoint/2010/main" val="2322451779"/>
                  </p:ext>
                </p:extLst>
              </p:nvPr>
            </p:nvGraphicFramePr>
            <p:xfrm>
              <a:off x="0" y="1460092"/>
              <a:ext cx="9104671" cy="5114737"/>
            </p:xfrm>
            <a:graphic>
              <a:graphicData uri="http://schemas.openxmlformats.org/drawingml/2006/table">
                <a:tbl>
                  <a:tblPr firstRow="1">
                    <a:tableStyleId>{5C22544A-7EE6-4342-B048-85BDC9FD1C3A}</a:tableStyleId>
                  </a:tblPr>
                  <a:tblGrid>
                    <a:gridCol w="3283889">
                      <a:extLst>
                        <a:ext uri="{9D8B030D-6E8A-4147-A177-3AD203B41FA5}">
                          <a16:colId xmlns:a16="http://schemas.microsoft.com/office/drawing/2014/main" val="1708531705"/>
                        </a:ext>
                      </a:extLst>
                    </a:gridCol>
                    <a:gridCol w="984783">
                      <a:extLst>
                        <a:ext uri="{9D8B030D-6E8A-4147-A177-3AD203B41FA5}">
                          <a16:colId xmlns:a16="http://schemas.microsoft.com/office/drawing/2014/main" val="3408603772"/>
                        </a:ext>
                      </a:extLst>
                    </a:gridCol>
                    <a:gridCol w="879272">
                      <a:extLst>
                        <a:ext uri="{9D8B030D-6E8A-4147-A177-3AD203B41FA5}">
                          <a16:colId xmlns:a16="http://schemas.microsoft.com/office/drawing/2014/main" val="3531415775"/>
                        </a:ext>
                      </a:extLst>
                    </a:gridCol>
                    <a:gridCol w="967200">
                      <a:extLst>
                        <a:ext uri="{9D8B030D-6E8A-4147-A177-3AD203B41FA5}">
                          <a16:colId xmlns:a16="http://schemas.microsoft.com/office/drawing/2014/main" val="1447341916"/>
                        </a:ext>
                      </a:extLst>
                    </a:gridCol>
                    <a:gridCol w="967200">
                      <a:extLst>
                        <a:ext uri="{9D8B030D-6E8A-4147-A177-3AD203B41FA5}">
                          <a16:colId xmlns:a16="http://schemas.microsoft.com/office/drawing/2014/main" val="1991048019"/>
                        </a:ext>
                      </a:extLst>
                    </a:gridCol>
                    <a:gridCol w="879272">
                      <a:extLst>
                        <a:ext uri="{9D8B030D-6E8A-4147-A177-3AD203B41FA5}">
                          <a16:colId xmlns:a16="http://schemas.microsoft.com/office/drawing/2014/main" val="3595153839"/>
                        </a:ext>
                      </a:extLst>
                    </a:gridCol>
                    <a:gridCol w="1143055">
                      <a:extLst>
                        <a:ext uri="{9D8B030D-6E8A-4147-A177-3AD203B41FA5}">
                          <a16:colId xmlns:a16="http://schemas.microsoft.com/office/drawing/2014/main" val="568091769"/>
                        </a:ext>
                      </a:extLst>
                    </a:gridCol>
                  </a:tblGrid>
                  <a:tr h="210194">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Mode of operation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Z</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W</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HZ</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600"/>
                            </a:spcBef>
                            <a:spcAft>
                              <a:spcPts val="0"/>
                            </a:spcAft>
                          </a:pPr>
                          <a14:m>
                            <m:oMathPara xmlns:m="http://schemas.openxmlformats.org/officeDocument/2006/math">
                              <m:oMathParaPr>
                                <m:jc m:val="centerGroup"/>
                              </m:oMathParaPr>
                              <m:oMath xmlns:m="http://schemas.openxmlformats.org/officeDocument/2006/math">
                                <m:r>
                                  <a:rPr lang="en-US" sz="1800">
                                    <a:effectLst/>
                                    <a:latin typeface="Cambria Math" panose="02040503050406030204" pitchFamily="18" charset="0"/>
                                  </a:rPr>
                                  <m:t>𝒕</m:t>
                                </m:r>
                                <m:acc>
                                  <m:accPr>
                                    <m:chr m:val="̅"/>
                                    <m:ctrlPr>
                                      <a:rPr lang="en-US" sz="1800" i="1">
                                        <a:effectLst/>
                                        <a:latin typeface="Cambria Math" panose="02040503050406030204" pitchFamily="18" charset="0"/>
                                      </a:rPr>
                                    </m:ctrlPr>
                                  </m:accPr>
                                  <m:e>
                                    <m:r>
                                      <a:rPr lang="en-US" sz="1800">
                                        <a:effectLst/>
                                        <a:latin typeface="Cambria Math" panose="02040503050406030204" pitchFamily="18" charset="0"/>
                                      </a:rPr>
                                      <m:t>𝒕</m:t>
                                    </m:r>
                                  </m:e>
                                </m:acc>
                              </m:oMath>
                            </m:oMathPara>
                          </a14:m>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HHZ</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600"/>
                            </a:spcBef>
                            <a:spcAft>
                              <a:spcPts val="0"/>
                            </a:spcAft>
                          </a:pPr>
                          <a:r>
                            <a:rPr lang="en-US" sz="1600" b="1">
                              <a:effectLst/>
                              <a:latin typeface="Times New Roman" panose="02020603050405020304" pitchFamily="18" charset="0"/>
                              <a:cs typeface="Times New Roman" panose="02020603050405020304" pitchFamily="18" charset="0"/>
                            </a:rPr>
                            <a:t>H</a:t>
                          </a:r>
                          <a14:m>
                            <m:oMath xmlns:m="http://schemas.openxmlformats.org/officeDocument/2006/math">
                              <m:r>
                                <a:rPr lang="en-US" sz="1800" b="1" i="1" smtClean="0">
                                  <a:effectLst/>
                                  <a:latin typeface="Cambria Math" panose="02040503050406030204" pitchFamily="18" charset="0"/>
                                </a:rPr>
                                <m:t>𝐭</m:t>
                              </m:r>
                              <m:acc>
                                <m:accPr>
                                  <m:chr m:val="̅"/>
                                  <m:ctrlPr>
                                    <a:rPr lang="en-US" sz="1800" b="1" i="1">
                                      <a:effectLst/>
                                      <a:latin typeface="Cambria Math" panose="02040503050406030204" pitchFamily="18" charset="0"/>
                                    </a:rPr>
                                  </m:ctrlPr>
                                </m:accPr>
                                <m:e>
                                  <m:r>
                                    <a:rPr lang="en-US" sz="1800" b="1" i="1" smtClean="0">
                                      <a:effectLst/>
                                      <a:latin typeface="Cambria Math" panose="02040503050406030204" pitchFamily="18" charset="0"/>
                                    </a:rPr>
                                    <m:t>𝐭</m:t>
                                  </m:r>
                                </m:e>
                              </m:acc>
                            </m:oMath>
                          </a14:m>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40371591"/>
                      </a:ext>
                    </a:extLst>
                  </a:tr>
                  <a:tr h="254961">
                    <a:tc>
                      <a:txBody>
                        <a:bodyPr/>
                        <a:lstStyle/>
                        <a:p>
                          <a:pPr marL="0" marR="0" algn="just">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Beam energy, GeV</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45.6</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80.0</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120.0</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182.5</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rgbClr val="FF0000"/>
                              </a:solidFill>
                              <a:effectLst/>
                              <a:latin typeface="Times New Roman" panose="02020603050405020304" pitchFamily="18" charset="0"/>
                              <a:cs typeface="Times New Roman" panose="02020603050405020304" pitchFamily="18" charset="0"/>
                            </a:rPr>
                            <a:t>250.0</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rgbClr val="FF0000"/>
                              </a:solidFill>
                              <a:effectLst/>
                              <a:latin typeface="Times New Roman" panose="02020603050405020304" pitchFamily="18" charset="0"/>
                              <a:cs typeface="Times New Roman" panose="02020603050405020304" pitchFamily="18" charset="0"/>
                            </a:rPr>
                            <a:t>300</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2482631"/>
                      </a:ext>
                    </a:extLst>
                  </a:tr>
                  <a:tr h="391805">
                    <a:tc>
                      <a:txBody>
                        <a:bodyPr/>
                        <a:lstStyle/>
                        <a:p>
                          <a:pPr marL="0" marR="0" algn="just">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Normalized emittance 𝜀</a:t>
                          </a:r>
                          <a:r>
                            <a:rPr lang="en-US" sz="1600" baseline="-25000" dirty="0">
                              <a:solidFill>
                                <a:srgbClr val="FF0000"/>
                              </a:solidFill>
                              <a:effectLst/>
                              <a:latin typeface="Times New Roman" panose="02020603050405020304" pitchFamily="18" charset="0"/>
                              <a:cs typeface="Times New Roman" panose="02020603050405020304" pitchFamily="18" charset="0"/>
                            </a:rPr>
                            <a:t>x</a:t>
                          </a:r>
                          <a:r>
                            <a:rPr lang="en-US" sz="1600" dirty="0">
                              <a:solidFill>
                                <a:srgbClr val="FF0000"/>
                              </a:solidFill>
                              <a:effectLst/>
                              <a:latin typeface="Times New Roman" panose="02020603050405020304" pitchFamily="18" charset="0"/>
                              <a:cs typeface="Times New Roman" panose="02020603050405020304" pitchFamily="18" charset="0"/>
                            </a:rPr>
                            <a:t>/𝜀</a:t>
                          </a:r>
                          <a:r>
                            <a:rPr lang="en-US" sz="1600" baseline="-25000" dirty="0">
                              <a:solidFill>
                                <a:srgbClr val="FF0000"/>
                              </a:solidFill>
                              <a:effectLst/>
                              <a:latin typeface="Times New Roman" panose="02020603050405020304" pitchFamily="18" charset="0"/>
                              <a:cs typeface="Times New Roman" panose="02020603050405020304" pitchFamily="18" charset="0"/>
                            </a:rPr>
                            <a:t>y</a:t>
                          </a:r>
                          <a:r>
                            <a:rPr lang="en-US" sz="1600" dirty="0">
                              <a:solidFill>
                                <a:srgbClr val="FF0000"/>
                              </a:solidFill>
                              <a:effectLst/>
                              <a:latin typeface="Times New Roman" panose="02020603050405020304" pitchFamily="18" charset="0"/>
                              <a:cs typeface="Times New Roman" panose="02020603050405020304" pitchFamily="18" charset="0"/>
                            </a:rPr>
                            <a:t>, 𝜇m rad</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4/0.008</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4/0.008 </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6/0.008 </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8/0.008</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rgbClr val="FF0000"/>
                              </a:solidFill>
                              <a:effectLst/>
                              <a:latin typeface="Times New Roman" panose="02020603050405020304" pitchFamily="18" charset="0"/>
                              <a:cs typeface="Times New Roman" panose="02020603050405020304" pitchFamily="18" charset="0"/>
                            </a:rPr>
                            <a:t>8/0.008 </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rgbClr val="FF0000"/>
                              </a:solidFill>
                              <a:effectLst/>
                              <a:latin typeface="Times New Roman" panose="02020603050405020304" pitchFamily="18" charset="0"/>
                              <a:cs typeface="Times New Roman" panose="02020603050405020304" pitchFamily="18" charset="0"/>
                            </a:rPr>
                            <a:t>8/0.008</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2050431"/>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RMS bunch length, mm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0.8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1.0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1.0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2.0</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2.0</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8428754"/>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Bunch charge, nC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 12.5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12.5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25.0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22.5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19.0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19.0</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46265148"/>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Bunch (collision) frequency, kHz</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effectLst/>
                              <a:latin typeface="Times New Roman" panose="02020603050405020304" pitchFamily="18" charset="0"/>
                              <a:cs typeface="Times New Roman" panose="02020603050405020304" pitchFamily="18" charset="0"/>
                            </a:rPr>
                            <a:t>297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 270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99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45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18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9</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3511828"/>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Beam current, mA</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3.71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3.37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2.47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1.01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0.35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0.16</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0567502"/>
                      </a:ext>
                    </a:extLst>
                  </a:tr>
                  <a:tr h="254961">
                    <a:tc>
                      <a:txBody>
                        <a:bodyPr/>
                        <a:lstStyle/>
                        <a:p>
                          <a:pPr marL="0" marR="0" algn="just">
                            <a:spcBef>
                              <a:spcPts val="600"/>
                            </a:spcBef>
                            <a:spcAft>
                              <a:spcPts val="0"/>
                            </a:spcAft>
                          </a:pPr>
                          <a:r>
                            <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Geometric luminosity</a:t>
                          </a:r>
                          <a:r>
                            <a:rPr lang="en-US" sz="1600" dirty="0">
                              <a:solidFill>
                                <a:schemeClr val="tx1"/>
                              </a:solidFill>
                              <a:effectLst/>
                              <a:latin typeface="Times New Roman" panose="02020603050405020304" pitchFamily="18" charset="0"/>
                              <a:cs typeface="Times New Roman" panose="02020603050405020304" pitchFamily="18" charset="0"/>
                            </a:rPr>
                            <a:t>, 10</a:t>
                          </a:r>
                          <a:r>
                            <a:rPr lang="en-US" sz="1600" baseline="30000" dirty="0">
                              <a:solidFill>
                                <a:schemeClr val="tx1"/>
                              </a:solidFill>
                              <a:effectLst/>
                              <a:latin typeface="Times New Roman" panose="02020603050405020304" pitchFamily="18" charset="0"/>
                              <a:cs typeface="Times New Roman" panose="02020603050405020304" pitchFamily="18" charset="0"/>
                            </a:rPr>
                            <a:t>34</a:t>
                          </a:r>
                          <a:r>
                            <a:rPr lang="en-US" sz="1600" dirty="0">
                              <a:solidFill>
                                <a:schemeClr val="tx1"/>
                              </a:solidFill>
                              <a:effectLst/>
                              <a:latin typeface="Times New Roman" panose="02020603050405020304" pitchFamily="18" charset="0"/>
                              <a:cs typeface="Times New Roman" panose="02020603050405020304" pitchFamily="18" charset="0"/>
                            </a:rPr>
                            <a:t> cm</a:t>
                          </a:r>
                          <a:r>
                            <a:rPr lang="en-US" sz="1600" baseline="30000" dirty="0">
                              <a:solidFill>
                                <a:schemeClr val="tx1"/>
                              </a:solidFill>
                              <a:effectLst/>
                              <a:latin typeface="Times New Roman" panose="02020603050405020304" pitchFamily="18" charset="0"/>
                              <a:cs typeface="Times New Roman" panose="02020603050405020304" pitchFamily="18" charset="0"/>
                            </a:rPr>
                            <a:t>-2</a:t>
                          </a:r>
                          <a:r>
                            <a:rPr lang="en-US" sz="1600" dirty="0">
                              <a:solidFill>
                                <a:schemeClr val="tx1"/>
                              </a:solidFill>
                              <a:effectLst/>
                              <a:latin typeface="Times New Roman" panose="02020603050405020304" pitchFamily="18" charset="0"/>
                              <a:cs typeface="Times New Roman" panose="02020603050405020304" pitchFamily="18" charset="0"/>
                            </a:rPr>
                            <a:t> s</a:t>
                          </a:r>
                          <a:r>
                            <a:rPr lang="en-US" sz="1600" baseline="30000" dirty="0">
                              <a:solidFill>
                                <a:schemeClr val="tx1"/>
                              </a:solidFill>
                              <a:effectLst/>
                              <a:latin typeface="Times New Roman" panose="02020603050405020304" pitchFamily="18" charset="0"/>
                              <a:cs typeface="Times New Roman" panose="02020603050405020304" pitchFamily="18" charset="0"/>
                            </a:rPr>
                            <a:t>-1</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56</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69</a:t>
                          </a:r>
                        </a:p>
                      </a:txBody>
                      <a:tcPr marL="68580" marR="68580" marT="0" marB="0"/>
                    </a:tc>
                    <a:tc>
                      <a:txBody>
                        <a:bodyPr/>
                        <a:lstStyle/>
                        <a:p>
                          <a:pPr marL="0" marR="0" algn="ctr">
                            <a:spcBef>
                              <a:spcPts val="60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51</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21 </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chemeClr val="tx1"/>
                              </a:solidFill>
                              <a:effectLst/>
                              <a:latin typeface="Times New Roman" panose="02020603050405020304" pitchFamily="18" charset="0"/>
                              <a:cs typeface="Times New Roman" panose="02020603050405020304" pitchFamily="18" charset="0"/>
                            </a:rPr>
                            <a:t>8 </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chemeClr val="tx1"/>
                              </a:solidFill>
                              <a:effectLst/>
                              <a:latin typeface="Times New Roman" panose="02020603050405020304" pitchFamily="18" charset="0"/>
                              <a:cs typeface="Times New Roman" panose="02020603050405020304" pitchFamily="18" charset="0"/>
                            </a:rPr>
                            <a:t>4.8</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1441129"/>
                      </a:ext>
                    </a:extLst>
                  </a:tr>
                  <a:tr h="254961">
                    <a:tc>
                      <a:txBody>
                        <a:bodyPr/>
                        <a:lstStyle/>
                        <a:p>
                          <a:pPr marL="0" marR="0" algn="just">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Strong-strong luminosity, 10</a:t>
                          </a:r>
                          <a:r>
                            <a:rPr lang="en-US" sz="1600" baseline="30000" dirty="0">
                              <a:solidFill>
                                <a:srgbClr val="FF0000"/>
                              </a:solidFill>
                              <a:effectLst/>
                              <a:latin typeface="Times New Roman" panose="02020603050405020304" pitchFamily="18" charset="0"/>
                              <a:cs typeface="Times New Roman" panose="02020603050405020304" pitchFamily="18" charset="0"/>
                            </a:rPr>
                            <a:t>34</a:t>
                          </a:r>
                          <a:r>
                            <a:rPr lang="en-US" sz="1600" dirty="0">
                              <a:solidFill>
                                <a:srgbClr val="FF0000"/>
                              </a:solidFill>
                              <a:effectLst/>
                              <a:latin typeface="Times New Roman" panose="02020603050405020304" pitchFamily="18" charset="0"/>
                              <a:cs typeface="Times New Roman" panose="02020603050405020304" pitchFamily="18" charset="0"/>
                            </a:rPr>
                            <a:t> cm</a:t>
                          </a:r>
                          <a:r>
                            <a:rPr lang="en-US" sz="1600" baseline="30000" dirty="0">
                              <a:solidFill>
                                <a:srgbClr val="FF0000"/>
                              </a:solidFill>
                              <a:effectLst/>
                              <a:latin typeface="Times New Roman" panose="02020603050405020304" pitchFamily="18" charset="0"/>
                              <a:cs typeface="Times New Roman" panose="02020603050405020304" pitchFamily="18" charset="0"/>
                            </a:rPr>
                            <a:t>-2</a:t>
                          </a:r>
                          <a:r>
                            <a:rPr lang="en-US" sz="1600" dirty="0">
                              <a:solidFill>
                                <a:srgbClr val="FF0000"/>
                              </a:solidFill>
                              <a:effectLst/>
                              <a:latin typeface="Times New Roman" panose="02020603050405020304" pitchFamily="18" charset="0"/>
                              <a:cs typeface="Times New Roman" panose="02020603050405020304" pitchFamily="18" charset="0"/>
                            </a:rPr>
                            <a:t> s</a:t>
                          </a:r>
                          <a:r>
                            <a:rPr lang="en-US" sz="1600" baseline="30000" dirty="0">
                              <a:solidFill>
                                <a:srgbClr val="FF0000"/>
                              </a:solidFill>
                              <a:effectLst/>
                              <a:latin typeface="Times New Roman" panose="02020603050405020304" pitchFamily="18" charset="0"/>
                              <a:cs typeface="Times New Roman" panose="02020603050405020304" pitchFamily="18" charset="0"/>
                            </a:rPr>
                            <a:t>-1</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96</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118</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73</a:t>
                          </a: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35</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rgbClr val="00B050"/>
                              </a:solidFill>
                              <a:effectLst/>
                              <a:latin typeface="Times New Roman" panose="02020603050405020304" pitchFamily="18" charset="0"/>
                              <a:cs typeface="Times New Roman" panose="02020603050405020304" pitchFamily="18" charset="0"/>
                            </a:rPr>
                            <a:t>13.8</a:t>
                          </a:r>
                          <a:r>
                            <a:rPr lang="en-US" sz="1600" b="1" dirty="0">
                              <a:solidFill>
                                <a:srgbClr val="FF0000"/>
                              </a:solidFill>
                              <a:effectLst/>
                              <a:latin typeface="Times New Roman" panose="02020603050405020304" pitchFamily="18" charset="0"/>
                              <a:cs typeface="Times New Roman" panose="02020603050405020304" pitchFamily="18" charset="0"/>
                            </a:rPr>
                            <a:t> </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rgbClr val="FF0000"/>
                              </a:solidFill>
                              <a:effectLst/>
                              <a:latin typeface="Times New Roman" panose="02020603050405020304" pitchFamily="18" charset="0"/>
                              <a:cs typeface="Times New Roman" panose="02020603050405020304" pitchFamily="18" charset="0"/>
                            </a:rPr>
                            <a:t>8.3</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7412697"/>
                      </a:ext>
                    </a:extLst>
                  </a:tr>
                  <a:tr h="306505">
                    <a:tc>
                      <a:txBody>
                        <a:bodyPr/>
                        <a:lstStyle/>
                        <a:p>
                          <a:pPr marL="0" marR="0" algn="just">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IP beta function 𝛽</a:t>
                          </a:r>
                          <a:r>
                            <a:rPr lang="en-US" sz="1600" baseline="-25000" dirty="0">
                              <a:solidFill>
                                <a:srgbClr val="FF0000"/>
                              </a:solidFill>
                              <a:effectLst/>
                              <a:latin typeface="Times New Roman" panose="02020603050405020304" pitchFamily="18" charset="0"/>
                              <a:cs typeface="Times New Roman" panose="02020603050405020304" pitchFamily="18" charset="0"/>
                            </a:rPr>
                            <a:t>x</a:t>
                          </a:r>
                          <a:r>
                            <a:rPr lang="en-US" sz="1600" dirty="0">
                              <a:solidFill>
                                <a:srgbClr val="FF0000"/>
                              </a:solidFill>
                              <a:effectLst/>
                              <a:latin typeface="Times New Roman" panose="02020603050405020304" pitchFamily="18" charset="0"/>
                              <a:cs typeface="Times New Roman" panose="02020603050405020304" pitchFamily="18" charset="0"/>
                            </a:rPr>
                            <a:t>/𝛽</a:t>
                          </a:r>
                          <a:r>
                            <a:rPr lang="en-US" sz="1600" baseline="-25000" dirty="0">
                              <a:solidFill>
                                <a:srgbClr val="FF0000"/>
                              </a:solidFill>
                              <a:effectLst/>
                              <a:latin typeface="Times New Roman" panose="02020603050405020304" pitchFamily="18" charset="0"/>
                              <a:cs typeface="Times New Roman" panose="02020603050405020304" pitchFamily="18" charset="0"/>
                            </a:rPr>
                            <a:t>y</a:t>
                          </a:r>
                          <a:r>
                            <a:rPr lang="en-US" sz="1600" dirty="0">
                              <a:solidFill>
                                <a:srgbClr val="FF0000"/>
                              </a:solidFill>
                              <a:effectLst/>
                              <a:latin typeface="Times New Roman" panose="02020603050405020304" pitchFamily="18" charset="0"/>
                              <a:cs typeface="Times New Roman" panose="02020603050405020304" pitchFamily="18" charset="0"/>
                            </a:rPr>
                            <a:t>, cm</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15/0.08 </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20/0.10 </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100/0.1</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100/0.2</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rgbClr val="FF0000"/>
                              </a:solidFill>
                              <a:effectLst/>
                              <a:latin typeface="Times New Roman" panose="02020603050405020304" pitchFamily="18" charset="0"/>
                              <a:cs typeface="Times New Roman" panose="02020603050405020304" pitchFamily="18" charset="0"/>
                            </a:rPr>
                            <a:t>100/0.2 </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rgbClr val="FF0000"/>
                              </a:solidFill>
                              <a:effectLst/>
                              <a:latin typeface="Times New Roman" panose="02020603050405020304" pitchFamily="18" charset="0"/>
                              <a:cs typeface="Times New Roman" panose="02020603050405020304" pitchFamily="18" charset="0"/>
                            </a:rPr>
                            <a:t>100/0.2</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69587118"/>
                      </a:ext>
                    </a:extLst>
                  </a:tr>
                  <a:tr h="317692">
                    <a:tc>
                      <a:txBody>
                        <a:bodyPr/>
                        <a:lstStyle/>
                        <a:p>
                          <a:pPr marL="0" marR="0" algn="just">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Disruption parameter, D</a:t>
                          </a:r>
                          <a:r>
                            <a:rPr lang="en-US" sz="1600" baseline="-25000" dirty="0">
                              <a:solidFill>
                                <a:srgbClr val="FF0000"/>
                              </a:solidFill>
                              <a:effectLst/>
                              <a:latin typeface="Times New Roman" panose="02020603050405020304" pitchFamily="18" charset="0"/>
                              <a:cs typeface="Times New Roman" panose="02020603050405020304" pitchFamily="18" charset="0"/>
                            </a:rPr>
                            <a:t>x</a:t>
                          </a:r>
                          <a:r>
                            <a:rPr lang="en-US" sz="1600" dirty="0">
                              <a:solidFill>
                                <a:srgbClr val="FF0000"/>
                              </a:solidFill>
                              <a:effectLst/>
                              <a:latin typeface="Times New Roman" panose="02020603050405020304" pitchFamily="18" charset="0"/>
                              <a:cs typeface="Times New Roman" panose="02020603050405020304" pitchFamily="18" charset="0"/>
                            </a:rPr>
                            <a:t>/D</a:t>
                          </a:r>
                          <a:r>
                            <a:rPr lang="en-US" sz="1600" baseline="-25000" dirty="0">
                              <a:solidFill>
                                <a:srgbClr val="FF0000"/>
                              </a:solidFill>
                              <a:effectLst/>
                              <a:latin typeface="Times New Roman" panose="02020603050405020304" pitchFamily="18" charset="0"/>
                              <a:cs typeface="Times New Roman" panose="02020603050405020304" pitchFamily="18" charset="0"/>
                            </a:rPr>
                            <a:t>y</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0.6/183 </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0.6/177</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0.1/129</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0.2/143 </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rgbClr val="FF0000"/>
                              </a:solidFill>
                              <a:effectLst/>
                              <a:latin typeface="Times New Roman" panose="02020603050405020304" pitchFamily="18" charset="0"/>
                              <a:cs typeface="Times New Roman" panose="02020603050405020304" pitchFamily="18" charset="0"/>
                            </a:rPr>
                            <a:t>0.2/121 </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rgbClr val="FF0000"/>
                              </a:solidFill>
                              <a:effectLst/>
                              <a:latin typeface="Times New Roman" panose="02020603050405020304" pitchFamily="18" charset="0"/>
                              <a:cs typeface="Times New Roman" panose="02020603050405020304" pitchFamily="18" charset="0"/>
                            </a:rPr>
                            <a:t>0.2/121</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6433998"/>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Energy loss during collision, GeV</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0.05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0.16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 0.28</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0.30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0.55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0.95</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1079694"/>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Damping ring energy, GeV</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 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2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2</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3365231"/>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Damping time, </a:t>
                          </a:r>
                          <a:r>
                            <a:rPr lang="en-US" sz="1600" dirty="0" err="1">
                              <a:effectLst/>
                              <a:latin typeface="Times New Roman" panose="02020603050405020304" pitchFamily="18" charset="0"/>
                              <a:cs typeface="Times New Roman" panose="02020603050405020304" pitchFamily="18" charset="0"/>
                            </a:rPr>
                            <a:t>ms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 2.0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2.0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2.0</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5698380"/>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Damping ring current, A</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4.858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4.427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3.239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1.325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0.460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0.213</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2127171"/>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Particle energy loss, GeV</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4.0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4.4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 6.0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effectLst/>
                              <a:latin typeface="Times New Roman" panose="02020603050405020304" pitchFamily="18" charset="0"/>
                              <a:cs typeface="Times New Roman" panose="02020603050405020304" pitchFamily="18" charset="0"/>
                            </a:rPr>
                            <a:t>14.8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42.7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92.7</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5220305"/>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Total radiated power, MW</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30.0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29.8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29.8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30.0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30.0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30.0</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8860036"/>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Total ERL linacs voltage, GV</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 10.9</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19.6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29.8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46.5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67.4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89.1</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00551895"/>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Efficiency of energy recovery,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 91.1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94.5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95.0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effectLst/>
                              <a:latin typeface="Times New Roman" panose="02020603050405020304" pitchFamily="18" charset="0"/>
                              <a:cs typeface="Times New Roman" panose="02020603050405020304" pitchFamily="18" charset="0"/>
                            </a:rPr>
                            <a:t>91.9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82.9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69.1</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05433834"/>
                      </a:ext>
                    </a:extLst>
                  </a:tr>
                </a:tbl>
              </a:graphicData>
            </a:graphic>
          </p:graphicFrame>
        </mc:Choice>
        <mc:Fallback xmlns="">
          <p:graphicFrame>
            <p:nvGraphicFramePr>
              <p:cNvPr id="8" name="Table 7">
                <a:extLst>
                  <a:ext uri="{FF2B5EF4-FFF2-40B4-BE49-F238E27FC236}">
                    <a16:creationId xmlns:a16="http://schemas.microsoft.com/office/drawing/2014/main" id="{C6A2ACBC-3085-414C-95CB-D26797DDF93E}"/>
                  </a:ext>
                </a:extLst>
              </p:cNvPr>
              <p:cNvGraphicFramePr>
                <a:graphicFrameLocks noGrp="1"/>
              </p:cNvGraphicFramePr>
              <p:nvPr>
                <p:extLst>
                  <p:ext uri="{D42A27DB-BD31-4B8C-83A1-F6EECF244321}">
                    <p14:modId xmlns:p14="http://schemas.microsoft.com/office/powerpoint/2010/main" val="2322451779"/>
                  </p:ext>
                </p:extLst>
              </p:nvPr>
            </p:nvGraphicFramePr>
            <p:xfrm>
              <a:off x="0" y="1460092"/>
              <a:ext cx="9104671" cy="5114737"/>
            </p:xfrm>
            <a:graphic>
              <a:graphicData uri="http://schemas.openxmlformats.org/drawingml/2006/table">
                <a:tbl>
                  <a:tblPr firstRow="1">
                    <a:tableStyleId>{5C22544A-7EE6-4342-B048-85BDC9FD1C3A}</a:tableStyleId>
                  </a:tblPr>
                  <a:tblGrid>
                    <a:gridCol w="3283889">
                      <a:extLst>
                        <a:ext uri="{9D8B030D-6E8A-4147-A177-3AD203B41FA5}">
                          <a16:colId xmlns:a16="http://schemas.microsoft.com/office/drawing/2014/main" val="1708531705"/>
                        </a:ext>
                      </a:extLst>
                    </a:gridCol>
                    <a:gridCol w="984783">
                      <a:extLst>
                        <a:ext uri="{9D8B030D-6E8A-4147-A177-3AD203B41FA5}">
                          <a16:colId xmlns:a16="http://schemas.microsoft.com/office/drawing/2014/main" val="3408603772"/>
                        </a:ext>
                      </a:extLst>
                    </a:gridCol>
                    <a:gridCol w="879272">
                      <a:extLst>
                        <a:ext uri="{9D8B030D-6E8A-4147-A177-3AD203B41FA5}">
                          <a16:colId xmlns:a16="http://schemas.microsoft.com/office/drawing/2014/main" val="3531415775"/>
                        </a:ext>
                      </a:extLst>
                    </a:gridCol>
                    <a:gridCol w="967200">
                      <a:extLst>
                        <a:ext uri="{9D8B030D-6E8A-4147-A177-3AD203B41FA5}">
                          <a16:colId xmlns:a16="http://schemas.microsoft.com/office/drawing/2014/main" val="1447341916"/>
                        </a:ext>
                      </a:extLst>
                    </a:gridCol>
                    <a:gridCol w="967200">
                      <a:extLst>
                        <a:ext uri="{9D8B030D-6E8A-4147-A177-3AD203B41FA5}">
                          <a16:colId xmlns:a16="http://schemas.microsoft.com/office/drawing/2014/main" val="1991048019"/>
                        </a:ext>
                      </a:extLst>
                    </a:gridCol>
                    <a:gridCol w="879272">
                      <a:extLst>
                        <a:ext uri="{9D8B030D-6E8A-4147-A177-3AD203B41FA5}">
                          <a16:colId xmlns:a16="http://schemas.microsoft.com/office/drawing/2014/main" val="3595153839"/>
                        </a:ext>
                      </a:extLst>
                    </a:gridCol>
                    <a:gridCol w="1143055">
                      <a:extLst>
                        <a:ext uri="{9D8B030D-6E8A-4147-A177-3AD203B41FA5}">
                          <a16:colId xmlns:a16="http://schemas.microsoft.com/office/drawing/2014/main" val="568091769"/>
                        </a:ext>
                      </a:extLst>
                    </a:gridCol>
                  </a:tblGrid>
                  <a:tr h="274320">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Mode of operation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Z</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W</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HZ</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634211" t="-22727" r="-211842" b="-1772727"/>
                          </a:stretch>
                        </a:blipFill>
                      </a:tcPr>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HHZ</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696667" t="-22727" r="-2222" b="-1772727"/>
                          </a:stretch>
                        </a:blipFill>
                      </a:tcPr>
                    </a:tc>
                    <a:extLst>
                      <a:ext uri="{0D108BD9-81ED-4DB2-BD59-A6C34878D82A}">
                        <a16:rowId xmlns:a16="http://schemas.microsoft.com/office/drawing/2014/main" val="2940371591"/>
                      </a:ext>
                    </a:extLst>
                  </a:tr>
                  <a:tr h="254961">
                    <a:tc>
                      <a:txBody>
                        <a:bodyPr/>
                        <a:lstStyle/>
                        <a:p>
                          <a:pPr marL="0" marR="0" algn="just">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Beam energy, GeV</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45.6</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80.0</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120.0</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182.5</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rgbClr val="FF0000"/>
                              </a:solidFill>
                              <a:effectLst/>
                              <a:latin typeface="Times New Roman" panose="02020603050405020304" pitchFamily="18" charset="0"/>
                              <a:cs typeface="Times New Roman" panose="02020603050405020304" pitchFamily="18" charset="0"/>
                            </a:rPr>
                            <a:t>250.0</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rgbClr val="FF0000"/>
                              </a:solidFill>
                              <a:effectLst/>
                              <a:latin typeface="Times New Roman" panose="02020603050405020304" pitchFamily="18" charset="0"/>
                              <a:cs typeface="Times New Roman" panose="02020603050405020304" pitchFamily="18" charset="0"/>
                            </a:rPr>
                            <a:t>300</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2482631"/>
                      </a:ext>
                    </a:extLst>
                  </a:tr>
                  <a:tr h="391805">
                    <a:tc>
                      <a:txBody>
                        <a:bodyPr/>
                        <a:lstStyle/>
                        <a:p>
                          <a:pPr marL="0" marR="0" algn="just">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Normalized emittance 𝜀</a:t>
                          </a:r>
                          <a:r>
                            <a:rPr lang="en-US" sz="1600" baseline="-25000" dirty="0">
                              <a:solidFill>
                                <a:srgbClr val="FF0000"/>
                              </a:solidFill>
                              <a:effectLst/>
                              <a:latin typeface="Times New Roman" panose="02020603050405020304" pitchFamily="18" charset="0"/>
                              <a:cs typeface="Times New Roman" panose="02020603050405020304" pitchFamily="18" charset="0"/>
                            </a:rPr>
                            <a:t>x</a:t>
                          </a:r>
                          <a:r>
                            <a:rPr lang="en-US" sz="1600" dirty="0">
                              <a:solidFill>
                                <a:srgbClr val="FF0000"/>
                              </a:solidFill>
                              <a:effectLst/>
                              <a:latin typeface="Times New Roman" panose="02020603050405020304" pitchFamily="18" charset="0"/>
                              <a:cs typeface="Times New Roman" panose="02020603050405020304" pitchFamily="18" charset="0"/>
                            </a:rPr>
                            <a:t>/𝜀</a:t>
                          </a:r>
                          <a:r>
                            <a:rPr lang="en-US" sz="1600" baseline="-25000" dirty="0">
                              <a:solidFill>
                                <a:srgbClr val="FF0000"/>
                              </a:solidFill>
                              <a:effectLst/>
                              <a:latin typeface="Times New Roman" panose="02020603050405020304" pitchFamily="18" charset="0"/>
                              <a:cs typeface="Times New Roman" panose="02020603050405020304" pitchFamily="18" charset="0"/>
                            </a:rPr>
                            <a:t>y</a:t>
                          </a:r>
                          <a:r>
                            <a:rPr lang="en-US" sz="1600" dirty="0">
                              <a:solidFill>
                                <a:srgbClr val="FF0000"/>
                              </a:solidFill>
                              <a:effectLst/>
                              <a:latin typeface="Times New Roman" panose="02020603050405020304" pitchFamily="18" charset="0"/>
                              <a:cs typeface="Times New Roman" panose="02020603050405020304" pitchFamily="18" charset="0"/>
                            </a:rPr>
                            <a:t>, 𝜇m rad</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4/0.008</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4/0.008 </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6/0.008 </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8/0.008</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rgbClr val="FF0000"/>
                              </a:solidFill>
                              <a:effectLst/>
                              <a:latin typeface="Times New Roman" panose="02020603050405020304" pitchFamily="18" charset="0"/>
                              <a:cs typeface="Times New Roman" panose="02020603050405020304" pitchFamily="18" charset="0"/>
                            </a:rPr>
                            <a:t>8/0.008 </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rgbClr val="FF0000"/>
                              </a:solidFill>
                              <a:effectLst/>
                              <a:latin typeface="Times New Roman" panose="02020603050405020304" pitchFamily="18" charset="0"/>
                              <a:cs typeface="Times New Roman" panose="02020603050405020304" pitchFamily="18" charset="0"/>
                            </a:rPr>
                            <a:t>8/0.008</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2050431"/>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RMS bunch length, mm</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0.8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1.0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1.0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2.0</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2.0</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8428754"/>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Bunch charge, nC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 12.5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12.5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25.0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22.5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19.0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19.0</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46265148"/>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Bunch (collision) frequency, kHz</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effectLst/>
                              <a:latin typeface="Times New Roman" panose="02020603050405020304" pitchFamily="18" charset="0"/>
                              <a:cs typeface="Times New Roman" panose="02020603050405020304" pitchFamily="18" charset="0"/>
                            </a:rPr>
                            <a:t>297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 270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99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45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18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9</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3511828"/>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Beam current, mA</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3.71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3.37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2.47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1.01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0.35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0.16</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0567502"/>
                      </a:ext>
                    </a:extLst>
                  </a:tr>
                  <a:tr h="254961">
                    <a:tc>
                      <a:txBody>
                        <a:bodyPr/>
                        <a:lstStyle/>
                        <a:p>
                          <a:pPr marL="0" marR="0" algn="just">
                            <a:spcBef>
                              <a:spcPts val="600"/>
                            </a:spcBef>
                            <a:spcAft>
                              <a:spcPts val="0"/>
                            </a:spcAft>
                          </a:pPr>
                          <a:r>
                            <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Geometric luminosity</a:t>
                          </a:r>
                          <a:r>
                            <a:rPr lang="en-US" sz="1600" dirty="0">
                              <a:solidFill>
                                <a:schemeClr val="tx1"/>
                              </a:solidFill>
                              <a:effectLst/>
                              <a:latin typeface="Times New Roman" panose="02020603050405020304" pitchFamily="18" charset="0"/>
                              <a:cs typeface="Times New Roman" panose="02020603050405020304" pitchFamily="18" charset="0"/>
                            </a:rPr>
                            <a:t>, 10</a:t>
                          </a:r>
                          <a:r>
                            <a:rPr lang="en-US" sz="1600" baseline="30000" dirty="0">
                              <a:solidFill>
                                <a:schemeClr val="tx1"/>
                              </a:solidFill>
                              <a:effectLst/>
                              <a:latin typeface="Times New Roman" panose="02020603050405020304" pitchFamily="18" charset="0"/>
                              <a:cs typeface="Times New Roman" panose="02020603050405020304" pitchFamily="18" charset="0"/>
                            </a:rPr>
                            <a:t>34</a:t>
                          </a:r>
                          <a:r>
                            <a:rPr lang="en-US" sz="1600" dirty="0">
                              <a:solidFill>
                                <a:schemeClr val="tx1"/>
                              </a:solidFill>
                              <a:effectLst/>
                              <a:latin typeface="Times New Roman" panose="02020603050405020304" pitchFamily="18" charset="0"/>
                              <a:cs typeface="Times New Roman" panose="02020603050405020304" pitchFamily="18" charset="0"/>
                            </a:rPr>
                            <a:t> cm</a:t>
                          </a:r>
                          <a:r>
                            <a:rPr lang="en-US" sz="1600" baseline="30000" dirty="0">
                              <a:solidFill>
                                <a:schemeClr val="tx1"/>
                              </a:solidFill>
                              <a:effectLst/>
                              <a:latin typeface="Times New Roman" panose="02020603050405020304" pitchFamily="18" charset="0"/>
                              <a:cs typeface="Times New Roman" panose="02020603050405020304" pitchFamily="18" charset="0"/>
                            </a:rPr>
                            <a:t>-2</a:t>
                          </a:r>
                          <a:r>
                            <a:rPr lang="en-US" sz="1600" dirty="0">
                              <a:solidFill>
                                <a:schemeClr val="tx1"/>
                              </a:solidFill>
                              <a:effectLst/>
                              <a:latin typeface="Times New Roman" panose="02020603050405020304" pitchFamily="18" charset="0"/>
                              <a:cs typeface="Times New Roman" panose="02020603050405020304" pitchFamily="18" charset="0"/>
                            </a:rPr>
                            <a:t> s</a:t>
                          </a:r>
                          <a:r>
                            <a:rPr lang="en-US" sz="1600" baseline="30000" dirty="0">
                              <a:solidFill>
                                <a:schemeClr val="tx1"/>
                              </a:solidFill>
                              <a:effectLst/>
                              <a:latin typeface="Times New Roman" panose="02020603050405020304" pitchFamily="18" charset="0"/>
                              <a:cs typeface="Times New Roman" panose="02020603050405020304" pitchFamily="18" charset="0"/>
                            </a:rPr>
                            <a:t>-1</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56</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69</a:t>
                          </a:r>
                        </a:p>
                      </a:txBody>
                      <a:tcPr marL="68580" marR="68580" marT="0" marB="0"/>
                    </a:tc>
                    <a:tc>
                      <a:txBody>
                        <a:bodyPr/>
                        <a:lstStyle/>
                        <a:p>
                          <a:pPr marL="0" marR="0" algn="ctr">
                            <a:spcBef>
                              <a:spcPts val="60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51</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21 </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chemeClr val="tx1"/>
                              </a:solidFill>
                              <a:effectLst/>
                              <a:latin typeface="Times New Roman" panose="02020603050405020304" pitchFamily="18" charset="0"/>
                              <a:cs typeface="Times New Roman" panose="02020603050405020304" pitchFamily="18" charset="0"/>
                            </a:rPr>
                            <a:t>8 </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chemeClr val="tx1"/>
                              </a:solidFill>
                              <a:effectLst/>
                              <a:latin typeface="Times New Roman" panose="02020603050405020304" pitchFamily="18" charset="0"/>
                              <a:cs typeface="Times New Roman" panose="02020603050405020304" pitchFamily="18" charset="0"/>
                            </a:rPr>
                            <a:t>4.8</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1441129"/>
                      </a:ext>
                    </a:extLst>
                  </a:tr>
                  <a:tr h="254961">
                    <a:tc>
                      <a:txBody>
                        <a:bodyPr/>
                        <a:lstStyle/>
                        <a:p>
                          <a:pPr marL="0" marR="0" algn="just">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Strong-strong luminosity, 10</a:t>
                          </a:r>
                          <a:r>
                            <a:rPr lang="en-US" sz="1600" baseline="30000" dirty="0">
                              <a:solidFill>
                                <a:srgbClr val="FF0000"/>
                              </a:solidFill>
                              <a:effectLst/>
                              <a:latin typeface="Times New Roman" panose="02020603050405020304" pitchFamily="18" charset="0"/>
                              <a:cs typeface="Times New Roman" panose="02020603050405020304" pitchFamily="18" charset="0"/>
                            </a:rPr>
                            <a:t>34</a:t>
                          </a:r>
                          <a:r>
                            <a:rPr lang="en-US" sz="1600" dirty="0">
                              <a:solidFill>
                                <a:srgbClr val="FF0000"/>
                              </a:solidFill>
                              <a:effectLst/>
                              <a:latin typeface="Times New Roman" panose="02020603050405020304" pitchFamily="18" charset="0"/>
                              <a:cs typeface="Times New Roman" panose="02020603050405020304" pitchFamily="18" charset="0"/>
                            </a:rPr>
                            <a:t> cm</a:t>
                          </a:r>
                          <a:r>
                            <a:rPr lang="en-US" sz="1600" baseline="30000" dirty="0">
                              <a:solidFill>
                                <a:srgbClr val="FF0000"/>
                              </a:solidFill>
                              <a:effectLst/>
                              <a:latin typeface="Times New Roman" panose="02020603050405020304" pitchFamily="18" charset="0"/>
                              <a:cs typeface="Times New Roman" panose="02020603050405020304" pitchFamily="18" charset="0"/>
                            </a:rPr>
                            <a:t>-2</a:t>
                          </a:r>
                          <a:r>
                            <a:rPr lang="en-US" sz="1600" dirty="0">
                              <a:solidFill>
                                <a:srgbClr val="FF0000"/>
                              </a:solidFill>
                              <a:effectLst/>
                              <a:latin typeface="Times New Roman" panose="02020603050405020304" pitchFamily="18" charset="0"/>
                              <a:cs typeface="Times New Roman" panose="02020603050405020304" pitchFamily="18" charset="0"/>
                            </a:rPr>
                            <a:t> s</a:t>
                          </a:r>
                          <a:r>
                            <a:rPr lang="en-US" sz="1600" baseline="30000" dirty="0">
                              <a:solidFill>
                                <a:srgbClr val="FF0000"/>
                              </a:solidFill>
                              <a:effectLst/>
                              <a:latin typeface="Times New Roman" panose="02020603050405020304" pitchFamily="18" charset="0"/>
                              <a:cs typeface="Times New Roman" panose="02020603050405020304" pitchFamily="18" charset="0"/>
                            </a:rPr>
                            <a:t>-1</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96</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118</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73</a:t>
                          </a: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35</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rgbClr val="00B050"/>
                              </a:solidFill>
                              <a:effectLst/>
                              <a:latin typeface="Times New Roman" panose="02020603050405020304" pitchFamily="18" charset="0"/>
                              <a:cs typeface="Times New Roman" panose="02020603050405020304" pitchFamily="18" charset="0"/>
                            </a:rPr>
                            <a:t>13.8</a:t>
                          </a:r>
                          <a:r>
                            <a:rPr lang="en-US" sz="1600" b="1" dirty="0">
                              <a:solidFill>
                                <a:srgbClr val="FF0000"/>
                              </a:solidFill>
                              <a:effectLst/>
                              <a:latin typeface="Times New Roman" panose="02020603050405020304" pitchFamily="18" charset="0"/>
                              <a:cs typeface="Times New Roman" panose="02020603050405020304" pitchFamily="18" charset="0"/>
                            </a:rPr>
                            <a:t> </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rgbClr val="FF0000"/>
                              </a:solidFill>
                              <a:effectLst/>
                              <a:latin typeface="Times New Roman" panose="02020603050405020304" pitchFamily="18" charset="0"/>
                              <a:cs typeface="Times New Roman" panose="02020603050405020304" pitchFamily="18" charset="0"/>
                            </a:rPr>
                            <a:t>8.3</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7412697"/>
                      </a:ext>
                    </a:extLst>
                  </a:tr>
                  <a:tr h="306505">
                    <a:tc>
                      <a:txBody>
                        <a:bodyPr/>
                        <a:lstStyle/>
                        <a:p>
                          <a:pPr marL="0" marR="0" algn="just">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IP beta function 𝛽</a:t>
                          </a:r>
                          <a:r>
                            <a:rPr lang="en-US" sz="1600" baseline="-25000" dirty="0">
                              <a:solidFill>
                                <a:srgbClr val="FF0000"/>
                              </a:solidFill>
                              <a:effectLst/>
                              <a:latin typeface="Times New Roman" panose="02020603050405020304" pitchFamily="18" charset="0"/>
                              <a:cs typeface="Times New Roman" panose="02020603050405020304" pitchFamily="18" charset="0"/>
                            </a:rPr>
                            <a:t>x</a:t>
                          </a:r>
                          <a:r>
                            <a:rPr lang="en-US" sz="1600" dirty="0">
                              <a:solidFill>
                                <a:srgbClr val="FF0000"/>
                              </a:solidFill>
                              <a:effectLst/>
                              <a:latin typeface="Times New Roman" panose="02020603050405020304" pitchFamily="18" charset="0"/>
                              <a:cs typeface="Times New Roman" panose="02020603050405020304" pitchFamily="18" charset="0"/>
                            </a:rPr>
                            <a:t>/𝛽</a:t>
                          </a:r>
                          <a:r>
                            <a:rPr lang="en-US" sz="1600" baseline="-25000" dirty="0">
                              <a:solidFill>
                                <a:srgbClr val="FF0000"/>
                              </a:solidFill>
                              <a:effectLst/>
                              <a:latin typeface="Times New Roman" panose="02020603050405020304" pitchFamily="18" charset="0"/>
                              <a:cs typeface="Times New Roman" panose="02020603050405020304" pitchFamily="18" charset="0"/>
                            </a:rPr>
                            <a:t>y</a:t>
                          </a:r>
                          <a:r>
                            <a:rPr lang="en-US" sz="1600" dirty="0">
                              <a:solidFill>
                                <a:srgbClr val="FF0000"/>
                              </a:solidFill>
                              <a:effectLst/>
                              <a:latin typeface="Times New Roman" panose="02020603050405020304" pitchFamily="18" charset="0"/>
                              <a:cs typeface="Times New Roman" panose="02020603050405020304" pitchFamily="18" charset="0"/>
                            </a:rPr>
                            <a:t>, cm</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15/0.08 </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20/0.10 </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100/0.1</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100/0.2</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rgbClr val="FF0000"/>
                              </a:solidFill>
                              <a:effectLst/>
                              <a:latin typeface="Times New Roman" panose="02020603050405020304" pitchFamily="18" charset="0"/>
                              <a:cs typeface="Times New Roman" panose="02020603050405020304" pitchFamily="18" charset="0"/>
                            </a:rPr>
                            <a:t>100/0.2 </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rgbClr val="FF0000"/>
                              </a:solidFill>
                              <a:effectLst/>
                              <a:latin typeface="Times New Roman" panose="02020603050405020304" pitchFamily="18" charset="0"/>
                              <a:cs typeface="Times New Roman" panose="02020603050405020304" pitchFamily="18" charset="0"/>
                            </a:rPr>
                            <a:t>100/0.2</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69587118"/>
                      </a:ext>
                    </a:extLst>
                  </a:tr>
                  <a:tr h="317692">
                    <a:tc>
                      <a:txBody>
                        <a:bodyPr/>
                        <a:lstStyle/>
                        <a:p>
                          <a:pPr marL="0" marR="0" algn="just">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Disruption parameter, D</a:t>
                          </a:r>
                          <a:r>
                            <a:rPr lang="en-US" sz="1600" baseline="-25000" dirty="0">
                              <a:solidFill>
                                <a:srgbClr val="FF0000"/>
                              </a:solidFill>
                              <a:effectLst/>
                              <a:latin typeface="Times New Roman" panose="02020603050405020304" pitchFamily="18" charset="0"/>
                              <a:cs typeface="Times New Roman" panose="02020603050405020304" pitchFamily="18" charset="0"/>
                            </a:rPr>
                            <a:t>x</a:t>
                          </a:r>
                          <a:r>
                            <a:rPr lang="en-US" sz="1600" dirty="0">
                              <a:solidFill>
                                <a:srgbClr val="FF0000"/>
                              </a:solidFill>
                              <a:effectLst/>
                              <a:latin typeface="Times New Roman" panose="02020603050405020304" pitchFamily="18" charset="0"/>
                              <a:cs typeface="Times New Roman" panose="02020603050405020304" pitchFamily="18" charset="0"/>
                            </a:rPr>
                            <a:t>/D</a:t>
                          </a:r>
                          <a:r>
                            <a:rPr lang="en-US" sz="1600" baseline="-25000" dirty="0">
                              <a:solidFill>
                                <a:srgbClr val="FF0000"/>
                              </a:solidFill>
                              <a:effectLst/>
                              <a:latin typeface="Times New Roman" panose="02020603050405020304" pitchFamily="18" charset="0"/>
                              <a:cs typeface="Times New Roman" panose="02020603050405020304" pitchFamily="18" charset="0"/>
                            </a:rPr>
                            <a:t>y</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0.6/183 </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0.6/177</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solidFill>
                                <a:srgbClr val="FF0000"/>
                              </a:solidFill>
                              <a:effectLst/>
                              <a:latin typeface="Times New Roman" panose="02020603050405020304" pitchFamily="18" charset="0"/>
                              <a:cs typeface="Times New Roman" panose="02020603050405020304" pitchFamily="18" charset="0"/>
                            </a:rPr>
                            <a:t>0.1/129</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solidFill>
                                <a:srgbClr val="FF0000"/>
                              </a:solidFill>
                              <a:effectLst/>
                              <a:latin typeface="Times New Roman" panose="02020603050405020304" pitchFamily="18" charset="0"/>
                              <a:cs typeface="Times New Roman" panose="02020603050405020304" pitchFamily="18" charset="0"/>
                            </a:rPr>
                            <a:t>0.2/143 </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rgbClr val="FF0000"/>
                              </a:solidFill>
                              <a:effectLst/>
                              <a:latin typeface="Times New Roman" panose="02020603050405020304" pitchFamily="18" charset="0"/>
                              <a:cs typeface="Times New Roman" panose="02020603050405020304" pitchFamily="18" charset="0"/>
                            </a:rPr>
                            <a:t>0.2/121 </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solidFill>
                                <a:srgbClr val="FF0000"/>
                              </a:solidFill>
                              <a:effectLst/>
                              <a:latin typeface="Times New Roman" panose="02020603050405020304" pitchFamily="18" charset="0"/>
                              <a:cs typeface="Times New Roman" panose="02020603050405020304" pitchFamily="18" charset="0"/>
                            </a:rPr>
                            <a:t>0.2/121</a:t>
                          </a:r>
                          <a:endParaRPr lang="en-US"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6433998"/>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Energy loss during collision, GeV</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0.05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0.16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 0.28</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0.30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0.55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0.95</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1079694"/>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Damping ring energy, GeV</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 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2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2</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3365231"/>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Damping time, </a:t>
                          </a:r>
                          <a:r>
                            <a:rPr lang="en-US" sz="1600" dirty="0" err="1">
                              <a:effectLst/>
                              <a:latin typeface="Times New Roman" panose="02020603050405020304" pitchFamily="18" charset="0"/>
                              <a:cs typeface="Times New Roman" panose="02020603050405020304" pitchFamily="18" charset="0"/>
                            </a:rPr>
                            <a:t>ms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 2.0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2.0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2.0</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5698380"/>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Damping ring current, A</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4.858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4.427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3.239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1.325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0.460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0.213</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2127171"/>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Particle energy loss, GeV</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4.0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4.4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 6.0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effectLst/>
                              <a:latin typeface="Times New Roman" panose="02020603050405020304" pitchFamily="18" charset="0"/>
                              <a:cs typeface="Times New Roman" panose="02020603050405020304" pitchFamily="18" charset="0"/>
                            </a:rPr>
                            <a:t>14.8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42.7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92.7</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5220305"/>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Total radiated power, MW</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30.0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29.8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29.8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30.0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30.0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30.0</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8860036"/>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Total ERL linacs voltage, GV</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 10.9</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19.6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29.8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46.5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67.4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89.1</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00551895"/>
                      </a:ext>
                    </a:extLst>
                  </a:tr>
                  <a:tr h="254961">
                    <a:tc>
                      <a:txBody>
                        <a:bodyPr/>
                        <a:lstStyle/>
                        <a:p>
                          <a:pPr marL="0" marR="0" algn="just">
                            <a:spcBef>
                              <a:spcPts val="600"/>
                            </a:spcBef>
                            <a:spcAft>
                              <a:spcPts val="0"/>
                            </a:spcAft>
                          </a:pPr>
                          <a:r>
                            <a:rPr lang="en-US" sz="1600" dirty="0">
                              <a:effectLst/>
                              <a:latin typeface="Times New Roman" panose="02020603050405020304" pitchFamily="18" charset="0"/>
                              <a:cs typeface="Times New Roman" panose="02020603050405020304" pitchFamily="18" charset="0"/>
                            </a:rPr>
                            <a:t>Efficiency of energy recovery,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 91.1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94.5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a:effectLst/>
                              <a:latin typeface="Times New Roman" panose="02020603050405020304" pitchFamily="18" charset="0"/>
                              <a:cs typeface="Times New Roman" panose="02020603050405020304" pitchFamily="18" charset="0"/>
                            </a:rPr>
                            <a:t>95.0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dirty="0">
                              <a:effectLst/>
                              <a:latin typeface="Times New Roman" panose="02020603050405020304" pitchFamily="18" charset="0"/>
                              <a:cs typeface="Times New Roman" panose="02020603050405020304" pitchFamily="18" charset="0"/>
                            </a:rPr>
                            <a:t>91.9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a:effectLst/>
                              <a:latin typeface="Times New Roman" panose="02020603050405020304" pitchFamily="18" charset="0"/>
                              <a:cs typeface="Times New Roman" panose="02020603050405020304" pitchFamily="18" charset="0"/>
                            </a:rPr>
                            <a:t>82.9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0"/>
                            </a:spcAft>
                          </a:pPr>
                          <a:r>
                            <a:rPr lang="en-US" sz="1600" b="1" dirty="0">
                              <a:effectLst/>
                              <a:latin typeface="Times New Roman" panose="02020603050405020304" pitchFamily="18" charset="0"/>
                              <a:cs typeface="Times New Roman" panose="02020603050405020304" pitchFamily="18" charset="0"/>
                            </a:rPr>
                            <a:t>69.1</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05433834"/>
                      </a:ext>
                    </a:extLst>
                  </a:tr>
                </a:tbl>
              </a:graphicData>
            </a:graphic>
          </p:graphicFrame>
        </mc:Fallback>
      </mc:AlternateContent>
      <p:cxnSp>
        <p:nvCxnSpPr>
          <p:cNvPr id="10" name="Straight Arrow Connector 9">
            <a:extLst>
              <a:ext uri="{FF2B5EF4-FFF2-40B4-BE49-F238E27FC236}">
                <a16:creationId xmlns:a16="http://schemas.microsoft.com/office/drawing/2014/main" id="{8513A656-6477-4F4A-ACFA-BEFBCA6CBE95}"/>
              </a:ext>
            </a:extLst>
          </p:cNvPr>
          <p:cNvCxnSpPr/>
          <p:nvPr/>
        </p:nvCxnSpPr>
        <p:spPr>
          <a:xfrm>
            <a:off x="3436138" y="1392670"/>
            <a:ext cx="3470787"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801D7E6-C0B9-DA49-8087-2E8A2A0728ED}"/>
              </a:ext>
            </a:extLst>
          </p:cNvPr>
          <p:cNvSpPr/>
          <p:nvPr/>
        </p:nvSpPr>
        <p:spPr>
          <a:xfrm>
            <a:off x="4656778" y="1023338"/>
            <a:ext cx="883575" cy="369332"/>
          </a:xfrm>
          <a:prstGeom prst="rect">
            <a:avLst/>
          </a:prstGeom>
        </p:spPr>
        <p:txBody>
          <a:bodyPr wrap="none">
            <a:spAutoFit/>
          </a:bodyPr>
          <a:lstStyle/>
          <a:p>
            <a:r>
              <a:rPr lang="en-US" dirty="0">
                <a:solidFill>
                  <a:srgbClr val="FF0000"/>
                </a:solidFill>
                <a:latin typeface="Times New Roman" panose="02020603050405020304" pitchFamily="18" charset="0"/>
                <a:cs typeface="Times New Roman" panose="02020603050405020304" pitchFamily="18" charset="0"/>
              </a:rPr>
              <a:t>FCC </a:t>
            </a:r>
            <a:r>
              <a:rPr lang="en-US" dirty="0" err="1">
                <a:solidFill>
                  <a:srgbClr val="FF0000"/>
                </a:solidFill>
                <a:latin typeface="Times New Roman" panose="02020603050405020304" pitchFamily="18" charset="0"/>
                <a:cs typeface="Times New Roman" panose="02020603050405020304" pitchFamily="18" charset="0"/>
              </a:rPr>
              <a:t>ee</a:t>
            </a:r>
            <a:endParaRPr lang="en-US" dirty="0">
              <a:solidFill>
                <a:srgbClr val="FF0000"/>
              </a:solidFill>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A55B2578-92B1-1F45-B91E-671E4C20A6AF}"/>
              </a:ext>
            </a:extLst>
          </p:cNvPr>
          <p:cNvCxnSpPr>
            <a:cxnSpLocks/>
          </p:cNvCxnSpPr>
          <p:nvPr/>
        </p:nvCxnSpPr>
        <p:spPr>
          <a:xfrm>
            <a:off x="3436138" y="1044408"/>
            <a:ext cx="5555462" cy="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CBFC7E6-D950-C24B-A747-F407B00133BB}"/>
              </a:ext>
            </a:extLst>
          </p:cNvPr>
          <p:cNvSpPr/>
          <p:nvPr/>
        </p:nvSpPr>
        <p:spPr>
          <a:xfrm>
            <a:off x="4623564" y="630831"/>
            <a:ext cx="1833579" cy="369332"/>
          </a:xfrm>
          <a:prstGeom prst="rect">
            <a:avLst/>
          </a:prstGeom>
        </p:spPr>
        <p:txBody>
          <a:bodyPr wrap="none">
            <a:spAutoFit/>
          </a:bodyPr>
          <a:lstStyle/>
          <a:p>
            <a:r>
              <a:rPr lang="en-US" dirty="0">
                <a:solidFill>
                  <a:srgbClr val="02A747"/>
                </a:solidFill>
                <a:latin typeface="Times New Roman" panose="02020603050405020304" pitchFamily="18" charset="0"/>
                <a:cs typeface="Times New Roman" panose="02020603050405020304" pitchFamily="18" charset="0"/>
              </a:rPr>
              <a:t>ERL </a:t>
            </a:r>
            <a:r>
              <a:rPr lang="en-US" dirty="0" err="1">
                <a:solidFill>
                  <a:srgbClr val="02A747"/>
                </a:solidFill>
                <a:latin typeface="Times New Roman" panose="02020603050405020304" pitchFamily="18" charset="0"/>
                <a:cs typeface="Times New Roman" panose="02020603050405020304" pitchFamily="18" charset="0"/>
              </a:rPr>
              <a:t>e</a:t>
            </a:r>
            <a:r>
              <a:rPr lang="en-US" baseline="30000" dirty="0" err="1">
                <a:solidFill>
                  <a:srgbClr val="02A747"/>
                </a:solidFill>
                <a:latin typeface="Times New Roman" panose="02020603050405020304" pitchFamily="18" charset="0"/>
                <a:cs typeface="Times New Roman" panose="02020603050405020304" pitchFamily="18" charset="0"/>
              </a:rPr>
              <a:t>+</a:t>
            </a:r>
            <a:r>
              <a:rPr lang="en-US" dirty="0" err="1">
                <a:solidFill>
                  <a:srgbClr val="02A747"/>
                </a:solidFill>
                <a:latin typeface="Times New Roman" panose="02020603050405020304" pitchFamily="18" charset="0"/>
                <a:cs typeface="Times New Roman" panose="02020603050405020304" pitchFamily="18" charset="0"/>
              </a:rPr>
              <a:t>e</a:t>
            </a:r>
            <a:r>
              <a:rPr lang="en-US" baseline="30000" dirty="0">
                <a:solidFill>
                  <a:srgbClr val="02A747"/>
                </a:solidFill>
                <a:latin typeface="Times New Roman" panose="02020603050405020304" pitchFamily="18" charset="0"/>
                <a:cs typeface="Times New Roman" panose="02020603050405020304" pitchFamily="18" charset="0"/>
              </a:rPr>
              <a:t>-</a:t>
            </a:r>
            <a:r>
              <a:rPr lang="en-US" dirty="0">
                <a:solidFill>
                  <a:srgbClr val="02A747"/>
                </a:solidFill>
                <a:latin typeface="Times New Roman" panose="02020603050405020304" pitchFamily="18" charset="0"/>
                <a:cs typeface="Times New Roman" panose="02020603050405020304" pitchFamily="18" charset="0"/>
              </a:rPr>
              <a:t> collider </a:t>
            </a:r>
          </a:p>
        </p:txBody>
      </p:sp>
    </p:spTree>
    <p:extLst>
      <p:ext uri="{BB962C8B-B14F-4D97-AF65-F5344CB8AC3E}">
        <p14:creationId xmlns:p14="http://schemas.microsoft.com/office/powerpoint/2010/main" val="2825361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a:extLst>
              <a:ext uri="{FF2B5EF4-FFF2-40B4-BE49-F238E27FC236}">
                <a16:creationId xmlns:a16="http://schemas.microsoft.com/office/drawing/2014/main" id="{564349F5-1ADA-9D48-AF6C-F6752E329F36}"/>
              </a:ext>
            </a:extLst>
          </p:cNvPr>
          <p:cNvSpPr>
            <a:spLocks noGrp="1"/>
          </p:cNvSpPr>
          <p:nvPr>
            <p:ph type="title"/>
          </p:nvPr>
        </p:nvSpPr>
        <p:spPr>
          <a:xfrm>
            <a:off x="2098157" y="-17129"/>
            <a:ext cx="4904061" cy="431197"/>
          </a:xfrm>
        </p:spPr>
        <p:txBody>
          <a:bodyPr>
            <a:noAutofit/>
          </a:bodyPr>
          <a:lstStyle/>
          <a:p>
            <a:pPr algn="l"/>
            <a:r>
              <a:rPr lang="en-US" sz="3600" dirty="0">
                <a:solidFill>
                  <a:srgbClr val="0432FF"/>
                </a:solidFill>
              </a:rPr>
              <a:t>ERL collider concept                        </a:t>
            </a:r>
          </a:p>
        </p:txBody>
      </p:sp>
      <p:sp>
        <p:nvSpPr>
          <p:cNvPr id="51" name="Content Placeholder 50">
            <a:extLst>
              <a:ext uri="{FF2B5EF4-FFF2-40B4-BE49-F238E27FC236}">
                <a16:creationId xmlns:a16="http://schemas.microsoft.com/office/drawing/2014/main" id="{6B7DC7C0-B0F2-4A44-B9C3-47D1274015AE}"/>
              </a:ext>
            </a:extLst>
          </p:cNvPr>
          <p:cNvSpPr>
            <a:spLocks noGrp="1"/>
          </p:cNvSpPr>
          <p:nvPr>
            <p:ph idx="4294967295"/>
          </p:nvPr>
        </p:nvSpPr>
        <p:spPr>
          <a:xfrm>
            <a:off x="32637" y="2452859"/>
            <a:ext cx="9078725" cy="2094312"/>
          </a:xfrm>
          <a:solidFill>
            <a:schemeClr val="bg1">
              <a:alpha val="66000"/>
            </a:schemeClr>
          </a:solidFill>
          <a:ln w="3175">
            <a:solidFill>
              <a:schemeClr val="tx1"/>
            </a:solidFill>
          </a:ln>
        </p:spPr>
        <p:txBody>
          <a:bodyPr>
            <a:normAutofit/>
          </a:bodyPr>
          <a:lstStyle/>
          <a:p>
            <a:r>
              <a:rPr lang="en-US" sz="1600" dirty="0"/>
              <a:t>Flat beams cooled in 2 GeV rings with “top off”</a:t>
            </a:r>
          </a:p>
          <a:p>
            <a:r>
              <a:rPr lang="en-US" sz="1600" dirty="0"/>
              <a:t>Bunches are ejected with collision frequency </a:t>
            </a:r>
          </a:p>
          <a:p>
            <a:r>
              <a:rPr lang="en-US" sz="1600" dirty="0"/>
              <a:t>Beams accelerated with SRF linacs over four 100 km long passes by-passing the IR</a:t>
            </a:r>
          </a:p>
          <a:p>
            <a:r>
              <a:rPr lang="en-US" sz="1600" dirty="0"/>
              <a:t>After collision at top energy rf phases are changed to deceleration returning most energy to SRF linac</a:t>
            </a:r>
          </a:p>
          <a:p>
            <a:r>
              <a:rPr lang="en-US" sz="1600" dirty="0"/>
              <a:t>Decelerated beams are reinjected into cooling rings, after 2 damping times (~ 4 ms) the trip repeats</a:t>
            </a:r>
          </a:p>
        </p:txBody>
      </p:sp>
      <p:sp>
        <p:nvSpPr>
          <p:cNvPr id="96" name="Content Placeholder 50">
            <a:extLst>
              <a:ext uri="{FF2B5EF4-FFF2-40B4-BE49-F238E27FC236}">
                <a16:creationId xmlns:a16="http://schemas.microsoft.com/office/drawing/2014/main" id="{8F595DDA-51DE-AA45-9F82-F773DB0FD25C}"/>
              </a:ext>
            </a:extLst>
          </p:cNvPr>
          <p:cNvSpPr txBox="1">
            <a:spLocks/>
          </p:cNvSpPr>
          <p:nvPr/>
        </p:nvSpPr>
        <p:spPr bwMode="auto">
          <a:xfrm>
            <a:off x="6727626" y="429259"/>
            <a:ext cx="2496239" cy="1155514"/>
          </a:xfrm>
          <a:prstGeom prst="rect">
            <a:avLst/>
          </a:prstGeom>
          <a:noFill/>
          <a:ln w="12700">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33363" indent="-233363" algn="l" rtl="0" eaLnBrk="1" fontAlgn="base" hangingPunct="1">
              <a:spcBef>
                <a:spcPct val="20000"/>
              </a:spcBef>
              <a:spcAft>
                <a:spcPct val="0"/>
              </a:spcAft>
              <a:buSzPct val="65000"/>
              <a:buBlip>
                <a:blip r:embed="rId3"/>
              </a:buBlip>
              <a:defRPr sz="2000">
                <a:solidFill>
                  <a:srgbClr val="0000FF"/>
                </a:solidFill>
                <a:latin typeface="Helvetica"/>
                <a:ea typeface="ＭＳ Ｐゴシック" charset="0"/>
                <a:cs typeface="Helvetica"/>
              </a:defRPr>
            </a:lvl1pPr>
            <a:lvl2pPr marL="339725" indent="-230188" algn="l" rtl="0" eaLnBrk="1" fontAlgn="base" hangingPunct="1">
              <a:spcBef>
                <a:spcPct val="20000"/>
              </a:spcBef>
              <a:spcAft>
                <a:spcPct val="0"/>
              </a:spcAft>
              <a:buSzPct val="65000"/>
              <a:buBlip>
                <a:blip r:embed="rId4"/>
              </a:buBlip>
              <a:defRPr>
                <a:solidFill>
                  <a:schemeClr val="tx1"/>
                </a:solidFill>
                <a:latin typeface="Helvetica"/>
                <a:ea typeface="ＭＳ Ｐゴシック" charset="0"/>
                <a:cs typeface="Helvetica"/>
              </a:defRPr>
            </a:lvl2pPr>
            <a:lvl3pPr marL="460375" indent="-230188" algn="l" rtl="0" eaLnBrk="1" fontAlgn="base" hangingPunct="1">
              <a:spcBef>
                <a:spcPct val="20000"/>
              </a:spcBef>
              <a:spcAft>
                <a:spcPct val="0"/>
              </a:spcAft>
              <a:buSzPct val="65000"/>
              <a:buBlip>
                <a:blip r:embed="rId5"/>
              </a:buBlip>
              <a:defRPr sz="1600" i="1">
                <a:solidFill>
                  <a:schemeClr val="tx1"/>
                </a:solidFill>
                <a:latin typeface="Helvetica"/>
                <a:ea typeface="ＭＳ Ｐゴシック" charset="0"/>
                <a:cs typeface="Helvetica"/>
              </a:defRPr>
            </a:lvl3pPr>
            <a:lvl4pPr marL="569913" indent="-230188" algn="l" rtl="0" eaLnBrk="1" fontAlgn="base" hangingPunct="1">
              <a:spcBef>
                <a:spcPct val="20000"/>
              </a:spcBef>
              <a:spcAft>
                <a:spcPct val="0"/>
              </a:spcAft>
              <a:buSzPct val="65000"/>
              <a:buBlip>
                <a:blip r:embed="rId6"/>
              </a:buBlip>
              <a:defRPr sz="1400">
                <a:solidFill>
                  <a:schemeClr val="tx1"/>
                </a:solidFill>
                <a:latin typeface="Helvetica"/>
                <a:ea typeface="ＭＳ Ｐゴシック" charset="0"/>
                <a:cs typeface="Helvetica"/>
              </a:defRPr>
            </a:lvl4pPr>
            <a:lvl5pPr marL="623888" indent="-163513" algn="l" rtl="0" eaLnBrk="1" fontAlgn="base" hangingPunct="1">
              <a:spcBef>
                <a:spcPct val="20000"/>
              </a:spcBef>
              <a:spcAft>
                <a:spcPct val="0"/>
              </a:spcAft>
              <a:buChar char="»"/>
              <a:defRPr sz="1400">
                <a:solidFill>
                  <a:schemeClr val="tx1"/>
                </a:solidFill>
                <a:latin typeface="Helvetica"/>
                <a:ea typeface="ＭＳ Ｐゴシック" charset="0"/>
                <a:cs typeface="Helvetica"/>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0" indent="0">
              <a:buNone/>
            </a:pPr>
            <a:r>
              <a:rPr lang="en-US" sz="1200" b="0" i="1" kern="0" dirty="0">
                <a:solidFill>
                  <a:schemeClr val="tx1"/>
                </a:solidFill>
                <a:latin typeface="Times New Roman" panose="02020603050405020304" pitchFamily="18" charset="0"/>
                <a:cs typeface="Times New Roman" panose="02020603050405020304" pitchFamily="18" charset="0"/>
              </a:rPr>
              <a:t>CERN Courier News:</a:t>
            </a:r>
          </a:p>
          <a:p>
            <a:pPr marL="0" indent="0">
              <a:buNone/>
            </a:pPr>
            <a:r>
              <a:rPr lang="en-US" sz="1200" b="0" i="1" kern="0" dirty="0">
                <a:solidFill>
                  <a:schemeClr val="tx1"/>
                </a:solidFill>
                <a:latin typeface="Times New Roman" panose="02020603050405020304" pitchFamily="18" charset="0"/>
                <a:cs typeface="Times New Roman" panose="02020603050405020304" pitchFamily="18" charset="0"/>
              </a:rPr>
              <a:t>“US proposal teases FCC-</a:t>
            </a:r>
            <a:r>
              <a:rPr lang="en-US" sz="1200" b="0" i="1" kern="0" dirty="0" err="1">
                <a:solidFill>
                  <a:schemeClr val="tx1"/>
                </a:solidFill>
                <a:latin typeface="Times New Roman" panose="02020603050405020304" pitchFamily="18" charset="0"/>
                <a:cs typeface="Times New Roman" panose="02020603050405020304" pitchFamily="18" charset="0"/>
              </a:rPr>
              <a:t>ee</a:t>
            </a:r>
            <a:r>
              <a:rPr lang="en-US" sz="1200" b="0" i="1" kern="0" dirty="0">
                <a:solidFill>
                  <a:schemeClr val="tx1"/>
                </a:solidFill>
                <a:latin typeface="Times New Roman" panose="02020603050405020304" pitchFamily="18" charset="0"/>
                <a:cs typeface="Times New Roman" panose="02020603050405020304" pitchFamily="18" charset="0"/>
              </a:rPr>
              <a:t> energy boost”</a:t>
            </a:r>
          </a:p>
          <a:p>
            <a:pPr marL="0" indent="0">
              <a:buNone/>
            </a:pPr>
            <a:r>
              <a:rPr lang="en-US" sz="1200" b="0" i="1" u="sng" dirty="0">
                <a:solidFill>
                  <a:schemeClr val="tx1"/>
                </a:solidFill>
                <a:latin typeface="Times New Roman" panose="02020603050405020304" pitchFamily="18" charset="0"/>
                <a:cs typeface="Times New Roman" panose="02020603050405020304" pitchFamily="18" charset="0"/>
                <a:hlinkClick r:id="rId7" tooltip="https://cerncourier.com/a/us-proposal-teases-fcc-ee-energy-boost/">
                  <a:extLst>
                    <a:ext uri="{A12FA001-AC4F-418D-AE19-62706E023703}">
                      <ahyp:hlinkClr xmlns:ahyp="http://schemas.microsoft.com/office/drawing/2018/hyperlinkcolor" val="tx"/>
                    </a:ext>
                  </a:extLst>
                </a:hlinkClick>
              </a:rPr>
              <a:t>https://cerncourier.com/a/us-proposal-teases-fcc-ee-energy-boost/</a:t>
            </a:r>
            <a:endParaRPr lang="en-US" sz="1200" b="0" i="1" kern="0" dirty="0">
              <a:solidFill>
                <a:schemeClr val="tx1"/>
              </a:solidFill>
              <a:latin typeface="Times New Roman" panose="02020603050405020304" pitchFamily="18" charset="0"/>
              <a:cs typeface="Times New Roman" panose="02020603050405020304" pitchFamily="18" charset="0"/>
            </a:endParaRPr>
          </a:p>
          <a:p>
            <a:endParaRPr lang="en-US" sz="1400" b="0" i="1" kern="0" dirty="0">
              <a:solidFill>
                <a:schemeClr val="tx1"/>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89B730DF-9A63-4E4C-B012-AD4390ABD453}"/>
              </a:ext>
            </a:extLst>
          </p:cNvPr>
          <p:cNvGrpSpPr/>
          <p:nvPr/>
        </p:nvGrpSpPr>
        <p:grpSpPr>
          <a:xfrm>
            <a:off x="1198795" y="378781"/>
            <a:ext cx="5907024" cy="6312833"/>
            <a:chOff x="3140550" y="272583"/>
            <a:chExt cx="5907024" cy="6312833"/>
          </a:xfrm>
        </p:grpSpPr>
        <p:grpSp>
          <p:nvGrpSpPr>
            <p:cNvPr id="49" name="Group 48">
              <a:extLst>
                <a:ext uri="{FF2B5EF4-FFF2-40B4-BE49-F238E27FC236}">
                  <a16:creationId xmlns:a16="http://schemas.microsoft.com/office/drawing/2014/main" id="{9E2D6506-EAC4-8B44-AF3B-17A6A2475F55}"/>
                </a:ext>
              </a:extLst>
            </p:cNvPr>
            <p:cNvGrpSpPr/>
            <p:nvPr/>
          </p:nvGrpSpPr>
          <p:grpSpPr>
            <a:xfrm>
              <a:off x="3140550" y="272583"/>
              <a:ext cx="5907024" cy="6312833"/>
              <a:chOff x="1920240" y="170263"/>
              <a:chExt cx="5907024" cy="6312833"/>
            </a:xfrm>
          </p:grpSpPr>
          <p:sp>
            <p:nvSpPr>
              <p:cNvPr id="45" name="TextBox 44">
                <a:extLst>
                  <a:ext uri="{FF2B5EF4-FFF2-40B4-BE49-F238E27FC236}">
                    <a16:creationId xmlns:a16="http://schemas.microsoft.com/office/drawing/2014/main" id="{66BB4ADE-3B72-974F-BA1E-A22D586A0E10}"/>
                  </a:ext>
                </a:extLst>
              </p:cNvPr>
              <p:cNvSpPr txBox="1"/>
              <p:nvPr/>
            </p:nvSpPr>
            <p:spPr>
              <a:xfrm>
                <a:off x="3846456" y="170263"/>
                <a:ext cx="1802096"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Interaction Regions</a:t>
                </a:r>
              </a:p>
            </p:txBody>
          </p:sp>
          <p:sp>
            <p:nvSpPr>
              <p:cNvPr id="65" name="TextBox 64">
                <a:extLst>
                  <a:ext uri="{FF2B5EF4-FFF2-40B4-BE49-F238E27FC236}">
                    <a16:creationId xmlns:a16="http://schemas.microsoft.com/office/drawing/2014/main" id="{3EE729AF-80D1-4049-A47C-4C57C110F563}"/>
                  </a:ext>
                </a:extLst>
              </p:cNvPr>
              <p:cNvSpPr txBox="1"/>
              <p:nvPr/>
            </p:nvSpPr>
            <p:spPr>
              <a:xfrm rot="19298590">
                <a:off x="2341274" y="783394"/>
                <a:ext cx="1154483"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SRF linac 1</a:t>
                </a:r>
              </a:p>
            </p:txBody>
          </p:sp>
          <p:sp>
            <p:nvSpPr>
              <p:cNvPr id="66" name="TextBox 65">
                <a:extLst>
                  <a:ext uri="{FF2B5EF4-FFF2-40B4-BE49-F238E27FC236}">
                    <a16:creationId xmlns:a16="http://schemas.microsoft.com/office/drawing/2014/main" id="{CE6BFB56-723D-A746-9132-35761759427C}"/>
                  </a:ext>
                </a:extLst>
              </p:cNvPr>
              <p:cNvSpPr txBox="1"/>
              <p:nvPr/>
            </p:nvSpPr>
            <p:spPr>
              <a:xfrm rot="2303270">
                <a:off x="6268182" y="783177"/>
                <a:ext cx="1154483" cy="338554"/>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SRF linac 2</a:t>
                </a:r>
              </a:p>
            </p:txBody>
          </p:sp>
          <p:sp>
            <p:nvSpPr>
              <p:cNvPr id="72" name="TextBox 71">
                <a:extLst>
                  <a:ext uri="{FF2B5EF4-FFF2-40B4-BE49-F238E27FC236}">
                    <a16:creationId xmlns:a16="http://schemas.microsoft.com/office/drawing/2014/main" id="{EEBF3AD7-21D6-2140-9608-9C2F1F9EA50B}"/>
                  </a:ext>
                </a:extLst>
              </p:cNvPr>
              <p:cNvSpPr txBox="1"/>
              <p:nvPr/>
            </p:nvSpPr>
            <p:spPr>
              <a:xfrm>
                <a:off x="4957818" y="1902881"/>
                <a:ext cx="2291427" cy="338554"/>
              </a:xfrm>
              <a:prstGeom prst="rect">
                <a:avLst/>
              </a:prstGeom>
              <a:noFill/>
            </p:spPr>
            <p:txBody>
              <a:bodyPr wrap="square" rtlCol="0">
                <a:spAutoFit/>
              </a:bodyPr>
              <a:lstStyle/>
              <a:p>
                <a:pPr algn="ctr"/>
                <a:r>
                  <a:rPr lang="en-US" sz="1600" b="0" dirty="0">
                    <a:solidFill>
                      <a:srgbClr val="FF0000"/>
                    </a:solidFill>
                    <a:latin typeface="Times New Roman" panose="02020603050405020304" pitchFamily="18" charset="0"/>
                    <a:cs typeface="Times New Roman" panose="02020603050405020304" pitchFamily="18" charset="0"/>
                  </a:rPr>
                  <a:t>2 GeV positron ring</a:t>
                </a:r>
              </a:p>
            </p:txBody>
          </p:sp>
          <p:sp>
            <p:nvSpPr>
              <p:cNvPr id="69" name="Donut 68">
                <a:extLst>
                  <a:ext uri="{FF2B5EF4-FFF2-40B4-BE49-F238E27FC236}">
                    <a16:creationId xmlns:a16="http://schemas.microsoft.com/office/drawing/2014/main" id="{66B5B0B8-F4C7-CC45-B175-B14D263715AE}"/>
                  </a:ext>
                </a:extLst>
              </p:cNvPr>
              <p:cNvSpPr/>
              <p:nvPr/>
            </p:nvSpPr>
            <p:spPr>
              <a:xfrm>
                <a:off x="5650358" y="1519584"/>
                <a:ext cx="182880" cy="182880"/>
              </a:xfrm>
              <a:prstGeom prst="donut">
                <a:avLst>
                  <a:gd name="adj" fmla="val 318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71" name="Freeform 70">
                <a:extLst>
                  <a:ext uri="{FF2B5EF4-FFF2-40B4-BE49-F238E27FC236}">
                    <a16:creationId xmlns:a16="http://schemas.microsoft.com/office/drawing/2014/main" id="{7B564693-95DE-B24C-85F7-0CF164B8C8AA}"/>
                  </a:ext>
                </a:extLst>
              </p:cNvPr>
              <p:cNvSpPr/>
              <p:nvPr/>
            </p:nvSpPr>
            <p:spPr>
              <a:xfrm>
                <a:off x="3420533" y="876860"/>
                <a:ext cx="2412365" cy="734641"/>
              </a:xfrm>
              <a:custGeom>
                <a:avLst/>
                <a:gdLst>
                  <a:gd name="connsiteX0" fmla="*/ 0 w 2404873"/>
                  <a:gd name="connsiteY0" fmla="*/ 125300 h 768767"/>
                  <a:gd name="connsiteX1" fmla="*/ 448734 w 2404873"/>
                  <a:gd name="connsiteY1" fmla="*/ 15234 h 768767"/>
                  <a:gd name="connsiteX2" fmla="*/ 2082800 w 2404873"/>
                  <a:gd name="connsiteY2" fmla="*/ 421634 h 768767"/>
                  <a:gd name="connsiteX3" fmla="*/ 2404534 w 2404873"/>
                  <a:gd name="connsiteY3" fmla="*/ 768767 h 768767"/>
                  <a:gd name="connsiteX0" fmla="*/ 0 w 2404873"/>
                  <a:gd name="connsiteY0" fmla="*/ 192999 h 836466"/>
                  <a:gd name="connsiteX1" fmla="*/ 448734 w 2404873"/>
                  <a:gd name="connsiteY1" fmla="*/ 82933 h 836466"/>
                  <a:gd name="connsiteX2" fmla="*/ 2082800 w 2404873"/>
                  <a:gd name="connsiteY2" fmla="*/ 489333 h 836466"/>
                  <a:gd name="connsiteX3" fmla="*/ 2404534 w 2404873"/>
                  <a:gd name="connsiteY3" fmla="*/ 836466 h 836466"/>
                  <a:gd name="connsiteX0" fmla="*/ 0 w 2404873"/>
                  <a:gd name="connsiteY0" fmla="*/ 150911 h 794378"/>
                  <a:gd name="connsiteX1" fmla="*/ 1015214 w 2404873"/>
                  <a:gd name="connsiteY1" fmla="*/ 156454 h 794378"/>
                  <a:gd name="connsiteX2" fmla="*/ 2082800 w 2404873"/>
                  <a:gd name="connsiteY2" fmla="*/ 447245 h 794378"/>
                  <a:gd name="connsiteX3" fmla="*/ 2404534 w 2404873"/>
                  <a:gd name="connsiteY3" fmla="*/ 794378 h 794378"/>
                  <a:gd name="connsiteX0" fmla="*/ 0 w 2404873"/>
                  <a:gd name="connsiteY0" fmla="*/ 78408 h 721875"/>
                  <a:gd name="connsiteX1" fmla="*/ 1015214 w 2404873"/>
                  <a:gd name="connsiteY1" fmla="*/ 83951 h 721875"/>
                  <a:gd name="connsiteX2" fmla="*/ 2082800 w 2404873"/>
                  <a:gd name="connsiteY2" fmla="*/ 374742 h 721875"/>
                  <a:gd name="connsiteX3" fmla="*/ 2404534 w 2404873"/>
                  <a:gd name="connsiteY3" fmla="*/ 721875 h 721875"/>
                  <a:gd name="connsiteX0" fmla="*/ 0 w 2404873"/>
                  <a:gd name="connsiteY0" fmla="*/ 80915 h 724382"/>
                  <a:gd name="connsiteX1" fmla="*/ 1015214 w 2404873"/>
                  <a:gd name="connsiteY1" fmla="*/ 86458 h 724382"/>
                  <a:gd name="connsiteX2" fmla="*/ 2082800 w 2404873"/>
                  <a:gd name="connsiteY2" fmla="*/ 377249 h 724382"/>
                  <a:gd name="connsiteX3" fmla="*/ 2404534 w 2404873"/>
                  <a:gd name="connsiteY3" fmla="*/ 724382 h 724382"/>
                  <a:gd name="connsiteX0" fmla="*/ 0 w 2404873"/>
                  <a:gd name="connsiteY0" fmla="*/ 81772 h 725239"/>
                  <a:gd name="connsiteX1" fmla="*/ 1015214 w 2404873"/>
                  <a:gd name="connsiteY1" fmla="*/ 87315 h 725239"/>
                  <a:gd name="connsiteX2" fmla="*/ 2082800 w 2404873"/>
                  <a:gd name="connsiteY2" fmla="*/ 378106 h 725239"/>
                  <a:gd name="connsiteX3" fmla="*/ 2404534 w 2404873"/>
                  <a:gd name="connsiteY3" fmla="*/ 725239 h 725239"/>
                  <a:gd name="connsiteX0" fmla="*/ 0 w 2404534"/>
                  <a:gd name="connsiteY0" fmla="*/ 81772 h 725239"/>
                  <a:gd name="connsiteX1" fmla="*/ 1015214 w 2404534"/>
                  <a:gd name="connsiteY1" fmla="*/ 87315 h 725239"/>
                  <a:gd name="connsiteX2" fmla="*/ 2082800 w 2404534"/>
                  <a:gd name="connsiteY2" fmla="*/ 378106 h 725239"/>
                  <a:gd name="connsiteX3" fmla="*/ 2404534 w 2404534"/>
                  <a:gd name="connsiteY3" fmla="*/ 725239 h 725239"/>
                  <a:gd name="connsiteX0" fmla="*/ 0 w 2404534"/>
                  <a:gd name="connsiteY0" fmla="*/ 81772 h 703943"/>
                  <a:gd name="connsiteX1" fmla="*/ 1015214 w 2404534"/>
                  <a:gd name="connsiteY1" fmla="*/ 87315 h 703943"/>
                  <a:gd name="connsiteX2" fmla="*/ 2082800 w 2404534"/>
                  <a:gd name="connsiteY2" fmla="*/ 378106 h 703943"/>
                  <a:gd name="connsiteX3" fmla="*/ 2404534 w 2404534"/>
                  <a:gd name="connsiteY3" fmla="*/ 703943 h 703943"/>
                </a:gdLst>
                <a:ahLst/>
                <a:cxnLst>
                  <a:cxn ang="0">
                    <a:pos x="connsiteX0" y="connsiteY0"/>
                  </a:cxn>
                  <a:cxn ang="0">
                    <a:pos x="connsiteX1" y="connsiteY1"/>
                  </a:cxn>
                  <a:cxn ang="0">
                    <a:pos x="connsiteX2" y="connsiteY2"/>
                  </a:cxn>
                  <a:cxn ang="0">
                    <a:pos x="connsiteX3" y="connsiteY3"/>
                  </a:cxn>
                </a:cxnLst>
                <a:rect l="l" t="t" r="r" b="b"/>
                <a:pathLst>
                  <a:path w="2404534" h="703943">
                    <a:moveTo>
                      <a:pt x="0" y="81772"/>
                    </a:moveTo>
                    <a:cubicBezTo>
                      <a:pt x="262834" y="-70972"/>
                      <a:pt x="674410" y="25757"/>
                      <a:pt x="1015214" y="87315"/>
                    </a:cubicBezTo>
                    <a:cubicBezTo>
                      <a:pt x="1356018" y="148873"/>
                      <a:pt x="1756833" y="252517"/>
                      <a:pt x="2082800" y="378106"/>
                    </a:cubicBezTo>
                    <a:cubicBezTo>
                      <a:pt x="2408767" y="503695"/>
                      <a:pt x="2400321" y="590128"/>
                      <a:pt x="2404534" y="703943"/>
                    </a:cubicBezTo>
                  </a:path>
                </a:pathLst>
              </a:cu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3" name="Rectangle 72">
                <a:extLst>
                  <a:ext uri="{FF2B5EF4-FFF2-40B4-BE49-F238E27FC236}">
                    <a16:creationId xmlns:a16="http://schemas.microsoft.com/office/drawing/2014/main" id="{1FC08237-400A-774A-80C4-40285EC42646}"/>
                  </a:ext>
                </a:extLst>
              </p:cNvPr>
              <p:cNvSpPr/>
              <p:nvPr/>
            </p:nvSpPr>
            <p:spPr>
              <a:xfrm>
                <a:off x="5996623" y="1668826"/>
                <a:ext cx="489701" cy="67086"/>
              </a:xfrm>
              <a:prstGeom prst="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75" name="Straight Connector 74">
                <a:extLst>
                  <a:ext uri="{FF2B5EF4-FFF2-40B4-BE49-F238E27FC236}">
                    <a16:creationId xmlns:a16="http://schemas.microsoft.com/office/drawing/2014/main" id="{52FDBB17-1D59-2E4D-841C-6F78006D56BC}"/>
                  </a:ext>
                </a:extLst>
              </p:cNvPr>
              <p:cNvCxnSpPr>
                <a:stCxn id="69" idx="4"/>
              </p:cNvCxnSpPr>
              <p:nvPr/>
            </p:nvCxnSpPr>
            <p:spPr>
              <a:xfrm>
                <a:off x="5741798" y="1702464"/>
                <a:ext cx="24105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7581DBE8-7642-324E-BCB3-BF8FEA415D6D}"/>
                  </a:ext>
                </a:extLst>
              </p:cNvPr>
              <p:cNvSpPr txBox="1"/>
              <p:nvPr/>
            </p:nvSpPr>
            <p:spPr>
              <a:xfrm>
                <a:off x="2569464" y="1897559"/>
                <a:ext cx="2243997" cy="338554"/>
              </a:xfrm>
              <a:prstGeom prst="rect">
                <a:avLst/>
              </a:prstGeom>
              <a:noFill/>
            </p:spPr>
            <p:txBody>
              <a:bodyPr wrap="square" rtlCol="0">
                <a:spAutoFit/>
              </a:bodyPr>
              <a:lstStyle/>
              <a:p>
                <a:pPr algn="ctr"/>
                <a:r>
                  <a:rPr lang="en-US" sz="1600" b="0" dirty="0">
                    <a:solidFill>
                      <a:srgbClr val="0000FF"/>
                    </a:solidFill>
                    <a:latin typeface="Times New Roman" panose="02020603050405020304" pitchFamily="18" charset="0"/>
                    <a:cs typeface="Times New Roman" panose="02020603050405020304" pitchFamily="18" charset="0"/>
                  </a:rPr>
                  <a:t>2 GeV electron ring</a:t>
                </a:r>
              </a:p>
            </p:txBody>
          </p:sp>
          <p:sp>
            <p:nvSpPr>
              <p:cNvPr id="80" name="Donut 79">
                <a:extLst>
                  <a:ext uri="{FF2B5EF4-FFF2-40B4-BE49-F238E27FC236}">
                    <a16:creationId xmlns:a16="http://schemas.microsoft.com/office/drawing/2014/main" id="{A5603C36-CDC5-1046-9714-B1EB1AFC746D}"/>
                  </a:ext>
                </a:extLst>
              </p:cNvPr>
              <p:cNvSpPr/>
              <p:nvPr/>
            </p:nvSpPr>
            <p:spPr>
              <a:xfrm flipH="1">
                <a:off x="3919291" y="1551313"/>
                <a:ext cx="182880" cy="182880"/>
              </a:xfrm>
              <a:prstGeom prst="donut">
                <a:avLst>
                  <a:gd name="adj" fmla="val 3186"/>
                </a:avLst>
              </a:prstGeom>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81" name="Freeform 80">
                <a:extLst>
                  <a:ext uri="{FF2B5EF4-FFF2-40B4-BE49-F238E27FC236}">
                    <a16:creationId xmlns:a16="http://schemas.microsoft.com/office/drawing/2014/main" id="{3110661D-79E5-4E4F-B5E4-44A63E657473}"/>
                  </a:ext>
                </a:extLst>
              </p:cNvPr>
              <p:cNvSpPr/>
              <p:nvPr/>
            </p:nvSpPr>
            <p:spPr>
              <a:xfrm rot="163813" flipV="1">
                <a:off x="3399773" y="913440"/>
                <a:ext cx="718249" cy="701089"/>
              </a:xfrm>
              <a:custGeom>
                <a:avLst/>
                <a:gdLst>
                  <a:gd name="connsiteX0" fmla="*/ 0 w 1405466"/>
                  <a:gd name="connsiteY0" fmla="*/ 211667 h 252926"/>
                  <a:gd name="connsiteX1" fmla="*/ 804333 w 1405466"/>
                  <a:gd name="connsiteY1" fmla="*/ 237067 h 252926"/>
                  <a:gd name="connsiteX2" fmla="*/ 1405466 w 1405466"/>
                  <a:gd name="connsiteY2" fmla="*/ 0 h 252926"/>
                  <a:gd name="connsiteX3" fmla="*/ 1405466 w 1405466"/>
                  <a:gd name="connsiteY3" fmla="*/ 0 h 252926"/>
                  <a:gd name="connsiteX0" fmla="*/ 0 w 1358343"/>
                  <a:gd name="connsiteY0" fmla="*/ 215556 h 254204"/>
                  <a:gd name="connsiteX1" fmla="*/ 757210 w 1358343"/>
                  <a:gd name="connsiteY1" fmla="*/ 237067 h 254204"/>
                  <a:gd name="connsiteX2" fmla="*/ 1358343 w 1358343"/>
                  <a:gd name="connsiteY2" fmla="*/ 0 h 254204"/>
                  <a:gd name="connsiteX3" fmla="*/ 1358343 w 1358343"/>
                  <a:gd name="connsiteY3" fmla="*/ 0 h 254204"/>
                </a:gdLst>
                <a:ahLst/>
                <a:cxnLst>
                  <a:cxn ang="0">
                    <a:pos x="connsiteX0" y="connsiteY0"/>
                  </a:cxn>
                  <a:cxn ang="0">
                    <a:pos x="connsiteX1" y="connsiteY1"/>
                  </a:cxn>
                  <a:cxn ang="0">
                    <a:pos x="connsiteX2" y="connsiteY2"/>
                  </a:cxn>
                  <a:cxn ang="0">
                    <a:pos x="connsiteX3" y="connsiteY3"/>
                  </a:cxn>
                </a:cxnLst>
                <a:rect l="l" t="t" r="r" b="b"/>
                <a:pathLst>
                  <a:path w="1358343" h="254204">
                    <a:moveTo>
                      <a:pt x="0" y="215556"/>
                    </a:moveTo>
                    <a:cubicBezTo>
                      <a:pt x="285044" y="245895"/>
                      <a:pt x="530820" y="272993"/>
                      <a:pt x="757210" y="237067"/>
                    </a:cubicBezTo>
                    <a:cubicBezTo>
                      <a:pt x="983600" y="201141"/>
                      <a:pt x="1358343" y="0"/>
                      <a:pt x="1358343" y="0"/>
                    </a:cubicBezTo>
                    <a:lnTo>
                      <a:pt x="1358343" y="0"/>
                    </a:lnTo>
                  </a:path>
                </a:pathLst>
              </a:custGeom>
              <a:noFill/>
              <a:ln>
                <a:solidFill>
                  <a:srgbClr val="0033CC"/>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2" name="Freeform 81">
                <a:extLst>
                  <a:ext uri="{FF2B5EF4-FFF2-40B4-BE49-F238E27FC236}">
                    <a16:creationId xmlns:a16="http://schemas.microsoft.com/office/drawing/2014/main" id="{E8862FA8-E776-6845-916F-56385B0A2AE2}"/>
                  </a:ext>
                </a:extLst>
              </p:cNvPr>
              <p:cNvSpPr/>
              <p:nvPr/>
            </p:nvSpPr>
            <p:spPr>
              <a:xfrm flipH="1">
                <a:off x="3919631" y="887263"/>
                <a:ext cx="2425065" cy="778192"/>
              </a:xfrm>
              <a:custGeom>
                <a:avLst/>
                <a:gdLst>
                  <a:gd name="connsiteX0" fmla="*/ 0 w 2404873"/>
                  <a:gd name="connsiteY0" fmla="*/ 125300 h 768767"/>
                  <a:gd name="connsiteX1" fmla="*/ 448734 w 2404873"/>
                  <a:gd name="connsiteY1" fmla="*/ 15234 h 768767"/>
                  <a:gd name="connsiteX2" fmla="*/ 2082800 w 2404873"/>
                  <a:gd name="connsiteY2" fmla="*/ 421634 h 768767"/>
                  <a:gd name="connsiteX3" fmla="*/ 2404534 w 2404873"/>
                  <a:gd name="connsiteY3" fmla="*/ 768767 h 768767"/>
                  <a:gd name="connsiteX0" fmla="*/ 0 w 2404873"/>
                  <a:gd name="connsiteY0" fmla="*/ 147187 h 790654"/>
                  <a:gd name="connsiteX1" fmla="*/ 448734 w 2404873"/>
                  <a:gd name="connsiteY1" fmla="*/ 37121 h 790654"/>
                  <a:gd name="connsiteX2" fmla="*/ 2082800 w 2404873"/>
                  <a:gd name="connsiteY2" fmla="*/ 443521 h 790654"/>
                  <a:gd name="connsiteX3" fmla="*/ 2404534 w 2404873"/>
                  <a:gd name="connsiteY3" fmla="*/ 790654 h 790654"/>
                  <a:gd name="connsiteX0" fmla="*/ 0 w 2404873"/>
                  <a:gd name="connsiteY0" fmla="*/ 101529 h 744996"/>
                  <a:gd name="connsiteX1" fmla="*/ 955085 w 2404873"/>
                  <a:gd name="connsiteY1" fmla="*/ 85775 h 744996"/>
                  <a:gd name="connsiteX2" fmla="*/ 2082800 w 2404873"/>
                  <a:gd name="connsiteY2" fmla="*/ 397863 h 744996"/>
                  <a:gd name="connsiteX3" fmla="*/ 2404534 w 2404873"/>
                  <a:gd name="connsiteY3" fmla="*/ 744996 h 744996"/>
                  <a:gd name="connsiteX0" fmla="*/ 0 w 2404873"/>
                  <a:gd name="connsiteY0" fmla="*/ 103310 h 746777"/>
                  <a:gd name="connsiteX1" fmla="*/ 955085 w 2404873"/>
                  <a:gd name="connsiteY1" fmla="*/ 87556 h 746777"/>
                  <a:gd name="connsiteX2" fmla="*/ 2082800 w 2404873"/>
                  <a:gd name="connsiteY2" fmla="*/ 399644 h 746777"/>
                  <a:gd name="connsiteX3" fmla="*/ 2404534 w 2404873"/>
                  <a:gd name="connsiteY3" fmla="*/ 746777 h 746777"/>
                  <a:gd name="connsiteX0" fmla="*/ 0 w 2404873"/>
                  <a:gd name="connsiteY0" fmla="*/ 94221 h 737688"/>
                  <a:gd name="connsiteX1" fmla="*/ 955085 w 2404873"/>
                  <a:gd name="connsiteY1" fmla="*/ 78467 h 737688"/>
                  <a:gd name="connsiteX2" fmla="*/ 2082800 w 2404873"/>
                  <a:gd name="connsiteY2" fmla="*/ 390555 h 737688"/>
                  <a:gd name="connsiteX3" fmla="*/ 2404534 w 2404873"/>
                  <a:gd name="connsiteY3" fmla="*/ 737688 h 737688"/>
                  <a:gd name="connsiteX0" fmla="*/ 0 w 2404873"/>
                  <a:gd name="connsiteY0" fmla="*/ 98105 h 741572"/>
                  <a:gd name="connsiteX1" fmla="*/ 955085 w 2404873"/>
                  <a:gd name="connsiteY1" fmla="*/ 82351 h 741572"/>
                  <a:gd name="connsiteX2" fmla="*/ 2082800 w 2404873"/>
                  <a:gd name="connsiteY2" fmla="*/ 394439 h 741572"/>
                  <a:gd name="connsiteX3" fmla="*/ 2404534 w 2404873"/>
                  <a:gd name="connsiteY3" fmla="*/ 741572 h 741572"/>
                  <a:gd name="connsiteX0" fmla="*/ 0 w 2404534"/>
                  <a:gd name="connsiteY0" fmla="*/ 98105 h 741572"/>
                  <a:gd name="connsiteX1" fmla="*/ 955085 w 2404534"/>
                  <a:gd name="connsiteY1" fmla="*/ 82351 h 741572"/>
                  <a:gd name="connsiteX2" fmla="*/ 2082800 w 2404534"/>
                  <a:gd name="connsiteY2" fmla="*/ 394439 h 741572"/>
                  <a:gd name="connsiteX3" fmla="*/ 2404534 w 2404534"/>
                  <a:gd name="connsiteY3" fmla="*/ 741572 h 741572"/>
                  <a:gd name="connsiteX0" fmla="*/ 0 w 2404534"/>
                  <a:gd name="connsiteY0" fmla="*/ 98105 h 741572"/>
                  <a:gd name="connsiteX1" fmla="*/ 955085 w 2404534"/>
                  <a:gd name="connsiteY1" fmla="*/ 82351 h 741572"/>
                  <a:gd name="connsiteX2" fmla="*/ 2082800 w 2404534"/>
                  <a:gd name="connsiteY2" fmla="*/ 394439 h 741572"/>
                  <a:gd name="connsiteX3" fmla="*/ 2404534 w 2404534"/>
                  <a:gd name="connsiteY3" fmla="*/ 741572 h 741572"/>
                  <a:gd name="connsiteX0" fmla="*/ 0 w 2420357"/>
                  <a:gd name="connsiteY0" fmla="*/ 90875 h 752596"/>
                  <a:gd name="connsiteX1" fmla="*/ 970908 w 2420357"/>
                  <a:gd name="connsiteY1" fmla="*/ 93375 h 752596"/>
                  <a:gd name="connsiteX2" fmla="*/ 2098623 w 2420357"/>
                  <a:gd name="connsiteY2" fmla="*/ 405463 h 752596"/>
                  <a:gd name="connsiteX3" fmla="*/ 2420357 w 2420357"/>
                  <a:gd name="connsiteY3" fmla="*/ 752596 h 752596"/>
                  <a:gd name="connsiteX0" fmla="*/ 0 w 2420357"/>
                  <a:gd name="connsiteY0" fmla="*/ 98322 h 760043"/>
                  <a:gd name="connsiteX1" fmla="*/ 970908 w 2420357"/>
                  <a:gd name="connsiteY1" fmla="*/ 79526 h 760043"/>
                  <a:gd name="connsiteX2" fmla="*/ 2098623 w 2420357"/>
                  <a:gd name="connsiteY2" fmla="*/ 412910 h 760043"/>
                  <a:gd name="connsiteX3" fmla="*/ 2420357 w 2420357"/>
                  <a:gd name="connsiteY3" fmla="*/ 760043 h 760043"/>
                  <a:gd name="connsiteX0" fmla="*/ 0 w 2420357"/>
                  <a:gd name="connsiteY0" fmla="*/ 103045 h 764766"/>
                  <a:gd name="connsiteX1" fmla="*/ 970908 w 2420357"/>
                  <a:gd name="connsiteY1" fmla="*/ 84249 h 764766"/>
                  <a:gd name="connsiteX2" fmla="*/ 2098623 w 2420357"/>
                  <a:gd name="connsiteY2" fmla="*/ 417633 h 764766"/>
                  <a:gd name="connsiteX3" fmla="*/ 2420357 w 2420357"/>
                  <a:gd name="connsiteY3" fmla="*/ 764766 h 764766"/>
                  <a:gd name="connsiteX0" fmla="*/ 0 w 2420357"/>
                  <a:gd name="connsiteY0" fmla="*/ 118474 h 780195"/>
                  <a:gd name="connsiteX1" fmla="*/ 970908 w 2420357"/>
                  <a:gd name="connsiteY1" fmla="*/ 99678 h 780195"/>
                  <a:gd name="connsiteX2" fmla="*/ 2098623 w 2420357"/>
                  <a:gd name="connsiteY2" fmla="*/ 433062 h 780195"/>
                  <a:gd name="connsiteX3" fmla="*/ 2420357 w 2420357"/>
                  <a:gd name="connsiteY3" fmla="*/ 780195 h 780195"/>
                  <a:gd name="connsiteX0" fmla="*/ 0 w 2420357"/>
                  <a:gd name="connsiteY0" fmla="*/ 96724 h 758445"/>
                  <a:gd name="connsiteX1" fmla="*/ 970908 w 2420357"/>
                  <a:gd name="connsiteY1" fmla="*/ 77928 h 758445"/>
                  <a:gd name="connsiteX2" fmla="*/ 2098623 w 2420357"/>
                  <a:gd name="connsiteY2" fmla="*/ 411312 h 758445"/>
                  <a:gd name="connsiteX3" fmla="*/ 2420357 w 2420357"/>
                  <a:gd name="connsiteY3" fmla="*/ 758445 h 758445"/>
                  <a:gd name="connsiteX0" fmla="*/ 0 w 2417192"/>
                  <a:gd name="connsiteY0" fmla="*/ 96121 h 745673"/>
                  <a:gd name="connsiteX1" fmla="*/ 967743 w 2417192"/>
                  <a:gd name="connsiteY1" fmla="*/ 65156 h 745673"/>
                  <a:gd name="connsiteX2" fmla="*/ 2095458 w 2417192"/>
                  <a:gd name="connsiteY2" fmla="*/ 398540 h 745673"/>
                  <a:gd name="connsiteX3" fmla="*/ 2417192 w 2417192"/>
                  <a:gd name="connsiteY3" fmla="*/ 745673 h 745673"/>
                </a:gdLst>
                <a:ahLst/>
                <a:cxnLst>
                  <a:cxn ang="0">
                    <a:pos x="connsiteX0" y="connsiteY0"/>
                  </a:cxn>
                  <a:cxn ang="0">
                    <a:pos x="connsiteX1" y="connsiteY1"/>
                  </a:cxn>
                  <a:cxn ang="0">
                    <a:pos x="connsiteX2" y="connsiteY2"/>
                  </a:cxn>
                  <a:cxn ang="0">
                    <a:pos x="connsiteX3" y="connsiteY3"/>
                  </a:cxn>
                </a:cxnLst>
                <a:rect l="l" t="t" r="r" b="b"/>
                <a:pathLst>
                  <a:path w="2417192" h="745673">
                    <a:moveTo>
                      <a:pt x="0" y="96121"/>
                    </a:moveTo>
                    <a:cubicBezTo>
                      <a:pt x="316635" y="-65750"/>
                      <a:pt x="618500" y="14753"/>
                      <a:pt x="967743" y="65156"/>
                    </a:cubicBezTo>
                    <a:cubicBezTo>
                      <a:pt x="1316986" y="115559"/>
                      <a:pt x="1769491" y="272951"/>
                      <a:pt x="2095458" y="398540"/>
                    </a:cubicBezTo>
                    <a:cubicBezTo>
                      <a:pt x="2421425" y="524129"/>
                      <a:pt x="2416143" y="619689"/>
                      <a:pt x="2417192" y="745673"/>
                    </a:cubicBezTo>
                  </a:path>
                </a:pathLst>
              </a:custGeom>
              <a:noFill/>
              <a:ln>
                <a:solidFill>
                  <a:srgbClr val="0033CC"/>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3" name="Rectangle 82">
                <a:extLst>
                  <a:ext uri="{FF2B5EF4-FFF2-40B4-BE49-F238E27FC236}">
                    <a16:creationId xmlns:a16="http://schemas.microsoft.com/office/drawing/2014/main" id="{6AF74E55-DEAF-6543-85BB-FE1C49748860}"/>
                  </a:ext>
                </a:extLst>
              </p:cNvPr>
              <p:cNvSpPr/>
              <p:nvPr/>
            </p:nvSpPr>
            <p:spPr>
              <a:xfrm flipH="1">
                <a:off x="3266205" y="1700555"/>
                <a:ext cx="489701" cy="67086"/>
              </a:xfrm>
              <a:prstGeom prst="rect">
                <a:avLst/>
              </a:prstGeom>
              <a:solidFill>
                <a:srgbClr val="FFC000"/>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84" name="Straight Connector 83">
                <a:extLst>
                  <a:ext uri="{FF2B5EF4-FFF2-40B4-BE49-F238E27FC236}">
                    <a16:creationId xmlns:a16="http://schemas.microsoft.com/office/drawing/2014/main" id="{904D1DCD-4EF8-2C4A-B1F3-A82125362FD6}"/>
                  </a:ext>
                </a:extLst>
              </p:cNvPr>
              <p:cNvCxnSpPr>
                <a:stCxn id="80" idx="4"/>
              </p:cNvCxnSpPr>
              <p:nvPr/>
            </p:nvCxnSpPr>
            <p:spPr>
              <a:xfrm flipH="1">
                <a:off x="3769673" y="1734193"/>
                <a:ext cx="241058" cy="0"/>
              </a:xfrm>
              <a:prstGeom prst="line">
                <a:avLst/>
              </a:prstGeom>
              <a:ln>
                <a:solidFill>
                  <a:srgbClr val="0033CC"/>
                </a:solidFill>
              </a:ln>
            </p:spPr>
            <p:style>
              <a:lnRef idx="1">
                <a:schemeClr val="accent1"/>
              </a:lnRef>
              <a:fillRef idx="0">
                <a:schemeClr val="accent1"/>
              </a:fillRef>
              <a:effectRef idx="0">
                <a:schemeClr val="accent1"/>
              </a:effectRef>
              <a:fontRef idx="minor">
                <a:schemeClr val="tx1"/>
              </a:fontRef>
            </p:style>
          </p:cxnSp>
          <p:sp>
            <p:nvSpPr>
              <p:cNvPr id="24" name="Arc 23">
                <a:extLst>
                  <a:ext uri="{FF2B5EF4-FFF2-40B4-BE49-F238E27FC236}">
                    <a16:creationId xmlns:a16="http://schemas.microsoft.com/office/drawing/2014/main" id="{599FAEC3-398A-A642-9F79-3F2E71B1FF27}"/>
                  </a:ext>
                </a:extLst>
              </p:cNvPr>
              <p:cNvSpPr>
                <a:spLocks/>
              </p:cNvSpPr>
              <p:nvPr/>
            </p:nvSpPr>
            <p:spPr bwMode="auto">
              <a:xfrm>
                <a:off x="1956816" y="607014"/>
                <a:ext cx="5833872" cy="5833872"/>
              </a:xfrm>
              <a:prstGeom prst="arc">
                <a:avLst>
                  <a:gd name="adj1" fmla="val 17991582"/>
                  <a:gd name="adj2" fmla="val 14412532"/>
                </a:avLst>
              </a:prstGeom>
              <a:noFill/>
              <a:ln w="38100"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anose="02020603050405020304" pitchFamily="18" charset="0"/>
                  <a:ea typeface="ＭＳ Ｐゴシック" pitchFamily="34" charset="-128"/>
                  <a:cs typeface="Times New Roman" panose="02020603050405020304" pitchFamily="18" charset="0"/>
                </a:endParaRPr>
              </a:p>
            </p:txBody>
          </p:sp>
          <p:sp>
            <p:nvSpPr>
              <p:cNvPr id="88" name="Arc 87">
                <a:extLst>
                  <a:ext uri="{FF2B5EF4-FFF2-40B4-BE49-F238E27FC236}">
                    <a16:creationId xmlns:a16="http://schemas.microsoft.com/office/drawing/2014/main" id="{39443783-33EC-8049-B879-2768921BE12A}"/>
                  </a:ext>
                </a:extLst>
              </p:cNvPr>
              <p:cNvSpPr>
                <a:spLocks/>
              </p:cNvSpPr>
              <p:nvPr/>
            </p:nvSpPr>
            <p:spPr bwMode="auto">
              <a:xfrm>
                <a:off x="1920240" y="576072"/>
                <a:ext cx="5907024" cy="5907024"/>
              </a:xfrm>
              <a:prstGeom prst="arc">
                <a:avLst>
                  <a:gd name="adj1" fmla="val 17991582"/>
                  <a:gd name="adj2" fmla="val 14412532"/>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ea typeface="ＭＳ Ｐゴシック" pitchFamily="34" charset="-128"/>
                    <a:cs typeface="Times New Roman" panose="02020603050405020304" pitchFamily="18" charset="0"/>
                  </a:rPr>
                  <a:t> </a:t>
                </a:r>
              </a:p>
            </p:txBody>
          </p:sp>
          <p:sp>
            <p:nvSpPr>
              <p:cNvPr id="48" name="Freeform 47">
                <a:extLst>
                  <a:ext uri="{FF2B5EF4-FFF2-40B4-BE49-F238E27FC236}">
                    <a16:creationId xmlns:a16="http://schemas.microsoft.com/office/drawing/2014/main" id="{AA46E8FD-A67C-404F-A9B4-45F2DC8B956F}"/>
                  </a:ext>
                </a:extLst>
              </p:cNvPr>
              <p:cNvSpPr/>
              <p:nvPr/>
            </p:nvSpPr>
            <p:spPr bwMode="auto">
              <a:xfrm>
                <a:off x="3422649" y="730234"/>
                <a:ext cx="2905125" cy="266715"/>
              </a:xfrm>
              <a:custGeom>
                <a:avLst/>
                <a:gdLst>
                  <a:gd name="connsiteX0" fmla="*/ 0 w 3023758"/>
                  <a:gd name="connsiteY0" fmla="*/ 301659 h 350233"/>
                  <a:gd name="connsiteX1" fmla="*/ 1470025 w 3023758"/>
                  <a:gd name="connsiteY1" fmla="*/ 34 h 350233"/>
                  <a:gd name="connsiteX2" fmla="*/ 2889250 w 3023758"/>
                  <a:gd name="connsiteY2" fmla="*/ 317534 h 350233"/>
                  <a:gd name="connsiteX3" fmla="*/ 2882900 w 3023758"/>
                  <a:gd name="connsiteY3" fmla="*/ 323884 h 350233"/>
                  <a:gd name="connsiteX0" fmla="*/ 0 w 2889250"/>
                  <a:gd name="connsiteY0" fmla="*/ 301659 h 317534"/>
                  <a:gd name="connsiteX1" fmla="*/ 1470025 w 2889250"/>
                  <a:gd name="connsiteY1" fmla="*/ 34 h 317534"/>
                  <a:gd name="connsiteX2" fmla="*/ 2889250 w 2889250"/>
                  <a:gd name="connsiteY2" fmla="*/ 317534 h 317534"/>
                  <a:gd name="connsiteX0" fmla="*/ 0 w 2889250"/>
                  <a:gd name="connsiteY0" fmla="*/ 301662 h 317537"/>
                  <a:gd name="connsiteX1" fmla="*/ 1470025 w 2889250"/>
                  <a:gd name="connsiteY1" fmla="*/ 37 h 317537"/>
                  <a:gd name="connsiteX2" fmla="*/ 2889250 w 2889250"/>
                  <a:gd name="connsiteY2" fmla="*/ 317537 h 317537"/>
                  <a:gd name="connsiteX0" fmla="*/ 0 w 2889250"/>
                  <a:gd name="connsiteY0" fmla="*/ 309032 h 324907"/>
                  <a:gd name="connsiteX1" fmla="*/ 1470025 w 2889250"/>
                  <a:gd name="connsiteY1" fmla="*/ 7407 h 324907"/>
                  <a:gd name="connsiteX2" fmla="*/ 2889250 w 2889250"/>
                  <a:gd name="connsiteY2" fmla="*/ 324907 h 324907"/>
                  <a:gd name="connsiteX0" fmla="*/ 0 w 2889250"/>
                  <a:gd name="connsiteY0" fmla="*/ 309032 h 324907"/>
                  <a:gd name="connsiteX1" fmla="*/ 1470025 w 2889250"/>
                  <a:gd name="connsiteY1" fmla="*/ 7407 h 324907"/>
                  <a:gd name="connsiteX2" fmla="*/ 2889250 w 2889250"/>
                  <a:gd name="connsiteY2" fmla="*/ 324907 h 324907"/>
                  <a:gd name="connsiteX0" fmla="*/ 0 w 2889250"/>
                  <a:gd name="connsiteY0" fmla="*/ 311817 h 327692"/>
                  <a:gd name="connsiteX1" fmla="*/ 1470025 w 2889250"/>
                  <a:gd name="connsiteY1" fmla="*/ 10192 h 327692"/>
                  <a:gd name="connsiteX2" fmla="*/ 2889250 w 2889250"/>
                  <a:gd name="connsiteY2" fmla="*/ 327692 h 327692"/>
                  <a:gd name="connsiteX0" fmla="*/ 0 w 2889250"/>
                  <a:gd name="connsiteY0" fmla="*/ 309033 h 324908"/>
                  <a:gd name="connsiteX1" fmla="*/ 1470025 w 2889250"/>
                  <a:gd name="connsiteY1" fmla="*/ 7408 h 324908"/>
                  <a:gd name="connsiteX2" fmla="*/ 2889250 w 2889250"/>
                  <a:gd name="connsiteY2" fmla="*/ 324908 h 324908"/>
                  <a:gd name="connsiteX0" fmla="*/ 0 w 2889250"/>
                  <a:gd name="connsiteY0" fmla="*/ 306254 h 322129"/>
                  <a:gd name="connsiteX1" fmla="*/ 1470025 w 2889250"/>
                  <a:gd name="connsiteY1" fmla="*/ 4629 h 322129"/>
                  <a:gd name="connsiteX2" fmla="*/ 2889250 w 2889250"/>
                  <a:gd name="connsiteY2" fmla="*/ 322129 h 322129"/>
                  <a:gd name="connsiteX0" fmla="*/ 0 w 2889250"/>
                  <a:gd name="connsiteY0" fmla="*/ 0 h 15875"/>
                  <a:gd name="connsiteX1" fmla="*/ 2889250 w 2889250"/>
                  <a:gd name="connsiteY1" fmla="*/ 15875 h 15875"/>
                  <a:gd name="connsiteX0" fmla="*/ 0 w 2889250"/>
                  <a:gd name="connsiteY0" fmla="*/ 0 h 15875"/>
                  <a:gd name="connsiteX1" fmla="*/ 1454150 w 2889250"/>
                  <a:gd name="connsiteY1" fmla="*/ 6351 h 15875"/>
                  <a:gd name="connsiteX2" fmla="*/ 2889250 w 2889250"/>
                  <a:gd name="connsiteY2" fmla="*/ 15875 h 15875"/>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304360 h 320235"/>
                  <a:gd name="connsiteX1" fmla="*/ 1466850 w 2889250"/>
                  <a:gd name="connsiteY1" fmla="*/ 18611 h 320235"/>
                  <a:gd name="connsiteX2" fmla="*/ 2889250 w 2889250"/>
                  <a:gd name="connsiteY2" fmla="*/ 320235 h 320235"/>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285749 h 301624"/>
                  <a:gd name="connsiteX1" fmla="*/ 1466850 w 2889250"/>
                  <a:gd name="connsiteY1" fmla="*/ 0 h 301624"/>
                  <a:gd name="connsiteX2" fmla="*/ 2889250 w 2889250"/>
                  <a:gd name="connsiteY2" fmla="*/ 301624 h 301624"/>
                  <a:gd name="connsiteX0" fmla="*/ 0 w 2905125"/>
                  <a:gd name="connsiteY0" fmla="*/ 307990 h 307990"/>
                  <a:gd name="connsiteX1" fmla="*/ 1482725 w 2905125"/>
                  <a:gd name="connsiteY1" fmla="*/ 16 h 307990"/>
                  <a:gd name="connsiteX2" fmla="*/ 2905125 w 2905125"/>
                  <a:gd name="connsiteY2" fmla="*/ 301640 h 307990"/>
                  <a:gd name="connsiteX0" fmla="*/ 0 w 2905125"/>
                  <a:gd name="connsiteY0" fmla="*/ 304804 h 304804"/>
                  <a:gd name="connsiteX1" fmla="*/ 1482725 w 2905125"/>
                  <a:gd name="connsiteY1" fmla="*/ 5 h 304804"/>
                  <a:gd name="connsiteX2" fmla="*/ 2905125 w 2905125"/>
                  <a:gd name="connsiteY2" fmla="*/ 301629 h 304804"/>
                  <a:gd name="connsiteX0" fmla="*/ 0 w 2905125"/>
                  <a:gd name="connsiteY0" fmla="*/ 266715 h 266715"/>
                  <a:gd name="connsiteX1" fmla="*/ 1457325 w 2905125"/>
                  <a:gd name="connsiteY1" fmla="*/ 16 h 266715"/>
                  <a:gd name="connsiteX2" fmla="*/ 2905125 w 2905125"/>
                  <a:gd name="connsiteY2" fmla="*/ 263540 h 266715"/>
                </a:gdLst>
                <a:ahLst/>
                <a:cxnLst>
                  <a:cxn ang="0">
                    <a:pos x="connsiteX0" y="connsiteY0"/>
                  </a:cxn>
                  <a:cxn ang="0">
                    <a:pos x="connsiteX1" y="connsiteY1"/>
                  </a:cxn>
                  <a:cxn ang="0">
                    <a:pos x="connsiteX2" y="connsiteY2"/>
                  </a:cxn>
                </a:cxnLst>
                <a:rect l="l" t="t" r="r" b="b"/>
                <a:pathLst>
                  <a:path w="2905125" h="266715">
                    <a:moveTo>
                      <a:pt x="0" y="266715"/>
                    </a:moveTo>
                    <a:cubicBezTo>
                      <a:pt x="463550" y="9540"/>
                      <a:pt x="973138" y="545"/>
                      <a:pt x="1457325" y="16"/>
                    </a:cubicBezTo>
                    <a:cubicBezTo>
                      <a:pt x="1941512" y="-513"/>
                      <a:pt x="2434167" y="10599"/>
                      <a:pt x="2905125" y="263540"/>
                    </a:cubicBezTo>
                  </a:path>
                </a:pathLst>
              </a:custGeom>
              <a:noFill/>
              <a:ln w="38100"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anose="02020603050405020304" pitchFamily="18" charset="0"/>
                  <a:ea typeface="ＭＳ Ｐゴシック" pitchFamily="34" charset="-128"/>
                  <a:cs typeface="Times New Roman" panose="02020603050405020304" pitchFamily="18" charset="0"/>
                </a:endParaRPr>
              </a:p>
            </p:txBody>
          </p:sp>
          <p:sp>
            <p:nvSpPr>
              <p:cNvPr id="91" name="Freeform 90">
                <a:extLst>
                  <a:ext uri="{FF2B5EF4-FFF2-40B4-BE49-F238E27FC236}">
                    <a16:creationId xmlns:a16="http://schemas.microsoft.com/office/drawing/2014/main" id="{AF70C541-4688-2847-81F0-43FC4D685991}"/>
                  </a:ext>
                </a:extLst>
              </p:cNvPr>
              <p:cNvSpPr/>
              <p:nvPr/>
            </p:nvSpPr>
            <p:spPr bwMode="auto">
              <a:xfrm>
                <a:off x="3403652" y="692898"/>
                <a:ext cx="2946400" cy="276236"/>
              </a:xfrm>
              <a:custGeom>
                <a:avLst/>
                <a:gdLst>
                  <a:gd name="connsiteX0" fmla="*/ 0 w 3023758"/>
                  <a:gd name="connsiteY0" fmla="*/ 301659 h 350233"/>
                  <a:gd name="connsiteX1" fmla="*/ 1470025 w 3023758"/>
                  <a:gd name="connsiteY1" fmla="*/ 34 h 350233"/>
                  <a:gd name="connsiteX2" fmla="*/ 2889250 w 3023758"/>
                  <a:gd name="connsiteY2" fmla="*/ 317534 h 350233"/>
                  <a:gd name="connsiteX3" fmla="*/ 2882900 w 3023758"/>
                  <a:gd name="connsiteY3" fmla="*/ 323884 h 350233"/>
                  <a:gd name="connsiteX0" fmla="*/ 0 w 2889250"/>
                  <a:gd name="connsiteY0" fmla="*/ 301659 h 317534"/>
                  <a:gd name="connsiteX1" fmla="*/ 1470025 w 2889250"/>
                  <a:gd name="connsiteY1" fmla="*/ 34 h 317534"/>
                  <a:gd name="connsiteX2" fmla="*/ 2889250 w 2889250"/>
                  <a:gd name="connsiteY2" fmla="*/ 317534 h 317534"/>
                  <a:gd name="connsiteX0" fmla="*/ 0 w 2889250"/>
                  <a:gd name="connsiteY0" fmla="*/ 301662 h 317537"/>
                  <a:gd name="connsiteX1" fmla="*/ 1470025 w 2889250"/>
                  <a:gd name="connsiteY1" fmla="*/ 37 h 317537"/>
                  <a:gd name="connsiteX2" fmla="*/ 2889250 w 2889250"/>
                  <a:gd name="connsiteY2" fmla="*/ 317537 h 317537"/>
                  <a:gd name="connsiteX0" fmla="*/ 0 w 2889250"/>
                  <a:gd name="connsiteY0" fmla="*/ 309032 h 324907"/>
                  <a:gd name="connsiteX1" fmla="*/ 1470025 w 2889250"/>
                  <a:gd name="connsiteY1" fmla="*/ 7407 h 324907"/>
                  <a:gd name="connsiteX2" fmla="*/ 2889250 w 2889250"/>
                  <a:gd name="connsiteY2" fmla="*/ 324907 h 324907"/>
                  <a:gd name="connsiteX0" fmla="*/ 0 w 2889250"/>
                  <a:gd name="connsiteY0" fmla="*/ 309032 h 324907"/>
                  <a:gd name="connsiteX1" fmla="*/ 1470025 w 2889250"/>
                  <a:gd name="connsiteY1" fmla="*/ 7407 h 324907"/>
                  <a:gd name="connsiteX2" fmla="*/ 2889250 w 2889250"/>
                  <a:gd name="connsiteY2" fmla="*/ 324907 h 324907"/>
                  <a:gd name="connsiteX0" fmla="*/ 0 w 2889250"/>
                  <a:gd name="connsiteY0" fmla="*/ 311817 h 327692"/>
                  <a:gd name="connsiteX1" fmla="*/ 1470025 w 2889250"/>
                  <a:gd name="connsiteY1" fmla="*/ 10192 h 327692"/>
                  <a:gd name="connsiteX2" fmla="*/ 2889250 w 2889250"/>
                  <a:gd name="connsiteY2" fmla="*/ 327692 h 327692"/>
                  <a:gd name="connsiteX0" fmla="*/ 0 w 2889250"/>
                  <a:gd name="connsiteY0" fmla="*/ 309033 h 324908"/>
                  <a:gd name="connsiteX1" fmla="*/ 1470025 w 2889250"/>
                  <a:gd name="connsiteY1" fmla="*/ 7408 h 324908"/>
                  <a:gd name="connsiteX2" fmla="*/ 2889250 w 2889250"/>
                  <a:gd name="connsiteY2" fmla="*/ 324908 h 324908"/>
                  <a:gd name="connsiteX0" fmla="*/ 0 w 2889250"/>
                  <a:gd name="connsiteY0" fmla="*/ 306254 h 322129"/>
                  <a:gd name="connsiteX1" fmla="*/ 1470025 w 2889250"/>
                  <a:gd name="connsiteY1" fmla="*/ 4629 h 322129"/>
                  <a:gd name="connsiteX2" fmla="*/ 2889250 w 2889250"/>
                  <a:gd name="connsiteY2" fmla="*/ 322129 h 322129"/>
                  <a:gd name="connsiteX0" fmla="*/ 0 w 2889250"/>
                  <a:gd name="connsiteY0" fmla="*/ 0 h 15875"/>
                  <a:gd name="connsiteX1" fmla="*/ 2889250 w 2889250"/>
                  <a:gd name="connsiteY1" fmla="*/ 15875 h 15875"/>
                  <a:gd name="connsiteX0" fmla="*/ 0 w 2889250"/>
                  <a:gd name="connsiteY0" fmla="*/ 0 h 15875"/>
                  <a:gd name="connsiteX1" fmla="*/ 1454150 w 2889250"/>
                  <a:gd name="connsiteY1" fmla="*/ 6351 h 15875"/>
                  <a:gd name="connsiteX2" fmla="*/ 2889250 w 2889250"/>
                  <a:gd name="connsiteY2" fmla="*/ 15875 h 15875"/>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304360 h 320235"/>
                  <a:gd name="connsiteX1" fmla="*/ 1466850 w 2889250"/>
                  <a:gd name="connsiteY1" fmla="*/ 18611 h 320235"/>
                  <a:gd name="connsiteX2" fmla="*/ 2889250 w 2889250"/>
                  <a:gd name="connsiteY2" fmla="*/ 320235 h 320235"/>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285749 h 301624"/>
                  <a:gd name="connsiteX1" fmla="*/ 1466850 w 2889250"/>
                  <a:gd name="connsiteY1" fmla="*/ 0 h 301624"/>
                  <a:gd name="connsiteX2" fmla="*/ 2889250 w 2889250"/>
                  <a:gd name="connsiteY2" fmla="*/ 301624 h 301624"/>
                  <a:gd name="connsiteX0" fmla="*/ 0 w 2905125"/>
                  <a:gd name="connsiteY0" fmla="*/ 307990 h 307990"/>
                  <a:gd name="connsiteX1" fmla="*/ 1482725 w 2905125"/>
                  <a:gd name="connsiteY1" fmla="*/ 16 h 307990"/>
                  <a:gd name="connsiteX2" fmla="*/ 2905125 w 2905125"/>
                  <a:gd name="connsiteY2" fmla="*/ 301640 h 307990"/>
                  <a:gd name="connsiteX0" fmla="*/ 0 w 2905125"/>
                  <a:gd name="connsiteY0" fmla="*/ 304804 h 304804"/>
                  <a:gd name="connsiteX1" fmla="*/ 1482725 w 2905125"/>
                  <a:gd name="connsiteY1" fmla="*/ 5 h 304804"/>
                  <a:gd name="connsiteX2" fmla="*/ 2905125 w 2905125"/>
                  <a:gd name="connsiteY2" fmla="*/ 301629 h 304804"/>
                  <a:gd name="connsiteX0" fmla="*/ 0 w 2936875"/>
                  <a:gd name="connsiteY0" fmla="*/ 304804 h 307979"/>
                  <a:gd name="connsiteX1" fmla="*/ 1482725 w 2936875"/>
                  <a:gd name="connsiteY1" fmla="*/ 5 h 307979"/>
                  <a:gd name="connsiteX2" fmla="*/ 2936875 w 2936875"/>
                  <a:gd name="connsiteY2" fmla="*/ 307979 h 307979"/>
                  <a:gd name="connsiteX0" fmla="*/ 0 w 2940050"/>
                  <a:gd name="connsiteY0" fmla="*/ 304835 h 314360"/>
                  <a:gd name="connsiteX1" fmla="*/ 1482725 w 2940050"/>
                  <a:gd name="connsiteY1" fmla="*/ 36 h 314360"/>
                  <a:gd name="connsiteX2" fmla="*/ 2940050 w 2940050"/>
                  <a:gd name="connsiteY2" fmla="*/ 314360 h 314360"/>
                  <a:gd name="connsiteX0" fmla="*/ 0 w 2946400"/>
                  <a:gd name="connsiteY0" fmla="*/ 304835 h 314360"/>
                  <a:gd name="connsiteX1" fmla="*/ 1482725 w 2946400"/>
                  <a:gd name="connsiteY1" fmla="*/ 36 h 314360"/>
                  <a:gd name="connsiteX2" fmla="*/ 2946400 w 2946400"/>
                  <a:gd name="connsiteY2" fmla="*/ 314360 h 314360"/>
                  <a:gd name="connsiteX0" fmla="*/ 0 w 2943225"/>
                  <a:gd name="connsiteY0" fmla="*/ 314324 h 314324"/>
                  <a:gd name="connsiteX1" fmla="*/ 1479550 w 2943225"/>
                  <a:gd name="connsiteY1" fmla="*/ 0 h 314324"/>
                  <a:gd name="connsiteX2" fmla="*/ 2943225 w 2943225"/>
                  <a:gd name="connsiteY2" fmla="*/ 314324 h 314324"/>
                  <a:gd name="connsiteX0" fmla="*/ 0 w 2946400"/>
                  <a:gd name="connsiteY0" fmla="*/ 311152 h 314327"/>
                  <a:gd name="connsiteX1" fmla="*/ 1482725 w 2946400"/>
                  <a:gd name="connsiteY1" fmla="*/ 3 h 314327"/>
                  <a:gd name="connsiteX2" fmla="*/ 2946400 w 2946400"/>
                  <a:gd name="connsiteY2" fmla="*/ 314327 h 314327"/>
                  <a:gd name="connsiteX0" fmla="*/ 0 w 2946400"/>
                  <a:gd name="connsiteY0" fmla="*/ 273061 h 276236"/>
                  <a:gd name="connsiteX1" fmla="*/ 1470025 w 2946400"/>
                  <a:gd name="connsiteY1" fmla="*/ 12 h 276236"/>
                  <a:gd name="connsiteX2" fmla="*/ 2946400 w 2946400"/>
                  <a:gd name="connsiteY2" fmla="*/ 276236 h 276236"/>
                </a:gdLst>
                <a:ahLst/>
                <a:cxnLst>
                  <a:cxn ang="0">
                    <a:pos x="connsiteX0" y="connsiteY0"/>
                  </a:cxn>
                  <a:cxn ang="0">
                    <a:pos x="connsiteX1" y="connsiteY1"/>
                  </a:cxn>
                  <a:cxn ang="0">
                    <a:pos x="connsiteX2" y="connsiteY2"/>
                  </a:cxn>
                </a:cxnLst>
                <a:rect l="l" t="t" r="r" b="b"/>
                <a:pathLst>
                  <a:path w="2946400" h="276236">
                    <a:moveTo>
                      <a:pt x="0" y="273061"/>
                    </a:moveTo>
                    <a:cubicBezTo>
                      <a:pt x="463550" y="15886"/>
                      <a:pt x="978958" y="-517"/>
                      <a:pt x="1470025" y="12"/>
                    </a:cubicBezTo>
                    <a:cubicBezTo>
                      <a:pt x="1961092" y="541"/>
                      <a:pt x="2475442" y="23295"/>
                      <a:pt x="2946400" y="276236"/>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anose="02020603050405020304" pitchFamily="18" charset="0"/>
                  <a:ea typeface="ＭＳ Ｐゴシック" pitchFamily="34" charset="-128"/>
                  <a:cs typeface="Times New Roman" panose="02020603050405020304" pitchFamily="18" charset="0"/>
                </a:endParaRPr>
              </a:p>
            </p:txBody>
          </p:sp>
          <p:grpSp>
            <p:nvGrpSpPr>
              <p:cNvPr id="6" name="Group 22">
                <a:extLst>
                  <a:ext uri="{FF2B5EF4-FFF2-40B4-BE49-F238E27FC236}">
                    <a16:creationId xmlns:a16="http://schemas.microsoft.com/office/drawing/2014/main" id="{55057273-3586-AD47-A6B4-3AD9E7CD326E}"/>
                  </a:ext>
                </a:extLst>
              </p:cNvPr>
              <p:cNvGrpSpPr>
                <a:grpSpLocks/>
              </p:cNvGrpSpPr>
              <p:nvPr/>
            </p:nvGrpSpPr>
            <p:grpSpPr bwMode="auto">
              <a:xfrm rot="2277543">
                <a:off x="6315739" y="1066322"/>
                <a:ext cx="521431" cy="151263"/>
                <a:chOff x="7637502" y="919860"/>
                <a:chExt cx="554037" cy="130175"/>
              </a:xfrm>
            </p:grpSpPr>
            <p:grpSp>
              <p:nvGrpSpPr>
                <p:cNvPr id="7" name="Group 21">
                  <a:extLst>
                    <a:ext uri="{FF2B5EF4-FFF2-40B4-BE49-F238E27FC236}">
                      <a16:creationId xmlns:a16="http://schemas.microsoft.com/office/drawing/2014/main" id="{6440AF33-7135-924F-8DB8-DDC5D5C8C8FE}"/>
                    </a:ext>
                  </a:extLst>
                </p:cNvPr>
                <p:cNvGrpSpPr>
                  <a:grpSpLocks/>
                </p:cNvGrpSpPr>
                <p:nvPr/>
              </p:nvGrpSpPr>
              <p:grpSpPr bwMode="auto">
                <a:xfrm>
                  <a:off x="7637502" y="919860"/>
                  <a:ext cx="138112" cy="130175"/>
                  <a:chOff x="7637502" y="919860"/>
                  <a:chExt cx="138112" cy="130175"/>
                </a:xfrm>
              </p:grpSpPr>
              <p:sp>
                <p:nvSpPr>
                  <p:cNvPr id="20" name="Oval 118">
                    <a:extLst>
                      <a:ext uri="{FF2B5EF4-FFF2-40B4-BE49-F238E27FC236}">
                        <a16:creationId xmlns:a16="http://schemas.microsoft.com/office/drawing/2014/main" id="{FB80E3E5-32AA-3441-9D44-B08B66A9BBA0}"/>
                      </a:ext>
                    </a:extLst>
                  </p:cNvPr>
                  <p:cNvSpPr>
                    <a:spLocks noChangeArrowheads="1"/>
                  </p:cNvSpPr>
                  <p:nvPr/>
                </p:nvSpPr>
                <p:spPr bwMode="auto">
                  <a:xfrm flipH="1">
                    <a:off x="7623892" y="923000"/>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21" name="Oval 118">
                    <a:extLst>
                      <a:ext uri="{FF2B5EF4-FFF2-40B4-BE49-F238E27FC236}">
                        <a16:creationId xmlns:a16="http://schemas.microsoft.com/office/drawing/2014/main" id="{C5E90EFE-2543-5345-A418-0F0BBF83C1F8}"/>
                      </a:ext>
                    </a:extLst>
                  </p:cNvPr>
                  <p:cNvSpPr>
                    <a:spLocks noChangeArrowheads="1"/>
                  </p:cNvSpPr>
                  <p:nvPr/>
                </p:nvSpPr>
                <p:spPr bwMode="auto">
                  <a:xfrm flipH="1">
                    <a:off x="7669374" y="923596"/>
                    <a:ext cx="46038"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22" name="Oval 118">
                    <a:extLst>
                      <a:ext uri="{FF2B5EF4-FFF2-40B4-BE49-F238E27FC236}">
                        <a16:creationId xmlns:a16="http://schemas.microsoft.com/office/drawing/2014/main" id="{C2E4EFDC-4AE5-0947-96C9-A5602727624F}"/>
                      </a:ext>
                    </a:extLst>
                  </p:cNvPr>
                  <p:cNvSpPr>
                    <a:spLocks noChangeArrowheads="1"/>
                  </p:cNvSpPr>
                  <p:nvPr/>
                </p:nvSpPr>
                <p:spPr bwMode="auto">
                  <a:xfrm flipH="1">
                    <a:off x="7717025" y="923612"/>
                    <a:ext cx="46038"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grpSp>
            <p:grpSp>
              <p:nvGrpSpPr>
                <p:cNvPr id="8" name="Group 445">
                  <a:extLst>
                    <a:ext uri="{FF2B5EF4-FFF2-40B4-BE49-F238E27FC236}">
                      <a16:creationId xmlns:a16="http://schemas.microsoft.com/office/drawing/2014/main" id="{7FCE482A-CB47-6248-BC7F-A05AE04369D6}"/>
                    </a:ext>
                  </a:extLst>
                </p:cNvPr>
                <p:cNvGrpSpPr>
                  <a:grpSpLocks/>
                </p:cNvGrpSpPr>
                <p:nvPr/>
              </p:nvGrpSpPr>
              <p:grpSpPr bwMode="auto">
                <a:xfrm>
                  <a:off x="7777202" y="919860"/>
                  <a:ext cx="138112" cy="130175"/>
                  <a:chOff x="7637502" y="919860"/>
                  <a:chExt cx="138112" cy="130175"/>
                </a:xfrm>
              </p:grpSpPr>
              <p:sp>
                <p:nvSpPr>
                  <p:cNvPr id="17" name="Oval 118">
                    <a:extLst>
                      <a:ext uri="{FF2B5EF4-FFF2-40B4-BE49-F238E27FC236}">
                        <a16:creationId xmlns:a16="http://schemas.microsoft.com/office/drawing/2014/main" id="{13EDA1FF-C276-A74F-9428-AEC5A0D0B32D}"/>
                      </a:ext>
                    </a:extLst>
                  </p:cNvPr>
                  <p:cNvSpPr>
                    <a:spLocks noChangeArrowheads="1"/>
                  </p:cNvSpPr>
                  <p:nvPr/>
                </p:nvSpPr>
                <p:spPr bwMode="auto">
                  <a:xfrm flipH="1">
                    <a:off x="7623602" y="922834"/>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18" name="Oval 118">
                    <a:extLst>
                      <a:ext uri="{FF2B5EF4-FFF2-40B4-BE49-F238E27FC236}">
                        <a16:creationId xmlns:a16="http://schemas.microsoft.com/office/drawing/2014/main" id="{E7B6043C-392E-BC4F-99FA-A02A62BAEFD0}"/>
                      </a:ext>
                    </a:extLst>
                  </p:cNvPr>
                  <p:cNvSpPr>
                    <a:spLocks noChangeArrowheads="1"/>
                  </p:cNvSpPr>
                  <p:nvPr/>
                </p:nvSpPr>
                <p:spPr bwMode="auto">
                  <a:xfrm flipH="1">
                    <a:off x="7669084" y="923430"/>
                    <a:ext cx="46038"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19" name="Oval 118">
                    <a:extLst>
                      <a:ext uri="{FF2B5EF4-FFF2-40B4-BE49-F238E27FC236}">
                        <a16:creationId xmlns:a16="http://schemas.microsoft.com/office/drawing/2014/main" id="{4D2C3C4D-611F-C041-A2F1-E74C8A92FAE9}"/>
                      </a:ext>
                    </a:extLst>
                  </p:cNvPr>
                  <p:cNvSpPr>
                    <a:spLocks noChangeArrowheads="1"/>
                  </p:cNvSpPr>
                  <p:nvPr/>
                </p:nvSpPr>
                <p:spPr bwMode="auto">
                  <a:xfrm flipH="1">
                    <a:off x="7716736" y="923446"/>
                    <a:ext cx="46038"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grpSp>
            <p:grpSp>
              <p:nvGrpSpPr>
                <p:cNvPr id="9" name="Group 449">
                  <a:extLst>
                    <a:ext uri="{FF2B5EF4-FFF2-40B4-BE49-F238E27FC236}">
                      <a16:creationId xmlns:a16="http://schemas.microsoft.com/office/drawing/2014/main" id="{06DDE145-4C12-9E49-9158-10F6C6E8B6CD}"/>
                    </a:ext>
                  </a:extLst>
                </p:cNvPr>
                <p:cNvGrpSpPr>
                  <a:grpSpLocks/>
                </p:cNvGrpSpPr>
                <p:nvPr/>
              </p:nvGrpSpPr>
              <p:grpSpPr bwMode="auto">
                <a:xfrm>
                  <a:off x="7913727" y="919860"/>
                  <a:ext cx="138112" cy="130175"/>
                  <a:chOff x="7637502" y="919860"/>
                  <a:chExt cx="138112" cy="130175"/>
                </a:xfrm>
              </p:grpSpPr>
              <p:sp>
                <p:nvSpPr>
                  <p:cNvPr id="14" name="Oval 118">
                    <a:extLst>
                      <a:ext uri="{FF2B5EF4-FFF2-40B4-BE49-F238E27FC236}">
                        <a16:creationId xmlns:a16="http://schemas.microsoft.com/office/drawing/2014/main" id="{8862CC85-5BE9-C64D-A60F-5883D6E1A34A}"/>
                      </a:ext>
                    </a:extLst>
                  </p:cNvPr>
                  <p:cNvSpPr>
                    <a:spLocks noChangeArrowheads="1"/>
                  </p:cNvSpPr>
                  <p:nvPr/>
                </p:nvSpPr>
                <p:spPr bwMode="auto">
                  <a:xfrm flipH="1">
                    <a:off x="7628444" y="925630"/>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15" name="Oval 118">
                    <a:extLst>
                      <a:ext uri="{FF2B5EF4-FFF2-40B4-BE49-F238E27FC236}">
                        <a16:creationId xmlns:a16="http://schemas.microsoft.com/office/drawing/2014/main" id="{C4609B29-0805-7544-BFD2-6C3663BF90E4}"/>
                      </a:ext>
                    </a:extLst>
                  </p:cNvPr>
                  <p:cNvSpPr>
                    <a:spLocks noChangeArrowheads="1"/>
                  </p:cNvSpPr>
                  <p:nvPr/>
                </p:nvSpPr>
                <p:spPr bwMode="auto">
                  <a:xfrm flipH="1">
                    <a:off x="7669803" y="923845"/>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16" name="Oval 118">
                    <a:extLst>
                      <a:ext uri="{FF2B5EF4-FFF2-40B4-BE49-F238E27FC236}">
                        <a16:creationId xmlns:a16="http://schemas.microsoft.com/office/drawing/2014/main" id="{78EA6D95-D572-004B-83E2-AFEB97569A90}"/>
                      </a:ext>
                    </a:extLst>
                  </p:cNvPr>
                  <p:cNvSpPr>
                    <a:spLocks noChangeArrowheads="1"/>
                  </p:cNvSpPr>
                  <p:nvPr/>
                </p:nvSpPr>
                <p:spPr bwMode="auto">
                  <a:xfrm flipH="1">
                    <a:off x="7717454" y="923860"/>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grpSp>
            <p:grpSp>
              <p:nvGrpSpPr>
                <p:cNvPr id="10" name="Group 456">
                  <a:extLst>
                    <a:ext uri="{FF2B5EF4-FFF2-40B4-BE49-F238E27FC236}">
                      <a16:creationId xmlns:a16="http://schemas.microsoft.com/office/drawing/2014/main" id="{E645E4CC-EFDC-1F44-A75B-DA11456BCCA6}"/>
                    </a:ext>
                  </a:extLst>
                </p:cNvPr>
                <p:cNvGrpSpPr>
                  <a:grpSpLocks/>
                </p:cNvGrpSpPr>
                <p:nvPr/>
              </p:nvGrpSpPr>
              <p:grpSpPr bwMode="auto">
                <a:xfrm>
                  <a:off x="8053427" y="919860"/>
                  <a:ext cx="138112" cy="130175"/>
                  <a:chOff x="7637502" y="919860"/>
                  <a:chExt cx="138112" cy="130175"/>
                </a:xfrm>
              </p:grpSpPr>
              <p:sp>
                <p:nvSpPr>
                  <p:cNvPr id="11" name="Oval 118">
                    <a:extLst>
                      <a:ext uri="{FF2B5EF4-FFF2-40B4-BE49-F238E27FC236}">
                        <a16:creationId xmlns:a16="http://schemas.microsoft.com/office/drawing/2014/main" id="{E67FB791-D682-C64E-AD73-654878FE0284}"/>
                      </a:ext>
                    </a:extLst>
                  </p:cNvPr>
                  <p:cNvSpPr>
                    <a:spLocks noChangeArrowheads="1"/>
                  </p:cNvSpPr>
                  <p:nvPr/>
                </p:nvSpPr>
                <p:spPr bwMode="auto">
                  <a:xfrm flipH="1">
                    <a:off x="7624030" y="923081"/>
                    <a:ext cx="46038"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12" name="Oval 118">
                    <a:extLst>
                      <a:ext uri="{FF2B5EF4-FFF2-40B4-BE49-F238E27FC236}">
                        <a16:creationId xmlns:a16="http://schemas.microsoft.com/office/drawing/2014/main" id="{C1713D2A-6F0C-C743-A182-0E4658A2DF96}"/>
                      </a:ext>
                    </a:extLst>
                  </p:cNvPr>
                  <p:cNvSpPr>
                    <a:spLocks noChangeArrowheads="1"/>
                  </p:cNvSpPr>
                  <p:nvPr/>
                </p:nvSpPr>
                <p:spPr bwMode="auto">
                  <a:xfrm flipH="1">
                    <a:off x="7669513" y="923678"/>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13" name="Oval 118">
                    <a:extLst>
                      <a:ext uri="{FF2B5EF4-FFF2-40B4-BE49-F238E27FC236}">
                        <a16:creationId xmlns:a16="http://schemas.microsoft.com/office/drawing/2014/main" id="{F6C20DC1-A4E0-0941-90F4-354C77B6044E}"/>
                      </a:ext>
                    </a:extLst>
                  </p:cNvPr>
                  <p:cNvSpPr>
                    <a:spLocks noChangeArrowheads="1"/>
                  </p:cNvSpPr>
                  <p:nvPr/>
                </p:nvSpPr>
                <p:spPr bwMode="auto">
                  <a:xfrm flipH="1">
                    <a:off x="7717165" y="923693"/>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grpSp>
          </p:grpSp>
          <p:grpSp>
            <p:nvGrpSpPr>
              <p:cNvPr id="25" name="Group 22">
                <a:extLst>
                  <a:ext uri="{FF2B5EF4-FFF2-40B4-BE49-F238E27FC236}">
                    <a16:creationId xmlns:a16="http://schemas.microsoft.com/office/drawing/2014/main" id="{31CE976C-CB14-054D-A088-FC47A82B50EE}"/>
                  </a:ext>
                </a:extLst>
              </p:cNvPr>
              <p:cNvGrpSpPr>
                <a:grpSpLocks/>
              </p:cNvGrpSpPr>
              <p:nvPr/>
            </p:nvGrpSpPr>
            <p:grpSpPr bwMode="auto">
              <a:xfrm rot="19322457" flipH="1">
                <a:off x="2912139" y="1056179"/>
                <a:ext cx="521431" cy="151263"/>
                <a:chOff x="7637502" y="919860"/>
                <a:chExt cx="554037" cy="130175"/>
              </a:xfrm>
            </p:grpSpPr>
            <p:grpSp>
              <p:nvGrpSpPr>
                <p:cNvPr id="26" name="Group 21">
                  <a:extLst>
                    <a:ext uri="{FF2B5EF4-FFF2-40B4-BE49-F238E27FC236}">
                      <a16:creationId xmlns:a16="http://schemas.microsoft.com/office/drawing/2014/main" id="{C52AC263-1CE1-8E43-B3F2-A62769BFD28E}"/>
                    </a:ext>
                  </a:extLst>
                </p:cNvPr>
                <p:cNvGrpSpPr>
                  <a:grpSpLocks/>
                </p:cNvGrpSpPr>
                <p:nvPr/>
              </p:nvGrpSpPr>
              <p:grpSpPr bwMode="auto">
                <a:xfrm>
                  <a:off x="7637502" y="919860"/>
                  <a:ext cx="138112" cy="130175"/>
                  <a:chOff x="7637502" y="919860"/>
                  <a:chExt cx="138112" cy="130175"/>
                </a:xfrm>
              </p:grpSpPr>
              <p:sp>
                <p:nvSpPr>
                  <p:cNvPr id="39" name="Oval 118">
                    <a:extLst>
                      <a:ext uri="{FF2B5EF4-FFF2-40B4-BE49-F238E27FC236}">
                        <a16:creationId xmlns:a16="http://schemas.microsoft.com/office/drawing/2014/main" id="{44AA8265-5D8D-9043-99E3-C3DB33AA1615}"/>
                      </a:ext>
                    </a:extLst>
                  </p:cNvPr>
                  <p:cNvSpPr>
                    <a:spLocks noChangeArrowheads="1"/>
                  </p:cNvSpPr>
                  <p:nvPr/>
                </p:nvSpPr>
                <p:spPr bwMode="auto">
                  <a:xfrm flipH="1">
                    <a:off x="7623892" y="923000"/>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40" name="Oval 118">
                    <a:extLst>
                      <a:ext uri="{FF2B5EF4-FFF2-40B4-BE49-F238E27FC236}">
                        <a16:creationId xmlns:a16="http://schemas.microsoft.com/office/drawing/2014/main" id="{0C3187EA-F851-404F-9A21-C81BD05BDCE6}"/>
                      </a:ext>
                    </a:extLst>
                  </p:cNvPr>
                  <p:cNvSpPr>
                    <a:spLocks noChangeArrowheads="1"/>
                  </p:cNvSpPr>
                  <p:nvPr/>
                </p:nvSpPr>
                <p:spPr bwMode="auto">
                  <a:xfrm flipH="1">
                    <a:off x="7669374" y="923596"/>
                    <a:ext cx="46038"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41" name="Oval 118">
                    <a:extLst>
                      <a:ext uri="{FF2B5EF4-FFF2-40B4-BE49-F238E27FC236}">
                        <a16:creationId xmlns:a16="http://schemas.microsoft.com/office/drawing/2014/main" id="{368CCEA6-BD31-AE4C-9B29-41CD940F8FAD}"/>
                      </a:ext>
                    </a:extLst>
                  </p:cNvPr>
                  <p:cNvSpPr>
                    <a:spLocks noChangeArrowheads="1"/>
                  </p:cNvSpPr>
                  <p:nvPr/>
                </p:nvSpPr>
                <p:spPr bwMode="auto">
                  <a:xfrm flipH="1">
                    <a:off x="7717025" y="923612"/>
                    <a:ext cx="46038"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grpSp>
            <p:grpSp>
              <p:nvGrpSpPr>
                <p:cNvPr id="27" name="Group 445">
                  <a:extLst>
                    <a:ext uri="{FF2B5EF4-FFF2-40B4-BE49-F238E27FC236}">
                      <a16:creationId xmlns:a16="http://schemas.microsoft.com/office/drawing/2014/main" id="{041C73CF-1E05-6846-96D8-DF89FF85F21B}"/>
                    </a:ext>
                  </a:extLst>
                </p:cNvPr>
                <p:cNvGrpSpPr>
                  <a:grpSpLocks/>
                </p:cNvGrpSpPr>
                <p:nvPr/>
              </p:nvGrpSpPr>
              <p:grpSpPr bwMode="auto">
                <a:xfrm>
                  <a:off x="7777202" y="919860"/>
                  <a:ext cx="138112" cy="130175"/>
                  <a:chOff x="7637502" y="919860"/>
                  <a:chExt cx="138112" cy="130175"/>
                </a:xfrm>
              </p:grpSpPr>
              <p:sp>
                <p:nvSpPr>
                  <p:cNvPr id="36" name="Oval 118">
                    <a:extLst>
                      <a:ext uri="{FF2B5EF4-FFF2-40B4-BE49-F238E27FC236}">
                        <a16:creationId xmlns:a16="http://schemas.microsoft.com/office/drawing/2014/main" id="{BAFE588D-8F85-EB47-820F-CF4AF4C24DB5}"/>
                      </a:ext>
                    </a:extLst>
                  </p:cNvPr>
                  <p:cNvSpPr>
                    <a:spLocks noChangeArrowheads="1"/>
                  </p:cNvSpPr>
                  <p:nvPr/>
                </p:nvSpPr>
                <p:spPr bwMode="auto">
                  <a:xfrm flipH="1">
                    <a:off x="7623602" y="922834"/>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37" name="Oval 118">
                    <a:extLst>
                      <a:ext uri="{FF2B5EF4-FFF2-40B4-BE49-F238E27FC236}">
                        <a16:creationId xmlns:a16="http://schemas.microsoft.com/office/drawing/2014/main" id="{8FEFF211-25B3-7242-A909-B6B9AF0F8418}"/>
                      </a:ext>
                    </a:extLst>
                  </p:cNvPr>
                  <p:cNvSpPr>
                    <a:spLocks noChangeArrowheads="1"/>
                  </p:cNvSpPr>
                  <p:nvPr/>
                </p:nvSpPr>
                <p:spPr bwMode="auto">
                  <a:xfrm flipH="1">
                    <a:off x="7669084" y="923430"/>
                    <a:ext cx="46038"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38" name="Oval 118">
                    <a:extLst>
                      <a:ext uri="{FF2B5EF4-FFF2-40B4-BE49-F238E27FC236}">
                        <a16:creationId xmlns:a16="http://schemas.microsoft.com/office/drawing/2014/main" id="{3723B219-97C8-2F45-816F-EC2B23E774D6}"/>
                      </a:ext>
                    </a:extLst>
                  </p:cNvPr>
                  <p:cNvSpPr>
                    <a:spLocks noChangeArrowheads="1"/>
                  </p:cNvSpPr>
                  <p:nvPr/>
                </p:nvSpPr>
                <p:spPr bwMode="auto">
                  <a:xfrm flipH="1">
                    <a:off x="7716736" y="923446"/>
                    <a:ext cx="46038"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grpSp>
            <p:grpSp>
              <p:nvGrpSpPr>
                <p:cNvPr id="28" name="Group 449">
                  <a:extLst>
                    <a:ext uri="{FF2B5EF4-FFF2-40B4-BE49-F238E27FC236}">
                      <a16:creationId xmlns:a16="http://schemas.microsoft.com/office/drawing/2014/main" id="{4ABBA6C1-8552-FB4C-A6C3-FD7ECA4ED01D}"/>
                    </a:ext>
                  </a:extLst>
                </p:cNvPr>
                <p:cNvGrpSpPr>
                  <a:grpSpLocks/>
                </p:cNvGrpSpPr>
                <p:nvPr/>
              </p:nvGrpSpPr>
              <p:grpSpPr bwMode="auto">
                <a:xfrm>
                  <a:off x="7913727" y="919860"/>
                  <a:ext cx="138112" cy="130175"/>
                  <a:chOff x="7637502" y="919860"/>
                  <a:chExt cx="138112" cy="130175"/>
                </a:xfrm>
              </p:grpSpPr>
              <p:sp>
                <p:nvSpPr>
                  <p:cNvPr id="33" name="Oval 118">
                    <a:extLst>
                      <a:ext uri="{FF2B5EF4-FFF2-40B4-BE49-F238E27FC236}">
                        <a16:creationId xmlns:a16="http://schemas.microsoft.com/office/drawing/2014/main" id="{6CB65119-6B95-6E40-9216-9B94B1DCC719}"/>
                      </a:ext>
                    </a:extLst>
                  </p:cNvPr>
                  <p:cNvSpPr>
                    <a:spLocks noChangeArrowheads="1"/>
                  </p:cNvSpPr>
                  <p:nvPr/>
                </p:nvSpPr>
                <p:spPr bwMode="auto">
                  <a:xfrm flipH="1">
                    <a:off x="7628444" y="925630"/>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34" name="Oval 118">
                    <a:extLst>
                      <a:ext uri="{FF2B5EF4-FFF2-40B4-BE49-F238E27FC236}">
                        <a16:creationId xmlns:a16="http://schemas.microsoft.com/office/drawing/2014/main" id="{1ABC377E-BD4C-F545-9E7D-0F62DF758407}"/>
                      </a:ext>
                    </a:extLst>
                  </p:cNvPr>
                  <p:cNvSpPr>
                    <a:spLocks noChangeArrowheads="1"/>
                  </p:cNvSpPr>
                  <p:nvPr/>
                </p:nvSpPr>
                <p:spPr bwMode="auto">
                  <a:xfrm flipH="1">
                    <a:off x="7669803" y="923845"/>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35" name="Oval 118">
                    <a:extLst>
                      <a:ext uri="{FF2B5EF4-FFF2-40B4-BE49-F238E27FC236}">
                        <a16:creationId xmlns:a16="http://schemas.microsoft.com/office/drawing/2014/main" id="{9853B9BA-3BC0-1346-A58B-A0E55FCA5348}"/>
                      </a:ext>
                    </a:extLst>
                  </p:cNvPr>
                  <p:cNvSpPr>
                    <a:spLocks noChangeArrowheads="1"/>
                  </p:cNvSpPr>
                  <p:nvPr/>
                </p:nvSpPr>
                <p:spPr bwMode="auto">
                  <a:xfrm flipH="1">
                    <a:off x="7717454" y="923860"/>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grpSp>
            <p:grpSp>
              <p:nvGrpSpPr>
                <p:cNvPr id="29" name="Group 456">
                  <a:extLst>
                    <a:ext uri="{FF2B5EF4-FFF2-40B4-BE49-F238E27FC236}">
                      <a16:creationId xmlns:a16="http://schemas.microsoft.com/office/drawing/2014/main" id="{36D7A45C-7F15-454D-886D-70F2F5A754B2}"/>
                    </a:ext>
                  </a:extLst>
                </p:cNvPr>
                <p:cNvGrpSpPr>
                  <a:grpSpLocks/>
                </p:cNvGrpSpPr>
                <p:nvPr/>
              </p:nvGrpSpPr>
              <p:grpSpPr bwMode="auto">
                <a:xfrm>
                  <a:off x="8053427" y="919860"/>
                  <a:ext cx="138112" cy="130175"/>
                  <a:chOff x="7637502" y="919860"/>
                  <a:chExt cx="138112" cy="130175"/>
                </a:xfrm>
              </p:grpSpPr>
              <p:sp>
                <p:nvSpPr>
                  <p:cNvPr id="30" name="Oval 118">
                    <a:extLst>
                      <a:ext uri="{FF2B5EF4-FFF2-40B4-BE49-F238E27FC236}">
                        <a16:creationId xmlns:a16="http://schemas.microsoft.com/office/drawing/2014/main" id="{B3D8F6CF-CB58-3940-96EF-28C4229AFF06}"/>
                      </a:ext>
                    </a:extLst>
                  </p:cNvPr>
                  <p:cNvSpPr>
                    <a:spLocks noChangeArrowheads="1"/>
                  </p:cNvSpPr>
                  <p:nvPr/>
                </p:nvSpPr>
                <p:spPr bwMode="auto">
                  <a:xfrm flipH="1">
                    <a:off x="7624030" y="923081"/>
                    <a:ext cx="46038"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31" name="Oval 118">
                    <a:extLst>
                      <a:ext uri="{FF2B5EF4-FFF2-40B4-BE49-F238E27FC236}">
                        <a16:creationId xmlns:a16="http://schemas.microsoft.com/office/drawing/2014/main" id="{0B9C1C5C-E2FA-1049-B9DB-72063B0A9244}"/>
                      </a:ext>
                    </a:extLst>
                  </p:cNvPr>
                  <p:cNvSpPr>
                    <a:spLocks noChangeArrowheads="1"/>
                  </p:cNvSpPr>
                  <p:nvPr/>
                </p:nvSpPr>
                <p:spPr bwMode="auto">
                  <a:xfrm flipH="1">
                    <a:off x="7669513" y="923678"/>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32" name="Oval 118">
                    <a:extLst>
                      <a:ext uri="{FF2B5EF4-FFF2-40B4-BE49-F238E27FC236}">
                        <a16:creationId xmlns:a16="http://schemas.microsoft.com/office/drawing/2014/main" id="{573B3CA8-5061-6944-882D-468E11B18677}"/>
                      </a:ext>
                    </a:extLst>
                  </p:cNvPr>
                  <p:cNvSpPr>
                    <a:spLocks noChangeArrowheads="1"/>
                  </p:cNvSpPr>
                  <p:nvPr/>
                </p:nvSpPr>
                <p:spPr bwMode="auto">
                  <a:xfrm flipH="1">
                    <a:off x="7717165" y="923693"/>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grpSp>
          </p:grpSp>
          <p:sp>
            <p:nvSpPr>
              <p:cNvPr id="94" name="Freeform 93">
                <a:extLst>
                  <a:ext uri="{FF2B5EF4-FFF2-40B4-BE49-F238E27FC236}">
                    <a16:creationId xmlns:a16="http://schemas.microsoft.com/office/drawing/2014/main" id="{2DFF4476-F083-144A-8BBD-65CA4A9CF745}"/>
                  </a:ext>
                </a:extLst>
              </p:cNvPr>
              <p:cNvSpPr/>
              <p:nvPr/>
            </p:nvSpPr>
            <p:spPr bwMode="auto">
              <a:xfrm>
                <a:off x="3420533" y="586782"/>
                <a:ext cx="2905125" cy="409575"/>
              </a:xfrm>
              <a:custGeom>
                <a:avLst/>
                <a:gdLst>
                  <a:gd name="connsiteX0" fmla="*/ 0 w 3023758"/>
                  <a:gd name="connsiteY0" fmla="*/ 301659 h 350233"/>
                  <a:gd name="connsiteX1" fmla="*/ 1470025 w 3023758"/>
                  <a:gd name="connsiteY1" fmla="*/ 34 h 350233"/>
                  <a:gd name="connsiteX2" fmla="*/ 2889250 w 3023758"/>
                  <a:gd name="connsiteY2" fmla="*/ 317534 h 350233"/>
                  <a:gd name="connsiteX3" fmla="*/ 2882900 w 3023758"/>
                  <a:gd name="connsiteY3" fmla="*/ 323884 h 350233"/>
                  <a:gd name="connsiteX0" fmla="*/ 0 w 2889250"/>
                  <a:gd name="connsiteY0" fmla="*/ 301659 h 317534"/>
                  <a:gd name="connsiteX1" fmla="*/ 1470025 w 2889250"/>
                  <a:gd name="connsiteY1" fmla="*/ 34 h 317534"/>
                  <a:gd name="connsiteX2" fmla="*/ 2889250 w 2889250"/>
                  <a:gd name="connsiteY2" fmla="*/ 317534 h 317534"/>
                  <a:gd name="connsiteX0" fmla="*/ 0 w 2889250"/>
                  <a:gd name="connsiteY0" fmla="*/ 301662 h 317537"/>
                  <a:gd name="connsiteX1" fmla="*/ 1470025 w 2889250"/>
                  <a:gd name="connsiteY1" fmla="*/ 37 h 317537"/>
                  <a:gd name="connsiteX2" fmla="*/ 2889250 w 2889250"/>
                  <a:gd name="connsiteY2" fmla="*/ 317537 h 317537"/>
                  <a:gd name="connsiteX0" fmla="*/ 0 w 2889250"/>
                  <a:gd name="connsiteY0" fmla="*/ 309032 h 324907"/>
                  <a:gd name="connsiteX1" fmla="*/ 1470025 w 2889250"/>
                  <a:gd name="connsiteY1" fmla="*/ 7407 h 324907"/>
                  <a:gd name="connsiteX2" fmla="*/ 2889250 w 2889250"/>
                  <a:gd name="connsiteY2" fmla="*/ 324907 h 324907"/>
                  <a:gd name="connsiteX0" fmla="*/ 0 w 2889250"/>
                  <a:gd name="connsiteY0" fmla="*/ 309032 h 324907"/>
                  <a:gd name="connsiteX1" fmla="*/ 1470025 w 2889250"/>
                  <a:gd name="connsiteY1" fmla="*/ 7407 h 324907"/>
                  <a:gd name="connsiteX2" fmla="*/ 2889250 w 2889250"/>
                  <a:gd name="connsiteY2" fmla="*/ 324907 h 324907"/>
                  <a:gd name="connsiteX0" fmla="*/ 0 w 2889250"/>
                  <a:gd name="connsiteY0" fmla="*/ 311817 h 327692"/>
                  <a:gd name="connsiteX1" fmla="*/ 1470025 w 2889250"/>
                  <a:gd name="connsiteY1" fmla="*/ 10192 h 327692"/>
                  <a:gd name="connsiteX2" fmla="*/ 2889250 w 2889250"/>
                  <a:gd name="connsiteY2" fmla="*/ 327692 h 327692"/>
                  <a:gd name="connsiteX0" fmla="*/ 0 w 2889250"/>
                  <a:gd name="connsiteY0" fmla="*/ 309033 h 324908"/>
                  <a:gd name="connsiteX1" fmla="*/ 1470025 w 2889250"/>
                  <a:gd name="connsiteY1" fmla="*/ 7408 h 324908"/>
                  <a:gd name="connsiteX2" fmla="*/ 2889250 w 2889250"/>
                  <a:gd name="connsiteY2" fmla="*/ 324908 h 324908"/>
                  <a:gd name="connsiteX0" fmla="*/ 0 w 2889250"/>
                  <a:gd name="connsiteY0" fmla="*/ 306254 h 322129"/>
                  <a:gd name="connsiteX1" fmla="*/ 1470025 w 2889250"/>
                  <a:gd name="connsiteY1" fmla="*/ 4629 h 322129"/>
                  <a:gd name="connsiteX2" fmla="*/ 2889250 w 2889250"/>
                  <a:gd name="connsiteY2" fmla="*/ 322129 h 322129"/>
                  <a:gd name="connsiteX0" fmla="*/ 0 w 2889250"/>
                  <a:gd name="connsiteY0" fmla="*/ 0 h 15875"/>
                  <a:gd name="connsiteX1" fmla="*/ 2889250 w 2889250"/>
                  <a:gd name="connsiteY1" fmla="*/ 15875 h 15875"/>
                  <a:gd name="connsiteX0" fmla="*/ 0 w 2889250"/>
                  <a:gd name="connsiteY0" fmla="*/ 0 h 15875"/>
                  <a:gd name="connsiteX1" fmla="*/ 1454150 w 2889250"/>
                  <a:gd name="connsiteY1" fmla="*/ 6351 h 15875"/>
                  <a:gd name="connsiteX2" fmla="*/ 2889250 w 2889250"/>
                  <a:gd name="connsiteY2" fmla="*/ 15875 h 15875"/>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304360 h 320235"/>
                  <a:gd name="connsiteX1" fmla="*/ 1466850 w 2889250"/>
                  <a:gd name="connsiteY1" fmla="*/ 18611 h 320235"/>
                  <a:gd name="connsiteX2" fmla="*/ 2889250 w 2889250"/>
                  <a:gd name="connsiteY2" fmla="*/ 320235 h 320235"/>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285749 h 301624"/>
                  <a:gd name="connsiteX1" fmla="*/ 1466850 w 2889250"/>
                  <a:gd name="connsiteY1" fmla="*/ 0 h 301624"/>
                  <a:gd name="connsiteX2" fmla="*/ 2889250 w 2889250"/>
                  <a:gd name="connsiteY2" fmla="*/ 301624 h 301624"/>
                  <a:gd name="connsiteX0" fmla="*/ 0 w 2905125"/>
                  <a:gd name="connsiteY0" fmla="*/ 307990 h 307990"/>
                  <a:gd name="connsiteX1" fmla="*/ 1482725 w 2905125"/>
                  <a:gd name="connsiteY1" fmla="*/ 16 h 307990"/>
                  <a:gd name="connsiteX2" fmla="*/ 2905125 w 2905125"/>
                  <a:gd name="connsiteY2" fmla="*/ 301640 h 307990"/>
                  <a:gd name="connsiteX0" fmla="*/ 0 w 2905125"/>
                  <a:gd name="connsiteY0" fmla="*/ 304804 h 304804"/>
                  <a:gd name="connsiteX1" fmla="*/ 1482725 w 2905125"/>
                  <a:gd name="connsiteY1" fmla="*/ 5 h 304804"/>
                  <a:gd name="connsiteX2" fmla="*/ 2905125 w 2905125"/>
                  <a:gd name="connsiteY2" fmla="*/ 301629 h 304804"/>
                  <a:gd name="connsiteX0" fmla="*/ 0 w 2905125"/>
                  <a:gd name="connsiteY0" fmla="*/ 266715 h 266715"/>
                  <a:gd name="connsiteX1" fmla="*/ 1457325 w 2905125"/>
                  <a:gd name="connsiteY1" fmla="*/ 16 h 266715"/>
                  <a:gd name="connsiteX2" fmla="*/ 2905125 w 2905125"/>
                  <a:gd name="connsiteY2" fmla="*/ 263540 h 266715"/>
                  <a:gd name="connsiteX0" fmla="*/ 0 w 2905125"/>
                  <a:gd name="connsiteY0" fmla="*/ 390525 h 390525"/>
                  <a:gd name="connsiteX1" fmla="*/ 1457325 w 2905125"/>
                  <a:gd name="connsiteY1" fmla="*/ 1 h 390525"/>
                  <a:gd name="connsiteX2" fmla="*/ 2905125 w 2905125"/>
                  <a:gd name="connsiteY2" fmla="*/ 387350 h 390525"/>
                  <a:gd name="connsiteX0" fmla="*/ 0 w 2905125"/>
                  <a:gd name="connsiteY0" fmla="*/ 409575 h 409575"/>
                  <a:gd name="connsiteX1" fmla="*/ 1454150 w 2905125"/>
                  <a:gd name="connsiteY1" fmla="*/ 1 h 409575"/>
                  <a:gd name="connsiteX2" fmla="*/ 2905125 w 2905125"/>
                  <a:gd name="connsiteY2" fmla="*/ 406400 h 409575"/>
                </a:gdLst>
                <a:ahLst/>
                <a:cxnLst>
                  <a:cxn ang="0">
                    <a:pos x="connsiteX0" y="connsiteY0"/>
                  </a:cxn>
                  <a:cxn ang="0">
                    <a:pos x="connsiteX1" y="connsiteY1"/>
                  </a:cxn>
                  <a:cxn ang="0">
                    <a:pos x="connsiteX2" y="connsiteY2"/>
                  </a:cxn>
                </a:cxnLst>
                <a:rect l="l" t="t" r="r" b="b"/>
                <a:pathLst>
                  <a:path w="2905125" h="409575">
                    <a:moveTo>
                      <a:pt x="0" y="409575"/>
                    </a:moveTo>
                    <a:cubicBezTo>
                      <a:pt x="463550" y="152400"/>
                      <a:pt x="969963" y="530"/>
                      <a:pt x="1454150" y="1"/>
                    </a:cubicBezTo>
                    <a:cubicBezTo>
                      <a:pt x="1938337" y="-528"/>
                      <a:pt x="2434167" y="153459"/>
                      <a:pt x="2905125" y="406400"/>
                    </a:cubicBezTo>
                  </a:path>
                </a:pathLst>
              </a:custGeom>
              <a:noFill/>
              <a:ln w="19050"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anose="02020603050405020304" pitchFamily="18" charset="0"/>
                  <a:ea typeface="ＭＳ Ｐゴシック" pitchFamily="34" charset="-128"/>
                  <a:cs typeface="Times New Roman" panose="02020603050405020304" pitchFamily="18" charset="0"/>
                </a:endParaRPr>
              </a:p>
            </p:txBody>
          </p:sp>
          <p:sp>
            <p:nvSpPr>
              <p:cNvPr id="95" name="Freeform 94">
                <a:extLst>
                  <a:ext uri="{FF2B5EF4-FFF2-40B4-BE49-F238E27FC236}">
                    <a16:creationId xmlns:a16="http://schemas.microsoft.com/office/drawing/2014/main" id="{FC880635-2BE4-244E-9C4A-5FC63B86AEDD}"/>
                  </a:ext>
                </a:extLst>
              </p:cNvPr>
              <p:cNvSpPr/>
              <p:nvPr/>
            </p:nvSpPr>
            <p:spPr bwMode="auto">
              <a:xfrm>
                <a:off x="3402011" y="588133"/>
                <a:ext cx="2946400" cy="381000"/>
              </a:xfrm>
              <a:custGeom>
                <a:avLst/>
                <a:gdLst>
                  <a:gd name="connsiteX0" fmla="*/ 0 w 3023758"/>
                  <a:gd name="connsiteY0" fmla="*/ 301659 h 350233"/>
                  <a:gd name="connsiteX1" fmla="*/ 1470025 w 3023758"/>
                  <a:gd name="connsiteY1" fmla="*/ 34 h 350233"/>
                  <a:gd name="connsiteX2" fmla="*/ 2889250 w 3023758"/>
                  <a:gd name="connsiteY2" fmla="*/ 317534 h 350233"/>
                  <a:gd name="connsiteX3" fmla="*/ 2882900 w 3023758"/>
                  <a:gd name="connsiteY3" fmla="*/ 323884 h 350233"/>
                  <a:gd name="connsiteX0" fmla="*/ 0 w 2889250"/>
                  <a:gd name="connsiteY0" fmla="*/ 301659 h 317534"/>
                  <a:gd name="connsiteX1" fmla="*/ 1470025 w 2889250"/>
                  <a:gd name="connsiteY1" fmla="*/ 34 h 317534"/>
                  <a:gd name="connsiteX2" fmla="*/ 2889250 w 2889250"/>
                  <a:gd name="connsiteY2" fmla="*/ 317534 h 317534"/>
                  <a:gd name="connsiteX0" fmla="*/ 0 w 2889250"/>
                  <a:gd name="connsiteY0" fmla="*/ 301662 h 317537"/>
                  <a:gd name="connsiteX1" fmla="*/ 1470025 w 2889250"/>
                  <a:gd name="connsiteY1" fmla="*/ 37 h 317537"/>
                  <a:gd name="connsiteX2" fmla="*/ 2889250 w 2889250"/>
                  <a:gd name="connsiteY2" fmla="*/ 317537 h 317537"/>
                  <a:gd name="connsiteX0" fmla="*/ 0 w 2889250"/>
                  <a:gd name="connsiteY0" fmla="*/ 309032 h 324907"/>
                  <a:gd name="connsiteX1" fmla="*/ 1470025 w 2889250"/>
                  <a:gd name="connsiteY1" fmla="*/ 7407 h 324907"/>
                  <a:gd name="connsiteX2" fmla="*/ 2889250 w 2889250"/>
                  <a:gd name="connsiteY2" fmla="*/ 324907 h 324907"/>
                  <a:gd name="connsiteX0" fmla="*/ 0 w 2889250"/>
                  <a:gd name="connsiteY0" fmla="*/ 309032 h 324907"/>
                  <a:gd name="connsiteX1" fmla="*/ 1470025 w 2889250"/>
                  <a:gd name="connsiteY1" fmla="*/ 7407 h 324907"/>
                  <a:gd name="connsiteX2" fmla="*/ 2889250 w 2889250"/>
                  <a:gd name="connsiteY2" fmla="*/ 324907 h 324907"/>
                  <a:gd name="connsiteX0" fmla="*/ 0 w 2889250"/>
                  <a:gd name="connsiteY0" fmla="*/ 311817 h 327692"/>
                  <a:gd name="connsiteX1" fmla="*/ 1470025 w 2889250"/>
                  <a:gd name="connsiteY1" fmla="*/ 10192 h 327692"/>
                  <a:gd name="connsiteX2" fmla="*/ 2889250 w 2889250"/>
                  <a:gd name="connsiteY2" fmla="*/ 327692 h 327692"/>
                  <a:gd name="connsiteX0" fmla="*/ 0 w 2889250"/>
                  <a:gd name="connsiteY0" fmla="*/ 309033 h 324908"/>
                  <a:gd name="connsiteX1" fmla="*/ 1470025 w 2889250"/>
                  <a:gd name="connsiteY1" fmla="*/ 7408 h 324908"/>
                  <a:gd name="connsiteX2" fmla="*/ 2889250 w 2889250"/>
                  <a:gd name="connsiteY2" fmla="*/ 324908 h 324908"/>
                  <a:gd name="connsiteX0" fmla="*/ 0 w 2889250"/>
                  <a:gd name="connsiteY0" fmla="*/ 306254 h 322129"/>
                  <a:gd name="connsiteX1" fmla="*/ 1470025 w 2889250"/>
                  <a:gd name="connsiteY1" fmla="*/ 4629 h 322129"/>
                  <a:gd name="connsiteX2" fmla="*/ 2889250 w 2889250"/>
                  <a:gd name="connsiteY2" fmla="*/ 322129 h 322129"/>
                  <a:gd name="connsiteX0" fmla="*/ 0 w 2889250"/>
                  <a:gd name="connsiteY0" fmla="*/ 0 h 15875"/>
                  <a:gd name="connsiteX1" fmla="*/ 2889250 w 2889250"/>
                  <a:gd name="connsiteY1" fmla="*/ 15875 h 15875"/>
                  <a:gd name="connsiteX0" fmla="*/ 0 w 2889250"/>
                  <a:gd name="connsiteY0" fmla="*/ 0 h 15875"/>
                  <a:gd name="connsiteX1" fmla="*/ 1454150 w 2889250"/>
                  <a:gd name="connsiteY1" fmla="*/ 6351 h 15875"/>
                  <a:gd name="connsiteX2" fmla="*/ 2889250 w 2889250"/>
                  <a:gd name="connsiteY2" fmla="*/ 15875 h 15875"/>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304360 h 320235"/>
                  <a:gd name="connsiteX1" fmla="*/ 1466850 w 2889250"/>
                  <a:gd name="connsiteY1" fmla="*/ 18611 h 320235"/>
                  <a:gd name="connsiteX2" fmla="*/ 2889250 w 2889250"/>
                  <a:gd name="connsiteY2" fmla="*/ 320235 h 320235"/>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285749 h 301624"/>
                  <a:gd name="connsiteX1" fmla="*/ 1466850 w 2889250"/>
                  <a:gd name="connsiteY1" fmla="*/ 0 h 301624"/>
                  <a:gd name="connsiteX2" fmla="*/ 2889250 w 2889250"/>
                  <a:gd name="connsiteY2" fmla="*/ 301624 h 301624"/>
                  <a:gd name="connsiteX0" fmla="*/ 0 w 2905125"/>
                  <a:gd name="connsiteY0" fmla="*/ 307990 h 307990"/>
                  <a:gd name="connsiteX1" fmla="*/ 1482725 w 2905125"/>
                  <a:gd name="connsiteY1" fmla="*/ 16 h 307990"/>
                  <a:gd name="connsiteX2" fmla="*/ 2905125 w 2905125"/>
                  <a:gd name="connsiteY2" fmla="*/ 301640 h 307990"/>
                  <a:gd name="connsiteX0" fmla="*/ 0 w 2905125"/>
                  <a:gd name="connsiteY0" fmla="*/ 304804 h 304804"/>
                  <a:gd name="connsiteX1" fmla="*/ 1482725 w 2905125"/>
                  <a:gd name="connsiteY1" fmla="*/ 5 h 304804"/>
                  <a:gd name="connsiteX2" fmla="*/ 2905125 w 2905125"/>
                  <a:gd name="connsiteY2" fmla="*/ 301629 h 304804"/>
                  <a:gd name="connsiteX0" fmla="*/ 0 w 2936875"/>
                  <a:gd name="connsiteY0" fmla="*/ 304804 h 307979"/>
                  <a:gd name="connsiteX1" fmla="*/ 1482725 w 2936875"/>
                  <a:gd name="connsiteY1" fmla="*/ 5 h 307979"/>
                  <a:gd name="connsiteX2" fmla="*/ 2936875 w 2936875"/>
                  <a:gd name="connsiteY2" fmla="*/ 307979 h 307979"/>
                  <a:gd name="connsiteX0" fmla="*/ 0 w 2940050"/>
                  <a:gd name="connsiteY0" fmla="*/ 304835 h 314360"/>
                  <a:gd name="connsiteX1" fmla="*/ 1482725 w 2940050"/>
                  <a:gd name="connsiteY1" fmla="*/ 36 h 314360"/>
                  <a:gd name="connsiteX2" fmla="*/ 2940050 w 2940050"/>
                  <a:gd name="connsiteY2" fmla="*/ 314360 h 314360"/>
                  <a:gd name="connsiteX0" fmla="*/ 0 w 2946400"/>
                  <a:gd name="connsiteY0" fmla="*/ 304835 h 314360"/>
                  <a:gd name="connsiteX1" fmla="*/ 1482725 w 2946400"/>
                  <a:gd name="connsiteY1" fmla="*/ 36 h 314360"/>
                  <a:gd name="connsiteX2" fmla="*/ 2946400 w 2946400"/>
                  <a:gd name="connsiteY2" fmla="*/ 314360 h 314360"/>
                  <a:gd name="connsiteX0" fmla="*/ 0 w 2943225"/>
                  <a:gd name="connsiteY0" fmla="*/ 314324 h 314324"/>
                  <a:gd name="connsiteX1" fmla="*/ 1479550 w 2943225"/>
                  <a:gd name="connsiteY1" fmla="*/ 0 h 314324"/>
                  <a:gd name="connsiteX2" fmla="*/ 2943225 w 2943225"/>
                  <a:gd name="connsiteY2" fmla="*/ 314324 h 314324"/>
                  <a:gd name="connsiteX0" fmla="*/ 0 w 2946400"/>
                  <a:gd name="connsiteY0" fmla="*/ 311152 h 314327"/>
                  <a:gd name="connsiteX1" fmla="*/ 1482725 w 2946400"/>
                  <a:gd name="connsiteY1" fmla="*/ 3 h 314327"/>
                  <a:gd name="connsiteX2" fmla="*/ 2946400 w 2946400"/>
                  <a:gd name="connsiteY2" fmla="*/ 314327 h 314327"/>
                  <a:gd name="connsiteX0" fmla="*/ 0 w 2946400"/>
                  <a:gd name="connsiteY0" fmla="*/ 273061 h 276236"/>
                  <a:gd name="connsiteX1" fmla="*/ 1470025 w 2946400"/>
                  <a:gd name="connsiteY1" fmla="*/ 12 h 276236"/>
                  <a:gd name="connsiteX2" fmla="*/ 2946400 w 2946400"/>
                  <a:gd name="connsiteY2" fmla="*/ 276236 h 276236"/>
                  <a:gd name="connsiteX0" fmla="*/ 0 w 2946400"/>
                  <a:gd name="connsiteY0" fmla="*/ 377825 h 381000"/>
                  <a:gd name="connsiteX1" fmla="*/ 1470025 w 2946400"/>
                  <a:gd name="connsiteY1" fmla="*/ 1 h 381000"/>
                  <a:gd name="connsiteX2" fmla="*/ 2946400 w 2946400"/>
                  <a:gd name="connsiteY2" fmla="*/ 381000 h 381000"/>
                </a:gdLst>
                <a:ahLst/>
                <a:cxnLst>
                  <a:cxn ang="0">
                    <a:pos x="connsiteX0" y="connsiteY0"/>
                  </a:cxn>
                  <a:cxn ang="0">
                    <a:pos x="connsiteX1" y="connsiteY1"/>
                  </a:cxn>
                  <a:cxn ang="0">
                    <a:pos x="connsiteX2" y="connsiteY2"/>
                  </a:cxn>
                </a:cxnLst>
                <a:rect l="l" t="t" r="r" b="b"/>
                <a:pathLst>
                  <a:path w="2946400" h="381000">
                    <a:moveTo>
                      <a:pt x="0" y="377825"/>
                    </a:moveTo>
                    <a:cubicBezTo>
                      <a:pt x="463550" y="120650"/>
                      <a:pt x="978958" y="-528"/>
                      <a:pt x="1470025" y="1"/>
                    </a:cubicBezTo>
                    <a:cubicBezTo>
                      <a:pt x="1961092" y="530"/>
                      <a:pt x="2475442" y="128059"/>
                      <a:pt x="2946400" y="381000"/>
                    </a:cubicBezTo>
                  </a:path>
                </a:pathLst>
              </a:cu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anose="02020603050405020304" pitchFamily="18" charset="0"/>
                  <a:ea typeface="ＭＳ Ｐゴシック" pitchFamily="34" charset="-128"/>
                  <a:cs typeface="Times New Roman" panose="02020603050405020304" pitchFamily="18" charset="0"/>
                </a:endParaRPr>
              </a:p>
            </p:txBody>
          </p:sp>
          <p:sp>
            <p:nvSpPr>
              <p:cNvPr id="70" name="Freeform 69">
                <a:extLst>
                  <a:ext uri="{FF2B5EF4-FFF2-40B4-BE49-F238E27FC236}">
                    <a16:creationId xmlns:a16="http://schemas.microsoft.com/office/drawing/2014/main" id="{D68084D7-A71A-C941-967F-01FD93F926A1}"/>
                  </a:ext>
                </a:extLst>
              </p:cNvPr>
              <p:cNvSpPr/>
              <p:nvPr/>
            </p:nvSpPr>
            <p:spPr>
              <a:xfrm rot="21436187" flipH="1" flipV="1">
                <a:off x="5634801" y="894081"/>
                <a:ext cx="728590" cy="688466"/>
              </a:xfrm>
              <a:custGeom>
                <a:avLst/>
                <a:gdLst>
                  <a:gd name="connsiteX0" fmla="*/ 0 w 1405466"/>
                  <a:gd name="connsiteY0" fmla="*/ 211667 h 252926"/>
                  <a:gd name="connsiteX1" fmla="*/ 804333 w 1405466"/>
                  <a:gd name="connsiteY1" fmla="*/ 237067 h 252926"/>
                  <a:gd name="connsiteX2" fmla="*/ 1405466 w 1405466"/>
                  <a:gd name="connsiteY2" fmla="*/ 0 h 252926"/>
                  <a:gd name="connsiteX3" fmla="*/ 1405466 w 1405466"/>
                  <a:gd name="connsiteY3" fmla="*/ 0 h 252926"/>
                  <a:gd name="connsiteX0" fmla="*/ -1 w 1370337"/>
                  <a:gd name="connsiteY0" fmla="*/ 215446 h 254167"/>
                  <a:gd name="connsiteX1" fmla="*/ 769204 w 1370337"/>
                  <a:gd name="connsiteY1" fmla="*/ 237067 h 254167"/>
                  <a:gd name="connsiteX2" fmla="*/ 1370337 w 1370337"/>
                  <a:gd name="connsiteY2" fmla="*/ 0 h 254167"/>
                  <a:gd name="connsiteX3" fmla="*/ 1370337 w 1370337"/>
                  <a:gd name="connsiteY3" fmla="*/ 0 h 254167"/>
                  <a:gd name="connsiteX0" fmla="*/ 1 w 1370339"/>
                  <a:gd name="connsiteY0" fmla="*/ 215446 h 255890"/>
                  <a:gd name="connsiteX1" fmla="*/ 769206 w 1370339"/>
                  <a:gd name="connsiteY1" fmla="*/ 237067 h 255890"/>
                  <a:gd name="connsiteX2" fmla="*/ 1370339 w 1370339"/>
                  <a:gd name="connsiteY2" fmla="*/ 0 h 255890"/>
                  <a:gd name="connsiteX3" fmla="*/ 1370339 w 1370339"/>
                  <a:gd name="connsiteY3" fmla="*/ 0 h 255890"/>
                  <a:gd name="connsiteX0" fmla="*/ 1 w 1331778"/>
                  <a:gd name="connsiteY0" fmla="*/ 205426 h 252446"/>
                  <a:gd name="connsiteX1" fmla="*/ 730645 w 1331778"/>
                  <a:gd name="connsiteY1" fmla="*/ 237067 h 252446"/>
                  <a:gd name="connsiteX2" fmla="*/ 1331778 w 1331778"/>
                  <a:gd name="connsiteY2" fmla="*/ 0 h 252446"/>
                  <a:gd name="connsiteX3" fmla="*/ 1331778 w 1331778"/>
                  <a:gd name="connsiteY3" fmla="*/ 0 h 252446"/>
                  <a:gd name="connsiteX0" fmla="*/ -1 w 1331776"/>
                  <a:gd name="connsiteY0" fmla="*/ 205426 h 245095"/>
                  <a:gd name="connsiteX1" fmla="*/ 763206 w 1331776"/>
                  <a:gd name="connsiteY1" fmla="*/ 226992 h 245095"/>
                  <a:gd name="connsiteX2" fmla="*/ 1331776 w 1331776"/>
                  <a:gd name="connsiteY2" fmla="*/ 0 h 245095"/>
                  <a:gd name="connsiteX3" fmla="*/ 1331776 w 1331776"/>
                  <a:gd name="connsiteY3" fmla="*/ 0 h 245095"/>
                  <a:gd name="connsiteX0" fmla="*/ -1 w 1377900"/>
                  <a:gd name="connsiteY0" fmla="*/ 216114 h 249627"/>
                  <a:gd name="connsiteX1" fmla="*/ 809330 w 1377900"/>
                  <a:gd name="connsiteY1" fmla="*/ 226992 h 249627"/>
                  <a:gd name="connsiteX2" fmla="*/ 1377900 w 1377900"/>
                  <a:gd name="connsiteY2" fmla="*/ 0 h 249627"/>
                  <a:gd name="connsiteX3" fmla="*/ 1377900 w 1377900"/>
                  <a:gd name="connsiteY3" fmla="*/ 0 h 249627"/>
                </a:gdLst>
                <a:ahLst/>
                <a:cxnLst>
                  <a:cxn ang="0">
                    <a:pos x="connsiteX0" y="connsiteY0"/>
                  </a:cxn>
                  <a:cxn ang="0">
                    <a:pos x="connsiteX1" y="connsiteY1"/>
                  </a:cxn>
                  <a:cxn ang="0">
                    <a:pos x="connsiteX2" y="connsiteY2"/>
                  </a:cxn>
                  <a:cxn ang="0">
                    <a:pos x="connsiteX3" y="connsiteY3"/>
                  </a:cxn>
                </a:cxnLst>
                <a:rect l="l" t="t" r="r" b="b"/>
                <a:pathLst>
                  <a:path w="1377900" h="249627">
                    <a:moveTo>
                      <a:pt x="-1" y="216114"/>
                    </a:moveTo>
                    <a:cubicBezTo>
                      <a:pt x="307318" y="253572"/>
                      <a:pt x="579680" y="263011"/>
                      <a:pt x="809330" y="226992"/>
                    </a:cubicBezTo>
                    <a:cubicBezTo>
                      <a:pt x="1038980" y="190973"/>
                      <a:pt x="1377900" y="0"/>
                      <a:pt x="1377900" y="0"/>
                    </a:cubicBezTo>
                    <a:lnTo>
                      <a:pt x="1377900" y="0"/>
                    </a:lnTo>
                  </a:path>
                </a:pathLst>
              </a:custGeom>
              <a:noFill/>
              <a:ln>
                <a:solidFill>
                  <a:srgbClr val="FF00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3" name="5-Point Star 42">
                <a:extLst>
                  <a:ext uri="{FF2B5EF4-FFF2-40B4-BE49-F238E27FC236}">
                    <a16:creationId xmlns:a16="http://schemas.microsoft.com/office/drawing/2014/main" id="{D2A04615-77C4-5048-9B11-DE02AF5D1F03}"/>
                  </a:ext>
                </a:extLst>
              </p:cNvPr>
              <p:cNvSpPr/>
              <p:nvPr/>
            </p:nvSpPr>
            <p:spPr>
              <a:xfrm>
                <a:off x="4718820" y="498359"/>
                <a:ext cx="137160" cy="13716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62" name="5-Point Star 61">
              <a:extLst>
                <a:ext uri="{FF2B5EF4-FFF2-40B4-BE49-F238E27FC236}">
                  <a16:creationId xmlns:a16="http://schemas.microsoft.com/office/drawing/2014/main" id="{1E2A8346-4C9D-0A42-AF5E-6FEAC1811787}"/>
                </a:ext>
              </a:extLst>
            </p:cNvPr>
            <p:cNvSpPr/>
            <p:nvPr/>
          </p:nvSpPr>
          <p:spPr>
            <a:xfrm>
              <a:off x="6557303" y="634657"/>
              <a:ext cx="137160" cy="13716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3" name="5-Point Star 62">
              <a:extLst>
                <a:ext uri="{FF2B5EF4-FFF2-40B4-BE49-F238E27FC236}">
                  <a16:creationId xmlns:a16="http://schemas.microsoft.com/office/drawing/2014/main" id="{971EBA5E-F1A0-F04C-BB8A-28548BCD1D0D}"/>
                </a:ext>
              </a:extLst>
            </p:cNvPr>
            <p:cNvSpPr/>
            <p:nvPr/>
          </p:nvSpPr>
          <p:spPr>
            <a:xfrm>
              <a:off x="5536889" y="652028"/>
              <a:ext cx="137160" cy="13716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7" name="5-Point Star 66">
              <a:extLst>
                <a:ext uri="{FF2B5EF4-FFF2-40B4-BE49-F238E27FC236}">
                  <a16:creationId xmlns:a16="http://schemas.microsoft.com/office/drawing/2014/main" id="{6B187566-924F-F849-9F07-773F0FA9DE7D}"/>
                </a:ext>
              </a:extLst>
            </p:cNvPr>
            <p:cNvSpPr/>
            <p:nvPr/>
          </p:nvSpPr>
          <p:spPr>
            <a:xfrm>
              <a:off x="6287185" y="617633"/>
              <a:ext cx="137160" cy="13716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68" name="Content Placeholder 7">
            <a:extLst>
              <a:ext uri="{FF2B5EF4-FFF2-40B4-BE49-F238E27FC236}">
                <a16:creationId xmlns:a16="http://schemas.microsoft.com/office/drawing/2014/main" id="{74EAF9AC-68CC-F54D-A3FE-4820B4FE9964}"/>
              </a:ext>
            </a:extLst>
          </p:cNvPr>
          <p:cNvSpPr txBox="1">
            <a:spLocks/>
          </p:cNvSpPr>
          <p:nvPr/>
        </p:nvSpPr>
        <p:spPr>
          <a:xfrm>
            <a:off x="32637" y="5086533"/>
            <a:ext cx="9078726" cy="1681147"/>
          </a:xfrm>
          <a:prstGeom prst="rect">
            <a:avLst/>
          </a:prstGeom>
          <a:solidFill>
            <a:schemeClr val="bg1">
              <a:alpha val="78000"/>
            </a:schemeClr>
          </a:solidFill>
          <a:ln>
            <a:solidFill>
              <a:schemeClr val="tx1"/>
            </a:solid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0432FF"/>
                </a:solidFill>
              </a:rPr>
              <a:t>After acceleration, collision, and deceleration all electrons and positrons are reinjected into the cooling rings. Only beam losses must be made up through top-off injection.</a:t>
            </a:r>
          </a:p>
          <a:p>
            <a:r>
              <a:rPr lang="en-US" sz="1600" dirty="0">
                <a:solidFill>
                  <a:srgbClr val="0432FF"/>
                </a:solidFill>
              </a:rPr>
              <a:t>Depolarization during acceleration, collision, and deceleration is expected to be minimal. First estimates shows 0.5% polarization loss from collision.</a:t>
            </a:r>
          </a:p>
          <a:p>
            <a:r>
              <a:rPr lang="en-US" sz="1600" dirty="0">
                <a:solidFill>
                  <a:srgbClr val="0432FF"/>
                </a:solidFill>
              </a:rPr>
              <a:t>If this depolarization is less than the polarization build-up during the 4 </a:t>
            </a:r>
            <a:r>
              <a:rPr lang="en-US" sz="1600" dirty="0" err="1">
                <a:solidFill>
                  <a:srgbClr val="0432FF"/>
                </a:solidFill>
              </a:rPr>
              <a:t>ms</a:t>
            </a:r>
            <a:r>
              <a:rPr lang="en-US" sz="1600" dirty="0">
                <a:solidFill>
                  <a:srgbClr val="0432FF"/>
                </a:solidFill>
              </a:rPr>
              <a:t> time in the cooling rings, the electron and positron beams will eventually be longitudinally polarized</a:t>
            </a:r>
            <a:r>
              <a:rPr lang="en-US" sz="1800" dirty="0">
                <a:solidFill>
                  <a:srgbClr val="0432FF"/>
                </a:solidFill>
              </a:rPr>
              <a:t>.</a:t>
            </a:r>
          </a:p>
        </p:txBody>
      </p:sp>
      <p:sp>
        <p:nvSpPr>
          <p:cNvPr id="74" name="Title 1">
            <a:extLst>
              <a:ext uri="{FF2B5EF4-FFF2-40B4-BE49-F238E27FC236}">
                <a16:creationId xmlns:a16="http://schemas.microsoft.com/office/drawing/2014/main" id="{37E2A56D-3378-7340-9DE0-00E22F8E641E}"/>
              </a:ext>
            </a:extLst>
          </p:cNvPr>
          <p:cNvSpPr txBox="1">
            <a:spLocks/>
          </p:cNvSpPr>
          <p:nvPr/>
        </p:nvSpPr>
        <p:spPr>
          <a:xfrm>
            <a:off x="96426" y="4547171"/>
            <a:ext cx="8914572" cy="539362"/>
          </a:xfrm>
          <a:prstGeom prst="rect">
            <a:avLst/>
          </a:prstGeom>
          <a:solidFill>
            <a:schemeClr val="bg1">
              <a:alpha val="76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en-US" sz="2800" dirty="0"/>
              <a:t>ERL collider recycles (polarized) electrons and positrons</a:t>
            </a:r>
          </a:p>
        </p:txBody>
      </p:sp>
    </p:spTree>
    <p:extLst>
      <p:ext uri="{BB962C8B-B14F-4D97-AF65-F5344CB8AC3E}">
        <p14:creationId xmlns:p14="http://schemas.microsoft.com/office/powerpoint/2010/main" val="4005350635"/>
      </p:ext>
    </p:extLst>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3114</Words>
  <Application>Microsoft Macintosh PowerPoint</Application>
  <PresentationFormat>On-screen Show (4:3)</PresentationFormat>
  <Paragraphs>436</Paragraphs>
  <Slides>35</Slides>
  <Notes>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5" baseType="lpstr">
      <vt:lpstr>Arial</vt:lpstr>
      <vt:lpstr>Book Antiqua</vt:lpstr>
      <vt:lpstr>Calibri</vt:lpstr>
      <vt:lpstr>Cambria Math</vt:lpstr>
      <vt:lpstr>Comic Sans MS</vt:lpstr>
      <vt:lpstr>Helvetica</vt:lpstr>
      <vt:lpstr>Times New Roman</vt:lpstr>
      <vt:lpstr>Wingdings</vt:lpstr>
      <vt:lpstr>Office Theme</vt:lpstr>
      <vt:lpstr>Equation.DSMT4</vt:lpstr>
      <vt:lpstr>High Energy High Luminosity e+e- Collider using Energy-Recovery Linacs </vt:lpstr>
      <vt:lpstr>Content</vt:lpstr>
      <vt:lpstr>Under discussions</vt:lpstr>
      <vt:lpstr>PowerPoint Presentation</vt:lpstr>
      <vt:lpstr>What ERL can offer: energy and particles recycling in a green e+e- collider with 30% of FCC ee power consumption </vt:lpstr>
      <vt:lpstr>e+e- colliders</vt:lpstr>
      <vt:lpstr>Comparison of ERL and Ring colliders</vt:lpstr>
      <vt:lpstr>ERL collider can go to higher energy with higher luminosity </vt:lpstr>
      <vt:lpstr>ERL collider concept                        </vt:lpstr>
      <vt:lpstr>Superconducting RF Energy Recovery Linac</vt:lpstr>
      <vt:lpstr>The e- and e+ beam energy evolutions</vt:lpstr>
      <vt:lpstr>Why is the power consumption of an ERL collider lower?</vt:lpstr>
      <vt:lpstr>Beamstrahlung</vt:lpstr>
      <vt:lpstr>Colliding beam disruption</vt:lpstr>
      <vt:lpstr>Strong-strong collisions of flat beams in ERL e+e- collider</vt:lpstr>
      <vt:lpstr>Details on head-on collisions: 2 beams x 250 GeV</vt:lpstr>
      <vt:lpstr>Effect of beam’s offsets in IP</vt:lpstr>
      <vt:lpstr>Key differences</vt:lpstr>
      <vt:lpstr>Status of our studies</vt:lpstr>
      <vt:lpstr>Status of our studies … cont</vt:lpstr>
      <vt:lpstr>Important challenges</vt:lpstr>
      <vt:lpstr>Optimal number of ERL passes N?</vt:lpstr>
      <vt:lpstr>Possible arcs layout for 4-path of 182.5 GeV ERL Electrons and positrons alternate the inside and outside passes </vt:lpstr>
      <vt:lpstr>Conclusions</vt:lpstr>
      <vt:lpstr>PowerPoint Presentation</vt:lpstr>
      <vt:lpstr>Samples: Phase space diagrams</vt:lpstr>
      <vt:lpstr>Samples: RMS beam size evolution</vt:lpstr>
      <vt:lpstr>Samples: RMS beam size 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Energy High Luminosity e+e- Collider using Energy-Recovery Linacs </dc:title>
  <dc:creator>Microsoft Office User</dc:creator>
  <cp:lastModifiedBy>Microsoft Office User</cp:lastModifiedBy>
  <cp:revision>14</cp:revision>
  <dcterms:created xsi:type="dcterms:W3CDTF">2020-02-16T13:53:10Z</dcterms:created>
  <dcterms:modified xsi:type="dcterms:W3CDTF">2020-02-18T09:36:10Z</dcterms:modified>
</cp:coreProperties>
</file>