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 und Datum"/>
          <p:cNvSpPr txBox="1"/>
          <p:nvPr>
            <p:ph type="body" sz="quarter" idx="21" hasCustomPrompt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Autor und Datum</a:t>
            </a:r>
          </a:p>
        </p:txBody>
      </p:sp>
      <p:sp>
        <p:nvSpPr>
          <p:cNvPr id="12" name="Titel der Präsentation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Titel der Präsentation</a:t>
            </a:r>
          </a:p>
        </p:txBody>
      </p:sp>
      <p:sp>
        <p:nvSpPr>
          <p:cNvPr id="13" name="Textebene 1…"/>
          <p:cNvSpPr txBox="1"/>
          <p:nvPr>
            <p:ph type="body" sz="quarter" idx="1" hasCustomPrompt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Präsentationsuntertitel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Foliennummer"/>
          <p:cNvSpPr txBox="1"/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uf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bene 1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Aufstellung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akt (gro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kte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Fakten</a:t>
            </a:r>
          </a:p>
        </p:txBody>
      </p:sp>
      <p:sp>
        <p:nvSpPr>
          <p:cNvPr id="107" name="Textebene 1…"/>
          <p:cNvSpPr txBox="1"/>
          <p:nvPr>
            <p:ph type="body" idx="1" hasCustomPrompt="1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Quellenangabe"/>
          <p:cNvSpPr txBox="1"/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Quellenangabe</a:t>
            </a:r>
          </a:p>
        </p:txBody>
      </p:sp>
      <p:sp>
        <p:nvSpPr>
          <p:cNvPr id="116" name="Textebene 1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anchor="ctr"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„Bemerkenswert“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862804876_960x639.jpg"/>
          <p:cNvSpPr/>
          <p:nvPr>
            <p:ph type="pic" sz="quarter" idx="21"/>
          </p:nvPr>
        </p:nvSpPr>
        <p:spPr>
          <a:xfrm>
            <a:off x="15430500" y="7085409"/>
            <a:ext cx="8128000" cy="5410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824910546_2681x1332.jpg"/>
          <p:cNvSpPr/>
          <p:nvPr>
            <p:ph type="pic" idx="22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575395635_960x639.jpg"/>
          <p:cNvSpPr/>
          <p:nvPr>
            <p:ph type="pic" sz="quarter" idx="23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ild"/>
          <p:cNvSpPr/>
          <p:nvPr>
            <p:ph type="pic" idx="21"/>
          </p:nvPr>
        </p:nvSpPr>
        <p:spPr>
          <a:xfrm>
            <a:off x="-1511300" y="-3721100"/>
            <a:ext cx="28511500" cy="190302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ild"/>
          <p:cNvSpPr/>
          <p:nvPr>
            <p:ph type="pic" idx="21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Titel der Präsentation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Titel der Präsentation</a:t>
            </a:r>
          </a:p>
        </p:txBody>
      </p:sp>
      <p:sp>
        <p:nvSpPr>
          <p:cNvPr id="23" name="Autor und Datum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Autor und Datum</a:t>
            </a:r>
          </a:p>
        </p:txBody>
      </p:sp>
      <p:sp>
        <p:nvSpPr>
          <p:cNvPr id="24" name="Textebene 1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Präsentationsuntertitel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&amp;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lientitel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Folientitel</a:t>
            </a:r>
          </a:p>
        </p:txBody>
      </p:sp>
      <p:sp>
        <p:nvSpPr>
          <p:cNvPr id="33" name="Textebene 1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Folien-Untertitel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92709243_1322x1323.jpeg"/>
          <p:cNvSpPr/>
          <p:nvPr>
            <p:ph type="pic" sz="half" idx="21"/>
          </p:nvPr>
        </p:nvSpPr>
        <p:spPr>
          <a:xfrm>
            <a:off x="12052303" y="1270000"/>
            <a:ext cx="11188406" cy="11209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5" name="Foliennumm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&amp;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titel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Folientitel</a:t>
            </a:r>
          </a:p>
        </p:txBody>
      </p:sp>
      <p:sp>
        <p:nvSpPr>
          <p:cNvPr id="43" name="Folien-Untertitel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Folien-Untertitel</a:t>
            </a:r>
          </a:p>
        </p:txBody>
      </p:sp>
      <p:sp>
        <p:nvSpPr>
          <p:cNvPr id="44" name="Textebene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für Folienpunkt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bene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Text für Folienpunkt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Punkte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olientitel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Folientitel</a:t>
            </a:r>
          </a:p>
        </p:txBody>
      </p:sp>
      <p:sp>
        <p:nvSpPr>
          <p:cNvPr id="61" name="Folien-Untertitel"/>
          <p:cNvSpPr txBox="1"/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Folien-Untertitel</a:t>
            </a:r>
          </a:p>
        </p:txBody>
      </p:sp>
      <p:sp>
        <p:nvSpPr>
          <p:cNvPr id="62" name="Textebene 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Text für Folienpunkt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824910546_2681x1332.jpg"/>
          <p:cNvSpPr/>
          <p:nvPr>
            <p:ph type="pic" idx="22"/>
          </p:nvPr>
        </p:nvSpPr>
        <p:spPr>
          <a:xfrm>
            <a:off x="6380200" y="1263848"/>
            <a:ext cx="22529801" cy="111934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b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el des Abschnitts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Titel des Abschnitts</a:t>
            </a:r>
          </a:p>
        </p:txBody>
      </p:sp>
      <p:sp>
        <p:nvSpPr>
          <p:cNvPr id="72" name="Foliennumm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olientitel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Folientitel</a:t>
            </a:r>
          </a:p>
        </p:txBody>
      </p:sp>
      <p:sp>
        <p:nvSpPr>
          <p:cNvPr id="80" name="Folien-Untertitel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Folien-Untertitel</a:t>
            </a:r>
          </a:p>
        </p:txBody>
      </p:sp>
      <p:sp>
        <p:nvSpPr>
          <p:cNvPr id="8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-Titel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Agenda-Titel</a:t>
            </a:r>
          </a:p>
        </p:txBody>
      </p:sp>
      <p:sp>
        <p:nvSpPr>
          <p:cNvPr id="89" name="Agenda-Untertitel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Agenda-Untertitel</a:t>
            </a:r>
          </a:p>
        </p:txBody>
      </p:sp>
      <p:sp>
        <p:nvSpPr>
          <p:cNvPr id="90" name="Textebene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Agendathemen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Folientitel</a:t>
            </a:r>
          </a:p>
        </p:txBody>
      </p:sp>
      <p:sp>
        <p:nvSpPr>
          <p:cNvPr id="3" name="Textebene 1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 für Folienpunkt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Foliennumm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g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gif"/><Relationship Id="rId3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Relationship Id="rId4" Type="http://schemas.openxmlformats.org/officeDocument/2006/relationships/image" Target="../media/image4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Relationship Id="rId4" Type="http://schemas.openxmlformats.org/officeDocument/2006/relationships/image" Target="../media/image4.png"/><Relationship Id="rId5" Type="http://schemas.openxmlformats.org/officeDocument/2006/relationships/image" Target="../media/image14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3" Type="http://schemas.openxmlformats.org/officeDocument/2006/relationships/image" Target="../media/image15.png"/><Relationship Id="rId4" Type="http://schemas.openxmlformats.org/officeDocument/2006/relationships/image" Target="../media/image4.png"/><Relationship Id="rId5" Type="http://schemas.openxmlformats.org/officeDocument/2006/relationships/image" Target="../media/image14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s://doi.org/10.1007/BF00337288" TargetMode="External"/><Relationship Id="rId3" Type="http://schemas.openxmlformats.org/officeDocument/2006/relationships/hyperlink" Target="https://github.com/kai-git-stuff/SOM" TargetMode="Externa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gif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g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Kai Habermann, Eckhard von Toerne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rPr u="sng"/>
              <a:t>Kai Habermann</a:t>
            </a:r>
            <a:r>
              <a:t>, Eckhard von Toerne</a:t>
            </a:r>
          </a:p>
        </p:txBody>
      </p:sp>
      <p:sp>
        <p:nvSpPr>
          <p:cNvPr id="152" name="Self-Organizing Maps (SOM) in High Energy Physics"/>
          <p:cNvSpPr txBox="1"/>
          <p:nvPr>
            <p:ph type="ctrTitle"/>
          </p:nvPr>
        </p:nvSpPr>
        <p:spPr>
          <a:xfrm>
            <a:off x="1206496" y="3849375"/>
            <a:ext cx="21971004" cy="3373816"/>
          </a:xfrm>
          <a:prstGeom prst="rect">
            <a:avLst/>
          </a:prstGeom>
        </p:spPr>
        <p:txBody>
          <a:bodyPr/>
          <a:lstStyle/>
          <a:p>
            <a:pPr/>
            <a:r>
              <a:t>Self-Organizing Maps (SOM) in High Energy Physics</a:t>
            </a:r>
          </a:p>
        </p:txBody>
      </p:sp>
      <p:sp>
        <p:nvSpPr>
          <p:cNvPr id="153" name="27.04.2022"/>
          <p:cNvSpPr txBox="1"/>
          <p:nvPr/>
        </p:nvSpPr>
        <p:spPr>
          <a:xfrm>
            <a:off x="1254436" y="7092603"/>
            <a:ext cx="3609595" cy="944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defRPr b="1" sz="5500"/>
            </a:lvl1pPr>
          </a:lstStyle>
          <a:p>
            <a:pPr/>
            <a:r>
              <a:t>27.04.2022</a:t>
            </a:r>
          </a:p>
        </p:txBody>
      </p:sp>
      <p:sp>
        <p:nvSpPr>
          <p:cNvPr id="154" name="Foliennummer"/>
          <p:cNvSpPr txBox="1"/>
          <p:nvPr>
            <p:ph type="sldNum" sz="quarter" idx="4294967295"/>
          </p:nvPr>
        </p:nvSpPr>
        <p:spPr>
          <a:xfrm>
            <a:off x="12071299" y="13080999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55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858620" y="253706"/>
            <a:ext cx="5997078" cy="233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6106" y="253706"/>
            <a:ext cx="8480422" cy="233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rain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Training</a:t>
            </a:r>
          </a:p>
        </p:txBody>
      </p:sp>
      <p:sp>
        <p:nvSpPr>
          <p:cNvPr id="227" name="Foliennummer"/>
          <p:cNvSpPr txBox="1"/>
          <p:nvPr>
            <p:ph type="sldNum" sz="quarter" idx="4294967295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28" name="SOM_training.gif" descr="SOM_training.gi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9608" y="1057006"/>
            <a:ext cx="15469319" cy="11601988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Orange: Prototype vectors…"/>
          <p:cNvSpPr txBox="1"/>
          <p:nvPr/>
        </p:nvSpPr>
        <p:spPr>
          <a:xfrm>
            <a:off x="17613969" y="2650749"/>
            <a:ext cx="4421429" cy="1197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04800" indent="-304800" algn="l">
              <a:buSzPct val="123000"/>
              <a:buChar char="•"/>
              <a:defRPr>
                <a:solidFill>
                  <a:schemeClr val="accent4">
                    <a:hueOff val="-613784"/>
                    <a:lumOff val="1275"/>
                  </a:schemeClr>
                </a:solidFill>
              </a:defRPr>
            </a:pPr>
            <a:r>
              <a:t>Orange: Prototype vectors</a:t>
            </a:r>
          </a:p>
          <a:p>
            <a:pPr marL="304800" indent="-304800" algn="l">
              <a:buClr>
                <a:schemeClr val="accent1"/>
              </a:buClr>
              <a:buSzPct val="123000"/>
              <a:buChar char="•"/>
              <a:defRPr>
                <a:solidFill>
                  <a:schemeClr val="accent4">
                    <a:hueOff val="-613784"/>
                    <a:lumOff val="1275"/>
                  </a:schemeClr>
                </a:solidFill>
              </a:defRPr>
            </a:pPr>
            <a:r>
              <a:rPr>
                <a:solidFill>
                  <a:schemeClr val="accent1"/>
                </a:solidFill>
              </a:rPr>
              <a:t>Blue: Training data</a:t>
            </a:r>
            <a:endParaRPr>
              <a:solidFill>
                <a:schemeClr val="accent1"/>
              </a:solidFill>
            </a:endParaRPr>
          </a:p>
          <a:p>
            <a:pPr marL="304800" indent="-304800" algn="l">
              <a:buClr>
                <a:srgbClr val="6C6C6C"/>
              </a:buClr>
              <a:buSzPct val="123000"/>
              <a:buChar char="-"/>
              <a:defRPr>
                <a:solidFill>
                  <a:schemeClr val="accent4">
                    <a:hueOff val="-613784"/>
                    <a:lumOff val="1275"/>
                  </a:schemeClr>
                </a:solidFill>
              </a:defRPr>
            </a:pPr>
            <a:r>
              <a:rPr>
                <a:solidFill>
                  <a:srgbClr val="6C6C6C"/>
                </a:solidFill>
              </a:rPr>
              <a:t>Grey: Neighborhood relations</a:t>
            </a:r>
          </a:p>
        </p:txBody>
      </p:sp>
      <p:sp>
        <p:nvSpPr>
          <p:cNvPr id="230" name="Goal:…"/>
          <p:cNvSpPr txBox="1"/>
          <p:nvPr/>
        </p:nvSpPr>
        <p:spPr>
          <a:xfrm>
            <a:off x="753678" y="2416496"/>
            <a:ext cx="7540489" cy="1029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98499" indent="-698499" algn="l">
              <a:buSzPct val="123000"/>
              <a:buChar char="•"/>
              <a:defRPr sz="5600"/>
            </a:pPr>
            <a:r>
              <a:t>Goal: </a:t>
            </a:r>
          </a:p>
          <a:p>
            <a:pPr lvl="1" marL="1308099" indent="-698499" algn="l">
              <a:buSzPct val="123000"/>
              <a:buChar char="•"/>
              <a:defRPr sz="5600"/>
            </a:pPr>
            <a:r>
              <a:t>Find  best prototype vectors</a:t>
            </a:r>
          </a:p>
          <a:p>
            <a:pPr lvl="1" marL="1308099" indent="-698499" algn="l">
              <a:buSzPct val="123000"/>
              <a:buChar char="•"/>
              <a:defRPr sz="5600"/>
            </a:pPr>
            <a:r>
              <a:t>Preserve Topology and distance relations</a:t>
            </a:r>
          </a:p>
          <a:p>
            <a:pPr marL="698499" indent="-698499" algn="l">
              <a:buSzPct val="123000"/>
              <a:buChar char="•"/>
              <a:defRPr sz="5600"/>
            </a:pPr>
            <a:r>
              <a:t>Method:</a:t>
            </a:r>
          </a:p>
          <a:p>
            <a:pPr lvl="1" marL="1308099" indent="-698499" algn="l">
              <a:buSzPct val="123000"/>
              <a:buChar char="•"/>
              <a:defRPr sz="5600"/>
            </a:pPr>
            <a:r>
              <a:t>Competitive + collaborative</a:t>
            </a:r>
          </a:p>
          <a:p>
            <a:pPr lvl="1" marL="1308099" indent="-698499" algn="l">
              <a:buSzPct val="123000"/>
              <a:buChar char="•"/>
              <a:defRPr sz="5600"/>
            </a:pPr>
            <a:r>
              <a:t>Neurons compete for inputs + update neighbors [1]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rain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Training</a:t>
            </a:r>
          </a:p>
        </p:txBody>
      </p:sp>
      <p:sp>
        <p:nvSpPr>
          <p:cNvPr id="233" name="Foliennummer"/>
          <p:cNvSpPr txBox="1"/>
          <p:nvPr>
            <p:ph type="sldNum" sz="quarter" idx="4294967295"/>
          </p:nvPr>
        </p:nvSpPr>
        <p:spPr>
          <a:xfrm>
            <a:off x="12058764" y="13080999"/>
            <a:ext cx="253975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34" name="SOM_training.gif" descr="SOM_training.gi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70556" y="1033179"/>
            <a:ext cx="15469319" cy="116019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Bildergalerie" descr="Bildergalerie"/>
          <p:cNvPicPr>
            <a:picLocks noChangeAspect="1"/>
          </p:cNvPicPr>
          <p:nvPr/>
        </p:nvPicPr>
        <p:blipFill>
          <a:blip r:embed="rId3">
            <a:extLst/>
          </a:blip>
          <a:srcRect l="27" t="0" r="27" b="0"/>
          <a:stretch>
            <a:fillRect/>
          </a:stretch>
        </p:blipFill>
        <p:spPr>
          <a:xfrm>
            <a:off x="8470915" y="1054100"/>
            <a:ext cx="15468601" cy="11607801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Goal:…"/>
          <p:cNvSpPr txBox="1"/>
          <p:nvPr/>
        </p:nvSpPr>
        <p:spPr>
          <a:xfrm>
            <a:off x="753678" y="2416496"/>
            <a:ext cx="7731486" cy="1029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98499" indent="-698499" algn="l">
              <a:buSzPct val="123000"/>
              <a:buChar char="•"/>
              <a:defRPr sz="5600"/>
            </a:pPr>
            <a:r>
              <a:t>Goal: </a:t>
            </a:r>
          </a:p>
          <a:p>
            <a:pPr lvl="1" marL="1308099" indent="-698499" algn="l">
              <a:buSzPct val="123000"/>
              <a:buChar char="•"/>
              <a:defRPr sz="5600"/>
            </a:pPr>
            <a:r>
              <a:t>Find  best prototype vectors</a:t>
            </a:r>
          </a:p>
          <a:p>
            <a:pPr lvl="1" marL="1308099" indent="-698499" algn="l">
              <a:buSzPct val="123000"/>
              <a:buChar char="•"/>
              <a:defRPr sz="5600"/>
            </a:pPr>
            <a:r>
              <a:t>Preserve Topology and distance relations</a:t>
            </a:r>
          </a:p>
          <a:p>
            <a:pPr marL="698499" indent="-698499" algn="l">
              <a:buSzPct val="123000"/>
              <a:buChar char="•"/>
              <a:defRPr sz="5600"/>
            </a:pPr>
            <a:r>
              <a:t>Method:</a:t>
            </a:r>
          </a:p>
          <a:p>
            <a:pPr lvl="1" marL="1308099" indent="-698499" algn="l">
              <a:buSzPct val="123000"/>
              <a:buChar char="•"/>
              <a:defRPr sz="5600"/>
            </a:pPr>
            <a:r>
              <a:t>Competitive + collaborative</a:t>
            </a:r>
          </a:p>
          <a:p>
            <a:pPr lvl="1" marL="1308099" indent="-698499" algn="l">
              <a:buSzPct val="123000"/>
              <a:buChar char="•"/>
              <a:defRPr sz="5600"/>
            </a:pPr>
            <a:r>
              <a:t>Neurons compete for inputs, then update neighbors</a:t>
            </a:r>
          </a:p>
        </p:txBody>
      </p:sp>
      <p:sp>
        <p:nvSpPr>
          <p:cNvPr id="237" name="Orange: Prototype vectors…"/>
          <p:cNvSpPr txBox="1"/>
          <p:nvPr/>
        </p:nvSpPr>
        <p:spPr>
          <a:xfrm>
            <a:off x="18008624" y="2566180"/>
            <a:ext cx="4421429" cy="1197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04800" indent="-304800" algn="l">
              <a:buSzPct val="123000"/>
              <a:buChar char="•"/>
              <a:defRPr>
                <a:solidFill>
                  <a:schemeClr val="accent4">
                    <a:hueOff val="-613784"/>
                    <a:lumOff val="1275"/>
                  </a:schemeClr>
                </a:solidFill>
              </a:defRPr>
            </a:pPr>
            <a:r>
              <a:t>Orange: Prototype vectors</a:t>
            </a:r>
          </a:p>
          <a:p>
            <a:pPr marL="304800" indent="-304800" algn="l">
              <a:buClr>
                <a:schemeClr val="accent1"/>
              </a:buClr>
              <a:buSzPct val="123000"/>
              <a:buChar char="•"/>
              <a:defRPr>
                <a:solidFill>
                  <a:schemeClr val="accent4">
                    <a:hueOff val="-613784"/>
                    <a:lumOff val="1275"/>
                  </a:schemeClr>
                </a:solidFill>
              </a:defRPr>
            </a:pPr>
            <a:r>
              <a:rPr>
                <a:solidFill>
                  <a:schemeClr val="accent1"/>
                </a:solidFill>
              </a:rPr>
              <a:t>Blue: Training data</a:t>
            </a:r>
            <a:endParaRPr>
              <a:solidFill>
                <a:schemeClr val="accent1"/>
              </a:solidFill>
            </a:endParaRPr>
          </a:p>
          <a:p>
            <a:pPr marL="304800" indent="-304800" algn="l">
              <a:buClr>
                <a:srgbClr val="6C6C6C"/>
              </a:buClr>
              <a:buSzPct val="123000"/>
              <a:buChar char="-"/>
              <a:defRPr>
                <a:solidFill>
                  <a:schemeClr val="accent4">
                    <a:hueOff val="-613784"/>
                    <a:lumOff val="1275"/>
                  </a:schemeClr>
                </a:solidFill>
              </a:defRPr>
            </a:pPr>
            <a:r>
              <a:rPr>
                <a:solidFill>
                  <a:srgbClr val="6C6C6C"/>
                </a:solidFill>
              </a:rPr>
              <a:t>Grey: Neighborhood relations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Improved training algorith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Improved training algorithms</a:t>
            </a:r>
          </a:p>
        </p:txBody>
      </p:sp>
      <p:sp>
        <p:nvSpPr>
          <p:cNvPr id="240" name="Batch-SOM:…"/>
          <p:cNvSpPr txBox="1"/>
          <p:nvPr>
            <p:ph type="body" idx="1"/>
          </p:nvPr>
        </p:nvSpPr>
        <p:spPr>
          <a:xfrm>
            <a:off x="1206500" y="2893789"/>
            <a:ext cx="21971000" cy="9610727"/>
          </a:xfrm>
          <a:prstGeom prst="rect">
            <a:avLst/>
          </a:prstGeom>
        </p:spPr>
        <p:txBody>
          <a:bodyPr/>
          <a:lstStyle/>
          <a:p>
            <a:pPr>
              <a:defRPr b="1" sz="5500"/>
            </a:pPr>
            <a:r>
              <a:t>Batch-SOM:</a:t>
            </a:r>
          </a:p>
          <a:p>
            <a:pPr lvl="1" marL="1308100" indent="-698500" defTabSz="825500">
              <a:lnSpc>
                <a:spcPct val="100000"/>
              </a:lnSpc>
              <a:spcBef>
                <a:spcPts val="1800"/>
              </a:spcBef>
              <a:defRPr spc="-55" sz="5500"/>
            </a:pPr>
            <a:r>
              <a:t>Present entire dataset at once </a:t>
            </a:r>
          </a:p>
          <a:p>
            <a:pPr lvl="1" marL="1308100" indent="-698500" defTabSz="825500">
              <a:lnSpc>
                <a:spcPct val="100000"/>
              </a:lnSpc>
              <a:spcBef>
                <a:spcPts val="1800"/>
              </a:spcBef>
              <a:defRPr spc="-55" sz="5500"/>
            </a:pPr>
            <a:r>
              <a:t>Weight vectors become </a:t>
            </a:r>
            <a14:m>
              <m:oMath>
                <m:r>
                  <a:rPr xmlns:a="http://schemas.openxmlformats.org/drawingml/2006/main" sz="605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β</m:t>
                </m:r>
              </m:oMath>
            </a14:m>
            <a:r>
              <a:t>-weighted mean of all input vectors</a:t>
            </a:r>
          </a:p>
          <a:p>
            <a:pPr defTabSz="825500">
              <a:lnSpc>
                <a:spcPct val="100000"/>
              </a:lnSpc>
              <a:spcBef>
                <a:spcPts val="1800"/>
              </a:spcBef>
              <a:defRPr b="1" spc="-55" sz="5500"/>
            </a:pPr>
            <a:r>
              <a:t>Batch-SOM adjusted:</a:t>
            </a:r>
          </a:p>
          <a:p>
            <a:pPr lvl="1" marL="1308100" indent="-698500" defTabSz="825500">
              <a:lnSpc>
                <a:spcPct val="100000"/>
              </a:lnSpc>
              <a:spcBef>
                <a:spcPts val="1800"/>
              </a:spcBef>
              <a:defRPr spc="-55" sz="5500"/>
            </a:pPr>
            <a:r>
              <a:t>Present a portion of the data at once</a:t>
            </a:r>
          </a:p>
          <a:p>
            <a:pPr lvl="1" marL="1308100" indent="-698500" defTabSz="825500">
              <a:lnSpc>
                <a:spcPct val="100000"/>
              </a:lnSpc>
              <a:spcBef>
                <a:spcPts val="1800"/>
              </a:spcBef>
              <a:defRPr spc="-55" sz="5500"/>
            </a:pPr>
            <a:r>
              <a:t>Neuron will be updated with the </a:t>
            </a:r>
            <a14:m>
              <m:oMath>
                <m:r>
                  <a:rPr xmlns:a="http://schemas.openxmlformats.org/drawingml/2006/main" sz="605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β</m:t>
                </m:r>
              </m:oMath>
            </a14:m>
            <a:r>
              <a:t>-weighted mean of all vectors in the batch</a:t>
            </a:r>
          </a:p>
          <a:p>
            <a:pPr lvl="1" marL="1308100" indent="-698500" defTabSz="825500">
              <a:lnSpc>
                <a:spcPct val="100000"/>
              </a:lnSpc>
              <a:spcBef>
                <a:spcPts val="1800"/>
              </a:spcBef>
              <a:defRPr spc="-55" sz="5500"/>
            </a:pPr>
            <a:r>
              <a:t>Convergence again via learning rate</a:t>
            </a:r>
          </a:p>
        </p:txBody>
      </p:sp>
      <p:sp>
        <p:nvSpPr>
          <p:cNvPr id="241" name="Foliennummer"/>
          <p:cNvSpPr txBox="1"/>
          <p:nvPr>
            <p:ph type="sldNum" sz="quarter" idx="4294967295"/>
          </p:nvPr>
        </p:nvSpPr>
        <p:spPr>
          <a:xfrm>
            <a:off x="12058764" y="13080999"/>
            <a:ext cx="253975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2" name="Rechteck"/>
          <p:cNvSpPr/>
          <p:nvPr/>
        </p:nvSpPr>
        <p:spPr>
          <a:xfrm>
            <a:off x="1728931" y="6244916"/>
            <a:ext cx="21272610" cy="5295806"/>
          </a:xfrm>
          <a:prstGeom prst="rect">
            <a:avLst/>
          </a:prstGeom>
          <a:ln w="635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Data S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Data Sample</a:t>
            </a:r>
          </a:p>
        </p:txBody>
      </p:sp>
      <p:sp>
        <p:nvSpPr>
          <p:cNvPr id="245" name="ATLAS Open Data1 with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defTabSz="792479">
              <a:defRPr sz="5280"/>
            </a:pPr>
            <a:r>
              <a:t>ATLAS Open Data</a:t>
            </a:r>
            <a:r>
              <a:rPr baseline="31999"/>
              <a:t>1</a:t>
            </a:r>
            <a:r>
              <a:t> with </a:t>
            </a:r>
            <a14:m>
              <m:oMath>
                <m:rad>
                  <m:radPr>
                    <m:ctrlPr>
                      <a:rPr xmlns:a="http://schemas.openxmlformats.org/drawingml/2006/main" sz="50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</m:ctrlPr>
                    <m:degHide m:val="on"/>
                  </m:radPr>
                  <m:deg/>
                  <m:e>
                    <m:r>
                      <a:rPr xmlns:a="http://schemas.openxmlformats.org/drawingml/2006/main" sz="50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s</m:t>
                    </m:r>
                  </m:e>
                </m:rad>
                <m:r>
                  <a:rPr xmlns:a="http://schemas.openxmlformats.org/drawingml/2006/main" sz="505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505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13</m:t>
                </m:r>
                <m:r>
                  <m:rPr>
                    <m:sty m:val="p"/>
                  </m:rPr>
                  <a:rPr xmlns:a="http://schemas.openxmlformats.org/drawingml/2006/main" sz="505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TeV</m:t>
                </m:r>
              </m:oMath>
            </a14:m>
            <a:endParaRPr sz="5500"/>
          </a:p>
        </p:txBody>
      </p:sp>
      <p:sp>
        <p:nvSpPr>
          <p:cNvPr id="246" name="Openly available dataset from ATLAS (meant for educational use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77545" indent="-677545" defTabSz="800735">
              <a:spcBef>
                <a:spcPts val="1700"/>
              </a:spcBef>
              <a:buSzPct val="123000"/>
              <a:buChar char="•"/>
              <a:defRPr spc="-53" sz="5335"/>
            </a:pPr>
            <a:r>
              <a:t>Openly available dataset from ATLAS (meant for educational use)</a:t>
            </a:r>
          </a:p>
          <a:p>
            <a:pPr marL="677545" indent="-677545" defTabSz="800735">
              <a:spcBef>
                <a:spcPts val="1700"/>
              </a:spcBef>
              <a:buSzPct val="123000"/>
              <a:buChar char="•"/>
              <a:defRPr spc="-53" sz="5335"/>
            </a:pPr>
            <a:r>
              <a:t>We chose electron-muon dilepton final states </a:t>
            </a:r>
            <a14:m>
              <m:oMath>
                <m:r>
                  <a:rPr xmlns:a="http://schemas.openxmlformats.org/drawingml/2006/main" sz="655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+</m:t>
                </m:r>
                <m:sSub>
                  <m:e>
                    <m:r>
                      <a:rPr xmlns:a="http://schemas.openxmlformats.org/drawingml/2006/main" sz="65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N</m:t>
                    </m:r>
                  </m:e>
                  <m:sub>
                    <m:r>
                      <a:rPr xmlns:a="http://schemas.openxmlformats.org/drawingml/2006/main" sz="65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j</m:t>
                    </m:r>
                    <m:r>
                      <a:rPr xmlns:a="http://schemas.openxmlformats.org/drawingml/2006/main" sz="65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xmlns:a="http://schemas.openxmlformats.org/drawingml/2006/main" sz="65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  <m:r>
                  <a:rPr xmlns:a="http://schemas.openxmlformats.org/drawingml/2006/main" sz="655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≥</m:t>
                </m:r>
                <m:r>
                  <a:rPr xmlns:a="http://schemas.openxmlformats.org/drawingml/2006/main" sz="655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0</m:t>
                </m:r>
              </m:oMath>
            </a14:m>
            <a:r>
              <a:t> (500k events)</a:t>
            </a:r>
          </a:p>
          <a:p>
            <a:pPr lvl="1" marL="1268857" indent="-677545" defTabSz="800735">
              <a:spcBef>
                <a:spcPts val="1700"/>
              </a:spcBef>
              <a:buSzPct val="123000"/>
              <a:buChar char="•"/>
              <a:defRPr spc="-53" sz="5335"/>
            </a:pPr>
            <a:r>
              <a:t>Contributions from </a:t>
            </a:r>
            <a14:m>
              <m:oMath>
                <m:r>
                  <a:rPr xmlns:a="http://schemas.openxmlformats.org/drawingml/2006/main" sz="605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t</m:t>
                </m:r>
                <m:bar>
                  <m:barPr>
                    <m:ctrlPr>
                      <a:rPr xmlns:a="http://schemas.openxmlformats.org/drawingml/2006/main" sz="60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</m:ctrlPr>
                    <m:pos m:val="top"/>
                  </m:barPr>
                  <m:e>
                    <m:r>
                      <a:rPr xmlns:a="http://schemas.openxmlformats.org/drawingml/2006/main" sz="60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t</m:t>
                    </m:r>
                  </m:e>
                </m:bar>
              </m:oMath>
            </a14:m>
            <a:r>
              <a:t>, </a:t>
            </a:r>
            <a14:m>
              <m:oMath>
                <m:r>
                  <a:rPr xmlns:a="http://schemas.openxmlformats.org/drawingml/2006/main" sz="635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Z</m:t>
                </m:r>
                <m:r>
                  <a:rPr xmlns:a="http://schemas.openxmlformats.org/drawingml/2006/main" sz="635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→</m:t>
                </m:r>
                <m:r>
                  <a:rPr xmlns:a="http://schemas.openxmlformats.org/drawingml/2006/main" sz="635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τ</m:t>
                </m:r>
                <m:bar>
                  <m:barPr>
                    <m:ctrlPr>
                      <a:rPr xmlns:a="http://schemas.openxmlformats.org/drawingml/2006/main" sz="63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</m:ctrlPr>
                    <m:pos m:val="top"/>
                  </m:barPr>
                  <m:e>
                    <m:r>
                      <a:rPr xmlns:a="http://schemas.openxmlformats.org/drawingml/2006/main" sz="63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τ</m:t>
                    </m:r>
                  </m:e>
                </m:bar>
              </m:oMath>
            </a14:m>
            <a:r>
              <a:t>, </a:t>
            </a:r>
            <a14:m>
              <m:oMath>
                <m:r>
                  <a:rPr xmlns:a="http://schemas.openxmlformats.org/drawingml/2006/main" sz="640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640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W</m:t>
                </m:r>
              </m:oMath>
            </a14:m>
            <a:r>
              <a:t> and Higgs</a:t>
            </a:r>
          </a:p>
          <a:p>
            <a:pPr marL="677545" indent="-677545" defTabSz="800735">
              <a:spcBef>
                <a:spcPts val="1700"/>
              </a:spcBef>
              <a:buSzPct val="123000"/>
              <a:buChar char="•"/>
              <a:defRPr spc="-53" sz="5335"/>
            </a:pPr>
            <a:r>
              <a:t>Remove 77 events with energies of more then </a:t>
            </a:r>
            <a14:m>
              <m:oMath>
                <m:r>
                  <a:rPr xmlns:a="http://schemas.openxmlformats.org/drawingml/2006/main" sz="675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13</m:t>
                </m:r>
                <m:r>
                  <m:rPr>
                    <m:sty m:val="p"/>
                  </m:rPr>
                  <a:rPr xmlns:a="http://schemas.openxmlformats.org/drawingml/2006/main" sz="675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TeV</m:t>
                </m:r>
              </m:oMath>
            </a14:m>
          </a:p>
          <a:p>
            <a:pPr marL="677545" indent="-677545" defTabSz="800735">
              <a:spcBef>
                <a:spcPts val="1700"/>
              </a:spcBef>
              <a:buSzPct val="123000"/>
              <a:buChar char="•"/>
              <a:defRPr spc="-53" sz="5335"/>
            </a:pPr>
            <a:r>
              <a:t>Opposite charge for leptons</a:t>
            </a:r>
          </a:p>
          <a:p>
            <a:pPr marL="677545" indent="-677545" defTabSz="800735">
              <a:spcBef>
                <a:spcPts val="1700"/>
              </a:spcBef>
              <a:buSzPct val="123000"/>
              <a:buChar char="•"/>
              <a:defRPr spc="-53" sz="5335"/>
            </a:pPr>
            <a14:m>
              <m:oMath>
                <m:sSubSup>
                  <m:e>
                    <m:r>
                      <a:rPr xmlns:a="http://schemas.openxmlformats.org/drawingml/2006/main" sz="64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64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  <m:sup>
                    <m:r>
                      <a:rPr xmlns:a="http://schemas.openxmlformats.org/drawingml/2006/main" sz="64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xmlns:a="http://schemas.openxmlformats.org/drawingml/2006/main" sz="64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l</m:t>
                    </m:r>
                  </m:sup>
                </m:sSubSup>
                <m:r>
                  <a:rPr xmlns:a="http://schemas.openxmlformats.org/drawingml/2006/main" sz="645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&gt;</m:t>
                </m:r>
                <m:r>
                  <a:rPr xmlns:a="http://schemas.openxmlformats.org/drawingml/2006/main" sz="645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70</m:t>
                </m:r>
                <m:r>
                  <m:rPr>
                    <m:sty m:val="p"/>
                  </m:rPr>
                  <a:rPr xmlns:a="http://schemas.openxmlformats.org/drawingml/2006/main" sz="645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GeV</m:t>
                </m:r>
              </m:oMath>
            </a14:m>
            <a:r>
              <a:t>, Isolation &lt; 0.1 (applied only after training)</a:t>
            </a:r>
          </a:p>
          <a:p>
            <a:pPr marL="677545" indent="-677545" defTabSz="800735">
              <a:spcBef>
                <a:spcPts val="1700"/>
              </a:spcBef>
              <a:buSzPct val="123000"/>
              <a:buChar char="•"/>
              <a:defRPr spc="-53" sz="5335"/>
            </a:pPr>
            <a:r>
              <a:t>Quantile transform to pull outliers in</a:t>
            </a:r>
          </a:p>
        </p:txBody>
      </p:sp>
      <p:sp>
        <p:nvSpPr>
          <p:cNvPr id="247" name="Foliennummer"/>
          <p:cNvSpPr txBox="1"/>
          <p:nvPr>
            <p:ph type="sldNum" sz="quarter" idx="4294967295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8" name="1http://opendata.atlas.cern/release/2020/documentation/index.html"/>
          <p:cNvSpPr txBox="1"/>
          <p:nvPr/>
        </p:nvSpPr>
        <p:spPr>
          <a:xfrm>
            <a:off x="7547660" y="12341636"/>
            <a:ext cx="9288680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baseline="31999"/>
              <a:t>1</a:t>
            </a:r>
            <a:r>
              <a:t>http://opendata.atlas.cern/release/2020/documentation/index.html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Input varia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Input variables</a:t>
            </a:r>
          </a:p>
        </p:txBody>
      </p:sp>
      <p:sp>
        <p:nvSpPr>
          <p:cNvPr id="251" name="Transverse masses…"/>
          <p:cNvSpPr txBox="1"/>
          <p:nvPr>
            <p:ph type="body" sz="half" idx="1"/>
          </p:nvPr>
        </p:nvSpPr>
        <p:spPr>
          <a:xfrm>
            <a:off x="2579774" y="6090695"/>
            <a:ext cx="20005138" cy="6425039"/>
          </a:xfrm>
          <a:prstGeom prst="rect">
            <a:avLst/>
          </a:prstGeom>
        </p:spPr>
        <p:txBody>
          <a:bodyPr numCol="2" spcCol="1000256"/>
          <a:lstStyle/>
          <a:p>
            <a:pPr marL="597408" indent="-597408" defTabSz="2389572">
              <a:spcBef>
                <a:spcPts val="4400"/>
              </a:spcBef>
              <a:defRPr sz="5390"/>
            </a:pPr>
            <a:r>
              <a:t>Transverse masses </a:t>
            </a:r>
          </a:p>
          <a:p>
            <a:pPr marL="597408" indent="-597408" defTabSz="2389572">
              <a:spcBef>
                <a:spcPts val="4400"/>
              </a:spcBef>
              <a:defRPr sz="5390"/>
            </a:pPr>
            <a:r>
              <a:t>Transverse momenta</a:t>
            </a:r>
          </a:p>
          <a:p>
            <a:pPr marL="597408" indent="-597408" defTabSz="2389572">
              <a:spcBef>
                <a:spcPts val="4400"/>
              </a:spcBef>
              <a:defRPr sz="5390"/>
            </a:pPr>
            <a:r>
              <a:t>Isolation of leptons</a:t>
            </a:r>
          </a:p>
          <a:p>
            <a:pPr marL="597408" indent="-597408" defTabSz="2389572">
              <a:spcBef>
                <a:spcPts val="4400"/>
              </a:spcBef>
              <a:defRPr sz="5390"/>
            </a:pPr>
            <a:r>
              <a:t>MV2 b-tagging </a:t>
            </a:r>
          </a:p>
          <a:p>
            <a:pPr marL="597408" indent="-597408" defTabSz="2389572">
              <a:spcBef>
                <a:spcPts val="4400"/>
              </a:spcBef>
              <a:defRPr sz="5390"/>
            </a:pPr>
            <a:r>
              <a:t> </a:t>
            </a:r>
            <a14:m>
              <m:oMath>
                <m:sSub>
                  <m:e>
                    <m:r>
                      <a:rPr xmlns:a="http://schemas.openxmlformats.org/drawingml/2006/main" sz="63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N</m:t>
                    </m:r>
                  </m:e>
                  <m:sub>
                    <m:r>
                      <a:rPr xmlns:a="http://schemas.openxmlformats.org/drawingml/2006/main" sz="63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j</m:t>
                    </m:r>
                    <m:r>
                      <a:rPr xmlns:a="http://schemas.openxmlformats.org/drawingml/2006/main" sz="63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xmlns:a="http://schemas.openxmlformats.org/drawingml/2006/main" sz="63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</m:oMath>
            </a14:m>
          </a:p>
          <a:p>
            <a:pPr marL="597408" indent="-597408" defTabSz="2389572">
              <a:spcBef>
                <a:spcPts val="4400"/>
              </a:spcBef>
              <a:defRPr sz="5390"/>
            </a:pPr>
            <a:r>
              <a:t>Invariant masses </a:t>
            </a:r>
          </a:p>
          <a:p>
            <a:pPr marL="597408" indent="-597408" defTabSz="2389572">
              <a:spcBef>
                <a:spcPts val="4400"/>
              </a:spcBef>
              <a:defRPr sz="539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65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65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65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∑</m:t>
                  </m:r>
                  <m:r>
                    <a:rPr xmlns:a="http://schemas.openxmlformats.org/drawingml/2006/main" sz="65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65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65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65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|</m:t>
                  </m:r>
                </m:oMath>
              </m:oMathPara>
            </a14:m>
          </a:p>
          <a:p>
            <a:pPr marL="597408" indent="-597408" defTabSz="2389572">
              <a:spcBef>
                <a:spcPts val="4400"/>
              </a:spcBef>
              <a:defRPr sz="5390"/>
            </a:pPr>
            <a14:m>
              <m:oMath>
                <m:r>
                  <m:rPr>
                    <m:sty m:val="p"/>
                  </m:rPr>
                  <a:rPr xmlns:a="http://schemas.openxmlformats.org/drawingml/2006/main" sz="685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Δ</m:t>
                </m:r>
                <m:r>
                  <a:rPr xmlns:a="http://schemas.openxmlformats.org/drawingml/2006/main" sz="685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R</m:t>
                </m:r>
              </m:oMath>
            </a14:m>
            <a:r>
              <a:t> between leptons</a:t>
            </a:r>
          </a:p>
          <a:p>
            <a:pPr marL="597408" indent="-597408" defTabSz="2389572">
              <a:spcBef>
                <a:spcPts val="4400"/>
              </a:spcBef>
              <a:defRPr sz="5390"/>
            </a:pPr>
            <a14:m>
              <m:oMath>
                <m:r>
                  <m:rPr>
                    <m:sty m:val="p"/>
                  </m:rPr>
                  <a:rPr xmlns:a="http://schemas.openxmlformats.org/drawingml/2006/main" sz="690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Δ</m:t>
                </m:r>
                <m:r>
                  <a:rPr xmlns:a="http://schemas.openxmlformats.org/drawingml/2006/main" sz="690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ϕ</m:t>
                </m:r>
              </m:oMath>
            </a14:m>
            <a:r>
              <a:t> between leptons</a:t>
            </a:r>
            <a:endParaRPr sz="5500"/>
          </a:p>
        </p:txBody>
      </p:sp>
      <p:sp>
        <p:nvSpPr>
          <p:cNvPr id="252" name="Foliennummer"/>
          <p:cNvSpPr txBox="1"/>
          <p:nvPr>
            <p:ph type="sldNum" sz="quarter" idx="4294967295"/>
          </p:nvPr>
        </p:nvSpPr>
        <p:spPr>
          <a:xfrm>
            <a:off x="12058764" y="13080999"/>
            <a:ext cx="253975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3" name="Aim: cover most of the phase space within the variables"/>
          <p:cNvSpPr txBox="1"/>
          <p:nvPr/>
        </p:nvSpPr>
        <p:spPr>
          <a:xfrm>
            <a:off x="2579774" y="3521597"/>
            <a:ext cx="20005138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5500"/>
            </a:pPr>
            <a:r>
              <a:rPr u="sng"/>
              <a:t>Aim</a:t>
            </a:r>
            <a:r>
              <a:t>: cover most of the phase space within the variables</a:t>
            </a:r>
          </a:p>
        </p:txBody>
      </p:sp>
      <p:sp>
        <p:nvSpPr>
          <p:cNvPr id="254" name="Variables :"/>
          <p:cNvSpPr txBox="1"/>
          <p:nvPr/>
        </p:nvSpPr>
        <p:spPr>
          <a:xfrm>
            <a:off x="1262879" y="4974972"/>
            <a:ext cx="5620865" cy="1095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825500">
              <a:defRPr b="1" sz="5500" u="sng"/>
            </a:pPr>
            <a:r>
              <a:t>Variables</a:t>
            </a:r>
            <a:r>
              <a:rPr u="none"/>
              <a:t> 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Mapped out data"/>
          <p:cNvSpPr txBox="1"/>
          <p:nvPr>
            <p:ph type="title"/>
          </p:nvPr>
        </p:nvSpPr>
        <p:spPr>
          <a:xfrm>
            <a:off x="605886" y="99735"/>
            <a:ext cx="5522733" cy="3150359"/>
          </a:xfrm>
          <a:prstGeom prst="rect">
            <a:avLst/>
          </a:prstGeom>
        </p:spPr>
        <p:txBody>
          <a:bodyPr/>
          <a:lstStyle/>
          <a:p>
            <a:pPr/>
            <a:r>
              <a:t>Mapped out data</a:t>
            </a:r>
          </a:p>
        </p:txBody>
      </p:sp>
      <p:sp>
        <p:nvSpPr>
          <p:cNvPr id="257" name="SOM with 60x90 neurons…"/>
          <p:cNvSpPr txBox="1"/>
          <p:nvPr/>
        </p:nvSpPr>
        <p:spPr>
          <a:xfrm>
            <a:off x="753678" y="4565601"/>
            <a:ext cx="7731486" cy="6888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98499" indent="-698499" algn="l">
              <a:buSzPct val="123000"/>
              <a:buChar char="•"/>
              <a:defRPr sz="5600"/>
            </a:pPr>
            <a:r>
              <a:t>SOM with 60x90 neurons</a:t>
            </a:r>
          </a:p>
          <a:p>
            <a:pPr marL="698499" indent="-698499" algn="l">
              <a:buSzPct val="123000"/>
              <a:buChar char="•"/>
              <a:defRPr sz="5600"/>
            </a:pPr>
            <a:r>
              <a:t>Training with batches of 500 datapoints</a:t>
            </a:r>
          </a:p>
          <a:p>
            <a:pPr marL="698499" indent="-698499" algn="l">
              <a:buSzPct val="123000"/>
              <a:buChar char="•"/>
              <a:defRPr sz="5600"/>
            </a:pPr>
            <a:r>
              <a:t>Each pixel represents a single neuron</a:t>
            </a:r>
          </a:p>
          <a:p>
            <a:pPr marL="698499" indent="-698499" algn="l">
              <a:buSzPct val="123000"/>
              <a:buChar char="•"/>
              <a:defRPr sz="5600"/>
            </a:pPr>
            <a:r>
              <a:t>z-axis shows events per neuron</a:t>
            </a:r>
          </a:p>
        </p:txBody>
      </p:sp>
      <p:sp>
        <p:nvSpPr>
          <p:cNvPr id="258" name="Foliennummer"/>
          <p:cNvSpPr txBox="1"/>
          <p:nvPr>
            <p:ph type="sldNum" sz="quarter" idx="4294967295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59" name="2lep_completeisolation_smaller0_1.pdf" descr="2lep_completeisolation_smaller0_1.pdf"/>
          <p:cNvPicPr>
            <a:picLocks noChangeAspect="1"/>
          </p:cNvPicPr>
          <p:nvPr/>
        </p:nvPicPr>
        <p:blipFill>
          <a:blip r:embed="rId2">
            <a:extLst/>
          </a:blip>
          <a:srcRect l="2723" t="6700" r="9866" b="0"/>
          <a:stretch>
            <a:fillRect/>
          </a:stretch>
        </p:blipFill>
        <p:spPr>
          <a:xfrm>
            <a:off x="8665919" y="838334"/>
            <a:ext cx="14808595" cy="118546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Unified Distance Matrix (U-Matrix)"/>
          <p:cNvSpPr txBox="1"/>
          <p:nvPr>
            <p:ph type="title"/>
          </p:nvPr>
        </p:nvSpPr>
        <p:spPr>
          <a:xfrm>
            <a:off x="1206500" y="952500"/>
            <a:ext cx="20188202" cy="1435100"/>
          </a:xfrm>
          <a:prstGeom prst="rect">
            <a:avLst/>
          </a:prstGeom>
        </p:spPr>
        <p:txBody>
          <a:bodyPr/>
          <a:lstStyle/>
          <a:p>
            <a:pPr/>
            <a:r>
              <a:t>Unified Distance Matrix (U-Matrix)</a:t>
            </a:r>
          </a:p>
        </p:txBody>
      </p:sp>
      <p:sp>
        <p:nvSpPr>
          <p:cNvPr id="262" name="Foliennummer"/>
          <p:cNvSpPr txBox="1"/>
          <p:nvPr>
            <p:ph type="sldNum" sz="quarter" idx="4294967295"/>
          </p:nvPr>
        </p:nvSpPr>
        <p:spPr>
          <a:xfrm>
            <a:off x="12013996" y="13080999"/>
            <a:ext cx="356008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/>
          <a:lstStyle/>
          <a:p>
            <a:pPr/>
            <a:fld id="{86CB4B4D-7CA3-9044-876B-883B54F8677D}" type="slidenum"/>
          </a:p>
        </p:txBody>
      </p:sp>
      <p:pic>
        <p:nvPicPr>
          <p:cNvPr id="263" name="60x90_umatrix_6zu9.pdf" descr="60x90_umatrix_6zu9.pdf"/>
          <p:cNvPicPr>
            <a:picLocks noChangeAspect="1"/>
          </p:cNvPicPr>
          <p:nvPr/>
        </p:nvPicPr>
        <p:blipFill>
          <a:blip r:embed="rId2">
            <a:extLst/>
          </a:blip>
          <a:srcRect l="2898" t="7018" r="13030" b="0"/>
          <a:stretch>
            <a:fillRect/>
          </a:stretch>
        </p:blipFill>
        <p:spPr>
          <a:xfrm>
            <a:off x="9907732" y="2947590"/>
            <a:ext cx="12984124" cy="9573614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are weight vectors of the neurons.…"/>
          <p:cNvSpPr txBox="1"/>
          <p:nvPr>
            <p:ph type="body" sz="half" idx="1"/>
          </p:nvPr>
        </p:nvSpPr>
        <p:spPr>
          <a:xfrm>
            <a:off x="1213691" y="3278278"/>
            <a:ext cx="8212909" cy="8912044"/>
          </a:xfrm>
          <a:prstGeom prst="rect">
            <a:avLst/>
          </a:prstGeom>
        </p:spPr>
        <p:txBody>
          <a:bodyPr/>
          <a:lstStyle/>
          <a:p>
            <a:pPr marL="0" indent="0" algn="ctr" defTabSz="1975054">
              <a:spcBef>
                <a:spcPts val="3600"/>
              </a:spcBef>
              <a:buSzTx/>
              <a:buNone/>
              <a:defRPr sz="3888"/>
            </a:pPr>
            <a:r>
              <a:t>   </a:t>
            </a:r>
            <a14:m>
              <m:oMath>
                <m:sSub>
                  <m:e>
                    <m:r>
                      <a:rPr xmlns:a="http://schemas.openxmlformats.org/drawingml/2006/main" sz="54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u</m:t>
                    </m:r>
                  </m:e>
                  <m:sub>
                    <m:r>
                      <a:rPr xmlns:a="http://schemas.openxmlformats.org/drawingml/2006/main" sz="54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54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j</m:t>
                    </m:r>
                  </m:sub>
                </m:sSub>
                <m:r>
                  <a:rPr xmlns:a="http://schemas.openxmlformats.org/drawingml/2006/main" sz="540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=</m:t>
                </m:r>
                <m:limUpp>
                  <m:e>
                    <m:limLow>
                      <m:e>
                        <m:r>
                          <a:rPr xmlns:a="http://schemas.openxmlformats.org/drawingml/2006/main" sz="54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lim>
                        <m:r>
                          <a:rPr xmlns:a="http://schemas.openxmlformats.org/drawingml/2006/main" sz="54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xmlns:a="http://schemas.openxmlformats.org/drawingml/2006/main" sz="54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54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xmlns:a="http://schemas.openxmlformats.org/drawingml/2006/main" sz="54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-</m:t>
                        </m:r>
                        <m:r>
                          <a:rPr xmlns:a="http://schemas.openxmlformats.org/drawingml/2006/main" sz="54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</m:e>
                  <m:lim>
                    <m:r>
                      <a:rPr xmlns:a="http://schemas.openxmlformats.org/drawingml/2006/main" sz="54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54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xmlns:a="http://schemas.openxmlformats.org/drawingml/2006/main" sz="54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1</m:t>
                    </m:r>
                  </m:lim>
                </m:limUpp>
                <m:limUpp>
                  <m:e>
                    <m:limLow>
                      <m:e>
                        <m:r>
                          <a:rPr xmlns:a="http://schemas.openxmlformats.org/drawingml/2006/main" sz="54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lim>
                        <m:r>
                          <a:rPr xmlns:a="http://schemas.openxmlformats.org/drawingml/2006/main" sz="54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xmlns:a="http://schemas.openxmlformats.org/drawingml/2006/main" sz="54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54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a:rPr xmlns:a="http://schemas.openxmlformats.org/drawingml/2006/main" sz="54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-</m:t>
                        </m:r>
                        <m:r>
                          <a:rPr xmlns:a="http://schemas.openxmlformats.org/drawingml/2006/main" sz="54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</m:e>
                  <m:lim>
                    <m:r>
                      <a:rPr xmlns:a="http://schemas.openxmlformats.org/drawingml/2006/main" sz="54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j</m:t>
                    </m:r>
                    <m:r>
                      <a:rPr xmlns:a="http://schemas.openxmlformats.org/drawingml/2006/main" sz="54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xmlns:a="http://schemas.openxmlformats.org/drawingml/2006/main" sz="54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1</m:t>
                    </m:r>
                  </m:lim>
                </m:limUpp>
                <m:r>
                  <a:rPr xmlns:a="http://schemas.openxmlformats.org/drawingml/2006/main" sz="540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54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w</m:t>
                    </m:r>
                  </m:e>
                  <m:sub>
                    <m:r>
                      <a:rPr xmlns:a="http://schemas.openxmlformats.org/drawingml/2006/main" sz="54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xmlns:a="http://schemas.openxmlformats.org/drawingml/2006/main" sz="54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m</m:t>
                    </m:r>
                  </m:sub>
                </m:sSub>
                <m:r>
                  <a:rPr xmlns:a="http://schemas.openxmlformats.org/drawingml/2006/main" sz="540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-</m:t>
                </m:r>
                <m:sSub>
                  <m:e>
                    <m:r>
                      <a:rPr xmlns:a="http://schemas.openxmlformats.org/drawingml/2006/main" sz="54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w</m:t>
                    </m:r>
                  </m:e>
                  <m:sub>
                    <m:r>
                      <a:rPr xmlns:a="http://schemas.openxmlformats.org/drawingml/2006/main" sz="54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54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j</m:t>
                    </m:r>
                  </m:sub>
                </m:sSub>
                <m:r>
                  <a:rPr xmlns:a="http://schemas.openxmlformats.org/drawingml/2006/main" sz="540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|</m:t>
                </m:r>
              </m:oMath>
            </a14:m>
          </a:p>
          <a:p>
            <a:pPr marL="493776" indent="-493776" defTabSz="1975054">
              <a:spcBef>
                <a:spcPts val="3600"/>
              </a:spcBef>
              <a:defRPr sz="4455"/>
            </a:pPr>
            <a14:m>
              <m:oMath>
                <m:sSub>
                  <m:e>
                    <m:r>
                      <a:rPr xmlns:a="http://schemas.openxmlformats.org/drawingml/2006/main" sz="55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w</m:t>
                    </m:r>
                  </m:e>
                  <m:sub>
                    <m:r>
                      <a:rPr xmlns:a="http://schemas.openxmlformats.org/drawingml/2006/main" sz="55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xmlns:a="http://schemas.openxmlformats.org/drawingml/2006/main" sz="55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b</m:t>
                    </m:r>
                  </m:sub>
                </m:sSub>
              </m:oMath>
            </a14:m>
            <a:r>
              <a:t> are weight vectors of the neurons.</a:t>
            </a:r>
          </a:p>
          <a:p>
            <a:pPr marL="493776" indent="-493776" defTabSz="1975054">
              <a:spcBef>
                <a:spcPts val="3600"/>
              </a:spcBef>
              <a:defRPr sz="4455"/>
            </a:pPr>
            <a:r>
              <a:t>Clusters of different amounts of jets</a:t>
            </a:r>
          </a:p>
          <a:p>
            <a:pPr marL="493776" indent="-493776" defTabSz="1975054">
              <a:spcBef>
                <a:spcPts val="3600"/>
              </a:spcBef>
              <a:defRPr sz="4455"/>
            </a:pPr>
            <a:r>
              <a:t>0: No jets</a:t>
            </a:r>
          </a:p>
          <a:p>
            <a:pPr marL="493776" indent="-493776" defTabSz="1975054">
              <a:spcBef>
                <a:spcPts val="3600"/>
              </a:spcBef>
              <a:defRPr sz="4455"/>
            </a:pPr>
            <a:r>
              <a:t>1: One jet</a:t>
            </a:r>
          </a:p>
          <a:p>
            <a:pPr marL="493776" indent="-493776" defTabSz="1975054">
              <a:spcBef>
                <a:spcPts val="3600"/>
              </a:spcBef>
              <a:defRPr sz="4455"/>
            </a:pPr>
            <a:r>
              <a:t>2: 2 or more jets</a:t>
            </a:r>
          </a:p>
        </p:txBody>
      </p:sp>
      <p:sp>
        <p:nvSpPr>
          <p:cNvPr id="265" name="2"/>
          <p:cNvSpPr txBox="1"/>
          <p:nvPr/>
        </p:nvSpPr>
        <p:spPr>
          <a:xfrm>
            <a:off x="13628732" y="5584302"/>
            <a:ext cx="283770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</a:t>
            </a:r>
          </a:p>
        </p:txBody>
      </p:sp>
      <p:sp>
        <p:nvSpPr>
          <p:cNvPr id="266" name="0"/>
          <p:cNvSpPr txBox="1"/>
          <p:nvPr/>
        </p:nvSpPr>
        <p:spPr>
          <a:xfrm>
            <a:off x="17969931" y="6627317"/>
            <a:ext cx="283769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0</a:t>
            </a:r>
          </a:p>
        </p:txBody>
      </p:sp>
      <p:sp>
        <p:nvSpPr>
          <p:cNvPr id="267" name="1"/>
          <p:cNvSpPr txBox="1"/>
          <p:nvPr/>
        </p:nvSpPr>
        <p:spPr>
          <a:xfrm>
            <a:off x="13149510" y="9728172"/>
            <a:ext cx="283770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</a:t>
            </a:r>
          </a:p>
        </p:txBody>
      </p:sp>
      <p:sp>
        <p:nvSpPr>
          <p:cNvPr id="268" name="1"/>
          <p:cNvSpPr txBox="1"/>
          <p:nvPr/>
        </p:nvSpPr>
        <p:spPr>
          <a:xfrm>
            <a:off x="20098393" y="3822599"/>
            <a:ext cx="283770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</a:t>
            </a:r>
          </a:p>
        </p:txBody>
      </p:sp>
      <p:sp>
        <p:nvSpPr>
          <p:cNvPr id="269" name="1"/>
          <p:cNvSpPr txBox="1"/>
          <p:nvPr/>
        </p:nvSpPr>
        <p:spPr>
          <a:xfrm>
            <a:off x="20098393" y="9728172"/>
            <a:ext cx="283770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</a:t>
            </a:r>
          </a:p>
        </p:txBody>
      </p:sp>
      <p:sp>
        <p:nvSpPr>
          <p:cNvPr id="270" name="2"/>
          <p:cNvSpPr txBox="1"/>
          <p:nvPr/>
        </p:nvSpPr>
        <p:spPr>
          <a:xfrm>
            <a:off x="20493045" y="5584302"/>
            <a:ext cx="283770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HtoWWisolation_smaller0_1.pdf" descr="HtoWWisolation_smaller0_1.pdf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252113" y="7929172"/>
            <a:ext cx="6752152" cy="5064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singleWisolation_smaller0_1.pdf" descr="singleWisolation_smaller0_1.pdf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8924904" y="2160148"/>
            <a:ext cx="6752064" cy="5064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singletopisolation_smaller0_1.pdf" descr="singletopisolation_smaller0_1.pdf"/>
          <p:cNvPicPr>
            <a:picLocks noChangeAspect="1"/>
          </p:cNvPicPr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>
            <a:off x="1252000" y="2160149"/>
            <a:ext cx="6752038" cy="50640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ttbarisolation_smaller0_1.pdf" descr="ttbarisolation_smaller0_1.pdf"/>
          <p:cNvPicPr>
            <a:picLocks noChangeAspect="1"/>
          </p:cNvPicPr>
          <p:nvPr/>
        </p:nvPicPr>
        <p:blipFill>
          <a:blip r:embed="rId5">
            <a:extLst/>
          </a:blip>
          <a:srcRect l="0" t="0" r="0" b="0"/>
          <a:stretch>
            <a:fillRect/>
          </a:stretch>
        </p:blipFill>
        <p:spPr>
          <a:xfrm>
            <a:off x="8925017" y="7929364"/>
            <a:ext cx="6751896" cy="50639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WWisolation_smaller0_1.pdf" descr="WWisolation_smaller0_1.pdf"/>
          <p:cNvPicPr>
            <a:picLocks noChangeAspect="1"/>
          </p:cNvPicPr>
          <p:nvPr/>
        </p:nvPicPr>
        <p:blipFill>
          <a:blip r:embed="rId6">
            <a:extLst/>
          </a:blip>
          <a:srcRect l="0" t="0" r="0" b="0"/>
          <a:stretch>
            <a:fillRect/>
          </a:stretch>
        </p:blipFill>
        <p:spPr>
          <a:xfrm>
            <a:off x="16597300" y="7929091"/>
            <a:ext cx="6752261" cy="5064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Ztautauisolation_smaller0_1.pdf" descr="Ztautauisolation_smaller0_1.pdf"/>
          <p:cNvPicPr>
            <a:picLocks noChangeAspect="1"/>
          </p:cNvPicPr>
          <p:nvPr/>
        </p:nvPicPr>
        <p:blipFill>
          <a:blip r:embed="rId7">
            <a:extLst/>
          </a:blip>
          <a:srcRect l="0" t="0" r="0" b="0"/>
          <a:stretch>
            <a:fillRect/>
          </a:stretch>
        </p:blipFill>
        <p:spPr>
          <a:xfrm>
            <a:off x="16597583" y="2160347"/>
            <a:ext cx="6751835" cy="5063876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Single Top"/>
          <p:cNvSpPr txBox="1"/>
          <p:nvPr/>
        </p:nvSpPr>
        <p:spPr>
          <a:xfrm>
            <a:off x="3314838" y="1360894"/>
            <a:ext cx="2626361" cy="696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Single Top </a:t>
            </a:r>
          </a:p>
        </p:txBody>
      </p:sp>
      <p:sp>
        <p:nvSpPr>
          <p:cNvPr id="279" name="Single W"/>
          <p:cNvSpPr txBox="1"/>
          <p:nvPr/>
        </p:nvSpPr>
        <p:spPr>
          <a:xfrm>
            <a:off x="11128248" y="1360894"/>
            <a:ext cx="2127505" cy="696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Single W</a:t>
            </a:r>
          </a:p>
        </p:txBody>
      </p:sp>
      <p:sp>
        <p:nvSpPr>
          <p:cNvPr id="280" name="Gleichung"/>
          <p:cNvSpPr txBox="1"/>
          <p:nvPr/>
        </p:nvSpPr>
        <p:spPr>
          <a:xfrm>
            <a:off x="19305709" y="1682588"/>
            <a:ext cx="1481165" cy="33731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0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Z</m:t>
                  </m:r>
                  <m:r>
                    <a:rPr xmlns:a="http://schemas.openxmlformats.org/drawingml/2006/main" sz="40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→</m:t>
                  </m:r>
                  <m:r>
                    <a:rPr xmlns:a="http://schemas.openxmlformats.org/drawingml/2006/main" sz="40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τ</m:t>
                  </m:r>
                  <m:bar>
                    <m:barPr>
                      <m:ctrlPr>
                        <a:rPr xmlns:a="http://schemas.openxmlformats.org/drawingml/2006/main" sz="4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</m:ctrlPr>
                      <m:pos m:val="top"/>
                    </m:barPr>
                    <m:e>
                      <m:r>
                        <a:rPr xmlns:a="http://schemas.openxmlformats.org/drawingml/2006/main" sz="4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τ</m:t>
                      </m:r>
                    </m:e>
                  </m:bar>
                </m:oMath>
              </m:oMathPara>
            </a14:m>
            <a:endParaRPr sz="4000">
              <a:solidFill>
                <a:srgbClr val="FFFFFF"/>
              </a:solidFill>
            </a:endParaRPr>
          </a:p>
        </p:txBody>
      </p:sp>
      <p:sp>
        <p:nvSpPr>
          <p:cNvPr id="281" name="Gleichung"/>
          <p:cNvSpPr txBox="1"/>
          <p:nvPr/>
        </p:nvSpPr>
        <p:spPr>
          <a:xfrm>
            <a:off x="3883831" y="7474769"/>
            <a:ext cx="2216757" cy="35255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0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40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→</m:t>
                  </m:r>
                  <m:r>
                    <a:rPr xmlns:a="http://schemas.openxmlformats.org/drawingml/2006/main" sz="40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W</m:t>
                  </m:r>
                  <m:sSup>
                    <m:e>
                      <m:r>
                        <a:rPr xmlns:a="http://schemas.openxmlformats.org/drawingml/2006/main" sz="4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p>
                      <m:r>
                        <a:rPr xmlns:a="http://schemas.openxmlformats.org/drawingml/2006/main" sz="4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*</m:t>
                      </m:r>
                    </m:sup>
                  </m:sSup>
                </m:oMath>
              </m:oMathPara>
            </a14:m>
            <a:endParaRPr sz="4000">
              <a:solidFill>
                <a:srgbClr val="FFFFFF"/>
              </a:solidFill>
            </a:endParaRPr>
          </a:p>
        </p:txBody>
      </p:sp>
      <p:sp>
        <p:nvSpPr>
          <p:cNvPr id="282" name="Gleichung"/>
          <p:cNvSpPr txBox="1"/>
          <p:nvPr/>
        </p:nvSpPr>
        <p:spPr>
          <a:xfrm>
            <a:off x="12163841" y="7475122"/>
            <a:ext cx="316986" cy="35141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0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t</m:t>
                  </m:r>
                  <m:bar>
                    <m:barPr>
                      <m:ctrlPr>
                        <a:rPr xmlns:a="http://schemas.openxmlformats.org/drawingml/2006/main" sz="4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</m:ctrlPr>
                      <m:pos m:val="top"/>
                    </m:barPr>
                    <m:e>
                      <m:r>
                        <a:rPr xmlns:a="http://schemas.openxmlformats.org/drawingml/2006/main" sz="4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</m:bar>
                </m:oMath>
              </m:oMathPara>
            </a14:m>
            <a:endParaRPr sz="4000">
              <a:solidFill>
                <a:srgbClr val="FFFFFF"/>
              </a:solidFill>
            </a:endParaRPr>
          </a:p>
        </p:txBody>
      </p:sp>
      <p:sp>
        <p:nvSpPr>
          <p:cNvPr id="283" name="Gleichung"/>
          <p:cNvSpPr txBox="1"/>
          <p:nvPr/>
        </p:nvSpPr>
        <p:spPr>
          <a:xfrm>
            <a:off x="19626408" y="7431719"/>
            <a:ext cx="873761" cy="40932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0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W</m:t>
                  </m:r>
                  <m:bar>
                    <m:barPr>
                      <m:ctrlPr>
                        <a:rPr xmlns:a="http://schemas.openxmlformats.org/drawingml/2006/main" sz="4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</m:ctrlPr>
                      <m:pos m:val="top"/>
                    </m:barPr>
                    <m:e>
                      <m:r>
                        <a:rPr xmlns:a="http://schemas.openxmlformats.org/drawingml/2006/main" sz="40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</m:bar>
                </m:oMath>
              </m:oMathPara>
            </a14:m>
            <a:endParaRPr sz="4000">
              <a:solidFill>
                <a:srgbClr val="FFFFFF"/>
              </a:solidFill>
            </a:endParaRPr>
          </a:p>
        </p:txBody>
      </p:sp>
      <p:sp>
        <p:nvSpPr>
          <p:cNvPr id="284" name="Foliennummer"/>
          <p:cNvSpPr txBox="1"/>
          <p:nvPr>
            <p:ph type="sldNum" sz="quarter" idx="4294967295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85" name="Mapped MC data (  cut included)"/>
          <p:cNvSpPr txBox="1"/>
          <p:nvPr>
            <p:ph type="title" idx="4294967295"/>
          </p:nvPr>
        </p:nvSpPr>
        <p:spPr>
          <a:xfrm>
            <a:off x="1040754" y="108476"/>
            <a:ext cx="20188203" cy="1435101"/>
          </a:xfrm>
          <a:prstGeom prst="rect">
            <a:avLst/>
          </a:prstGeom>
        </p:spPr>
        <p:txBody>
          <a:bodyPr/>
          <a:lstStyle/>
          <a:p>
            <a:pPr defTabSz="2413955">
              <a:defRPr spc="-148" sz="7425"/>
            </a:pPr>
            <a:r>
              <a:t>Mapped MC data (</a:t>
            </a:r>
            <a14:m>
              <m:oMath>
                <m:sSubSup>
                  <m:e>
                    <m:r>
                      <a:rPr xmlns:a="http://schemas.openxmlformats.org/drawingml/2006/main" sz="82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82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  <m:sup>
                    <m:r>
                      <a:rPr xmlns:a="http://schemas.openxmlformats.org/drawingml/2006/main" sz="82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xmlns:a="http://schemas.openxmlformats.org/drawingml/2006/main" sz="82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l</m:t>
                    </m:r>
                  </m:sup>
                </m:sSubSup>
              </m:oMath>
            </a14:m>
            <a:r>
              <a:t> cut included)</a:t>
            </a:r>
            <a:endParaRPr sz="75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Fit of output distribution"/>
          <p:cNvSpPr txBox="1"/>
          <p:nvPr>
            <p:ph type="body" sz="quarter" idx="1"/>
          </p:nvPr>
        </p:nvSpPr>
        <p:spPr>
          <a:xfrm>
            <a:off x="1206500" y="746258"/>
            <a:ext cx="21971000" cy="1881759"/>
          </a:xfrm>
          <a:prstGeom prst="rect">
            <a:avLst/>
          </a:prstGeom>
        </p:spPr>
        <p:txBody>
          <a:bodyPr/>
          <a:lstStyle/>
          <a:p>
            <a:pPr/>
            <a:r>
              <a:t>Fit of output distribution</a:t>
            </a:r>
          </a:p>
        </p:txBody>
      </p:sp>
      <p:sp>
        <p:nvSpPr>
          <p:cNvPr id="288" name="Foliennummer"/>
          <p:cNvSpPr txBox="1"/>
          <p:nvPr>
            <p:ph type="sldNum" sz="quarter" idx="4294967295"/>
          </p:nvPr>
        </p:nvSpPr>
        <p:spPr>
          <a:xfrm>
            <a:off x="12058764" y="13080999"/>
            <a:ext cx="253975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89" name="Perform a fit of MC templates to the real data…"/>
          <p:cNvSpPr txBox="1"/>
          <p:nvPr/>
        </p:nvSpPr>
        <p:spPr>
          <a:xfrm>
            <a:off x="1206500" y="3248668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698500" indent="-698500" algn="l" defTabSz="825500">
              <a:spcBef>
                <a:spcPts val="1800"/>
              </a:spcBef>
              <a:buSzPct val="123000"/>
              <a:buChar char="•"/>
              <a:defRPr spc="-55" sz="5500"/>
            </a:pPr>
            <a:r>
              <a:t>Perform a fit of MC templates to the real data</a:t>
            </a:r>
          </a:p>
          <a:p>
            <a:pPr marL="698500" indent="-698500" algn="l" defTabSz="825500">
              <a:spcBef>
                <a:spcPts val="1800"/>
              </a:spcBef>
              <a:buSzPct val="123000"/>
              <a:buChar char="•"/>
              <a:defRPr spc="-55" sz="5500"/>
            </a:pPr>
            <a:r>
              <a:t>For the fit:</a:t>
            </a:r>
          </a:p>
          <a:p>
            <a:pPr lvl="1" marL="1308100" indent="-698500" algn="l" defTabSz="825500">
              <a:spcBef>
                <a:spcPts val="1800"/>
              </a:spcBef>
              <a:buSzPct val="123000"/>
              <a:buChar char="•"/>
              <a:defRPr spc="-55" sz="5500"/>
            </a:pPr>
            <a:r>
              <a:t>Map MC data onto SOM trained with real data</a:t>
            </a:r>
          </a:p>
          <a:p>
            <a:pPr lvl="1" marL="1308100" indent="-698500" algn="l" defTabSz="825500">
              <a:spcBef>
                <a:spcPts val="1800"/>
              </a:spcBef>
              <a:buSzPct val="123000"/>
              <a:buChar char="•"/>
              <a:defRPr spc="-55" sz="5500"/>
            </a:pPr>
            <a:r>
              <a:t>Try to replicate density of real data on the SOM as sum of MC densities on the SOM</a:t>
            </a:r>
          </a:p>
          <a:p>
            <a:pPr marL="698500" indent="-698500" algn="l" defTabSz="825500">
              <a:spcBef>
                <a:spcPts val="1800"/>
              </a:spcBef>
              <a:buSzPct val="123000"/>
              <a:buChar char="•"/>
              <a:defRPr spc="-55" sz="5500"/>
            </a:pPr>
            <a:r>
              <a:t>After fit:</a:t>
            </a:r>
          </a:p>
          <a:p>
            <a:pPr lvl="1" marL="1308100" indent="-698500" algn="l" defTabSz="825500">
              <a:spcBef>
                <a:spcPts val="1800"/>
              </a:spcBef>
              <a:buSzPct val="123000"/>
              <a:buChar char="•"/>
              <a:defRPr spc="-55" sz="5500"/>
            </a:pPr>
            <a:r>
              <a:t>Search for regions of well isolated processes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2lep_completeisolation_smaller0_1.pdf" descr="2lep_completeisolation_smaller0_1.pdf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1595" t="0" r="1595" b="0"/>
          <a:stretch>
            <a:fillRect/>
          </a:stretch>
        </p:blipFill>
        <p:spPr>
          <a:xfrm>
            <a:off x="11706945" y="2467246"/>
            <a:ext cx="12080678" cy="9359109"/>
          </a:xfrm>
          <a:prstGeom prst="rect">
            <a:avLst/>
          </a:prstGeom>
        </p:spPr>
      </p:pic>
      <p:pic>
        <p:nvPicPr>
          <p:cNvPr id="292" name="fit_result_2lep_completeisolation_smaller0_1.pdf" descr="fit_result_2lep_completeisolation_smaller0_1.pdf"/>
          <p:cNvPicPr>
            <a:picLocks noChangeAspect="1"/>
          </p:cNvPicPr>
          <p:nvPr>
            <p:ph type="pic" idx="22"/>
          </p:nvPr>
        </p:nvPicPr>
        <p:blipFill>
          <a:blip r:embed="rId3">
            <a:extLst/>
          </a:blip>
          <a:srcRect l="5203" t="0" r="5203" b="0"/>
          <a:stretch>
            <a:fillRect/>
          </a:stretch>
        </p:blipFill>
        <p:spPr>
          <a:xfrm>
            <a:off x="430804" y="2465064"/>
            <a:ext cx="11185174" cy="9363351"/>
          </a:xfrm>
          <a:prstGeom prst="rect">
            <a:avLst/>
          </a:prstGeom>
        </p:spPr>
      </p:pic>
      <p:sp>
        <p:nvSpPr>
          <p:cNvPr id="293" name="Fit result"/>
          <p:cNvSpPr txBox="1"/>
          <p:nvPr/>
        </p:nvSpPr>
        <p:spPr>
          <a:xfrm>
            <a:off x="4493619" y="1813030"/>
            <a:ext cx="2061973" cy="696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Fit result</a:t>
            </a:r>
          </a:p>
        </p:txBody>
      </p:sp>
      <p:sp>
        <p:nvSpPr>
          <p:cNvPr id="294" name="Real data"/>
          <p:cNvSpPr txBox="1"/>
          <p:nvPr/>
        </p:nvSpPr>
        <p:spPr>
          <a:xfrm>
            <a:off x="17084074" y="1813030"/>
            <a:ext cx="2268729" cy="696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Real data</a:t>
            </a:r>
          </a:p>
        </p:txBody>
      </p:sp>
      <p:sp>
        <p:nvSpPr>
          <p:cNvPr id="295" name="Foliennummer"/>
          <p:cNvSpPr txBox="1"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Overview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Overview</a:t>
            </a:r>
          </a:p>
        </p:txBody>
      </p:sp>
      <p:sp>
        <p:nvSpPr>
          <p:cNvPr id="159" name="Motivation…"/>
          <p:cNvSpPr txBox="1"/>
          <p:nvPr>
            <p:ph type="body" idx="1"/>
          </p:nvPr>
        </p:nvSpPr>
        <p:spPr>
          <a:xfrm>
            <a:off x="1206500" y="3122027"/>
            <a:ext cx="21971000" cy="9382489"/>
          </a:xfrm>
          <a:prstGeom prst="rect">
            <a:avLst/>
          </a:prstGeom>
        </p:spPr>
        <p:txBody>
          <a:bodyPr/>
          <a:lstStyle/>
          <a:p>
            <a:pPr marL="698500" indent="-698500">
              <a:buSzPct val="123000"/>
              <a:buChar char="•"/>
            </a:pPr>
            <a:r>
              <a:t>Motivation</a:t>
            </a:r>
          </a:p>
          <a:p>
            <a:pPr marL="698500" indent="-698500">
              <a:buSzPct val="123000"/>
              <a:buChar char="•"/>
            </a:pPr>
            <a:r>
              <a:t>Self-organizing maps (SOM)</a:t>
            </a:r>
          </a:p>
          <a:p>
            <a:pPr marL="698500" indent="-698500">
              <a:buSzPct val="123000"/>
              <a:buChar char="•"/>
            </a:pPr>
            <a:r>
              <a:t>Training Alogrithms</a:t>
            </a:r>
          </a:p>
          <a:p>
            <a:pPr marL="698500" indent="-698500">
              <a:buSzPct val="123000"/>
              <a:buChar char="•"/>
            </a:pPr>
            <a:r>
              <a:t>Dataset</a:t>
            </a:r>
          </a:p>
          <a:p>
            <a:pPr marL="698500" indent="-698500">
              <a:buSzPct val="123000"/>
              <a:buChar char="•"/>
            </a:pPr>
            <a:r>
              <a:t>Analysis of data composition</a:t>
            </a:r>
          </a:p>
          <a:p>
            <a:pPr marL="698500" indent="-698500">
              <a:buSzPct val="123000"/>
              <a:buChar char="•"/>
            </a:pPr>
            <a:r>
              <a:t>Study of Higgs-enriched region</a:t>
            </a:r>
          </a:p>
        </p:txBody>
      </p:sp>
      <p:sp>
        <p:nvSpPr>
          <p:cNvPr id="160" name="Foliennummer"/>
          <p:cNvSpPr txBox="1"/>
          <p:nvPr>
            <p:ph type="sldNum" sz="quarter" idx="4294967295"/>
          </p:nvPr>
        </p:nvSpPr>
        <p:spPr>
          <a:xfrm>
            <a:off x="12058764" y="13080999"/>
            <a:ext cx="253975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Fit Results"/>
          <p:cNvSpPr txBox="1"/>
          <p:nvPr>
            <p:ph type="title"/>
          </p:nvPr>
        </p:nvSpPr>
        <p:spPr>
          <a:xfrm>
            <a:off x="1253150" y="62596"/>
            <a:ext cx="9253380" cy="1773585"/>
          </a:xfrm>
          <a:prstGeom prst="rect">
            <a:avLst/>
          </a:prstGeom>
        </p:spPr>
        <p:txBody>
          <a:bodyPr/>
          <a:lstStyle>
            <a:lvl1pPr>
              <a:defRPr spc="-190" sz="9500"/>
            </a:lvl1pPr>
          </a:lstStyle>
          <a:p>
            <a:pPr/>
            <a:r>
              <a:t>Fit Results</a:t>
            </a:r>
          </a:p>
        </p:txBody>
      </p:sp>
      <p:sp>
        <p:nvSpPr>
          <p:cNvPr id="298" name="Isolation has to be smaller than 0.1 to reduce QCD…"/>
          <p:cNvSpPr txBox="1"/>
          <p:nvPr>
            <p:ph type="body" sz="half" idx="1"/>
          </p:nvPr>
        </p:nvSpPr>
        <p:spPr>
          <a:xfrm>
            <a:off x="1150120" y="2669642"/>
            <a:ext cx="7136032" cy="10365534"/>
          </a:xfrm>
          <a:prstGeom prst="rect">
            <a:avLst/>
          </a:prstGeom>
        </p:spPr>
        <p:txBody>
          <a:bodyPr/>
          <a:lstStyle/>
          <a:p>
            <a:pPr marL="698500" indent="-698500">
              <a:buSzPct val="123000"/>
              <a:buChar char="•"/>
              <a:defRPr b="0"/>
            </a:pPr>
            <a:r>
              <a:t>Isolation has to be smaller than 0.1 to reduce QCD</a:t>
            </a:r>
          </a:p>
          <a:p>
            <a:pPr marL="698500" indent="-698500">
              <a:buSzPct val="123000"/>
              <a:buChar char="•"/>
              <a:defRPr b="0"/>
            </a:pPr>
            <a14:m>
              <m:oMath>
                <m:sSubSup>
                  <m:e>
                    <m:r>
                      <a:rPr xmlns:a="http://schemas.openxmlformats.org/drawingml/2006/main" sz="66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66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  <m:sup>
                    <m:r>
                      <a:rPr xmlns:a="http://schemas.openxmlformats.org/drawingml/2006/main" sz="66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xmlns:a="http://schemas.openxmlformats.org/drawingml/2006/main" sz="66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l</m:t>
                    </m:r>
                  </m:sup>
                </m:sSubSup>
                <m:r>
                  <a:rPr xmlns:a="http://schemas.openxmlformats.org/drawingml/2006/main" sz="665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&gt;</m:t>
                </m:r>
                <m:r>
                  <a:rPr xmlns:a="http://schemas.openxmlformats.org/drawingml/2006/main" sz="665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70</m:t>
                </m:r>
                <m:r>
                  <m:rPr>
                    <m:sty m:val="p"/>
                  </m:rPr>
                  <a:rPr xmlns:a="http://schemas.openxmlformats.org/drawingml/2006/main" sz="665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GeV</m:t>
                </m:r>
              </m:oMath>
            </a14:m>
            <a:r>
              <a:t> to reduce Drell Yan </a:t>
            </a:r>
            <a14:m>
              <m:oMath>
                <m:r>
                  <a:rPr xmlns:a="http://schemas.openxmlformats.org/drawingml/2006/main" sz="660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τ</m:t>
                </m:r>
                <m:bar>
                  <m:barPr>
                    <m:ctrlPr>
                      <a:rPr xmlns:a="http://schemas.openxmlformats.org/drawingml/2006/main" sz="66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</m:ctrlPr>
                    <m:pos m:val="top"/>
                  </m:barPr>
                  <m:e>
                    <m:r>
                      <a:rPr xmlns:a="http://schemas.openxmlformats.org/drawingml/2006/main" sz="66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τ</m:t>
                    </m:r>
                  </m:e>
                </m:bar>
              </m:oMath>
            </a14:m>
            <a14:m>
              <m:oMath>
                <m:f>
                  <m:fPr>
                    <m:ctrlPr>
                      <a:rPr xmlns:a="http://schemas.openxmlformats.org/drawingml/2006/main" sz="67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sSup>
                      <m:e>
                        <m:r>
                          <a:rPr xmlns:a="http://schemas.openxmlformats.org/drawingml/2006/main" sz="67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χ</m:t>
                        </m:r>
                      </m:e>
                      <m:sup>
                        <m:r>
                          <a:rPr xmlns:a="http://schemas.openxmlformats.org/drawingml/2006/main" sz="67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num>
                  <m:den>
                    <m:sSub>
                      <m:e>
                        <m:r>
                          <a:rPr xmlns:a="http://schemas.openxmlformats.org/drawingml/2006/main" sz="67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xmlns:a="http://schemas.openxmlformats.org/drawingml/2006/main" sz="67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xmlns:a="http://schemas.openxmlformats.org/drawingml/2006/main" sz="67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sub>
                    </m:sSub>
                  </m:den>
                </m:f>
                <m:r>
                  <a:rPr xmlns:a="http://schemas.openxmlformats.org/drawingml/2006/main" sz="670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670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3.39</m:t>
                </m:r>
              </m:oMath>
            </a14:m>
          </a:p>
          <a:p>
            <a:pPr marL="698500" indent="-698500">
              <a:buSzPct val="123000"/>
              <a:buChar char="•"/>
              <a:defRPr b="0"/>
            </a:pPr>
            <a:r>
              <a:t>Bad </a:t>
            </a:r>
            <a14:m>
              <m:oMath>
                <m:sSup>
                  <m:e>
                    <m:r>
                      <a:rPr xmlns:a="http://schemas.openxmlformats.org/drawingml/2006/main" sz="60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χ</m:t>
                    </m:r>
                  </m:e>
                  <m:sup>
                    <m:r>
                      <a:rPr xmlns:a="http://schemas.openxmlformats.org/drawingml/2006/main" sz="60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r>
              <a:t> probably due to missing QCD</a:t>
            </a:r>
          </a:p>
        </p:txBody>
      </p:sp>
      <p:sp>
        <p:nvSpPr>
          <p:cNvPr id="299" name="Foliennummer"/>
          <p:cNvSpPr txBox="1"/>
          <p:nvPr>
            <p:ph type="sldNum" sz="quarter" idx="4294967295"/>
          </p:nvPr>
        </p:nvSpPr>
        <p:spPr>
          <a:xfrm>
            <a:off x="12058764" y="13085233"/>
            <a:ext cx="253975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00" name="Bildschirmfoto 2021-11-22 um 12.56.35.png" descr="Bildschirmfoto 2021-11-22 um 12.56.3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38937" y="1778207"/>
            <a:ext cx="14295057" cy="101595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2lep_completeisolation_smaller0_1.pdf" descr="2lep_completeisolation_smaller0_1.pdf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1034" r="0" b="1034"/>
          <a:stretch>
            <a:fillRect/>
          </a:stretch>
        </p:blipFill>
        <p:spPr>
          <a:xfrm>
            <a:off x="15811500" y="7159241"/>
            <a:ext cx="7245889" cy="5321982"/>
          </a:xfrm>
          <a:prstGeom prst="rect">
            <a:avLst/>
          </a:prstGeom>
        </p:spPr>
      </p:pic>
      <p:pic>
        <p:nvPicPr>
          <p:cNvPr id="303" name="higgs_anteil_großes_feld.pdf" descr="higgs_anteil_großes_feld.pdf"/>
          <p:cNvPicPr>
            <a:picLocks noChangeAspect="1"/>
          </p:cNvPicPr>
          <p:nvPr>
            <p:ph type="pic" idx="22"/>
          </p:nvPr>
        </p:nvPicPr>
        <p:blipFill>
          <a:blip r:embed="rId3">
            <a:extLst/>
          </a:blip>
          <a:srcRect l="6958" t="0" r="6958" b="0"/>
          <a:stretch>
            <a:fillRect/>
          </a:stretch>
        </p:blipFill>
        <p:spPr>
          <a:xfrm>
            <a:off x="882216" y="1270000"/>
            <a:ext cx="14497484" cy="11227502"/>
          </a:xfrm>
          <a:prstGeom prst="rect">
            <a:avLst/>
          </a:prstGeom>
        </p:spPr>
      </p:pic>
      <p:pic>
        <p:nvPicPr>
          <p:cNvPr id="304" name="HtoWWisolation_smaller0_1.pdf" descr="HtoWWisolation_smaller0_1.pdf"/>
          <p:cNvPicPr>
            <a:picLocks noChangeAspect="1"/>
          </p:cNvPicPr>
          <p:nvPr>
            <p:ph type="pic" idx="23"/>
          </p:nvPr>
        </p:nvPicPr>
        <p:blipFill>
          <a:blip r:embed="rId4">
            <a:extLst/>
          </a:blip>
          <a:srcRect l="0" t="1034" r="0" b="1034"/>
          <a:stretch>
            <a:fillRect/>
          </a:stretch>
        </p:blipFill>
        <p:spPr>
          <a:xfrm>
            <a:off x="15811500" y="1256557"/>
            <a:ext cx="7245989" cy="5322055"/>
          </a:xfrm>
          <a:prstGeom prst="rect">
            <a:avLst/>
          </a:prstGeom>
        </p:spPr>
      </p:pic>
      <p:sp>
        <p:nvSpPr>
          <p:cNvPr id="305" name="Relative amount of"/>
          <p:cNvSpPr txBox="1"/>
          <p:nvPr/>
        </p:nvSpPr>
        <p:spPr>
          <a:xfrm>
            <a:off x="5406066" y="609374"/>
            <a:ext cx="5449748" cy="637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Relative amount of </a:t>
            </a:r>
            <a14:m>
              <m:oMath>
                <m:r>
                  <a:rPr xmlns:a="http://schemas.openxmlformats.org/drawingml/2006/main" sz="365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H</m:t>
                </m:r>
                <m:r>
                  <a:rPr xmlns:a="http://schemas.openxmlformats.org/drawingml/2006/main" sz="365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→</m:t>
                </m:r>
                <m:r>
                  <a:rPr xmlns:a="http://schemas.openxmlformats.org/drawingml/2006/main" sz="365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W</m:t>
                </m:r>
                <m:sSup>
                  <m:e>
                    <m:r>
                      <a:rPr xmlns:a="http://schemas.openxmlformats.org/drawingml/2006/main" sz="36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W</m:t>
                    </m:r>
                  </m:e>
                  <m:sup>
                    <m:r>
                      <a:rPr xmlns:a="http://schemas.openxmlformats.org/drawingml/2006/main" sz="36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*</m:t>
                    </m:r>
                  </m:sup>
                </m:sSup>
              </m:oMath>
            </a14:m>
          </a:p>
        </p:txBody>
      </p:sp>
      <p:sp>
        <p:nvSpPr>
          <p:cNvPr id="306" name="Real data"/>
          <p:cNvSpPr txBox="1"/>
          <p:nvPr/>
        </p:nvSpPr>
        <p:spPr>
          <a:xfrm>
            <a:off x="18569312" y="6609730"/>
            <a:ext cx="1730122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Real data</a:t>
            </a:r>
          </a:p>
        </p:txBody>
      </p:sp>
      <p:sp>
        <p:nvSpPr>
          <p:cNvPr id="307" name="Text"/>
          <p:cNvSpPr txBox="1"/>
          <p:nvPr/>
        </p:nvSpPr>
        <p:spPr>
          <a:xfrm>
            <a:off x="18557034" y="662990"/>
            <a:ext cx="1754679" cy="530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29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29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→</m:t>
                  </m:r>
                  <m:r>
                    <a:rPr xmlns:a="http://schemas.openxmlformats.org/drawingml/2006/main" sz="29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W</m:t>
                  </m:r>
                  <m:sSup>
                    <m:e>
                      <m:r>
                        <a:rPr xmlns:a="http://schemas.openxmlformats.org/drawingml/2006/main" sz="29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p>
                      <m:r>
                        <a:rPr xmlns:a="http://schemas.openxmlformats.org/drawingml/2006/main" sz="29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*</m:t>
                      </m:r>
                    </m:sup>
                  </m:sSup>
                </m:oMath>
              </m:oMathPara>
            </a14:m>
          </a:p>
        </p:txBody>
      </p:sp>
      <p:sp>
        <p:nvSpPr>
          <p:cNvPr id="308" name="Foliennummer"/>
          <p:cNvSpPr txBox="1"/>
          <p:nvPr>
            <p:ph type="sldNum" sz="quarter" idx="4294967295"/>
          </p:nvPr>
        </p:nvSpPr>
        <p:spPr>
          <a:xfrm>
            <a:off x="12058764" y="13080999"/>
            <a:ext cx="253975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2lep_completeisolation_smaller0_1.pdf" descr="2lep_completeisolation_smaller0_1.pdf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1034" r="0" b="1034"/>
          <a:stretch>
            <a:fillRect/>
          </a:stretch>
        </p:blipFill>
        <p:spPr>
          <a:xfrm>
            <a:off x="15811500" y="7159241"/>
            <a:ext cx="7245889" cy="5321982"/>
          </a:xfrm>
          <a:prstGeom prst="rect">
            <a:avLst/>
          </a:prstGeom>
        </p:spPr>
      </p:pic>
      <p:pic>
        <p:nvPicPr>
          <p:cNvPr id="311" name="higgs_anteil_großes_feld.pdf" descr="higgs_anteil_großes_feld.pdf"/>
          <p:cNvPicPr>
            <a:picLocks noChangeAspect="1"/>
          </p:cNvPicPr>
          <p:nvPr>
            <p:ph type="pic" idx="22"/>
          </p:nvPr>
        </p:nvPicPr>
        <p:blipFill>
          <a:blip r:embed="rId3">
            <a:extLst/>
          </a:blip>
          <a:srcRect l="6958" t="0" r="6958" b="0"/>
          <a:stretch>
            <a:fillRect/>
          </a:stretch>
        </p:blipFill>
        <p:spPr>
          <a:xfrm>
            <a:off x="882216" y="1270000"/>
            <a:ext cx="14497484" cy="11227502"/>
          </a:xfrm>
          <a:prstGeom prst="rect">
            <a:avLst/>
          </a:prstGeom>
        </p:spPr>
      </p:pic>
      <p:pic>
        <p:nvPicPr>
          <p:cNvPr id="312" name="HtoWWisolation_smaller0_1.pdf" descr="HtoWWisolation_smaller0_1.pdf"/>
          <p:cNvPicPr>
            <a:picLocks noChangeAspect="1"/>
          </p:cNvPicPr>
          <p:nvPr>
            <p:ph type="pic" idx="23"/>
          </p:nvPr>
        </p:nvPicPr>
        <p:blipFill>
          <a:blip r:embed="rId4">
            <a:extLst/>
          </a:blip>
          <a:srcRect l="0" t="1034" r="0" b="1034"/>
          <a:stretch>
            <a:fillRect/>
          </a:stretch>
        </p:blipFill>
        <p:spPr>
          <a:xfrm>
            <a:off x="15811500" y="1256557"/>
            <a:ext cx="7245989" cy="5322055"/>
          </a:xfrm>
          <a:prstGeom prst="rect">
            <a:avLst/>
          </a:prstGeom>
        </p:spPr>
      </p:pic>
      <p:sp>
        <p:nvSpPr>
          <p:cNvPr id="313" name="Relative amount of"/>
          <p:cNvSpPr txBox="1"/>
          <p:nvPr/>
        </p:nvSpPr>
        <p:spPr>
          <a:xfrm>
            <a:off x="5406066" y="609374"/>
            <a:ext cx="5449748" cy="637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Relative amount of </a:t>
            </a:r>
            <a14:m>
              <m:oMath>
                <m:r>
                  <a:rPr xmlns:a="http://schemas.openxmlformats.org/drawingml/2006/main" sz="365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H</m:t>
                </m:r>
                <m:r>
                  <a:rPr xmlns:a="http://schemas.openxmlformats.org/drawingml/2006/main" sz="365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→</m:t>
                </m:r>
                <m:r>
                  <a:rPr xmlns:a="http://schemas.openxmlformats.org/drawingml/2006/main" sz="365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W</m:t>
                </m:r>
                <m:sSup>
                  <m:e>
                    <m:r>
                      <a:rPr xmlns:a="http://schemas.openxmlformats.org/drawingml/2006/main" sz="36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W</m:t>
                    </m:r>
                  </m:e>
                  <m:sup>
                    <m:r>
                      <a:rPr xmlns:a="http://schemas.openxmlformats.org/drawingml/2006/main" sz="36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*</m:t>
                    </m:r>
                  </m:sup>
                </m:sSup>
              </m:oMath>
            </a14:m>
          </a:p>
        </p:txBody>
      </p:sp>
      <p:sp>
        <p:nvSpPr>
          <p:cNvPr id="314" name="Real data"/>
          <p:cNvSpPr txBox="1"/>
          <p:nvPr/>
        </p:nvSpPr>
        <p:spPr>
          <a:xfrm>
            <a:off x="18569312" y="6609730"/>
            <a:ext cx="1730122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Real data</a:t>
            </a:r>
          </a:p>
        </p:txBody>
      </p:sp>
      <p:sp>
        <p:nvSpPr>
          <p:cNvPr id="315" name="Text"/>
          <p:cNvSpPr txBox="1"/>
          <p:nvPr/>
        </p:nvSpPr>
        <p:spPr>
          <a:xfrm>
            <a:off x="18557034" y="662990"/>
            <a:ext cx="1754679" cy="530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29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29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→</m:t>
                  </m:r>
                  <m:r>
                    <a:rPr xmlns:a="http://schemas.openxmlformats.org/drawingml/2006/main" sz="29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W</m:t>
                  </m:r>
                  <m:sSup>
                    <m:e>
                      <m:r>
                        <a:rPr xmlns:a="http://schemas.openxmlformats.org/drawingml/2006/main" sz="29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p>
                      <m:r>
                        <a:rPr xmlns:a="http://schemas.openxmlformats.org/drawingml/2006/main" sz="29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*</m:t>
                      </m:r>
                    </m:sup>
                  </m:sSup>
                </m:oMath>
              </m:oMathPara>
            </a14:m>
          </a:p>
        </p:txBody>
      </p:sp>
      <p:sp>
        <p:nvSpPr>
          <p:cNvPr id="316" name="Foliennummer"/>
          <p:cNvSpPr txBox="1"/>
          <p:nvPr>
            <p:ph type="sldNum" sz="quarter" idx="4294967295"/>
          </p:nvPr>
        </p:nvSpPr>
        <p:spPr>
          <a:xfrm>
            <a:off x="12058764" y="13080999"/>
            <a:ext cx="253975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320" name="Gruppieren"/>
          <p:cNvGrpSpPr/>
          <p:nvPr/>
        </p:nvGrpSpPr>
        <p:grpSpPr>
          <a:xfrm>
            <a:off x="7003178" y="256765"/>
            <a:ext cx="11909971" cy="10976633"/>
            <a:chOff x="0" y="0"/>
            <a:chExt cx="11909969" cy="10976631"/>
          </a:xfrm>
        </p:grpSpPr>
        <p:pic>
          <p:nvPicPr>
            <p:cNvPr id="317" name="higgs_anteil_großes_feld.pdf" descr="higgs_anteil_großes_feld.pdf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43097" t="73614" r="46639" b="10979"/>
            <a:stretch>
              <a:fillRect/>
            </a:stretch>
          </p:blipFill>
          <p:spPr>
            <a:xfrm>
              <a:off x="5369090" y="0"/>
              <a:ext cx="6540880" cy="6545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0595" fill="norm" stroke="1" extrusionOk="0">
                  <a:moveTo>
                    <a:pt x="9839" y="0"/>
                  </a:moveTo>
                  <a:cubicBezTo>
                    <a:pt x="7321" y="0"/>
                    <a:pt x="4803" y="1005"/>
                    <a:pt x="2881" y="3016"/>
                  </a:cubicBezTo>
                  <a:cubicBezTo>
                    <a:pt x="-961" y="7037"/>
                    <a:pt x="-961" y="13557"/>
                    <a:pt x="2881" y="17579"/>
                  </a:cubicBezTo>
                  <a:cubicBezTo>
                    <a:pt x="6724" y="21600"/>
                    <a:pt x="12954" y="21600"/>
                    <a:pt x="16797" y="17579"/>
                  </a:cubicBezTo>
                  <a:cubicBezTo>
                    <a:pt x="20639" y="13557"/>
                    <a:pt x="20639" y="7037"/>
                    <a:pt x="16797" y="3016"/>
                  </a:cubicBezTo>
                  <a:cubicBezTo>
                    <a:pt x="14875" y="1005"/>
                    <a:pt x="12357" y="0"/>
                    <a:pt x="9839" y="0"/>
                  </a:cubicBezTo>
                  <a:close/>
                </a:path>
              </a:pathLst>
            </a:custGeom>
            <a:ln w="88900" cap="flat">
              <a:solidFill>
                <a:srgbClr val="FFFFFF"/>
              </a:solidFill>
              <a:prstDash val="solid"/>
              <a:miter lim="400000"/>
            </a:ln>
            <a:effectLst/>
          </p:spPr>
        </p:pic>
        <p:sp>
          <p:nvSpPr>
            <p:cNvPr id="318" name="Kreis"/>
            <p:cNvSpPr/>
            <p:nvPr/>
          </p:nvSpPr>
          <p:spPr>
            <a:xfrm>
              <a:off x="0" y="9389131"/>
              <a:ext cx="1587612" cy="1587501"/>
            </a:xfrm>
            <a:prstGeom prst="ellips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19" name="Linie"/>
            <p:cNvSpPr/>
            <p:nvPr/>
          </p:nvSpPr>
          <p:spPr>
            <a:xfrm flipV="1">
              <a:off x="1390740" y="5531400"/>
              <a:ext cx="4846666" cy="4136960"/>
            </a:xfrm>
            <a:prstGeom prst="line">
              <a:avLst/>
            </a:prstGeom>
            <a:noFill/>
            <a:ln w="101600" cap="flat">
              <a:solidFill>
                <a:schemeClr val="accent5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2lep_completeisolation_smaller0_1.pdf" descr="2lep_completeisolation_smaller0_1.pdf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1034" r="0" b="1034"/>
          <a:stretch>
            <a:fillRect/>
          </a:stretch>
        </p:blipFill>
        <p:spPr>
          <a:xfrm>
            <a:off x="15811500" y="7159241"/>
            <a:ext cx="7245889" cy="5321982"/>
          </a:xfrm>
          <a:prstGeom prst="rect">
            <a:avLst/>
          </a:prstGeom>
        </p:spPr>
      </p:pic>
      <p:pic>
        <p:nvPicPr>
          <p:cNvPr id="323" name="higgs_anteil_großes_feld.pdf" descr="higgs_anteil_großes_feld.pdf"/>
          <p:cNvPicPr>
            <a:picLocks noChangeAspect="1"/>
          </p:cNvPicPr>
          <p:nvPr>
            <p:ph type="pic" idx="22"/>
          </p:nvPr>
        </p:nvPicPr>
        <p:blipFill>
          <a:blip r:embed="rId3">
            <a:extLst/>
          </a:blip>
          <a:srcRect l="6958" t="0" r="6958" b="0"/>
          <a:stretch>
            <a:fillRect/>
          </a:stretch>
        </p:blipFill>
        <p:spPr>
          <a:xfrm>
            <a:off x="882216" y="1270000"/>
            <a:ext cx="14497484" cy="11227502"/>
          </a:xfrm>
          <a:prstGeom prst="rect">
            <a:avLst/>
          </a:prstGeom>
        </p:spPr>
      </p:pic>
      <p:pic>
        <p:nvPicPr>
          <p:cNvPr id="324" name="HtoWWisolation_smaller0_1.pdf" descr="HtoWWisolation_smaller0_1.pdf"/>
          <p:cNvPicPr>
            <a:picLocks noChangeAspect="1"/>
          </p:cNvPicPr>
          <p:nvPr>
            <p:ph type="pic" idx="23"/>
          </p:nvPr>
        </p:nvPicPr>
        <p:blipFill>
          <a:blip r:embed="rId4">
            <a:extLst/>
          </a:blip>
          <a:srcRect l="0" t="1034" r="0" b="1034"/>
          <a:stretch>
            <a:fillRect/>
          </a:stretch>
        </p:blipFill>
        <p:spPr>
          <a:xfrm>
            <a:off x="15811500" y="1256557"/>
            <a:ext cx="7245989" cy="5322055"/>
          </a:xfrm>
          <a:prstGeom prst="rect">
            <a:avLst/>
          </a:prstGeom>
        </p:spPr>
      </p:pic>
      <p:sp>
        <p:nvSpPr>
          <p:cNvPr id="325" name="Relative amount of"/>
          <p:cNvSpPr txBox="1"/>
          <p:nvPr/>
        </p:nvSpPr>
        <p:spPr>
          <a:xfrm>
            <a:off x="5406066" y="609374"/>
            <a:ext cx="5449748" cy="637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Relative amount of </a:t>
            </a:r>
            <a14:m>
              <m:oMath>
                <m:r>
                  <a:rPr xmlns:a="http://schemas.openxmlformats.org/drawingml/2006/main" sz="365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H</m:t>
                </m:r>
                <m:r>
                  <a:rPr xmlns:a="http://schemas.openxmlformats.org/drawingml/2006/main" sz="365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→</m:t>
                </m:r>
                <m:r>
                  <a:rPr xmlns:a="http://schemas.openxmlformats.org/drawingml/2006/main" sz="365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W</m:t>
                </m:r>
                <m:sSup>
                  <m:e>
                    <m:r>
                      <a:rPr xmlns:a="http://schemas.openxmlformats.org/drawingml/2006/main" sz="36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W</m:t>
                    </m:r>
                  </m:e>
                  <m:sup>
                    <m:r>
                      <a:rPr xmlns:a="http://schemas.openxmlformats.org/drawingml/2006/main" sz="36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*</m:t>
                    </m:r>
                  </m:sup>
                </m:sSup>
              </m:oMath>
            </a14:m>
          </a:p>
        </p:txBody>
      </p:sp>
      <p:sp>
        <p:nvSpPr>
          <p:cNvPr id="326" name="Real data"/>
          <p:cNvSpPr txBox="1"/>
          <p:nvPr/>
        </p:nvSpPr>
        <p:spPr>
          <a:xfrm>
            <a:off x="18569312" y="6609730"/>
            <a:ext cx="1730122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Real data</a:t>
            </a:r>
          </a:p>
        </p:txBody>
      </p:sp>
      <p:sp>
        <p:nvSpPr>
          <p:cNvPr id="327" name="Text"/>
          <p:cNvSpPr txBox="1"/>
          <p:nvPr/>
        </p:nvSpPr>
        <p:spPr>
          <a:xfrm>
            <a:off x="18557034" y="662990"/>
            <a:ext cx="1754679" cy="530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29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29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→</m:t>
                  </m:r>
                  <m:r>
                    <a:rPr xmlns:a="http://schemas.openxmlformats.org/drawingml/2006/main" sz="29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W</m:t>
                  </m:r>
                  <m:sSup>
                    <m:e>
                      <m:r>
                        <a:rPr xmlns:a="http://schemas.openxmlformats.org/drawingml/2006/main" sz="29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p>
                      <m:r>
                        <a:rPr xmlns:a="http://schemas.openxmlformats.org/drawingml/2006/main" sz="29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*</m:t>
                      </m:r>
                    </m:sup>
                  </m:sSup>
                </m:oMath>
              </m:oMathPara>
            </a14:m>
          </a:p>
        </p:txBody>
      </p:sp>
      <p:sp>
        <p:nvSpPr>
          <p:cNvPr id="328" name="Foliennummer"/>
          <p:cNvSpPr txBox="1"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332" name="Gruppieren"/>
          <p:cNvGrpSpPr/>
          <p:nvPr/>
        </p:nvGrpSpPr>
        <p:grpSpPr>
          <a:xfrm>
            <a:off x="7003178" y="256765"/>
            <a:ext cx="11909971" cy="10976633"/>
            <a:chOff x="0" y="0"/>
            <a:chExt cx="11909969" cy="10976631"/>
          </a:xfrm>
        </p:grpSpPr>
        <p:pic>
          <p:nvPicPr>
            <p:cNvPr id="329" name="higgs_anteil_großes_feld.pdf" descr="higgs_anteil_großes_feld.pdf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43097" t="73614" r="46639" b="10979"/>
            <a:stretch>
              <a:fillRect/>
            </a:stretch>
          </p:blipFill>
          <p:spPr>
            <a:xfrm>
              <a:off x="5369090" y="0"/>
              <a:ext cx="6540880" cy="6545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0595" fill="norm" stroke="1" extrusionOk="0">
                  <a:moveTo>
                    <a:pt x="9839" y="0"/>
                  </a:moveTo>
                  <a:cubicBezTo>
                    <a:pt x="7321" y="0"/>
                    <a:pt x="4803" y="1005"/>
                    <a:pt x="2881" y="3016"/>
                  </a:cubicBezTo>
                  <a:cubicBezTo>
                    <a:pt x="-961" y="7037"/>
                    <a:pt x="-961" y="13557"/>
                    <a:pt x="2881" y="17579"/>
                  </a:cubicBezTo>
                  <a:cubicBezTo>
                    <a:pt x="6724" y="21600"/>
                    <a:pt x="12954" y="21600"/>
                    <a:pt x="16797" y="17579"/>
                  </a:cubicBezTo>
                  <a:cubicBezTo>
                    <a:pt x="20639" y="13557"/>
                    <a:pt x="20639" y="7037"/>
                    <a:pt x="16797" y="3016"/>
                  </a:cubicBezTo>
                  <a:cubicBezTo>
                    <a:pt x="14875" y="1005"/>
                    <a:pt x="12357" y="0"/>
                    <a:pt x="9839" y="0"/>
                  </a:cubicBezTo>
                  <a:close/>
                </a:path>
              </a:pathLst>
            </a:custGeom>
            <a:ln w="88900" cap="flat">
              <a:solidFill>
                <a:srgbClr val="FFFFFF"/>
              </a:solidFill>
              <a:prstDash val="solid"/>
              <a:miter lim="400000"/>
            </a:ln>
            <a:effectLst/>
          </p:spPr>
        </p:pic>
        <p:sp>
          <p:nvSpPr>
            <p:cNvPr id="330" name="Kreis"/>
            <p:cNvSpPr/>
            <p:nvPr/>
          </p:nvSpPr>
          <p:spPr>
            <a:xfrm>
              <a:off x="0" y="9389131"/>
              <a:ext cx="1587612" cy="1587501"/>
            </a:xfrm>
            <a:prstGeom prst="ellips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31" name="Linie"/>
            <p:cNvSpPr/>
            <p:nvPr/>
          </p:nvSpPr>
          <p:spPr>
            <a:xfrm flipV="1">
              <a:off x="1390740" y="5531400"/>
              <a:ext cx="4846666" cy="4136960"/>
            </a:xfrm>
            <a:prstGeom prst="line">
              <a:avLst/>
            </a:prstGeom>
            <a:noFill/>
            <a:ln w="101600" cap="flat">
              <a:solidFill>
                <a:schemeClr val="accent5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m2l_higgs_area_stacked_hist.pdf" descr="m2l_higgs_area_stacked_hist.pdf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7295462" y="6651369"/>
            <a:ext cx="8040252" cy="6030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m_t_ll_higgs_area_stacked_hist.pdf" descr="m_t_ll_higgs_area_stacked_hist.pdf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15562411" y="6651404"/>
            <a:ext cx="8040412" cy="603030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dphi_ll_pt_higgs_area_stacked_hist.pdf" descr="dphi_ll_pt_higgs_area_stacked_hist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562344" y="388691"/>
            <a:ext cx="8040424" cy="60303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dphi_ll_higgs_area_stacked_hist.pdf" descr="dphi_ll_higgs_area_stacked_hist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93030" y="386931"/>
            <a:ext cx="8045116" cy="6033838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Foliennummer"/>
          <p:cNvSpPr txBox="1"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9" name="6099   events in total…"/>
          <p:cNvSpPr txBox="1"/>
          <p:nvPr>
            <p:ph type="body" sz="quarter" idx="4294967295"/>
          </p:nvPr>
        </p:nvSpPr>
        <p:spPr>
          <a:xfrm>
            <a:off x="1100933" y="2627487"/>
            <a:ext cx="5735124" cy="9374663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  <a:r>
              <a:t>  </a:t>
            </a:r>
          </a:p>
          <a:p>
            <a:pPr marL="304800" indent="-304800">
              <a:lnSpc>
                <a:spcPct val="100000"/>
              </a:lnSpc>
              <a:spcBef>
                <a:spcPts val="0"/>
              </a:spcBef>
              <a:defRPr sz="4200"/>
            </a:pPr>
            <a:r>
              <a:t>6099 </a:t>
            </a:r>
            <a14:m>
              <m:oMath>
                <m:r>
                  <a:rPr xmlns:a="http://schemas.openxmlformats.org/drawingml/2006/main" sz="510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H</m:t>
                </m:r>
                <m:r>
                  <a:rPr xmlns:a="http://schemas.openxmlformats.org/drawingml/2006/main" sz="510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→</m:t>
                </m:r>
                <m:r>
                  <a:rPr xmlns:a="http://schemas.openxmlformats.org/drawingml/2006/main" sz="510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W</m:t>
                </m:r>
                <m:sSup>
                  <m:e>
                    <m:r>
                      <a:rPr xmlns:a="http://schemas.openxmlformats.org/drawingml/2006/main" sz="51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W</m:t>
                    </m:r>
                  </m:e>
                  <m:sup>
                    <m:r>
                      <a:rPr xmlns:a="http://schemas.openxmlformats.org/drawingml/2006/main" sz="51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*</m:t>
                    </m:r>
                  </m:sup>
                </m:sSup>
              </m:oMath>
            </a14:m>
            <a:r>
              <a:t> events in total</a:t>
            </a:r>
          </a:p>
          <a:p>
            <a:pPr marL="304800" indent="-304800">
              <a:lnSpc>
                <a:spcPct val="100000"/>
              </a:lnSpc>
              <a:spcBef>
                <a:spcPts val="0"/>
              </a:spcBef>
              <a:defRPr sz="4200"/>
            </a:pPr>
            <a:r>
              <a:t>396 </a:t>
            </a:r>
            <a14:m>
              <m:oMath>
                <m:r>
                  <a:rPr xmlns:a="http://schemas.openxmlformats.org/drawingml/2006/main" sz="510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H</m:t>
                </m:r>
                <m:r>
                  <a:rPr xmlns:a="http://schemas.openxmlformats.org/drawingml/2006/main" sz="510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→</m:t>
                </m:r>
                <m:r>
                  <a:rPr xmlns:a="http://schemas.openxmlformats.org/drawingml/2006/main" sz="510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W</m:t>
                </m:r>
                <m:sSup>
                  <m:e>
                    <m:r>
                      <a:rPr xmlns:a="http://schemas.openxmlformats.org/drawingml/2006/main" sz="51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W</m:t>
                    </m:r>
                  </m:e>
                  <m:sup>
                    <m:r>
                      <a:rPr xmlns:a="http://schemas.openxmlformats.org/drawingml/2006/main" sz="51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*</m:t>
                    </m:r>
                  </m:sup>
                </m:sSup>
              </m:oMath>
            </a14:m>
            <a:r>
              <a:t> events in subdataset</a:t>
            </a:r>
          </a:p>
          <a:p>
            <a:pPr marL="304800" indent="-304800">
              <a:lnSpc>
                <a:spcPct val="100000"/>
              </a:lnSpc>
              <a:spcBef>
                <a:spcPts val="0"/>
              </a:spcBef>
              <a:defRPr sz="4200"/>
            </a:pPr>
            <a:r>
              <a:t>Purity of 0.39</a:t>
            </a:r>
            <a14:m>
              <m:oMath>
                <m:sSubSup>
                  <m:e>
                    <m:r>
                      <a:rPr xmlns:a="http://schemas.openxmlformats.org/drawingml/2006/main" sz="31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31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  <m:sup>
                    <m:r>
                      <a:rPr xmlns:a="http://schemas.openxmlformats.org/drawingml/2006/main" sz="31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xmlns:a="http://schemas.openxmlformats.org/drawingml/2006/main" sz="31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l</m:t>
                    </m:r>
                  </m:sup>
                </m:sSubSup>
                <m:r>
                  <a:rPr xmlns:a="http://schemas.openxmlformats.org/drawingml/2006/main" sz="310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=</m:t>
                </m:r>
                <m:rad>
                  <m:radPr>
                    <m:ctrlPr>
                      <a:rPr xmlns:a="http://schemas.openxmlformats.org/drawingml/2006/main" sz="31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</m:ctrlPr>
                    <m:degHide m:val="on"/>
                  </m:radPr>
                  <m:deg/>
                  <m:e>
                    <m:r>
                      <a:rPr xmlns:a="http://schemas.openxmlformats.org/drawingml/2006/main" sz="31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bSup>
                      <m:e>
                        <m:r>
                          <a:rPr xmlns:a="http://schemas.openxmlformats.org/drawingml/2006/main" sz="31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xmlns:a="http://schemas.openxmlformats.org/drawingml/2006/main" sz="31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  <m:sup>
                        <m:r>
                          <a:rPr xmlns:a="http://schemas.openxmlformats.org/drawingml/2006/main" sz="31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a:rPr xmlns:a="http://schemas.openxmlformats.org/drawingml/2006/main" sz="31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sup>
                    </m:sSubSup>
                    <m:sSubSup>
                      <m:e>
                        <m:r>
                          <a:rPr xmlns:a="http://schemas.openxmlformats.org/drawingml/2006/main" sz="31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xmlns:a="http://schemas.openxmlformats.org/drawingml/2006/main" sz="31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  <m:sup>
                        <m:r>
                          <m:rPr>
                            <m:sty m:val="p"/>
                          </m:rPr>
                          <a:rPr xmlns:a="http://schemas.openxmlformats.org/drawingml/2006/main" sz="31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miss</m:t>
                        </m:r>
                      </m:sup>
                    </m:sSubSup>
                    <m:r>
                      <a:rPr xmlns:a="http://schemas.openxmlformats.org/drawingml/2006/main" sz="31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1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xmlns:a="http://schemas.openxmlformats.org/drawingml/2006/main" sz="31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m:rPr>
                        <m:sty m:val="p"/>
                      </m:rPr>
                      <a:rPr xmlns:a="http://schemas.openxmlformats.org/drawingml/2006/main" sz="31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cos</m:t>
                    </m:r>
                    <m:r>
                      <a:rPr xmlns:a="http://schemas.openxmlformats.org/drawingml/2006/main" sz="31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e>
                        <m:r>
                          <a:rPr xmlns:a="http://schemas.openxmlformats.org/drawingml/2006/main" sz="31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xmlns:a="http://schemas.openxmlformats.org/drawingml/2006/main" sz="31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a:rPr xmlns:a="http://schemas.openxmlformats.org/drawingml/2006/main" sz="31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a:rPr xmlns:a="http://schemas.openxmlformats.org/drawingml/2006/main" sz="31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xmlns:a="http://schemas.openxmlformats.org/drawingml/2006/main" sz="31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miss</m:t>
                        </m:r>
                      </m:sub>
                    </m:sSub>
                    <m:r>
                      <a:rPr xmlns:a="http://schemas.openxmlformats.org/drawingml/2006/main" sz="31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31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)</m:t>
                    </m:r>
                  </m:e>
                </m:rad>
              </m:oMath>
            </a14:m>
          </a:p>
        </p:txBody>
      </p:sp>
      <p:sp>
        <p:nvSpPr>
          <p:cNvPr id="340" name="Isolated data"/>
          <p:cNvSpPr txBox="1"/>
          <p:nvPr>
            <p:ph type="title" idx="4294967295"/>
          </p:nvPr>
        </p:nvSpPr>
        <p:spPr>
          <a:xfrm>
            <a:off x="802117" y="203544"/>
            <a:ext cx="5407073" cy="2391144"/>
          </a:xfrm>
          <a:prstGeom prst="rect">
            <a:avLst/>
          </a:prstGeom>
        </p:spPr>
        <p:txBody>
          <a:bodyPr anchor="b"/>
          <a:lstStyle>
            <a:lvl1pPr defTabSz="2121354">
              <a:defRPr spc="-165" sz="8265"/>
            </a:lvl1pPr>
          </a:lstStyle>
          <a:p>
            <a:pPr/>
            <a:r>
              <a:t>Isolated data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ummary and conclu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Summary and conclusion</a:t>
            </a:r>
          </a:p>
        </p:txBody>
      </p:sp>
      <p:sp>
        <p:nvSpPr>
          <p:cNvPr id="343" name="SOM can create low dimension map of data…"/>
          <p:cNvSpPr txBox="1"/>
          <p:nvPr>
            <p:ph type="body" idx="1"/>
          </p:nvPr>
        </p:nvSpPr>
        <p:spPr>
          <a:xfrm>
            <a:off x="1206500" y="3010363"/>
            <a:ext cx="21971000" cy="9494153"/>
          </a:xfrm>
          <a:prstGeom prst="rect">
            <a:avLst/>
          </a:prstGeom>
        </p:spPr>
        <p:txBody>
          <a:bodyPr/>
          <a:lstStyle/>
          <a:p>
            <a:pPr marL="698500" indent="-698500">
              <a:buSzPct val="123000"/>
              <a:buChar char="•"/>
            </a:pPr>
            <a:r>
              <a:t>SOM can create low dimension map of data</a:t>
            </a:r>
          </a:p>
          <a:p>
            <a:pPr marL="698500" indent="-698500">
              <a:buSzPct val="123000"/>
              <a:buChar char="•"/>
            </a:pPr>
            <a:r>
              <a:t>We can find clusters in the data</a:t>
            </a:r>
          </a:p>
          <a:p>
            <a:pPr marL="698500" indent="-698500">
              <a:buSzPct val="123000"/>
              <a:buChar char="•"/>
            </a:pPr>
            <a:r>
              <a:t>SOM can be utilized to perform cuts on the data:</a:t>
            </a:r>
          </a:p>
          <a:p>
            <a:pPr lvl="1" marL="1308100" indent="-698500">
              <a:buSzPct val="123000"/>
              <a:buChar char="•"/>
            </a:pPr>
            <a:r>
              <a:t>We can isolate 396 out of 6099 </a:t>
            </a:r>
            <a14:m>
              <m:oMath>
                <m:r>
                  <a:rPr xmlns:a="http://schemas.openxmlformats.org/drawingml/2006/main" sz="670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H</m:t>
                </m:r>
                <m:r>
                  <a:rPr xmlns:a="http://schemas.openxmlformats.org/drawingml/2006/main" sz="670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→</m:t>
                </m:r>
                <m:r>
                  <a:rPr xmlns:a="http://schemas.openxmlformats.org/drawingml/2006/main" sz="670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W</m:t>
                </m:r>
                <m:sSup>
                  <m:e>
                    <m:r>
                      <a:rPr xmlns:a="http://schemas.openxmlformats.org/drawingml/2006/main" sz="67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W</m:t>
                    </m:r>
                  </m:e>
                  <m:sup>
                    <m:r>
                      <a:rPr xmlns:a="http://schemas.openxmlformats.org/drawingml/2006/main" sz="67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*</m:t>
                    </m:r>
                  </m:sup>
                </m:sSup>
              </m:oMath>
            </a14:m>
            <a:r>
              <a:t> processes with a purity of 0.39</a:t>
            </a:r>
          </a:p>
        </p:txBody>
      </p:sp>
      <p:sp>
        <p:nvSpPr>
          <p:cNvPr id="344" name="Foliennummer"/>
          <p:cNvSpPr txBox="1"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hank you for listening!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 you for listening!</a:t>
            </a:r>
          </a:p>
        </p:txBody>
      </p:sp>
      <p:sp>
        <p:nvSpPr>
          <p:cNvPr id="347" name="Foliennummer"/>
          <p:cNvSpPr txBox="1"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our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Sources</a:t>
            </a:r>
          </a:p>
        </p:txBody>
      </p:sp>
      <p:sp>
        <p:nvSpPr>
          <p:cNvPr id="350" name="Kohonen, T. Self-organized formation of topologically correct feature maps. Biol. Cybern. 43, 59–69 (1982). https://doi.org/10.1007/BF00337288…"/>
          <p:cNvSpPr txBox="1"/>
          <p:nvPr>
            <p:ph type="body" idx="1"/>
          </p:nvPr>
        </p:nvSpPr>
        <p:spPr>
          <a:xfrm>
            <a:off x="1206500" y="3010363"/>
            <a:ext cx="21971000" cy="9494153"/>
          </a:xfrm>
          <a:prstGeom prst="rect">
            <a:avLst/>
          </a:prstGeom>
        </p:spPr>
        <p:txBody>
          <a:bodyPr/>
          <a:lstStyle/>
          <a:p>
            <a:pPr marL="1018645" indent="-1018645" defTabSz="457200">
              <a:spcBef>
                <a:spcPts val="0"/>
              </a:spcBef>
              <a:buSzPct val="100000"/>
              <a:buAutoNum type="arabicPeriod" startAt="1"/>
              <a:defRPr spc="0"/>
            </a:pPr>
            <a:r>
              <a:t>Kohonen, T. Self-organized formation of topologically correct feature maps. </a:t>
            </a:r>
            <a:r>
              <a:rPr i="1"/>
              <a:t>Biol. Cybern.</a:t>
            </a:r>
            <a:r>
              <a:t> </a:t>
            </a:r>
            <a:r>
              <a:rPr b="1"/>
              <a:t>43, </a:t>
            </a:r>
            <a:r>
              <a:t>59–69 (1982). </a:t>
            </a:r>
            <a:r>
              <a:rPr u="sng">
                <a:hlinkClick r:id="rId2" invalidUrl="" action="" tgtFrame="" tooltip="" history="1" highlightClick="0" endSnd="0"/>
              </a:rPr>
              <a:t>https://doi.org/10.1007/BF00337288</a:t>
            </a:r>
          </a:p>
          <a:p>
            <a:pPr marL="1018645" indent="-1018645" defTabSz="457200">
              <a:spcBef>
                <a:spcPts val="0"/>
              </a:spcBef>
              <a:buSzPct val="100000"/>
              <a:buAutoNum type="arabicPeriod" startAt="1"/>
              <a:defRPr spc="0"/>
            </a:pPr>
            <a:r>
              <a:t>Used Code: </a:t>
            </a:r>
            <a:r>
              <a:rPr u="sng">
                <a:hlinkClick r:id="rId3" invalidUrl="" action="" tgtFrame="" tooltip="" history="1" highlightClick="0" endSnd="0"/>
              </a:rPr>
              <a:t>https://github.com/kai-git-stuff/SOM</a:t>
            </a:r>
          </a:p>
        </p:txBody>
      </p:sp>
      <p:sp>
        <p:nvSpPr>
          <p:cNvPr id="351" name="Foliennummer"/>
          <p:cNvSpPr txBox="1"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raining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Training algorithm</a:t>
            </a:r>
          </a:p>
        </p:txBody>
      </p:sp>
      <p:sp>
        <p:nvSpPr>
          <p:cNvPr id="354" name="Initalize weight vectors.…"/>
          <p:cNvSpPr txBox="1"/>
          <p:nvPr>
            <p:ph type="body" sz="half" idx="4294967295"/>
          </p:nvPr>
        </p:nvSpPr>
        <p:spPr>
          <a:xfrm>
            <a:off x="1206500" y="2581550"/>
            <a:ext cx="9958805" cy="10289008"/>
          </a:xfrm>
          <a:prstGeom prst="rect">
            <a:avLst/>
          </a:prstGeom>
        </p:spPr>
        <p:txBody>
          <a:bodyPr/>
          <a:lstStyle/>
          <a:p>
            <a:pPr marL="855662" indent="-855662" defTabSz="2048204">
              <a:spcBef>
                <a:spcPts val="3700"/>
              </a:spcBef>
              <a:buSzPct val="100000"/>
              <a:buAutoNum type="arabicPeriod" startAt="1"/>
              <a:defRPr sz="4619"/>
            </a:pPr>
            <a:r>
              <a:t>Initalize weight vectors.</a:t>
            </a:r>
          </a:p>
          <a:p>
            <a:pPr marL="855662" indent="-855662" defTabSz="2048204">
              <a:spcBef>
                <a:spcPts val="3700"/>
              </a:spcBef>
              <a:buSzPct val="100000"/>
              <a:buAutoNum type="arabicPeriod" startAt="1"/>
              <a:defRPr sz="4619"/>
            </a:pPr>
            <a:r>
              <a:t>Select one input vector from training sample </a:t>
            </a:r>
            <a14:m>
              <m:oMath>
                <m:sSub>
                  <m:e>
                    <m:r>
                      <a:rPr xmlns:a="http://schemas.openxmlformats.org/drawingml/2006/main" sz="57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v</m:t>
                    </m:r>
                  </m:e>
                  <m:sub>
                    <m:r>
                      <a:rPr xmlns:a="http://schemas.openxmlformats.org/drawingml/2006/main" sz="57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j</m:t>
                    </m:r>
                  </m:sub>
                </m:sSub>
              </m:oMath>
            </a14:m>
            <a:r>
              <a:t>.</a:t>
            </a:r>
          </a:p>
          <a:p>
            <a:pPr marL="746759" indent="-746759" defTabSz="2048204">
              <a:spcBef>
                <a:spcPts val="3700"/>
              </a:spcBef>
              <a:buSzPct val="100000"/>
              <a:buAutoNum type="arabicPeriod" startAt="1"/>
              <a:defRPr sz="4619"/>
            </a:pPr>
            <a:r>
              <a:t>Calculate euclidean distance </a:t>
            </a:r>
            <a14:m>
              <m:oMath>
                <m:r>
                  <a:rPr xmlns:a="http://schemas.openxmlformats.org/drawingml/2006/main" sz="610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∥</m:t>
                </m:r>
                <m:sSub>
                  <m:e>
                    <m:r>
                      <a:rPr xmlns:a="http://schemas.openxmlformats.org/drawingml/2006/main" sz="61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v</m:t>
                    </m:r>
                  </m:e>
                  <m:sub>
                    <m:r>
                      <a:rPr xmlns:a="http://schemas.openxmlformats.org/drawingml/2006/main" sz="61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j</m:t>
                    </m:r>
                  </m:sub>
                </m:sSub>
                <m:r>
                  <a:rPr xmlns:a="http://schemas.openxmlformats.org/drawingml/2006/main" sz="610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-</m:t>
                </m:r>
                <m:sSub>
                  <m:e>
                    <m:r>
                      <a:rPr xmlns:a="http://schemas.openxmlformats.org/drawingml/2006/main" sz="61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w</m:t>
                    </m:r>
                  </m:e>
                  <m:sub>
                    <m:r>
                      <a:rPr xmlns:a="http://schemas.openxmlformats.org/drawingml/2006/main" sz="61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610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∥</m:t>
                </m:r>
              </m:oMath>
            </a14:m>
            <a:r>
              <a:t>to the weight vector of each neuron </a:t>
            </a:r>
            <a14:m>
              <m:oMath>
                <m:sSub>
                  <m:e>
                    <m:r>
                      <a:rPr xmlns:a="http://schemas.openxmlformats.org/drawingml/2006/main" sz="57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n</m:t>
                    </m:r>
                  </m:e>
                  <m:sub>
                    <m:r>
                      <a:rPr xmlns:a="http://schemas.openxmlformats.org/drawingml/2006/main" sz="57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</m:oMath>
            </a14:m>
            <a:r>
              <a:t> and choose neuron </a:t>
            </a:r>
            <a14:m>
              <m:oMath>
                <m:sSub>
                  <m:e>
                    <m:r>
                      <a:rPr xmlns:a="http://schemas.openxmlformats.org/drawingml/2006/main" sz="56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n</m:t>
                    </m:r>
                  </m:e>
                  <m:sub>
                    <m:r>
                      <m:rPr>
                        <m:sty m:val="p"/>
                      </m:rPr>
                      <a:rPr xmlns:a="http://schemas.openxmlformats.org/drawingml/2006/main" sz="56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best</m:t>
                    </m:r>
                  </m:sub>
                </m:sSub>
              </m:oMath>
            </a14:m>
            <a:r>
              <a:t> with lowest distance.</a:t>
            </a:r>
          </a:p>
          <a:p>
            <a:pPr marL="855662" indent="-855662" defTabSz="2048204">
              <a:spcBef>
                <a:spcPts val="3700"/>
              </a:spcBef>
              <a:buSzPct val="100000"/>
              <a:buAutoNum type="arabicPeriod" startAt="1"/>
              <a:defRPr sz="4619"/>
            </a:pPr>
            <a:r>
              <a:t>Renew weights depending on </a:t>
            </a:r>
            <a14:m>
              <m:oMath>
                <m:sSub>
                  <m:e>
                    <m:r>
                      <a:rPr xmlns:a="http://schemas.openxmlformats.org/drawingml/2006/main" sz="56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n</m:t>
                    </m:r>
                  </m:e>
                  <m:sub>
                    <m:r>
                      <m:rPr>
                        <m:sty m:val="p"/>
                      </m:rPr>
                      <a:rPr xmlns:a="http://schemas.openxmlformats.org/drawingml/2006/main" sz="56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best</m:t>
                    </m:r>
                  </m:sub>
                </m:sSub>
              </m:oMath>
            </a14:m>
            <a:r>
              <a:t>.</a:t>
            </a:r>
          </a:p>
          <a:p>
            <a:pPr marL="855662" indent="-855662" defTabSz="2048204">
              <a:spcBef>
                <a:spcPts val="3700"/>
              </a:spcBef>
              <a:buSzPct val="100000"/>
              <a:buAutoNum type="arabicPeriod" startAt="1"/>
              <a:defRPr sz="4619"/>
            </a:pPr>
            <a:r>
              <a:t>Repeat steps 2-4 until iteration limit is reached.</a:t>
            </a:r>
          </a:p>
        </p:txBody>
      </p:sp>
      <p:sp>
        <p:nvSpPr>
          <p:cNvPr id="355" name="Rechteck"/>
          <p:cNvSpPr/>
          <p:nvPr/>
        </p:nvSpPr>
        <p:spPr>
          <a:xfrm>
            <a:off x="1907639" y="9300974"/>
            <a:ext cx="8737537" cy="1813370"/>
          </a:xfrm>
          <a:prstGeom prst="rect">
            <a:avLst/>
          </a:prstGeom>
          <a:ln w="635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56" name="Foliennummer"/>
          <p:cNvSpPr txBox="1"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57" name="Text"/>
          <p:cNvSpPr txBox="1"/>
          <p:nvPr/>
        </p:nvSpPr>
        <p:spPr>
          <a:xfrm>
            <a:off x="1502642" y="2644866"/>
            <a:ext cx="8468851" cy="1159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Sup>
                    <m:e>
                      <m:r>
                        <a:rPr xmlns:a="http://schemas.openxmlformats.org/drawingml/2006/main" sz="51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51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</m:sub>
                    <m:sup>
                      <m:r>
                        <a:rPr xmlns:a="http://schemas.openxmlformats.org/drawingml/2006/main" sz="51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51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51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bSup>
                  <m:r>
                    <a:rPr xmlns:a="http://schemas.openxmlformats.org/drawingml/2006/main" sz="51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=</m:t>
                  </m:r>
                  <m:sSubSup>
                    <m:e>
                      <m:r>
                        <a:rPr xmlns:a="http://schemas.openxmlformats.org/drawingml/2006/main" sz="51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51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</m:sub>
                    <m:sup>
                      <m:r>
                        <a:rPr xmlns:a="http://schemas.openxmlformats.org/drawingml/2006/main" sz="51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p>
                  </m:sSubSup>
                  <m:r>
                    <a:rPr xmlns:a="http://schemas.openxmlformats.org/drawingml/2006/main" sz="51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51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51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51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</m:sSub>
                  <m:r>
                    <a:rPr xmlns:a="http://schemas.openxmlformats.org/drawingml/2006/main" sz="51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-</m:t>
                  </m:r>
                  <m:sSubSup>
                    <m:e>
                      <m:r>
                        <a:rPr xmlns:a="http://schemas.openxmlformats.org/drawingml/2006/main" sz="51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51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</m:sub>
                    <m:sup>
                      <m:r>
                        <a:rPr xmlns:a="http://schemas.openxmlformats.org/drawingml/2006/main" sz="51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p>
                  </m:sSubSup>
                  <m:r>
                    <a:rPr xmlns:a="http://schemas.openxmlformats.org/drawingml/2006/main" sz="51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51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a:rPr xmlns:a="http://schemas.openxmlformats.org/drawingml/2006/main" sz="51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β</m:t>
                  </m:r>
                  <m:r>
                    <a:rPr xmlns:a="http://schemas.openxmlformats.org/drawingml/2006/main" sz="51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51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e>
                    <m:sub>
                      <m:r>
                        <a:rPr xmlns:a="http://schemas.openxmlformats.org/drawingml/2006/main" sz="51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</m:sub>
                  </m:sSub>
                  <m:r>
                    <a:rPr xmlns:a="http://schemas.openxmlformats.org/drawingml/2006/main" sz="51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51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σ</m:t>
                  </m:r>
                  <m:r>
                    <a:rPr xmlns:a="http://schemas.openxmlformats.org/drawingml/2006/main" sz="51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51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a:rPr xmlns:a="http://schemas.openxmlformats.org/drawingml/2006/main" sz="51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l</m:t>
                  </m:r>
                </m:oMath>
              </m:oMathPara>
            </a14:m>
          </a:p>
        </p:txBody>
      </p:sp>
      <p:sp>
        <p:nvSpPr>
          <p:cNvPr id="358" name="Rechteck"/>
          <p:cNvSpPr/>
          <p:nvPr/>
        </p:nvSpPr>
        <p:spPr>
          <a:xfrm>
            <a:off x="4776574" y="2916922"/>
            <a:ext cx="2265006" cy="858986"/>
          </a:xfrm>
          <a:prstGeom prst="rect">
            <a:avLst/>
          </a:prstGeom>
          <a:ln w="635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59" name="Rechteck"/>
          <p:cNvSpPr/>
          <p:nvPr/>
        </p:nvSpPr>
        <p:spPr>
          <a:xfrm>
            <a:off x="7370526" y="2916922"/>
            <a:ext cx="1937278" cy="858986"/>
          </a:xfrm>
          <a:prstGeom prst="rect">
            <a:avLst/>
          </a:prstGeom>
          <a:ln w="635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60" name="Rechteck"/>
          <p:cNvSpPr/>
          <p:nvPr/>
        </p:nvSpPr>
        <p:spPr>
          <a:xfrm>
            <a:off x="7371049" y="2916922"/>
            <a:ext cx="2653014" cy="858986"/>
          </a:xfrm>
          <a:prstGeom prst="rect">
            <a:avLst/>
          </a:prstGeom>
          <a:ln w="635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61" name="Weights will be moved closer to  .…"/>
          <p:cNvSpPr txBox="1"/>
          <p:nvPr/>
        </p:nvSpPr>
        <p:spPr>
          <a:xfrm>
            <a:off x="1204262" y="4305381"/>
            <a:ext cx="10144292" cy="7916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445008" indent="-445008" algn="l" defTabSz="1779987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4015"/>
            </a:pPr>
            <a:r>
              <a:t>Weights will be moved closer to </a:t>
            </a:r>
            <a14:m>
              <m:oMath>
                <m:sSub>
                  <m:e>
                    <m:r>
                      <a:rPr xmlns:a="http://schemas.openxmlformats.org/drawingml/2006/main" sz="50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v</m:t>
                    </m:r>
                  </m:e>
                  <m:sub>
                    <m:r>
                      <a:rPr xmlns:a="http://schemas.openxmlformats.org/drawingml/2006/main" sz="50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j</m:t>
                    </m:r>
                  </m:sub>
                </m:sSub>
              </m:oMath>
            </a14:m>
            <a:r>
              <a:t>.</a:t>
            </a:r>
          </a:p>
          <a:p>
            <a:pPr marL="445008" indent="-445008" algn="l" defTabSz="1779987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4015"/>
            </a:pPr>
            <a14:m>
              <m:oMath>
                <m:r>
                  <a:rPr xmlns:a="http://schemas.openxmlformats.org/drawingml/2006/main" sz="485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β</m:t>
                </m:r>
                <m:r>
                  <a:rPr xmlns:a="http://schemas.openxmlformats.org/drawingml/2006/main" sz="485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85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485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85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σ</m:t>
                </m:r>
                <m:r>
                  <a:rPr xmlns:a="http://schemas.openxmlformats.org/drawingml/2006/main" sz="485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85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r>
                      <a:rPr xmlns:a="http://schemas.openxmlformats.org/drawingml/2006/main" sz="48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F</m:t>
                    </m:r>
                  </m:e>
                  <m:sub>
                    <m:r>
                      <m:rPr>
                        <m:sty m:val="p"/>
                      </m:rPr>
                      <a:rPr xmlns:a="http://schemas.openxmlformats.org/drawingml/2006/main" sz="48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gauss</m:t>
                    </m:r>
                  </m:sub>
                </m:sSub>
                <m:r>
                  <a:rPr xmlns:a="http://schemas.openxmlformats.org/drawingml/2006/main" sz="485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85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485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85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σ</m:t>
                </m:r>
                <m:r>
                  <a:rPr xmlns:a="http://schemas.openxmlformats.org/drawingml/2006/main" sz="485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, </a:t>
            </a:r>
            <a14:m>
              <m:oMath>
                <m:r>
                  <a:rPr xmlns:a="http://schemas.openxmlformats.org/drawingml/2006/main" sz="510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r</m:t>
                </m:r>
              </m:oMath>
            </a14:m>
            <a:r>
              <a:t> distance to </a:t>
            </a:r>
            <a14:m>
              <m:oMath>
                <m:sSub>
                  <m:e>
                    <m:r>
                      <a:rPr xmlns:a="http://schemas.openxmlformats.org/drawingml/2006/main" sz="48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n</m:t>
                    </m:r>
                  </m:e>
                  <m:sub>
                    <m:r>
                      <m:rPr>
                        <m:sty m:val="p"/>
                      </m:rPr>
                      <a:rPr xmlns:a="http://schemas.openxmlformats.org/drawingml/2006/main" sz="48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best</m:t>
                    </m:r>
                  </m:sub>
                </m:sSub>
              </m:oMath>
            </a14:m>
            <a:r>
              <a:t> in the output space.</a:t>
            </a:r>
          </a:p>
          <a:p>
            <a:pPr marL="445008" indent="-445008" algn="l" defTabSz="1779987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4015"/>
            </a:pPr>
            <a:r>
              <a:t>Immediate neighbors of  </a:t>
            </a:r>
            <a14:m>
              <m:oMath>
                <m:sSub>
                  <m:e>
                    <m:r>
                      <a:rPr xmlns:a="http://schemas.openxmlformats.org/drawingml/2006/main" sz="48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n</m:t>
                    </m:r>
                  </m:e>
                  <m:sub>
                    <m:r>
                      <m:rPr>
                        <m:sty m:val="p"/>
                      </m:rPr>
                      <a:rPr xmlns:a="http://schemas.openxmlformats.org/drawingml/2006/main" sz="48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best</m:t>
                    </m:r>
                  </m:sub>
                </m:sSub>
              </m:oMath>
            </a14:m>
            <a:r>
              <a:t>will be altered the most.</a:t>
            </a:r>
          </a:p>
          <a:p>
            <a:pPr marL="445008" indent="-445008" algn="l" defTabSz="1779987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4015"/>
            </a:pPr>
            <a:r>
              <a:t>Distance relations from input space are mostly conserved.</a:t>
            </a:r>
          </a:p>
          <a:p>
            <a:pPr marL="445008" indent="-445008" algn="l" defTabSz="1779987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4015"/>
            </a:pPr>
            <a:r>
              <a:t>Clustering is encouraged.</a:t>
            </a:r>
          </a:p>
          <a:p>
            <a:pPr marL="445008" indent="-445008" algn="l" defTabSz="1779987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4015"/>
            </a:pPr>
            <a:r>
              <a:t>Convergence through decreasing </a:t>
            </a:r>
            <a14:m>
              <m:oMath>
                <m:r>
                  <a:rPr xmlns:a="http://schemas.openxmlformats.org/drawingml/2006/main" sz="560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l</m:t>
                </m:r>
              </m:oMath>
            </a14:m>
            <a:r>
              <a:t> and </a:t>
            </a:r>
            <a14:m>
              <m:oMath>
                <m:r>
                  <a:rPr xmlns:a="http://schemas.openxmlformats.org/drawingml/2006/main" sz="475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σ</m:t>
                </m:r>
              </m:oMath>
            </a14:m>
            <a:r>
              <a:t>.</a:t>
            </a:r>
            <a:endParaRPr sz="5500"/>
          </a:p>
        </p:txBody>
      </p:sp>
      <p:pic>
        <p:nvPicPr>
          <p:cNvPr id="362" name="SOM_training.gif" descr="SOM_training.gi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90722" y="2211706"/>
            <a:ext cx="12390116" cy="9292588"/>
          </a:xfrm>
          <a:prstGeom prst="rect">
            <a:avLst/>
          </a:prstGeom>
          <a:ln w="12700">
            <a:miter lim="400000"/>
          </a:ln>
        </p:spPr>
      </p:pic>
      <p:sp>
        <p:nvSpPr>
          <p:cNvPr id="363" name="Orange: Weight vectors…"/>
          <p:cNvSpPr txBox="1"/>
          <p:nvPr/>
        </p:nvSpPr>
        <p:spPr>
          <a:xfrm>
            <a:off x="18036813" y="3383678"/>
            <a:ext cx="4421430" cy="1197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04800" indent="-304800" algn="l">
              <a:buSzPct val="123000"/>
              <a:buChar char="•"/>
              <a:defRPr>
                <a:solidFill>
                  <a:schemeClr val="accent4">
                    <a:hueOff val="-613784"/>
                    <a:lumOff val="1275"/>
                  </a:schemeClr>
                </a:solidFill>
              </a:defRPr>
            </a:pPr>
            <a:r>
              <a:t>Orange: Weight vectors</a:t>
            </a:r>
          </a:p>
          <a:p>
            <a:pPr marL="304800" indent="-304800" algn="l">
              <a:buClr>
                <a:schemeClr val="accent1"/>
              </a:buClr>
              <a:buSzPct val="123000"/>
              <a:buChar char="•"/>
              <a:defRPr>
                <a:solidFill>
                  <a:schemeClr val="accent4">
                    <a:hueOff val="-613784"/>
                    <a:lumOff val="1275"/>
                  </a:schemeClr>
                </a:solidFill>
              </a:defRPr>
            </a:pPr>
            <a:r>
              <a:rPr>
                <a:solidFill>
                  <a:schemeClr val="accent1"/>
                </a:solidFill>
              </a:rPr>
              <a:t>Blue: Training data</a:t>
            </a:r>
            <a:endParaRPr>
              <a:solidFill>
                <a:schemeClr val="accent1"/>
              </a:solidFill>
            </a:endParaRPr>
          </a:p>
          <a:p>
            <a:pPr marL="304800" indent="-304800" algn="l">
              <a:buClr>
                <a:srgbClr val="6C6C6C"/>
              </a:buClr>
              <a:buSzPct val="123000"/>
              <a:buChar char="-"/>
              <a:defRPr>
                <a:solidFill>
                  <a:schemeClr val="accent4">
                    <a:hueOff val="-613784"/>
                    <a:lumOff val="1275"/>
                  </a:schemeClr>
                </a:solidFill>
              </a:defRPr>
            </a:pPr>
            <a:r>
              <a:rPr>
                <a:solidFill>
                  <a:srgbClr val="6C6C6C"/>
                </a:solidFill>
              </a:rPr>
              <a:t>Grey: Neighborhood relations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Class="entr" nodeType="with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xit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xit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xit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8" grpId="8"/>
      <p:bldP build="whole" bldLvl="1" animBg="1" rev="0" advAuto="0" spid="359" grpId="7"/>
      <p:bldP build="whole" bldLvl="1" animBg="1" rev="0" advAuto="0" spid="355" grpId="1"/>
      <p:bldP build="whole" bldLvl="1" animBg="1" rev="0" advAuto="0" spid="359" grpId="9"/>
      <p:bldP build="whole" bldLvl="1" animBg="1" rev="0" advAuto="0" spid="355" grpId="3"/>
      <p:bldP build="p" bldLvl="5" animBg="1" rev="0" advAuto="0" spid="361" grpId="6"/>
      <p:bldP build="whole" bldLvl="1" animBg="1" rev="0" advAuto="0" spid="360" grpId="10"/>
      <p:bldP build="whole" bldLvl="1" animBg="1" rev="0" advAuto="0" spid="360" grpId="11"/>
      <p:bldP build="whole" bldLvl="1" animBg="1" rev="0" advAuto="0" spid="354" grpId="2"/>
      <p:bldP build="whole" bldLvl="1" animBg="1" rev="0" advAuto="0" spid="358" grpId="5"/>
      <p:bldP build="whole" bldLvl="1" animBg="1" rev="0" advAuto="0" spid="357" grpId="4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Fit procedu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Fit procedure</a:t>
            </a:r>
          </a:p>
        </p:txBody>
      </p:sp>
      <p:sp>
        <p:nvSpPr>
          <p:cNvPr id="366" name="Map out MC-data on pre-trained SOM…"/>
          <p:cNvSpPr txBox="1"/>
          <p:nvPr>
            <p:ph type="body" sz="half" idx="1"/>
          </p:nvPr>
        </p:nvSpPr>
        <p:spPr>
          <a:xfrm>
            <a:off x="1065552" y="7862068"/>
            <a:ext cx="20642046" cy="3913283"/>
          </a:xfrm>
          <a:prstGeom prst="rect">
            <a:avLst/>
          </a:prstGeom>
        </p:spPr>
        <p:txBody>
          <a:bodyPr/>
          <a:lstStyle/>
          <a:p>
            <a:pPr/>
            <a:r>
              <a:t>Map out MC-data on pre-trained SOM</a:t>
            </a:r>
          </a:p>
          <a:p>
            <a:pPr/>
            <a:r>
              <a:t>Normalize histograms</a:t>
            </a:r>
          </a:p>
          <a:p>
            <a:pPr/>
            <a:r>
              <a:t>Fit normalized real data histogram as weighted sum of normalized MC-data</a:t>
            </a:r>
          </a:p>
        </p:txBody>
      </p:sp>
      <p:pic>
        <p:nvPicPr>
          <p:cNvPr id="367" name="2lep_completeisolation_smaller0_1.pdf" descr="2lep_completeisolation_smaller0_1.pdf"/>
          <p:cNvPicPr>
            <a:picLocks noChangeAspect="1"/>
          </p:cNvPicPr>
          <p:nvPr/>
        </p:nvPicPr>
        <p:blipFill>
          <a:blip r:embed="rId2">
            <a:extLst/>
          </a:blip>
          <a:srcRect l="1595" t="0" r="1595" b="0"/>
          <a:stretch>
            <a:fillRect/>
          </a:stretch>
        </p:blipFill>
        <p:spPr>
          <a:xfrm>
            <a:off x="13759132" y="2868203"/>
            <a:ext cx="5825754" cy="451331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8" name="fit_result_2lep_completeisolation_smaller0_1.pdf" descr="fit_result_2lep_completeisolation_smaller0_1.pdf"/>
          <p:cNvPicPr>
            <a:picLocks noChangeAspect="1"/>
          </p:cNvPicPr>
          <p:nvPr/>
        </p:nvPicPr>
        <p:blipFill>
          <a:blip r:embed="rId3">
            <a:extLst/>
          </a:blip>
          <a:srcRect l="5203" t="0" r="5203" b="0"/>
          <a:stretch>
            <a:fillRect/>
          </a:stretch>
        </p:blipFill>
        <p:spPr>
          <a:xfrm>
            <a:off x="4799138" y="2868203"/>
            <a:ext cx="5391311" cy="4513182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Fitresult"/>
          <p:cNvSpPr txBox="1"/>
          <p:nvPr/>
        </p:nvSpPr>
        <p:spPr>
          <a:xfrm>
            <a:off x="6760145" y="2129977"/>
            <a:ext cx="1469137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Fitresult</a:t>
            </a:r>
          </a:p>
        </p:txBody>
      </p:sp>
      <p:sp>
        <p:nvSpPr>
          <p:cNvPr id="370" name="Real data"/>
          <p:cNvSpPr txBox="1"/>
          <p:nvPr/>
        </p:nvSpPr>
        <p:spPr>
          <a:xfrm>
            <a:off x="15806937" y="2136923"/>
            <a:ext cx="1730122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Real data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Why SOM in Physic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Why SOM in Physics?</a:t>
            </a:r>
          </a:p>
        </p:txBody>
      </p:sp>
      <p:sp>
        <p:nvSpPr>
          <p:cNvPr id="163" name="Foliennummer"/>
          <p:cNvSpPr txBox="1"/>
          <p:nvPr>
            <p:ph type="sldNum" sz="quarter" idx="4294967295"/>
          </p:nvPr>
        </p:nvSpPr>
        <p:spPr>
          <a:xfrm>
            <a:off x="12058764" y="13080999"/>
            <a:ext cx="253975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4" name="Maschine Learning"/>
          <p:cNvSpPr/>
          <p:nvPr/>
        </p:nvSpPr>
        <p:spPr>
          <a:xfrm>
            <a:off x="1927748" y="3347661"/>
            <a:ext cx="21590001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Maschine Learning</a:t>
            </a:r>
          </a:p>
        </p:txBody>
      </p:sp>
      <p:sp>
        <p:nvSpPr>
          <p:cNvPr id="165" name="Supervised"/>
          <p:cNvSpPr/>
          <p:nvPr/>
        </p:nvSpPr>
        <p:spPr>
          <a:xfrm>
            <a:off x="1972537" y="4954468"/>
            <a:ext cx="10414001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Supervised</a:t>
            </a:r>
          </a:p>
        </p:txBody>
      </p:sp>
      <p:sp>
        <p:nvSpPr>
          <p:cNvPr id="166" name="Unsupervised"/>
          <p:cNvSpPr/>
          <p:nvPr/>
        </p:nvSpPr>
        <p:spPr>
          <a:xfrm>
            <a:off x="13093479" y="4954468"/>
            <a:ext cx="10414001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Unsupervised</a:t>
            </a:r>
          </a:p>
        </p:txBody>
      </p:sp>
      <p:sp>
        <p:nvSpPr>
          <p:cNvPr id="167" name="Dimensionality reduction"/>
          <p:cNvSpPr/>
          <p:nvPr/>
        </p:nvSpPr>
        <p:spPr>
          <a:xfrm>
            <a:off x="13089919" y="6561275"/>
            <a:ext cx="4826001" cy="2380111"/>
          </a:xfrm>
          <a:prstGeom prst="roundRect">
            <a:avLst>
              <a:gd name="adj" fmla="val 8004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Dimensionality reduction</a:t>
            </a:r>
          </a:p>
        </p:txBody>
      </p:sp>
      <p:sp>
        <p:nvSpPr>
          <p:cNvPr id="168" name="Clustering"/>
          <p:cNvSpPr/>
          <p:nvPr/>
        </p:nvSpPr>
        <p:spPr>
          <a:xfrm>
            <a:off x="18619301" y="6561275"/>
            <a:ext cx="4826001" cy="2380111"/>
          </a:xfrm>
          <a:prstGeom prst="roundRect">
            <a:avLst>
              <a:gd name="adj" fmla="val 8004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Clustering</a:t>
            </a:r>
          </a:p>
        </p:txBody>
      </p:sp>
      <p:sp>
        <p:nvSpPr>
          <p:cNvPr id="169" name="Self-Organizing Maps"/>
          <p:cNvSpPr/>
          <p:nvPr/>
        </p:nvSpPr>
        <p:spPr>
          <a:xfrm>
            <a:off x="13093479" y="9320581"/>
            <a:ext cx="10414001" cy="2834419"/>
          </a:xfrm>
          <a:prstGeom prst="roundRect">
            <a:avLst>
              <a:gd name="adj" fmla="val 6721"/>
            </a:avLst>
          </a:prstGeom>
          <a:solidFill>
            <a:srgbClr val="00E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Self-Organizing Maps</a:t>
            </a:r>
          </a:p>
        </p:txBody>
      </p:sp>
      <p:sp>
        <p:nvSpPr>
          <p:cNvPr id="170" name="Classification"/>
          <p:cNvSpPr/>
          <p:nvPr/>
        </p:nvSpPr>
        <p:spPr>
          <a:xfrm>
            <a:off x="1972537" y="6561275"/>
            <a:ext cx="10414001" cy="2380111"/>
          </a:xfrm>
          <a:prstGeom prst="roundRect">
            <a:avLst>
              <a:gd name="adj" fmla="val 8004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Classification</a:t>
            </a:r>
          </a:p>
        </p:txBody>
      </p:sp>
      <p:sp>
        <p:nvSpPr>
          <p:cNvPr id="171" name="ANN, MLP, … Trained with MC"/>
          <p:cNvSpPr/>
          <p:nvPr/>
        </p:nvSpPr>
        <p:spPr>
          <a:xfrm>
            <a:off x="1972537" y="9278192"/>
            <a:ext cx="10414001" cy="2834420"/>
          </a:xfrm>
          <a:prstGeom prst="roundRect">
            <a:avLst>
              <a:gd name="adj" fmla="val 6721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ANN, MLP, …</a:t>
            </a:r>
            <a:br/>
            <a:r>
              <a:t>Trained with MC </a:t>
            </a:r>
          </a:p>
        </p:txBody>
      </p:sp>
      <p:sp>
        <p:nvSpPr>
          <p:cNvPr id="172" name="Rechteck"/>
          <p:cNvSpPr/>
          <p:nvPr/>
        </p:nvSpPr>
        <p:spPr>
          <a:xfrm>
            <a:off x="13064315" y="6497759"/>
            <a:ext cx="10472329" cy="5704810"/>
          </a:xfrm>
          <a:prstGeom prst="rect">
            <a:avLst/>
          </a:prstGeom>
          <a:ln w="635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2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Fit Results"/>
          <p:cNvSpPr txBox="1"/>
          <p:nvPr>
            <p:ph type="title"/>
          </p:nvPr>
        </p:nvSpPr>
        <p:spPr>
          <a:xfrm>
            <a:off x="1253150" y="62596"/>
            <a:ext cx="9253380" cy="1773585"/>
          </a:xfrm>
          <a:prstGeom prst="rect">
            <a:avLst/>
          </a:prstGeom>
        </p:spPr>
        <p:txBody>
          <a:bodyPr/>
          <a:lstStyle>
            <a:lvl1pPr>
              <a:defRPr spc="-190" sz="9500"/>
            </a:lvl1pPr>
          </a:lstStyle>
          <a:p>
            <a:pPr/>
            <a:r>
              <a:t>Fit Results</a:t>
            </a:r>
          </a:p>
        </p:txBody>
      </p:sp>
      <p:sp>
        <p:nvSpPr>
          <p:cNvPr id="373" name="Isolation has to be smaller than 0.1 to reduce QCD…"/>
          <p:cNvSpPr txBox="1"/>
          <p:nvPr>
            <p:ph type="body" sz="half" idx="1"/>
          </p:nvPr>
        </p:nvSpPr>
        <p:spPr>
          <a:xfrm>
            <a:off x="1150120" y="2669642"/>
            <a:ext cx="7136032" cy="10365534"/>
          </a:xfrm>
          <a:prstGeom prst="rect">
            <a:avLst/>
          </a:prstGeom>
        </p:spPr>
        <p:txBody>
          <a:bodyPr/>
          <a:lstStyle/>
          <a:p>
            <a:pPr marL="698500" indent="-698500">
              <a:buSzPct val="123000"/>
              <a:buChar char="•"/>
              <a:defRPr b="0"/>
            </a:pPr>
            <a:r>
              <a:t>Isolation has to be smaller than 0.1 to reduce QCD</a:t>
            </a:r>
          </a:p>
          <a:p>
            <a:pPr marL="698500" indent="-698500">
              <a:buSzPct val="123000"/>
              <a:buChar char="•"/>
              <a:defRPr b="0"/>
            </a:pPr>
            <a14:m>
              <m:oMath>
                <m:sSubSup>
                  <m:e>
                    <m:r>
                      <a:rPr xmlns:a="http://schemas.openxmlformats.org/drawingml/2006/main" sz="66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66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  <m:sup>
                    <m:r>
                      <a:rPr xmlns:a="http://schemas.openxmlformats.org/drawingml/2006/main" sz="66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xmlns:a="http://schemas.openxmlformats.org/drawingml/2006/main" sz="66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l</m:t>
                    </m:r>
                  </m:sup>
                </m:sSubSup>
                <m:r>
                  <a:rPr xmlns:a="http://schemas.openxmlformats.org/drawingml/2006/main" sz="665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&gt;</m:t>
                </m:r>
                <m:r>
                  <a:rPr xmlns:a="http://schemas.openxmlformats.org/drawingml/2006/main" sz="665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70</m:t>
                </m:r>
                <m:r>
                  <m:rPr>
                    <m:sty m:val="p"/>
                  </m:rPr>
                  <a:rPr xmlns:a="http://schemas.openxmlformats.org/drawingml/2006/main" sz="665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GeV</m:t>
                </m:r>
              </m:oMath>
            </a14:m>
            <a:r>
              <a:t> to reduce Drell Yan </a:t>
            </a:r>
            <a14:m>
              <m:oMath>
                <m:r>
                  <a:rPr xmlns:a="http://schemas.openxmlformats.org/drawingml/2006/main" sz="660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τ</m:t>
                </m:r>
                <m:bar>
                  <m:barPr>
                    <m:ctrlPr>
                      <a:rPr xmlns:a="http://schemas.openxmlformats.org/drawingml/2006/main" sz="66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</m:ctrlPr>
                    <m:pos m:val="top"/>
                  </m:barPr>
                  <m:e>
                    <m:r>
                      <a:rPr xmlns:a="http://schemas.openxmlformats.org/drawingml/2006/main" sz="66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τ</m:t>
                    </m:r>
                  </m:e>
                </m:bar>
              </m:oMath>
            </a14:m>
            <a14:m>
              <m:oMath>
                <m:f>
                  <m:fPr>
                    <m:ctrlPr>
                      <a:rPr xmlns:a="http://schemas.openxmlformats.org/drawingml/2006/main" sz="67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sSup>
                      <m:e>
                        <m:r>
                          <a:rPr xmlns:a="http://schemas.openxmlformats.org/drawingml/2006/main" sz="67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χ</m:t>
                        </m:r>
                      </m:e>
                      <m:sup>
                        <m:r>
                          <a:rPr xmlns:a="http://schemas.openxmlformats.org/drawingml/2006/main" sz="67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num>
                  <m:den>
                    <m:sSub>
                      <m:e>
                        <m:r>
                          <a:rPr xmlns:a="http://schemas.openxmlformats.org/drawingml/2006/main" sz="67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xmlns:a="http://schemas.openxmlformats.org/drawingml/2006/main" sz="67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xmlns:a="http://schemas.openxmlformats.org/drawingml/2006/main" sz="67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sub>
                    </m:sSub>
                  </m:den>
                </m:f>
                <m:r>
                  <a:rPr xmlns:a="http://schemas.openxmlformats.org/drawingml/2006/main" sz="670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670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3.39</m:t>
                </m:r>
              </m:oMath>
            </a14:m>
          </a:p>
          <a:p>
            <a:pPr marL="698500" indent="-698500">
              <a:buSzPct val="123000"/>
              <a:buChar char="•"/>
              <a:defRPr b="0"/>
            </a:pPr>
            <a:r>
              <a:t>Bad </a:t>
            </a:r>
            <a14:m>
              <m:oMath>
                <m:sSup>
                  <m:e>
                    <m:r>
                      <a:rPr xmlns:a="http://schemas.openxmlformats.org/drawingml/2006/main" sz="60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χ</m:t>
                    </m:r>
                  </m:e>
                  <m:sup>
                    <m:r>
                      <a:rPr xmlns:a="http://schemas.openxmlformats.org/drawingml/2006/main" sz="60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r>
              <a:t> probably due to missing QCD</a:t>
            </a:r>
          </a:p>
        </p:txBody>
      </p:sp>
      <p:sp>
        <p:nvSpPr>
          <p:cNvPr id="374" name="Foliennummer"/>
          <p:cNvSpPr txBox="1"/>
          <p:nvPr>
            <p:ph type="sldNum" sz="quarter" idx="4294967295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75" name="Bildschirmfoto 2021-11-22 um 12.56.35.png" descr="Bildschirmfoto 2021-11-22 um 12.56.3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38937" y="1778207"/>
            <a:ext cx="14295057" cy="101595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Unsupervised learn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Unsupervised learning</a:t>
            </a:r>
          </a:p>
        </p:txBody>
      </p:sp>
      <p:sp>
        <p:nvSpPr>
          <p:cNvPr id="175" name="Machine learning without the need for pre-classified data…"/>
          <p:cNvSpPr txBox="1"/>
          <p:nvPr>
            <p:ph type="body" idx="4294967295"/>
          </p:nvPr>
        </p:nvSpPr>
        <p:spPr>
          <a:xfrm>
            <a:off x="1206500" y="3122027"/>
            <a:ext cx="20652393" cy="9382489"/>
          </a:xfrm>
          <a:prstGeom prst="rect">
            <a:avLst/>
          </a:prstGeom>
        </p:spPr>
        <p:txBody>
          <a:bodyPr/>
          <a:lstStyle/>
          <a:p>
            <a:pPr marL="698500" indent="-698500" defTabSz="825500">
              <a:lnSpc>
                <a:spcPct val="100000"/>
              </a:lnSpc>
              <a:spcBef>
                <a:spcPts val="1800"/>
              </a:spcBef>
              <a:defRPr spc="-55" sz="5500"/>
            </a:pPr>
            <a:r>
              <a:t>Machine learning without the need for pre-classified data</a:t>
            </a:r>
          </a:p>
          <a:p>
            <a:pPr marL="698500" indent="-698500" defTabSz="825500">
              <a:lnSpc>
                <a:spcPct val="100000"/>
              </a:lnSpc>
              <a:spcBef>
                <a:spcPts val="1800"/>
              </a:spcBef>
              <a:defRPr spc="-55" sz="5500"/>
            </a:pPr>
            <a:r>
              <a:t>SOMs are a common example of unsupervised learning</a:t>
            </a:r>
          </a:p>
          <a:p>
            <a:pPr lvl="1" marL="1308100" indent="-698500" defTabSz="825500">
              <a:lnSpc>
                <a:spcPct val="100000"/>
              </a:lnSpc>
              <a:spcBef>
                <a:spcPts val="1800"/>
              </a:spcBef>
              <a:defRPr spc="-55" sz="5500"/>
            </a:pPr>
            <a:r>
              <a:t>Maps data out and provides information on clusters and the structure of the data</a:t>
            </a:r>
          </a:p>
          <a:p>
            <a:pPr lvl="1" marL="1308100" indent="-698500" defTabSz="825500">
              <a:lnSpc>
                <a:spcPct val="100000"/>
              </a:lnSpc>
              <a:spcBef>
                <a:spcPts val="1800"/>
              </a:spcBef>
              <a:defRPr spc="-55" sz="5500"/>
            </a:pPr>
            <a:r>
              <a:t>Discretizes data -&gt; clustering</a:t>
            </a:r>
          </a:p>
          <a:p>
            <a:pPr lvl="1" marL="1308100" indent="-698500" defTabSz="825500">
              <a:lnSpc>
                <a:spcPct val="100000"/>
              </a:lnSpc>
              <a:spcBef>
                <a:spcPts val="1800"/>
              </a:spcBef>
              <a:defRPr spc="-55" sz="5500"/>
            </a:pPr>
            <a:r>
              <a:t>PCA is an example of unsupervised learning</a:t>
            </a:r>
          </a:p>
          <a:p>
            <a:pPr marL="698500" indent="-698500" defTabSz="825500">
              <a:lnSpc>
                <a:spcPct val="100000"/>
              </a:lnSpc>
              <a:spcBef>
                <a:spcPts val="1800"/>
              </a:spcBef>
              <a:defRPr spc="-55" sz="5500"/>
            </a:pPr>
            <a:r>
              <a:t>We will apply SOM to particle physics data</a:t>
            </a:r>
          </a:p>
        </p:txBody>
      </p:sp>
      <p:sp>
        <p:nvSpPr>
          <p:cNvPr id="176" name="Foliennummer"/>
          <p:cNvSpPr txBox="1"/>
          <p:nvPr>
            <p:ph type="sldNum" sz="quarter" idx="4294967295"/>
          </p:nvPr>
        </p:nvSpPr>
        <p:spPr>
          <a:xfrm>
            <a:off x="12058764" y="13080999"/>
            <a:ext cx="253975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Why SOM in Physic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Why SOM in Physics?</a:t>
            </a:r>
          </a:p>
        </p:txBody>
      </p:sp>
      <p:sp>
        <p:nvSpPr>
          <p:cNvPr id="179" name="Foliennummer"/>
          <p:cNvSpPr txBox="1"/>
          <p:nvPr>
            <p:ph type="sldNum" sz="quarter" idx="4294967295"/>
          </p:nvPr>
        </p:nvSpPr>
        <p:spPr>
          <a:xfrm>
            <a:off x="12058764" y="13080999"/>
            <a:ext cx="253975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0" name="Maschine Learning"/>
          <p:cNvSpPr/>
          <p:nvPr/>
        </p:nvSpPr>
        <p:spPr>
          <a:xfrm>
            <a:off x="1927748" y="3347661"/>
            <a:ext cx="21590001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Maschine Learning</a:t>
            </a:r>
          </a:p>
        </p:txBody>
      </p:sp>
      <p:grpSp>
        <p:nvGrpSpPr>
          <p:cNvPr id="183" name="Gruppieren"/>
          <p:cNvGrpSpPr/>
          <p:nvPr/>
        </p:nvGrpSpPr>
        <p:grpSpPr>
          <a:xfrm>
            <a:off x="1972537" y="4954468"/>
            <a:ext cx="21534944" cy="1270001"/>
            <a:chOff x="0" y="0"/>
            <a:chExt cx="21534942" cy="1270000"/>
          </a:xfrm>
        </p:grpSpPr>
        <p:sp>
          <p:nvSpPr>
            <p:cNvPr id="181" name="Supervised"/>
            <p:cNvSpPr/>
            <p:nvPr/>
          </p:nvSpPr>
          <p:spPr>
            <a:xfrm>
              <a:off x="0" y="0"/>
              <a:ext cx="10414000" cy="1270000"/>
            </a:xfrm>
            <a:prstGeom prst="roundRect">
              <a:avLst>
                <a:gd name="adj" fmla="val 1500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Supervised</a:t>
              </a:r>
            </a:p>
          </p:txBody>
        </p:sp>
        <p:sp>
          <p:nvSpPr>
            <p:cNvPr id="182" name="Unsupervised"/>
            <p:cNvSpPr/>
            <p:nvPr/>
          </p:nvSpPr>
          <p:spPr>
            <a:xfrm>
              <a:off x="11120942" y="0"/>
              <a:ext cx="10414001" cy="1270000"/>
            </a:xfrm>
            <a:prstGeom prst="roundRect">
              <a:avLst>
                <a:gd name="adj" fmla="val 1500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Unsupervised</a:t>
              </a:r>
            </a:p>
          </p:txBody>
        </p:sp>
      </p:grpSp>
      <p:grpSp>
        <p:nvGrpSpPr>
          <p:cNvPr id="186" name="Gruppieren"/>
          <p:cNvGrpSpPr/>
          <p:nvPr/>
        </p:nvGrpSpPr>
        <p:grpSpPr>
          <a:xfrm>
            <a:off x="13089918" y="6561275"/>
            <a:ext cx="10355383" cy="2380112"/>
            <a:chOff x="0" y="0"/>
            <a:chExt cx="10355381" cy="2380110"/>
          </a:xfrm>
        </p:grpSpPr>
        <p:sp>
          <p:nvSpPr>
            <p:cNvPr id="184" name="Dimensionality reduction PCA"/>
            <p:cNvSpPr/>
            <p:nvPr/>
          </p:nvSpPr>
          <p:spPr>
            <a:xfrm>
              <a:off x="0" y="0"/>
              <a:ext cx="4826000" cy="2380111"/>
            </a:xfrm>
            <a:prstGeom prst="roundRect">
              <a:avLst>
                <a:gd name="adj" fmla="val 8004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Dimensionality reduction</a:t>
              </a:r>
              <a:br/>
              <a:r>
                <a:t>PCA</a:t>
              </a:r>
            </a:p>
          </p:txBody>
        </p:sp>
        <p:sp>
          <p:nvSpPr>
            <p:cNvPr id="185" name="Clustering…"/>
            <p:cNvSpPr/>
            <p:nvPr/>
          </p:nvSpPr>
          <p:spPr>
            <a:xfrm>
              <a:off x="5529381" y="0"/>
              <a:ext cx="4826001" cy="2380111"/>
            </a:xfrm>
            <a:prstGeom prst="roundRect">
              <a:avLst>
                <a:gd name="adj" fmla="val 8004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Clustering</a:t>
              </a:r>
            </a:p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Kmeans</a:t>
              </a:r>
            </a:p>
          </p:txBody>
        </p:sp>
      </p:grpSp>
      <p:sp>
        <p:nvSpPr>
          <p:cNvPr id="187" name="Self-Organizing Maps"/>
          <p:cNvSpPr/>
          <p:nvPr/>
        </p:nvSpPr>
        <p:spPr>
          <a:xfrm>
            <a:off x="13093479" y="9320581"/>
            <a:ext cx="10414001" cy="2834419"/>
          </a:xfrm>
          <a:prstGeom prst="roundRect">
            <a:avLst>
              <a:gd name="adj" fmla="val 6721"/>
            </a:avLst>
          </a:prstGeom>
          <a:solidFill>
            <a:srgbClr val="00E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Self-Organizing Maps</a:t>
            </a:r>
          </a:p>
        </p:txBody>
      </p:sp>
      <p:sp>
        <p:nvSpPr>
          <p:cNvPr id="188" name="Classification"/>
          <p:cNvSpPr/>
          <p:nvPr/>
        </p:nvSpPr>
        <p:spPr>
          <a:xfrm>
            <a:off x="1972537" y="6561275"/>
            <a:ext cx="10414001" cy="2380112"/>
          </a:xfrm>
          <a:prstGeom prst="roundRect">
            <a:avLst>
              <a:gd name="adj" fmla="val 8004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Classification</a:t>
            </a:r>
          </a:p>
        </p:txBody>
      </p:sp>
      <p:sp>
        <p:nvSpPr>
          <p:cNvPr id="189" name="ANN, MLP, BDT, … Trained with MC"/>
          <p:cNvSpPr/>
          <p:nvPr/>
        </p:nvSpPr>
        <p:spPr>
          <a:xfrm>
            <a:off x="1972537" y="9278192"/>
            <a:ext cx="10414001" cy="2834420"/>
          </a:xfrm>
          <a:prstGeom prst="roundRect">
            <a:avLst>
              <a:gd name="adj" fmla="val 6721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ANN, MLP, BDT, …</a:t>
            </a:r>
            <a:br/>
            <a:r>
              <a:t>Trained with MC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Foliennummer"/>
          <p:cNvSpPr txBox="1"/>
          <p:nvPr>
            <p:ph type="sldNum" sz="quarter" idx="4294967295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02" name="Gruppieren"/>
          <p:cNvGrpSpPr/>
          <p:nvPr/>
        </p:nvGrpSpPr>
        <p:grpSpPr>
          <a:xfrm>
            <a:off x="413251" y="2053023"/>
            <a:ext cx="23557498" cy="9609954"/>
            <a:chOff x="0" y="0"/>
            <a:chExt cx="23557496" cy="9609952"/>
          </a:xfrm>
        </p:grpSpPr>
        <p:sp>
          <p:nvSpPr>
            <p:cNvPr id="192" name="Maschine Learning"/>
            <p:cNvSpPr/>
            <p:nvPr/>
          </p:nvSpPr>
          <p:spPr>
            <a:xfrm>
              <a:off x="0" y="0"/>
              <a:ext cx="23557497" cy="1385736"/>
            </a:xfrm>
            <a:prstGeom prst="roundRect">
              <a:avLst>
                <a:gd name="adj" fmla="val 1500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Maschine Learning</a:t>
              </a:r>
            </a:p>
          </p:txBody>
        </p:sp>
        <p:grpSp>
          <p:nvGrpSpPr>
            <p:cNvPr id="195" name="Gruppieren"/>
            <p:cNvGrpSpPr/>
            <p:nvPr/>
          </p:nvGrpSpPr>
          <p:grpSpPr>
            <a:xfrm>
              <a:off x="48871" y="1753235"/>
              <a:ext cx="23497422" cy="1385736"/>
              <a:chOff x="0" y="0"/>
              <a:chExt cx="23497421" cy="1385735"/>
            </a:xfrm>
          </p:grpSpPr>
          <p:sp>
            <p:nvSpPr>
              <p:cNvPr id="193" name="Supervised"/>
              <p:cNvSpPr/>
              <p:nvPr/>
            </p:nvSpPr>
            <p:spPr>
              <a:xfrm>
                <a:off x="0" y="0"/>
                <a:ext cx="11363028" cy="1385736"/>
              </a:xfrm>
              <a:prstGeom prst="roundRect">
                <a:avLst>
                  <a:gd name="adj" fmla="val 15000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825500">
                  <a:defRPr sz="3200">
                    <a:solidFill>
                      <a:srgbClr val="000000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pPr/>
                <a:r>
                  <a:t>Supervised</a:t>
                </a:r>
              </a:p>
            </p:txBody>
          </p:sp>
          <p:sp>
            <p:nvSpPr>
              <p:cNvPr id="194" name="Unsupervised"/>
              <p:cNvSpPr/>
              <p:nvPr/>
            </p:nvSpPr>
            <p:spPr>
              <a:xfrm>
                <a:off x="12134393" y="0"/>
                <a:ext cx="11363029" cy="1385736"/>
              </a:xfrm>
              <a:prstGeom prst="roundRect">
                <a:avLst>
                  <a:gd name="adj" fmla="val 15000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825500">
                  <a:defRPr sz="3200">
                    <a:solidFill>
                      <a:srgbClr val="000000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pPr/>
                <a:r>
                  <a:t>Unsupervised</a:t>
                </a:r>
              </a:p>
            </p:txBody>
          </p:sp>
        </p:grpSp>
        <p:grpSp>
          <p:nvGrpSpPr>
            <p:cNvPr id="198" name="Gruppieren"/>
            <p:cNvGrpSpPr/>
            <p:nvPr/>
          </p:nvGrpSpPr>
          <p:grpSpPr>
            <a:xfrm>
              <a:off x="12179379" y="3506471"/>
              <a:ext cx="11299069" cy="2597011"/>
              <a:chOff x="0" y="0"/>
              <a:chExt cx="11299067" cy="2597010"/>
            </a:xfrm>
          </p:grpSpPr>
          <p:sp>
            <p:nvSpPr>
              <p:cNvPr id="196" name="Dimensionality reduction PCA"/>
              <p:cNvSpPr/>
              <p:nvPr/>
            </p:nvSpPr>
            <p:spPr>
              <a:xfrm>
                <a:off x="0" y="0"/>
                <a:ext cx="5265794" cy="2597011"/>
              </a:xfrm>
              <a:prstGeom prst="roundRect">
                <a:avLst>
                  <a:gd name="adj" fmla="val 8004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000000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r>
                  <a:t>Dimensionality reduction</a:t>
                </a:r>
                <a:br/>
                <a:r>
                  <a:t>PCA</a:t>
                </a:r>
              </a:p>
            </p:txBody>
          </p:sp>
          <p:sp>
            <p:nvSpPr>
              <p:cNvPr id="197" name="Clustering…"/>
              <p:cNvSpPr/>
              <p:nvPr/>
            </p:nvSpPr>
            <p:spPr>
              <a:xfrm>
                <a:off x="6033274" y="0"/>
                <a:ext cx="5265794" cy="2597011"/>
              </a:xfrm>
              <a:prstGeom prst="roundRect">
                <a:avLst>
                  <a:gd name="adj" fmla="val 8004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000000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r>
                  <a:t>Clustering</a:t>
                </a:r>
              </a:p>
              <a:p>
                <a:pPr defTabSz="825500">
                  <a:defRPr sz="3200">
                    <a:solidFill>
                      <a:srgbClr val="000000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r>
                  <a:t>Kmeans</a:t>
                </a:r>
              </a:p>
            </p:txBody>
          </p:sp>
        </p:grpSp>
        <p:sp>
          <p:nvSpPr>
            <p:cNvPr id="199" name="Self-Organizing Maps"/>
            <p:cNvSpPr/>
            <p:nvPr/>
          </p:nvSpPr>
          <p:spPr>
            <a:xfrm>
              <a:off x="12183264" y="6517232"/>
              <a:ext cx="11363029" cy="3092721"/>
            </a:xfrm>
            <a:prstGeom prst="roundRect">
              <a:avLst>
                <a:gd name="adj" fmla="val 6721"/>
              </a:avLst>
            </a:prstGeom>
            <a:solidFill>
              <a:srgbClr val="00E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Self-Organizing Maps</a:t>
              </a:r>
            </a:p>
          </p:txBody>
        </p:sp>
        <p:sp>
          <p:nvSpPr>
            <p:cNvPr id="200" name="Classification"/>
            <p:cNvSpPr/>
            <p:nvPr/>
          </p:nvSpPr>
          <p:spPr>
            <a:xfrm>
              <a:off x="48870" y="3506471"/>
              <a:ext cx="11363029" cy="2597011"/>
            </a:xfrm>
            <a:prstGeom prst="roundRect">
              <a:avLst>
                <a:gd name="adj" fmla="val 8004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Classification</a:t>
              </a:r>
            </a:p>
          </p:txBody>
        </p:sp>
        <p:sp>
          <p:nvSpPr>
            <p:cNvPr id="201" name="ANN, MLP, BDT, … Trained with MC"/>
            <p:cNvSpPr/>
            <p:nvPr/>
          </p:nvSpPr>
          <p:spPr>
            <a:xfrm>
              <a:off x="48870" y="6470981"/>
              <a:ext cx="11363029" cy="3092720"/>
            </a:xfrm>
            <a:prstGeom prst="roundRect">
              <a:avLst>
                <a:gd name="adj" fmla="val 6721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ANN, MLP, BDT, …</a:t>
              </a:r>
              <a:br/>
              <a:r>
                <a:t>Trained with MC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Why SOM in Physic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Why SOM in Physics?</a:t>
            </a:r>
          </a:p>
        </p:txBody>
      </p:sp>
      <p:sp>
        <p:nvSpPr>
          <p:cNvPr id="205" name="Visualization…"/>
          <p:cNvSpPr txBox="1"/>
          <p:nvPr>
            <p:ph type="body" idx="4294967295"/>
          </p:nvPr>
        </p:nvSpPr>
        <p:spPr>
          <a:xfrm>
            <a:off x="1206500" y="3122027"/>
            <a:ext cx="20652393" cy="9382489"/>
          </a:xfrm>
          <a:prstGeom prst="rect">
            <a:avLst/>
          </a:prstGeom>
        </p:spPr>
        <p:txBody>
          <a:bodyPr/>
          <a:lstStyle/>
          <a:p>
            <a:pPr marL="698500" indent="-698500" defTabSz="825500">
              <a:lnSpc>
                <a:spcPct val="100000"/>
              </a:lnSpc>
              <a:spcBef>
                <a:spcPts val="1800"/>
              </a:spcBef>
              <a:defRPr spc="-55" sz="5500"/>
            </a:pPr>
            <a:r>
              <a:t>Visualization</a:t>
            </a:r>
          </a:p>
          <a:p>
            <a:pPr marL="698500" indent="-698500" defTabSz="825500">
              <a:lnSpc>
                <a:spcPct val="100000"/>
              </a:lnSpc>
              <a:spcBef>
                <a:spcPts val="1800"/>
              </a:spcBef>
              <a:defRPr spc="-55" sz="5500"/>
            </a:pPr>
            <a:r>
              <a:t>Data driven Analysis</a:t>
            </a:r>
          </a:p>
          <a:p>
            <a:pPr lvl="1" marL="1308100" indent="-698500" defTabSz="825500">
              <a:lnSpc>
                <a:spcPct val="100000"/>
              </a:lnSpc>
              <a:spcBef>
                <a:spcPts val="1800"/>
              </a:spcBef>
              <a:defRPr spc="-55" sz="5500"/>
            </a:pPr>
            <a:r>
              <a:t>Simulation independent data exploration</a:t>
            </a:r>
          </a:p>
          <a:p>
            <a:pPr lvl="1" marL="1308100" indent="-698500" defTabSz="825500">
              <a:lnSpc>
                <a:spcPct val="100000"/>
              </a:lnSpc>
              <a:spcBef>
                <a:spcPts val="1800"/>
              </a:spcBef>
              <a:defRPr spc="-55" sz="5500"/>
            </a:pPr>
            <a:r>
              <a:t>Problem: complex data</a:t>
            </a:r>
          </a:p>
          <a:p>
            <a:pPr marL="698500" indent="-698500" defTabSz="825500">
              <a:lnSpc>
                <a:spcPct val="100000"/>
              </a:lnSpc>
              <a:spcBef>
                <a:spcPts val="1800"/>
              </a:spcBef>
              <a:defRPr spc="-55" sz="5500"/>
            </a:pPr>
            <a:r>
              <a:t>Clustering for feature detection</a:t>
            </a:r>
          </a:p>
          <a:p>
            <a:pPr marL="698500" indent="-698500" defTabSz="825500">
              <a:lnSpc>
                <a:spcPct val="100000"/>
              </a:lnSpc>
              <a:spcBef>
                <a:spcPts val="1800"/>
              </a:spcBef>
              <a:defRPr spc="-55" sz="5500"/>
            </a:pPr>
            <a:r>
              <a:t>Aid in the search for rare processes</a:t>
            </a:r>
          </a:p>
        </p:txBody>
      </p:sp>
      <p:sp>
        <p:nvSpPr>
          <p:cNvPr id="206" name="Foliennummer"/>
          <p:cNvSpPr txBox="1"/>
          <p:nvPr>
            <p:ph type="sldNum" sz="quarter" idx="4294967295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What is SOM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is SOM?</a:t>
            </a:r>
          </a:p>
        </p:txBody>
      </p:sp>
      <p:sp>
        <p:nvSpPr>
          <p:cNvPr id="209" name="Input Layer:…"/>
          <p:cNvSpPr txBox="1"/>
          <p:nvPr>
            <p:ph type="body" idx="4294967295"/>
          </p:nvPr>
        </p:nvSpPr>
        <p:spPr>
          <a:xfrm>
            <a:off x="1206500" y="2963932"/>
            <a:ext cx="19295111" cy="9747653"/>
          </a:xfrm>
          <a:prstGeom prst="rect">
            <a:avLst/>
          </a:prstGeom>
        </p:spPr>
        <p:txBody>
          <a:bodyPr/>
          <a:lstStyle/>
          <a:p>
            <a:pPr marL="642620" indent="-642620" defTabSz="759459">
              <a:lnSpc>
                <a:spcPct val="100000"/>
              </a:lnSpc>
              <a:spcBef>
                <a:spcPts val="1600"/>
              </a:spcBef>
              <a:defRPr spc="-50" sz="5060"/>
            </a:pPr>
            <a:r>
              <a:t>Input Layer:</a:t>
            </a:r>
          </a:p>
          <a:p>
            <a:pPr lvl="1" marL="1203452" indent="-642620" defTabSz="759459">
              <a:lnSpc>
                <a:spcPct val="100000"/>
              </a:lnSpc>
              <a:spcBef>
                <a:spcPts val="1600"/>
              </a:spcBef>
              <a:defRPr spc="-50" sz="5060"/>
            </a:pPr>
            <a:r>
              <a:t>Size of input vectors </a:t>
            </a:r>
          </a:p>
          <a:p>
            <a:pPr marL="642620" indent="-642620" defTabSz="759459">
              <a:lnSpc>
                <a:spcPct val="100000"/>
              </a:lnSpc>
              <a:spcBef>
                <a:spcPts val="1600"/>
              </a:spcBef>
              <a:defRPr spc="-50" sz="5060"/>
            </a:pPr>
            <a:r>
              <a:t>Output Layer:</a:t>
            </a:r>
          </a:p>
          <a:p>
            <a:pPr lvl="1" marL="1203452" indent="-642620" defTabSz="759459">
              <a:lnSpc>
                <a:spcPct val="100000"/>
              </a:lnSpc>
              <a:spcBef>
                <a:spcPts val="1600"/>
              </a:spcBef>
              <a:defRPr spc="-50" sz="5060"/>
            </a:pPr>
            <a:r>
              <a:t>Layer of neurons organized in a 2 </a:t>
            </a:r>
            <a:br/>
            <a:r>
              <a:t>dimensional lattice</a:t>
            </a:r>
          </a:p>
          <a:p>
            <a:pPr marL="642620" indent="-642620" defTabSz="759459">
              <a:lnSpc>
                <a:spcPct val="100000"/>
              </a:lnSpc>
              <a:spcBef>
                <a:spcPts val="1600"/>
              </a:spcBef>
              <a:defRPr spc="-50" sz="5060"/>
            </a:pPr>
            <a:r>
              <a:t>Prototype vector the size of the input </a:t>
            </a:r>
            <a:br/>
            <a:r>
              <a:t>for each neuron of output layer</a:t>
            </a:r>
          </a:p>
          <a:p>
            <a:pPr marL="642620" indent="-642620" defTabSz="759459">
              <a:lnSpc>
                <a:spcPct val="100000"/>
              </a:lnSpc>
              <a:spcBef>
                <a:spcPts val="1600"/>
              </a:spcBef>
              <a:defRPr spc="-50" sz="5060"/>
            </a:pPr>
            <a:r>
              <a:t>Topology preservation via ordering </a:t>
            </a:r>
            <a:br/>
            <a:r>
              <a:t>of neurons in lattice </a:t>
            </a:r>
          </a:p>
          <a:p>
            <a:pPr marL="642620" indent="-642620" defTabSz="759459">
              <a:lnSpc>
                <a:spcPct val="100000"/>
              </a:lnSpc>
              <a:spcBef>
                <a:spcPts val="1600"/>
              </a:spcBef>
              <a:defRPr spc="-50" sz="5060"/>
            </a:pPr>
            <a:r>
              <a:t>Mapping via distance to Prototype </a:t>
            </a:r>
            <a:br/>
            <a:r>
              <a:t>vectors</a:t>
            </a:r>
          </a:p>
        </p:txBody>
      </p:sp>
      <p:sp>
        <p:nvSpPr>
          <p:cNvPr id="210" name="Foliennummer"/>
          <p:cNvSpPr txBox="1"/>
          <p:nvPr>
            <p:ph type="sldNum" sz="quarter" idx="4294967295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11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08362" y="2459181"/>
            <a:ext cx="11103923" cy="8797638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„Hands-On Machine Learning with Scikit-Learn, Keras, and TensorFlow:…"/>
          <p:cNvSpPr txBox="1"/>
          <p:nvPr/>
        </p:nvSpPr>
        <p:spPr>
          <a:xfrm>
            <a:off x="14249792" y="11328551"/>
            <a:ext cx="8385276" cy="1008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000"/>
            </a:pPr>
            <a:r>
              <a:t>„Hands-On Machine Learning with Scikit-Learn, Keras, and TensorFlow: </a:t>
            </a:r>
          </a:p>
          <a:p>
            <a:pPr algn="l">
              <a:defRPr sz="2000"/>
            </a:pPr>
            <a:r>
              <a:t>Concepts, Tools, and Techniques to </a:t>
            </a:r>
            <a:br/>
            <a:r>
              <a:t>Build Intelligent Systems“,  Aurelien Geron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raining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Training algorithm</a:t>
            </a:r>
          </a:p>
        </p:txBody>
      </p:sp>
      <p:sp>
        <p:nvSpPr>
          <p:cNvPr id="215" name="Initalize weight vectors.…"/>
          <p:cNvSpPr txBox="1"/>
          <p:nvPr>
            <p:ph type="body" sz="half" idx="4294967295"/>
          </p:nvPr>
        </p:nvSpPr>
        <p:spPr>
          <a:xfrm>
            <a:off x="1206500" y="2581550"/>
            <a:ext cx="9958805" cy="10289008"/>
          </a:xfrm>
          <a:prstGeom prst="rect">
            <a:avLst/>
          </a:prstGeom>
        </p:spPr>
        <p:txBody>
          <a:bodyPr/>
          <a:lstStyle/>
          <a:p>
            <a:pPr marL="855662" indent="-855662" defTabSz="2048204">
              <a:spcBef>
                <a:spcPts val="3700"/>
              </a:spcBef>
              <a:buSzPct val="100000"/>
              <a:buAutoNum type="arabicPeriod" startAt="1"/>
              <a:defRPr sz="4619"/>
            </a:pPr>
            <a:r>
              <a:t>Initalize weight vectors.</a:t>
            </a:r>
          </a:p>
          <a:p>
            <a:pPr marL="855662" indent="-855662" defTabSz="2048204">
              <a:spcBef>
                <a:spcPts val="3700"/>
              </a:spcBef>
              <a:buSzPct val="100000"/>
              <a:buAutoNum type="arabicPeriod" startAt="1"/>
              <a:defRPr sz="4619"/>
            </a:pPr>
            <a:r>
              <a:t>Select one input vector from training sample </a:t>
            </a:r>
            <a14:m>
              <m:oMath>
                <m:sSub>
                  <m:e>
                    <m:r>
                      <a:rPr xmlns:a="http://schemas.openxmlformats.org/drawingml/2006/main" sz="57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v</m:t>
                    </m:r>
                  </m:e>
                  <m:sub>
                    <m:r>
                      <a:rPr xmlns:a="http://schemas.openxmlformats.org/drawingml/2006/main" sz="57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j</m:t>
                    </m:r>
                  </m:sub>
                </m:sSub>
              </m:oMath>
            </a14:m>
            <a:r>
              <a:t>.</a:t>
            </a:r>
          </a:p>
          <a:p>
            <a:pPr marL="746759" indent="-746759" defTabSz="2048204">
              <a:spcBef>
                <a:spcPts val="3700"/>
              </a:spcBef>
              <a:buSzPct val="100000"/>
              <a:buAutoNum type="arabicPeriod" startAt="1"/>
              <a:defRPr sz="4619"/>
            </a:pPr>
            <a:r>
              <a:t>Calculate euclidean distance </a:t>
            </a:r>
            <a14:m>
              <m:oMath>
                <m:r>
                  <a:rPr xmlns:a="http://schemas.openxmlformats.org/drawingml/2006/main" sz="610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∥</m:t>
                </m:r>
                <m:sSub>
                  <m:e>
                    <m:r>
                      <a:rPr xmlns:a="http://schemas.openxmlformats.org/drawingml/2006/main" sz="61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v</m:t>
                    </m:r>
                  </m:e>
                  <m:sub>
                    <m:r>
                      <a:rPr xmlns:a="http://schemas.openxmlformats.org/drawingml/2006/main" sz="61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j</m:t>
                    </m:r>
                  </m:sub>
                </m:sSub>
                <m:r>
                  <a:rPr xmlns:a="http://schemas.openxmlformats.org/drawingml/2006/main" sz="610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-</m:t>
                </m:r>
                <m:sSub>
                  <m:e>
                    <m:r>
                      <a:rPr xmlns:a="http://schemas.openxmlformats.org/drawingml/2006/main" sz="61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w</m:t>
                    </m:r>
                  </m:e>
                  <m:sub>
                    <m:r>
                      <a:rPr xmlns:a="http://schemas.openxmlformats.org/drawingml/2006/main" sz="61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610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∥</m:t>
                </m:r>
              </m:oMath>
            </a14:m>
            <a:r>
              <a:t>to the weight vector of each neuron </a:t>
            </a:r>
            <a14:m>
              <m:oMath>
                <m:sSub>
                  <m:e>
                    <m:r>
                      <a:rPr xmlns:a="http://schemas.openxmlformats.org/drawingml/2006/main" sz="57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n</m:t>
                    </m:r>
                  </m:e>
                  <m:sub>
                    <m:r>
                      <a:rPr xmlns:a="http://schemas.openxmlformats.org/drawingml/2006/main" sz="57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</m:oMath>
            </a14:m>
            <a:r>
              <a:t> and choose neuron </a:t>
            </a:r>
            <a14:m>
              <m:oMath>
                <m:sSub>
                  <m:e>
                    <m:r>
                      <a:rPr xmlns:a="http://schemas.openxmlformats.org/drawingml/2006/main" sz="56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n</m:t>
                    </m:r>
                  </m:e>
                  <m:sub>
                    <m:r>
                      <m:rPr>
                        <m:sty m:val="p"/>
                      </m:rPr>
                      <a:rPr xmlns:a="http://schemas.openxmlformats.org/drawingml/2006/main" sz="56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best</m:t>
                    </m:r>
                  </m:sub>
                </m:sSub>
              </m:oMath>
            </a14:m>
            <a:r>
              <a:t> with lowest distance.</a:t>
            </a:r>
          </a:p>
          <a:p>
            <a:pPr marL="855662" indent="-855662" defTabSz="2048204">
              <a:spcBef>
                <a:spcPts val="3700"/>
              </a:spcBef>
              <a:buSzPct val="100000"/>
              <a:buAutoNum type="arabicPeriod" startAt="1"/>
              <a:defRPr sz="4619"/>
            </a:pPr>
            <a:r>
              <a:t>Renew weights depending on </a:t>
            </a:r>
            <a14:m>
              <m:oMath>
                <m:sSub>
                  <m:e>
                    <m:r>
                      <a:rPr xmlns:a="http://schemas.openxmlformats.org/drawingml/2006/main" sz="56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n</m:t>
                    </m:r>
                  </m:e>
                  <m:sub>
                    <m:r>
                      <m:rPr>
                        <m:sty m:val="p"/>
                      </m:rPr>
                      <a:rPr xmlns:a="http://schemas.openxmlformats.org/drawingml/2006/main" sz="56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best</m:t>
                    </m:r>
                  </m:sub>
                </m:sSub>
              </m:oMath>
            </a14:m>
            <a:r>
              <a:t>.</a:t>
            </a:r>
          </a:p>
          <a:p>
            <a:pPr marL="855662" indent="-855662" defTabSz="2048204">
              <a:spcBef>
                <a:spcPts val="3700"/>
              </a:spcBef>
              <a:buSzPct val="100000"/>
              <a:buAutoNum type="arabicPeriod" startAt="1"/>
              <a:defRPr sz="4619"/>
            </a:pPr>
            <a:r>
              <a:t>Repeat steps 2-4 until iteration limit is reached.</a:t>
            </a:r>
          </a:p>
        </p:txBody>
      </p:sp>
      <p:sp>
        <p:nvSpPr>
          <p:cNvPr id="216" name="Rechteck"/>
          <p:cNvSpPr/>
          <p:nvPr/>
        </p:nvSpPr>
        <p:spPr>
          <a:xfrm>
            <a:off x="1907639" y="9300974"/>
            <a:ext cx="8737537" cy="1813370"/>
          </a:xfrm>
          <a:prstGeom prst="rect">
            <a:avLst/>
          </a:prstGeom>
          <a:ln w="635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17" name="Foliennummer"/>
          <p:cNvSpPr txBox="1"/>
          <p:nvPr>
            <p:ph type="sldNum" sz="quarter" idx="4294967295"/>
          </p:nvPr>
        </p:nvSpPr>
        <p:spPr>
          <a:xfrm>
            <a:off x="12058764" y="13080999"/>
            <a:ext cx="253975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8" name="Text"/>
          <p:cNvSpPr txBox="1"/>
          <p:nvPr/>
        </p:nvSpPr>
        <p:spPr>
          <a:xfrm>
            <a:off x="1502642" y="2644866"/>
            <a:ext cx="8468851" cy="1159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bSup>
                    <m:e>
                      <m:r>
                        <a:rPr xmlns:a="http://schemas.openxmlformats.org/drawingml/2006/main" sz="51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51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</m:sub>
                    <m:sup>
                      <m:r>
                        <a:rPr xmlns:a="http://schemas.openxmlformats.org/drawingml/2006/main" sz="51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51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51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bSup>
                  <m:r>
                    <a:rPr xmlns:a="http://schemas.openxmlformats.org/drawingml/2006/main" sz="51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=</m:t>
                  </m:r>
                  <m:sSubSup>
                    <m:e>
                      <m:r>
                        <a:rPr xmlns:a="http://schemas.openxmlformats.org/drawingml/2006/main" sz="51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51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</m:sub>
                    <m:sup>
                      <m:r>
                        <a:rPr xmlns:a="http://schemas.openxmlformats.org/drawingml/2006/main" sz="51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p>
                  </m:sSubSup>
                  <m:r>
                    <a:rPr xmlns:a="http://schemas.openxmlformats.org/drawingml/2006/main" sz="51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51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51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51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</m:sSub>
                  <m:r>
                    <a:rPr xmlns:a="http://schemas.openxmlformats.org/drawingml/2006/main" sz="51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-</m:t>
                  </m:r>
                  <m:sSubSup>
                    <m:e>
                      <m:r>
                        <a:rPr xmlns:a="http://schemas.openxmlformats.org/drawingml/2006/main" sz="51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51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</m:sub>
                    <m:sup>
                      <m:r>
                        <a:rPr xmlns:a="http://schemas.openxmlformats.org/drawingml/2006/main" sz="51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p>
                  </m:sSubSup>
                  <m:r>
                    <a:rPr xmlns:a="http://schemas.openxmlformats.org/drawingml/2006/main" sz="51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51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a:rPr xmlns:a="http://schemas.openxmlformats.org/drawingml/2006/main" sz="51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β</m:t>
                  </m:r>
                  <m:r>
                    <a:rPr xmlns:a="http://schemas.openxmlformats.org/drawingml/2006/main" sz="51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51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e>
                    <m:sub>
                      <m:r>
                        <a:rPr xmlns:a="http://schemas.openxmlformats.org/drawingml/2006/main" sz="51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</m:sub>
                  </m:sSub>
                  <m:r>
                    <a:rPr xmlns:a="http://schemas.openxmlformats.org/drawingml/2006/main" sz="51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51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σ</m:t>
                  </m:r>
                  <m:r>
                    <a:rPr xmlns:a="http://schemas.openxmlformats.org/drawingml/2006/main" sz="51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51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a:rPr xmlns:a="http://schemas.openxmlformats.org/drawingml/2006/main" sz="5100" i="1">
                      <a:solidFill>
                        <a:srgbClr val="FEFFFE"/>
                      </a:solidFill>
                      <a:latin typeface="Cambria Math" panose="02040503050406030204" pitchFamily="18" charset="0"/>
                    </a:rPr>
                    <m:t>l</m:t>
                  </m:r>
                </m:oMath>
              </m:oMathPara>
            </a14:m>
          </a:p>
        </p:txBody>
      </p:sp>
      <p:sp>
        <p:nvSpPr>
          <p:cNvPr id="219" name="Rechteck"/>
          <p:cNvSpPr/>
          <p:nvPr/>
        </p:nvSpPr>
        <p:spPr>
          <a:xfrm>
            <a:off x="4776574" y="2916922"/>
            <a:ext cx="2265006" cy="858986"/>
          </a:xfrm>
          <a:prstGeom prst="rect">
            <a:avLst/>
          </a:prstGeom>
          <a:ln w="635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20" name="Rechteck"/>
          <p:cNvSpPr/>
          <p:nvPr/>
        </p:nvSpPr>
        <p:spPr>
          <a:xfrm>
            <a:off x="7370526" y="2916922"/>
            <a:ext cx="1937278" cy="858986"/>
          </a:xfrm>
          <a:prstGeom prst="rect">
            <a:avLst/>
          </a:prstGeom>
          <a:ln w="635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21" name="Rechteck"/>
          <p:cNvSpPr/>
          <p:nvPr/>
        </p:nvSpPr>
        <p:spPr>
          <a:xfrm>
            <a:off x="7371049" y="2916922"/>
            <a:ext cx="2653014" cy="858986"/>
          </a:xfrm>
          <a:prstGeom prst="rect">
            <a:avLst/>
          </a:prstGeom>
          <a:ln w="635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22" name="Weights will be moved closer to  .…"/>
          <p:cNvSpPr txBox="1"/>
          <p:nvPr/>
        </p:nvSpPr>
        <p:spPr>
          <a:xfrm>
            <a:off x="1204262" y="4305381"/>
            <a:ext cx="10144292" cy="7916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445008" indent="-445008" algn="l" defTabSz="1779987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4015"/>
            </a:pPr>
            <a:r>
              <a:t>Weights will be moved closer to </a:t>
            </a:r>
            <a14:m>
              <m:oMath>
                <m:sSub>
                  <m:e>
                    <m:r>
                      <a:rPr xmlns:a="http://schemas.openxmlformats.org/drawingml/2006/main" sz="50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v</m:t>
                    </m:r>
                  </m:e>
                  <m:sub>
                    <m:r>
                      <a:rPr xmlns:a="http://schemas.openxmlformats.org/drawingml/2006/main" sz="50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j</m:t>
                    </m:r>
                  </m:sub>
                </m:sSub>
              </m:oMath>
            </a14:m>
            <a:r>
              <a:t>.</a:t>
            </a:r>
          </a:p>
          <a:p>
            <a:pPr marL="445008" indent="-445008" algn="l" defTabSz="1779987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4015"/>
            </a:pPr>
            <a14:m>
              <m:oMath>
                <m:r>
                  <a:rPr xmlns:a="http://schemas.openxmlformats.org/drawingml/2006/main" sz="485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β</m:t>
                </m:r>
                <m:r>
                  <a:rPr xmlns:a="http://schemas.openxmlformats.org/drawingml/2006/main" sz="485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85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485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85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σ</m:t>
                </m:r>
                <m:r>
                  <a:rPr xmlns:a="http://schemas.openxmlformats.org/drawingml/2006/main" sz="485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85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r>
                      <a:rPr xmlns:a="http://schemas.openxmlformats.org/drawingml/2006/main" sz="48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F</m:t>
                    </m:r>
                  </m:e>
                  <m:sub>
                    <m:r>
                      <m:rPr>
                        <m:sty m:val="p"/>
                      </m:rPr>
                      <a:rPr xmlns:a="http://schemas.openxmlformats.org/drawingml/2006/main" sz="48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gauss</m:t>
                    </m:r>
                  </m:sub>
                </m:sSub>
                <m:r>
                  <a:rPr xmlns:a="http://schemas.openxmlformats.org/drawingml/2006/main" sz="485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85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485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85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σ</m:t>
                </m:r>
                <m:r>
                  <a:rPr xmlns:a="http://schemas.openxmlformats.org/drawingml/2006/main" sz="485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, </a:t>
            </a:r>
            <a14:m>
              <m:oMath>
                <m:r>
                  <a:rPr xmlns:a="http://schemas.openxmlformats.org/drawingml/2006/main" sz="510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r</m:t>
                </m:r>
              </m:oMath>
            </a14:m>
            <a:r>
              <a:t> distance to </a:t>
            </a:r>
            <a14:m>
              <m:oMath>
                <m:sSub>
                  <m:e>
                    <m:r>
                      <a:rPr xmlns:a="http://schemas.openxmlformats.org/drawingml/2006/main" sz="48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n</m:t>
                    </m:r>
                  </m:e>
                  <m:sub>
                    <m:r>
                      <m:rPr>
                        <m:sty m:val="p"/>
                      </m:rPr>
                      <a:rPr xmlns:a="http://schemas.openxmlformats.org/drawingml/2006/main" sz="48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best</m:t>
                    </m:r>
                  </m:sub>
                </m:sSub>
              </m:oMath>
            </a14:m>
            <a:r>
              <a:t> in the output space.</a:t>
            </a:r>
          </a:p>
          <a:p>
            <a:pPr marL="445008" indent="-445008" algn="l" defTabSz="1779987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4015"/>
            </a:pPr>
            <a:r>
              <a:t>Immediate neighbors of  </a:t>
            </a:r>
            <a14:m>
              <m:oMath>
                <m:sSub>
                  <m:e>
                    <m:r>
                      <a:rPr xmlns:a="http://schemas.openxmlformats.org/drawingml/2006/main" sz="48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n</m:t>
                    </m:r>
                  </m:e>
                  <m:sub>
                    <m:r>
                      <m:rPr>
                        <m:sty m:val="p"/>
                      </m:rPr>
                      <a:rPr xmlns:a="http://schemas.openxmlformats.org/drawingml/2006/main" sz="48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best</m:t>
                    </m:r>
                  </m:sub>
                </m:sSub>
              </m:oMath>
            </a14:m>
            <a:r>
              <a:t>will be altered the most.</a:t>
            </a:r>
          </a:p>
          <a:p>
            <a:pPr marL="445008" indent="-445008" algn="l" defTabSz="1779987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4015"/>
            </a:pPr>
            <a:r>
              <a:t>Distance relations from input space are mostly conserved.</a:t>
            </a:r>
          </a:p>
          <a:p>
            <a:pPr marL="445008" indent="-445008" algn="l" defTabSz="1779987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4015"/>
            </a:pPr>
            <a:r>
              <a:t>Clustering is encouraged.</a:t>
            </a:r>
          </a:p>
          <a:p>
            <a:pPr marL="445008" indent="-445008" algn="l" defTabSz="1779987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4015"/>
            </a:pPr>
            <a:r>
              <a:t>Convergence through decreasing </a:t>
            </a:r>
            <a14:m>
              <m:oMath>
                <m:r>
                  <a:rPr xmlns:a="http://schemas.openxmlformats.org/drawingml/2006/main" sz="560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l</m:t>
                </m:r>
              </m:oMath>
            </a14:m>
            <a:r>
              <a:t> and </a:t>
            </a:r>
            <a14:m>
              <m:oMath>
                <m:r>
                  <a:rPr xmlns:a="http://schemas.openxmlformats.org/drawingml/2006/main" sz="4750" i="1">
                    <a:solidFill>
                      <a:srgbClr val="FEFFFE"/>
                    </a:solidFill>
                    <a:latin typeface="Cambria Math" panose="02040503050406030204" pitchFamily="18" charset="0"/>
                  </a:rPr>
                  <m:t>σ</m:t>
                </m:r>
              </m:oMath>
            </a14:m>
            <a:r>
              <a:t>.</a:t>
            </a:r>
            <a:endParaRPr sz="5500"/>
          </a:p>
        </p:txBody>
      </p:sp>
      <p:pic>
        <p:nvPicPr>
          <p:cNvPr id="223" name="SOM_training.gif" descr="SOM_training.gi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90722" y="2211706"/>
            <a:ext cx="12390116" cy="9292588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Orange: Weight vectors…"/>
          <p:cNvSpPr txBox="1"/>
          <p:nvPr/>
        </p:nvSpPr>
        <p:spPr>
          <a:xfrm>
            <a:off x="18036813" y="3383678"/>
            <a:ext cx="4421430" cy="1197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04800" indent="-304800" algn="l">
              <a:buSzPct val="123000"/>
              <a:buChar char="•"/>
              <a:defRPr>
                <a:solidFill>
                  <a:schemeClr val="accent4">
                    <a:hueOff val="-613784"/>
                    <a:lumOff val="1275"/>
                  </a:schemeClr>
                </a:solidFill>
              </a:defRPr>
            </a:pPr>
            <a:r>
              <a:t>Orange: Weight vectors</a:t>
            </a:r>
          </a:p>
          <a:p>
            <a:pPr marL="304800" indent="-304800" algn="l">
              <a:buClr>
                <a:schemeClr val="accent1"/>
              </a:buClr>
              <a:buSzPct val="123000"/>
              <a:buChar char="•"/>
              <a:defRPr>
                <a:solidFill>
                  <a:schemeClr val="accent4">
                    <a:hueOff val="-613784"/>
                    <a:lumOff val="1275"/>
                  </a:schemeClr>
                </a:solidFill>
              </a:defRPr>
            </a:pPr>
            <a:r>
              <a:rPr>
                <a:solidFill>
                  <a:schemeClr val="accent1"/>
                </a:solidFill>
              </a:rPr>
              <a:t>Blue: Training data</a:t>
            </a:r>
            <a:endParaRPr>
              <a:solidFill>
                <a:schemeClr val="accent1"/>
              </a:solidFill>
            </a:endParaRPr>
          </a:p>
          <a:p>
            <a:pPr marL="304800" indent="-304800" algn="l">
              <a:buClr>
                <a:srgbClr val="6C6C6C"/>
              </a:buClr>
              <a:buSzPct val="123000"/>
              <a:buChar char="-"/>
              <a:defRPr>
                <a:solidFill>
                  <a:schemeClr val="accent4">
                    <a:hueOff val="-613784"/>
                    <a:lumOff val="1275"/>
                  </a:schemeClr>
                </a:solidFill>
              </a:defRPr>
            </a:pPr>
            <a:r>
              <a:rPr>
                <a:solidFill>
                  <a:srgbClr val="6C6C6C"/>
                </a:solidFill>
              </a:rPr>
              <a:t>Grey: Neighborhood relations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Class="entr" nodeType="with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xit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xit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xit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1" grpId="10"/>
      <p:bldP build="whole" bldLvl="1" animBg="1" rev="0" advAuto="0" spid="216" grpId="3"/>
      <p:bldP build="whole" bldLvl="1" animBg="1" rev="0" advAuto="0" spid="221" grpId="11"/>
      <p:bldP build="whole" bldLvl="1" animBg="1" rev="0" advAuto="0" spid="219" grpId="5"/>
      <p:bldP build="whole" bldLvl="1" animBg="1" rev="0" advAuto="0" spid="215" grpId="2"/>
      <p:bldP build="whole" bldLvl="1" animBg="1" rev="0" advAuto="0" spid="219" grpId="8"/>
      <p:bldP build="whole" bldLvl="1" animBg="1" rev="0" advAuto="0" spid="220" grpId="7"/>
      <p:bldP build="whole" bldLvl="1" animBg="1" rev="0" advAuto="0" spid="218" grpId="4"/>
      <p:bldP build="whole" bldLvl="1" animBg="1" rev="0" advAuto="0" spid="220" grpId="9"/>
      <p:bldP build="p" bldLvl="5" animBg="1" rev="0" advAuto="0" spid="222" grpId="6"/>
      <p:bldP build="whole" bldLvl="1" animBg="1" rev="0" advAuto="0" spid="216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