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co ter Hoeve" initials="JtH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>
        <p:scale>
          <a:sx n="10" d="100"/>
          <a:sy n="10" d="100"/>
        </p:scale>
        <p:origin x="3432" y="2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bg>
      <p:bgPr>
        <a:solidFill>
          <a:srgbClr val="F3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5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 algn="l"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FFFFFF"/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FFFFFF"/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FFFFFF"/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FFFFFF"/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FFFFFF"/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Attribution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lnSpc>
                <a:spcPct val="90000"/>
              </a:lnSpc>
              <a:spcBef>
                <a:spcPts val="0"/>
              </a:spcBef>
              <a:buSzTx/>
              <a:buNone/>
              <a:defRPr sz="8500" spc="-17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lnSpc>
                <a:spcPct val="90000"/>
              </a:lnSpc>
              <a:spcBef>
                <a:spcPts val="0"/>
              </a:spcBef>
              <a:buSzTx/>
              <a:buNone/>
              <a:defRPr sz="8500" spc="-17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lnSpc>
                <a:spcPct val="90000"/>
              </a:lnSpc>
              <a:spcBef>
                <a:spcPts val="0"/>
              </a:spcBef>
              <a:buSzTx/>
              <a:buNone/>
              <a:defRPr sz="8500" spc="-17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lnSpc>
                <a:spcPct val="90000"/>
              </a:lnSpc>
              <a:spcBef>
                <a:spcPts val="0"/>
              </a:spcBef>
              <a:buSzTx/>
              <a:buNone/>
              <a:defRPr sz="8500" spc="-17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lnSpc>
                <a:spcPct val="90000"/>
              </a:lnSpc>
              <a:spcBef>
                <a:spcPts val="0"/>
              </a:spcBef>
              <a:buSzTx/>
              <a:buNone/>
              <a:defRPr sz="8500" spc="-17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862804876_960x639.jpg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824910546_2681x1332.jpg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8" name="575395635_960x639.jpg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Imag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EF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</p:spPr>
        <p:txBody>
          <a:bodyPr/>
          <a:lstStyle>
            <a:lvl1pPr algn="l">
              <a:defRPr sz="8500" spc="-170"/>
            </a:lvl1pPr>
          </a:lstStyle>
          <a:p>
            <a:r>
              <a:t>Slide Title</a:t>
            </a:r>
          </a:p>
        </p:txBody>
      </p:sp>
      <p:sp>
        <p:nvSpPr>
          <p:cNvPr id="15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marL="508000" indent="-508000"/>
            <a:lvl2pPr marL="1117600" indent="-508000"/>
            <a:lvl3pPr marL="1727200" indent="-508000"/>
            <a:lvl4pPr marL="2336800" indent="-508000"/>
            <a:lvl5pPr marL="2946400" indent="-508000"/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</p:spPr>
        <p:txBody>
          <a:bodyPr/>
          <a:lstStyle>
            <a:lvl1pPr algn="l">
              <a:defRPr sz="8500" spc="-170"/>
            </a:lvl1pPr>
          </a:lstStyle>
          <a:p>
            <a:r>
              <a:t>Slide Title</a:t>
            </a:r>
          </a:p>
        </p:txBody>
      </p:sp>
      <p:sp>
        <p:nvSpPr>
          <p:cNvPr id="16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marL="508000" indent="-508000"/>
            <a:lvl2pPr marL="1117600" indent="-508000"/>
            <a:lvl3pPr marL="1727200" indent="-508000"/>
            <a:lvl4pPr marL="2336800" indent="-508000"/>
            <a:lvl5pPr marL="2946400" indent="-508000"/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 algn="l"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6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2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>
            <a:lvl1pPr algn="l">
              <a:defRPr sz="8500" spc="-170">
                <a:solidFill>
                  <a:srgbClr val="FFFFFF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" name="92709243_1322x1323.jpeg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 numCol="2" spcCol="1098550"/>
          <a:lstStyle>
            <a:lvl1pPr marL="508000" indent="-508000"/>
            <a:lvl2pPr marL="1117600" indent="-508000"/>
            <a:lvl3pPr marL="1727200" indent="-508000"/>
            <a:lvl4pPr marL="2336800" indent="-508000"/>
            <a:lvl5pPr marL="2946400" indent="-508000"/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>
            <a:lvl1pPr algn="l">
              <a:defRPr sz="8500" spc="-170">
                <a:solidFill>
                  <a:srgbClr val="FFFFFF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6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</a:lstStyle>
          <a:p>
            <a:r>
              <a:t>Slide Subtitle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>
            <a:lvl1pPr marL="508000" indent="-508000"/>
            <a:lvl2pPr marL="1117600" indent="-508000"/>
            <a:lvl3pPr marL="1727200" indent="-508000"/>
            <a:lvl4pPr marL="2336800" indent="-508000"/>
            <a:lvl5pPr marL="2946400" indent="-508000"/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5" name="824910546_2681x1332.jpg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 algn="l"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>
            <a:lvl1pPr algn="l">
              <a:defRPr sz="8500" spc="-170">
                <a:solidFill>
                  <a:srgbClr val="FFFFFF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8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</a:lstStyle>
          <a:p>
            <a:r>
              <a:t>Slide Subtitle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>
            <a:lvl1pPr algn="l">
              <a:defRPr sz="8500" spc="-170">
                <a:solidFill>
                  <a:srgbClr val="FFFFFF"/>
                </a:solidFill>
              </a:defRPr>
            </a:lvl1pPr>
          </a:lstStyle>
          <a:p>
            <a:r>
              <a:t>Agenda Title</a:t>
            </a:r>
          </a:p>
        </p:txBody>
      </p:sp>
      <p:sp>
        <p:nvSpPr>
          <p:cNvPr id="91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</a:lstStyle>
          <a:p>
            <a:r>
              <a:t>Agenda Subtitle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1800"/>
              </a:spcBef>
              <a:buSzTx/>
              <a:buNone/>
              <a:defRPr sz="5500" spc="-55">
                <a:solidFill>
                  <a:srgbClr val="FFFFFF"/>
                </a:solidFill>
              </a:defRPr>
            </a:lvl1pPr>
            <a:lvl2pPr marL="0" indent="457200" defTabSz="825500">
              <a:spcBef>
                <a:spcPts val="1800"/>
              </a:spcBef>
              <a:buSzTx/>
              <a:buNone/>
              <a:defRPr sz="5500" spc="-55">
                <a:solidFill>
                  <a:srgbClr val="FFFFFF"/>
                </a:solidFill>
              </a:defRPr>
            </a:lvl2pPr>
            <a:lvl3pPr marL="0" indent="914400" defTabSz="825500">
              <a:spcBef>
                <a:spcPts val="1800"/>
              </a:spcBef>
              <a:buSzTx/>
              <a:buNone/>
              <a:defRPr sz="5500" spc="-55">
                <a:solidFill>
                  <a:srgbClr val="FFFFFF"/>
                </a:solidFill>
              </a:defRPr>
            </a:lvl3pPr>
            <a:lvl4pPr marL="0" indent="1371600" defTabSz="825500">
              <a:spcBef>
                <a:spcPts val="1800"/>
              </a:spcBef>
              <a:buSzTx/>
              <a:buNone/>
              <a:defRPr sz="5500" spc="-55">
                <a:solidFill>
                  <a:srgbClr val="FFFFFF"/>
                </a:solidFill>
              </a:defRPr>
            </a:lvl4pPr>
            <a:lvl5pPr marL="0" indent="1828800" defTabSz="825500">
              <a:spcBef>
                <a:spcPts val="1800"/>
              </a:spcBef>
              <a:buSzTx/>
              <a:buNone/>
              <a:defRPr sz="5500" spc="-55">
                <a:solidFill>
                  <a:srgbClr val="FFFFFF"/>
                </a:solidFill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12700" y="12640382"/>
            <a:ext cx="24409401" cy="1255834"/>
          </a:xfrm>
          <a:prstGeom prst="rect">
            <a:avLst/>
          </a:prstGeom>
          <a:solidFill>
            <a:srgbClr val="D4D4D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" name="Rounded Rectangle"/>
          <p:cNvSpPr/>
          <p:nvPr/>
        </p:nvSpPr>
        <p:spPr>
          <a:xfrm>
            <a:off x="15647" y="11094494"/>
            <a:ext cx="24352706" cy="1921192"/>
          </a:xfrm>
          <a:prstGeom prst="roundRect">
            <a:avLst>
              <a:gd name="adj" fmla="val 13257"/>
            </a:avLst>
          </a:prstGeom>
          <a:solidFill>
            <a:srgbClr val="EFE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2455359"/>
            <a:ext cx="21971000" cy="9953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2pPr marL="1219200" indent="-609600"/>
            <a:lvl3pPr marL="1828800" indent="-609600"/>
            <a:lvl4pPr marL="2438400" indent="-609600"/>
            <a:lvl5pPr marL="3048000" indent="-609600"/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175716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Jaco ter Hoeve - Learning to Discover 2022"/>
          <p:cNvSpPr txBox="1"/>
          <p:nvPr/>
        </p:nvSpPr>
        <p:spPr>
          <a:xfrm>
            <a:off x="17782113" y="13157199"/>
            <a:ext cx="6688873" cy="411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A9A9A9"/>
                </a:solidFill>
              </a:defRPr>
            </a:lvl1pPr>
          </a:lstStyle>
          <a:p>
            <a:r>
              <a:t>Jaco ter Hoeve - Learning to Discover 2022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ctr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300" b="1" i="0" u="none" strike="noStrike" cap="none" spc="-14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300" b="1" i="0" u="none" strike="noStrike" cap="none" spc="-14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300" b="1" i="0" u="none" strike="noStrike" cap="none" spc="-14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300" b="1" i="0" u="none" strike="noStrike" cap="none" spc="-14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300" b="1" i="0" u="none" strike="noStrike" cap="none" spc="-14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300" b="1" i="0" u="none" strike="noStrike" cap="none" spc="-14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300" b="1" i="0" u="none" strike="noStrike" cap="none" spc="-14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300" b="1" i="0" u="none" strike="noStrike" cap="none" spc="-14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300" b="1" i="0" u="none" strike="noStrike" cap="none" spc="-14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599" marR="0" indent="-609599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117600" marR="0" indent="-5080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727200" marR="0" indent="-5080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336800" marR="0" indent="-5080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946400" marR="0" indent="-5080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556000" marR="0" indent="-5080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165600" marR="0" indent="-5080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775200" marR="0" indent="-5080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384800" marR="0" indent="-508000" algn="l" defTabSz="2438338" rtl="0" latinLnBrk="0">
        <a:lnSpc>
          <a:spcPct val="10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Jaco ter Hoeve"/>
          <p:cNvSpPr txBox="1">
            <a:spLocks noGrp="1"/>
          </p:cNvSpPr>
          <p:nvPr>
            <p:ph type="body" idx="21"/>
          </p:nvPr>
        </p:nvSpPr>
        <p:spPr>
          <a:xfrm>
            <a:off x="1024443" y="8135457"/>
            <a:ext cx="21971003" cy="6369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>
            <a:lvl1pPr algn="ctr"/>
          </a:lstStyle>
          <a:p>
            <a:r>
              <a:t>Jaco ter Hoeve</a:t>
            </a:r>
          </a:p>
        </p:txBody>
      </p:sp>
      <p:sp>
        <p:nvSpPr>
          <p:cNvPr id="174" name="Unbinned measurements in global SMEFT fits from machine learning"/>
          <p:cNvSpPr txBox="1">
            <a:spLocks noGrp="1"/>
          </p:cNvSpPr>
          <p:nvPr>
            <p:ph type="ctrTitle"/>
          </p:nvPr>
        </p:nvSpPr>
        <p:spPr>
          <a:xfrm>
            <a:off x="1206496" y="310307"/>
            <a:ext cx="21971004" cy="4648201"/>
          </a:xfrm>
          <a:prstGeom prst="rect">
            <a:avLst/>
          </a:prstGeom>
        </p:spPr>
        <p:txBody>
          <a:bodyPr/>
          <a:lstStyle>
            <a:lvl1pPr algn="ctr">
              <a:defRPr sz="9400" spc="-188"/>
            </a:lvl1pPr>
          </a:lstStyle>
          <a:p>
            <a:r>
              <a:t>Unbinned measurements in global SMEFT fits from machine learning</a:t>
            </a:r>
          </a:p>
        </p:txBody>
      </p:sp>
      <p:pic>
        <p:nvPicPr>
          <p:cNvPr id="175" name="PinClipart.com_treasure-maps-clip-art_1056312.png" descr="PinClipart.com_treasure-maps-clip-art_10563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550" y="10388770"/>
            <a:ext cx="4564852" cy="1801139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Work done in collaboration with R. Gomez Ambrosio, M. Madigan, J. Rojo, V. Sanz"/>
          <p:cNvSpPr txBox="1"/>
          <p:nvPr/>
        </p:nvSpPr>
        <p:spPr>
          <a:xfrm>
            <a:off x="1206499" y="9021643"/>
            <a:ext cx="21971002" cy="6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>
            <a:lvl1pPr defTabSz="825500">
              <a:defRPr sz="2800">
                <a:solidFill>
                  <a:srgbClr val="000000"/>
                </a:solidFill>
              </a:defRPr>
            </a:lvl1pPr>
          </a:lstStyle>
          <a:p>
            <a:r>
              <a:t>Work done in collaboration with R. Gomez Ambrosio, M. Madigan, J. Rojo, V. Sanz</a:t>
            </a:r>
          </a:p>
        </p:txBody>
      </p:sp>
      <p:pic>
        <p:nvPicPr>
          <p:cNvPr id="177" name="NWO logo - RGB.jpg" descr="NWO logo - RG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1602" y="9394089"/>
            <a:ext cx="2068008" cy="3348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023" y="10446841"/>
            <a:ext cx="6685955" cy="198977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080999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9173" y="5359342"/>
            <a:ext cx="8645654" cy="2375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Finding the likelihood ratio can be formulated in terms of an optimisation problem on a balanced training set"/>
          <p:cNvSpPr txBox="1">
            <a:spLocks noGrp="1"/>
          </p:cNvSpPr>
          <p:nvPr>
            <p:ph type="body" sz="quarter" idx="1"/>
          </p:nvPr>
        </p:nvSpPr>
        <p:spPr>
          <a:xfrm>
            <a:off x="1276313" y="2668191"/>
            <a:ext cx="22161148" cy="1571932"/>
          </a:xfrm>
          <a:prstGeom prst="rect">
            <a:avLst/>
          </a:prstGeom>
        </p:spPr>
        <p:txBody>
          <a:bodyPr/>
          <a:lstStyle/>
          <a:p>
            <a:r>
              <a:t>Finding the likelihood ratio can be formulated in terms of an optimisation problem on a balanced training set</a:t>
            </a:r>
          </a:p>
        </p:txBody>
      </p:sp>
      <p:sp>
        <p:nvSpPr>
          <p:cNvPr id="299" name="Training formalis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Training formalism</a:t>
            </a:r>
          </a:p>
        </p:txBody>
      </p:sp>
      <p:sp>
        <p:nvSpPr>
          <p:cNvPr id="3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grpSp>
        <p:nvGrpSpPr>
          <p:cNvPr id="310" name="Group"/>
          <p:cNvGrpSpPr/>
          <p:nvPr/>
        </p:nvGrpSpPr>
        <p:grpSpPr>
          <a:xfrm>
            <a:off x="1986782" y="4522652"/>
            <a:ext cx="20410436" cy="4283539"/>
            <a:chOff x="0" y="0"/>
            <a:chExt cx="20410434" cy="4283538"/>
          </a:xfrm>
        </p:grpSpPr>
        <p:sp>
          <p:nvSpPr>
            <p:cNvPr id="301" name="Rounded Rectangle"/>
            <p:cNvSpPr/>
            <p:nvPr/>
          </p:nvSpPr>
          <p:spPr>
            <a:xfrm>
              <a:off x="0" y="29401"/>
              <a:ext cx="11419983" cy="2241051"/>
            </a:xfrm>
            <a:prstGeom prst="roundRect">
              <a:avLst>
                <a:gd name="adj" fmla="val 9871"/>
              </a:avLst>
            </a:prstGeom>
            <a:solidFill>
              <a:srgbClr val="FFFFFF"/>
            </a:solidFill>
            <a:ln w="88900" cap="flat">
              <a:solidFill>
                <a:srgbClr val="A4C1E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304" name="Group"/>
            <p:cNvGrpSpPr/>
            <p:nvPr/>
          </p:nvGrpSpPr>
          <p:grpSpPr>
            <a:xfrm>
              <a:off x="12335491" y="0"/>
              <a:ext cx="8074944" cy="2265772"/>
              <a:chOff x="0" y="0"/>
              <a:chExt cx="8074942" cy="2265771"/>
            </a:xfrm>
          </p:grpSpPr>
          <p:sp>
            <p:nvSpPr>
              <p:cNvPr id="302" name="Rounded Rectangle"/>
              <p:cNvSpPr/>
              <p:nvPr/>
            </p:nvSpPr>
            <p:spPr>
              <a:xfrm>
                <a:off x="0" y="0"/>
                <a:ext cx="8074943" cy="2265772"/>
              </a:xfrm>
              <a:prstGeom prst="roundRect">
                <a:avLst>
                  <a:gd name="adj" fmla="val 9871"/>
                </a:avLst>
              </a:prstGeom>
              <a:solidFill>
                <a:srgbClr val="FFFFFF"/>
              </a:solidFill>
              <a:ln w="88900" cap="flat">
                <a:solidFill>
                  <a:srgbClr val="A4C1E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303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1289" y="385888"/>
                <a:ext cx="7032365" cy="17125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9" name="Group"/>
            <p:cNvGrpSpPr/>
            <p:nvPr/>
          </p:nvGrpSpPr>
          <p:grpSpPr>
            <a:xfrm>
              <a:off x="4495314" y="1966278"/>
              <a:ext cx="7961173" cy="2317261"/>
              <a:chOff x="0" y="0"/>
              <a:chExt cx="7961171" cy="2317259"/>
            </a:xfrm>
          </p:grpSpPr>
          <p:sp>
            <p:nvSpPr>
              <p:cNvPr id="329" name="Connection Line"/>
              <p:cNvSpPr/>
              <p:nvPr/>
            </p:nvSpPr>
            <p:spPr>
              <a:xfrm>
                <a:off x="4990339" y="7658"/>
                <a:ext cx="921001" cy="1108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0286" y="19992"/>
                      <a:pt x="3086" y="12792"/>
                      <a:pt x="0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6" name="SM events"/>
              <p:cNvSpPr/>
              <p:nvPr/>
            </p:nvSpPr>
            <p:spPr>
              <a:xfrm>
                <a:off x="6691171" y="104725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t>SM events</a:t>
                </a:r>
              </a:p>
            </p:txBody>
          </p:sp>
          <p:sp>
            <p:nvSpPr>
              <p:cNvPr id="330" name="Connection Line"/>
              <p:cNvSpPr/>
              <p:nvPr/>
            </p:nvSpPr>
            <p:spPr>
              <a:xfrm>
                <a:off x="0" y="0"/>
                <a:ext cx="154642" cy="900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76" h="21600" extrusionOk="0">
                    <a:moveTo>
                      <a:pt x="16476" y="21600"/>
                    </a:moveTo>
                    <a:cubicBezTo>
                      <a:pt x="-2648" y="17642"/>
                      <a:pt x="-5124" y="10442"/>
                      <a:pt x="9048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08" name="EFT events"/>
              <p:cNvSpPr/>
              <p:nvPr/>
            </p:nvSpPr>
            <p:spPr>
              <a:xfrm>
                <a:off x="971054" y="102481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t>EFT events</a:t>
                </a:r>
              </a:p>
            </p:txBody>
          </p:sp>
        </p:grpSp>
      </p:grpSp>
      <p:sp>
        <p:nvSpPr>
          <p:cNvPr id="311" name="Group"/>
          <p:cNvSpPr/>
          <p:nvPr/>
        </p:nvSpPr>
        <p:spPr>
          <a:xfrm>
            <a:off x="17074698" y="8376509"/>
            <a:ext cx="1270001" cy="1270001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000000"/>
                </a:solidFill>
              </a:defRPr>
            </a:lvl1pPr>
          </a:lstStyle>
          <a:p>
            <a:r>
              <a:t>Cross section positivity is enforced through e.g. Lagrange multipliers</a:t>
            </a:r>
          </a:p>
        </p:txBody>
      </p:sp>
      <p:grpSp>
        <p:nvGrpSpPr>
          <p:cNvPr id="327" name="Group"/>
          <p:cNvGrpSpPr/>
          <p:nvPr/>
        </p:nvGrpSpPr>
        <p:grpSpPr>
          <a:xfrm>
            <a:off x="1322609" y="9127321"/>
            <a:ext cx="21109320" cy="3700967"/>
            <a:chOff x="0" y="0"/>
            <a:chExt cx="21109319" cy="3700966"/>
          </a:xfrm>
        </p:grpSpPr>
        <p:grpSp>
          <p:nvGrpSpPr>
            <p:cNvPr id="315" name="Group"/>
            <p:cNvGrpSpPr/>
            <p:nvPr/>
          </p:nvGrpSpPr>
          <p:grpSpPr>
            <a:xfrm>
              <a:off x="959235" y="1180856"/>
              <a:ext cx="5417019" cy="2519149"/>
              <a:chOff x="0" y="0"/>
              <a:chExt cx="5417018" cy="2519147"/>
            </a:xfrm>
          </p:grpSpPr>
          <p:sp>
            <p:nvSpPr>
              <p:cNvPr id="312" name="Rounded Rectangle"/>
              <p:cNvSpPr/>
              <p:nvPr/>
            </p:nvSpPr>
            <p:spPr>
              <a:xfrm>
                <a:off x="0" y="0"/>
                <a:ext cx="5417019" cy="1804450"/>
              </a:xfrm>
              <a:prstGeom prst="roundRect">
                <a:avLst>
                  <a:gd name="adj" fmla="val 17031"/>
                </a:avLst>
              </a:prstGeom>
              <a:solidFill>
                <a:srgbClr val="FFFFFF"/>
              </a:solidFill>
              <a:ln w="88900" cap="flat">
                <a:solidFill>
                  <a:srgbClr val="A4C1E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13" name="1. Linear term"/>
              <p:cNvSpPr txBox="1"/>
              <p:nvPr/>
            </p:nvSpPr>
            <p:spPr>
              <a:xfrm>
                <a:off x="1593683" y="2008048"/>
                <a:ext cx="2229651" cy="5111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700">
                    <a:solidFill>
                      <a:srgbClr val="000000"/>
                    </a:solidFill>
                  </a:defRPr>
                </a:lvl1pPr>
              </a:lstStyle>
              <a:p>
                <a:r>
                  <a:t>1. Linear term</a:t>
                </a:r>
              </a:p>
            </p:txBody>
          </p:sp>
          <p:pic>
            <p:nvPicPr>
              <p:cNvPr id="314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2588" y="141772"/>
                <a:ext cx="3991842" cy="15209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20" name="Group"/>
            <p:cNvGrpSpPr/>
            <p:nvPr/>
          </p:nvGrpSpPr>
          <p:grpSpPr>
            <a:xfrm>
              <a:off x="7445412" y="1179894"/>
              <a:ext cx="6822343" cy="2521071"/>
              <a:chOff x="0" y="0"/>
              <a:chExt cx="6822342" cy="2521070"/>
            </a:xfrm>
          </p:grpSpPr>
          <p:grpSp>
            <p:nvGrpSpPr>
              <p:cNvPr id="318" name="Group"/>
              <p:cNvGrpSpPr/>
              <p:nvPr/>
            </p:nvGrpSpPr>
            <p:grpSpPr>
              <a:xfrm>
                <a:off x="0" y="0"/>
                <a:ext cx="6822343" cy="1808295"/>
                <a:chOff x="0" y="0"/>
                <a:chExt cx="6822342" cy="1808294"/>
              </a:xfrm>
            </p:grpSpPr>
            <p:sp>
              <p:nvSpPr>
                <p:cNvPr id="316" name="Rounded Rectangle"/>
                <p:cNvSpPr/>
                <p:nvPr/>
              </p:nvSpPr>
              <p:spPr>
                <a:xfrm>
                  <a:off x="0" y="0"/>
                  <a:ext cx="6822343" cy="1808295"/>
                </a:xfrm>
                <a:prstGeom prst="roundRect">
                  <a:avLst>
                    <a:gd name="adj" fmla="val 17031"/>
                  </a:avLst>
                </a:prstGeom>
                <a:solidFill>
                  <a:srgbClr val="FFFFFF"/>
                </a:solidFill>
                <a:ln w="88900" cap="flat">
                  <a:solidFill>
                    <a:srgbClr val="A4C1E3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pic>
              <p:nvPicPr>
                <p:cNvPr id="317" name="Image" descr="Image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28175" y="178292"/>
                  <a:ext cx="5165992" cy="145171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319" name="2. Quadratic term"/>
              <p:cNvSpPr txBox="1"/>
              <p:nvPr/>
            </p:nvSpPr>
            <p:spPr>
              <a:xfrm>
                <a:off x="2013624" y="2009971"/>
                <a:ext cx="2795093" cy="5111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700">
                    <a:solidFill>
                      <a:srgbClr val="000000"/>
                    </a:solidFill>
                  </a:defRPr>
                </a:lvl1pPr>
              </a:lstStyle>
              <a:p>
                <a:r>
                  <a:t>2. Quadratic term</a:t>
                </a:r>
              </a:p>
            </p:txBody>
          </p:sp>
        </p:grpSp>
        <p:grpSp>
          <p:nvGrpSpPr>
            <p:cNvPr id="325" name="Group"/>
            <p:cNvGrpSpPr/>
            <p:nvPr/>
          </p:nvGrpSpPr>
          <p:grpSpPr>
            <a:xfrm>
              <a:off x="15336913" y="1179895"/>
              <a:ext cx="5772407" cy="2521072"/>
              <a:chOff x="0" y="0"/>
              <a:chExt cx="5772406" cy="2521070"/>
            </a:xfrm>
          </p:grpSpPr>
          <p:sp>
            <p:nvSpPr>
              <p:cNvPr id="321" name="3. Cross term"/>
              <p:cNvSpPr txBox="1"/>
              <p:nvPr/>
            </p:nvSpPr>
            <p:spPr>
              <a:xfrm>
                <a:off x="1793667" y="2009971"/>
                <a:ext cx="2185074" cy="5111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700">
                    <a:solidFill>
                      <a:srgbClr val="000000"/>
                    </a:solidFill>
                  </a:defRPr>
                </a:lvl1pPr>
              </a:lstStyle>
              <a:p>
                <a:r>
                  <a:t>3. Cross term</a:t>
                </a:r>
              </a:p>
            </p:txBody>
          </p:sp>
          <p:grpSp>
            <p:nvGrpSpPr>
              <p:cNvPr id="324" name="Group"/>
              <p:cNvGrpSpPr/>
              <p:nvPr/>
            </p:nvGrpSpPr>
            <p:grpSpPr>
              <a:xfrm>
                <a:off x="0" y="0"/>
                <a:ext cx="5772407" cy="1808295"/>
                <a:chOff x="0" y="0"/>
                <a:chExt cx="5772406" cy="1808294"/>
              </a:xfrm>
            </p:grpSpPr>
            <p:sp>
              <p:nvSpPr>
                <p:cNvPr id="322" name="Rounded Rectangle"/>
                <p:cNvSpPr/>
                <p:nvPr/>
              </p:nvSpPr>
              <p:spPr>
                <a:xfrm>
                  <a:off x="0" y="0"/>
                  <a:ext cx="5772407" cy="1808295"/>
                </a:xfrm>
                <a:prstGeom prst="roundRect">
                  <a:avLst>
                    <a:gd name="adj" fmla="val 17031"/>
                  </a:avLst>
                </a:prstGeom>
                <a:solidFill>
                  <a:srgbClr val="FFFFFF"/>
                </a:solidFill>
                <a:ln w="88900" cap="flat">
                  <a:solidFill>
                    <a:srgbClr val="A4C1E3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pic>
              <p:nvPicPr>
                <p:cNvPr id="323" name="Image" descr="Image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10988" y="143895"/>
                  <a:ext cx="4497494" cy="152050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326" name="Exploit the polynomial structure of the EFT coefficients to parallelise the training"/>
            <p:cNvSpPr txBox="1"/>
            <p:nvPr/>
          </p:nvSpPr>
          <p:spPr>
            <a:xfrm>
              <a:off x="0" y="-1"/>
              <a:ext cx="18931128" cy="69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609599" indent="-609599" algn="l">
                <a:spcBef>
                  <a:spcPts val="4500"/>
                </a:spcBef>
                <a:buSzPct val="123000"/>
                <a:buChar char="•"/>
                <a:defRPr sz="4000">
                  <a:solidFill>
                    <a:srgbClr val="000000"/>
                  </a:solidFill>
                </a:defRPr>
              </a:lvl1pPr>
            </a:lstStyle>
            <a:p>
              <a:r>
                <a:t>Exploit the polynomial structure of the EFT coefficients to parallelise the training </a:t>
              </a:r>
            </a:p>
          </p:txBody>
        </p:sp>
      </p:grpSp>
      <p:pic>
        <p:nvPicPr>
          <p:cNvPr id="32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900" y="4905869"/>
            <a:ext cx="10841952" cy="170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1" animBg="1" advAuto="0"/>
      <p:bldP spid="327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Our method scales efficiently with the number of EFT coefficients and can be parallelised"/>
          <p:cNvSpPr txBox="1">
            <a:spLocks noGrp="1"/>
          </p:cNvSpPr>
          <p:nvPr>
            <p:ph type="body" sz="quarter" idx="1"/>
          </p:nvPr>
        </p:nvSpPr>
        <p:spPr>
          <a:xfrm>
            <a:off x="2322302" y="2613139"/>
            <a:ext cx="22161147" cy="1091166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Our method scales efficiently with the number of EFT coefficients and can be parallelised</a:t>
            </a:r>
          </a:p>
        </p:txBody>
      </p:sp>
      <p:sp>
        <p:nvSpPr>
          <p:cNvPr id="333" name="Scaling behaviou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Scaling behaviour</a:t>
            </a:r>
          </a:p>
        </p:txBody>
      </p:sp>
      <p:sp>
        <p:nvSpPr>
          <p:cNvPr id="3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grpSp>
        <p:nvGrpSpPr>
          <p:cNvPr id="345" name="Group"/>
          <p:cNvGrpSpPr/>
          <p:nvPr/>
        </p:nvGrpSpPr>
        <p:grpSpPr>
          <a:xfrm>
            <a:off x="8691981" y="3931781"/>
            <a:ext cx="7000038" cy="8879582"/>
            <a:chOff x="0" y="0"/>
            <a:chExt cx="7000037" cy="8879581"/>
          </a:xfrm>
        </p:grpSpPr>
        <p:sp>
          <p:nvSpPr>
            <p:cNvPr id="335" name="Rounded Rectangle"/>
            <p:cNvSpPr/>
            <p:nvPr/>
          </p:nvSpPr>
          <p:spPr>
            <a:xfrm>
              <a:off x="0" y="0"/>
              <a:ext cx="6822343" cy="1808295"/>
            </a:xfrm>
            <a:prstGeom prst="roundRect">
              <a:avLst>
                <a:gd name="adj" fmla="val 17031"/>
              </a:avLst>
            </a:prstGeom>
            <a:solidFill>
              <a:srgbClr val="FFFFFF"/>
            </a:solidFill>
            <a:ln w="88900" cap="flat">
              <a:solidFill>
                <a:srgbClr val="A4C1E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6" name="2. Quadratic terms"/>
            <p:cNvSpPr txBox="1"/>
            <p:nvPr/>
          </p:nvSpPr>
          <p:spPr>
            <a:xfrm>
              <a:off x="1927899" y="8368482"/>
              <a:ext cx="2966543" cy="511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700">
                  <a:solidFill>
                    <a:srgbClr val="000000"/>
                  </a:solidFill>
                </a:defRPr>
              </a:lvl1pPr>
            </a:lstStyle>
            <a:p>
              <a:r>
                <a:t>2. Quadratic terms</a:t>
              </a:r>
            </a:p>
          </p:txBody>
        </p:sp>
        <p:grpSp>
          <p:nvGrpSpPr>
            <p:cNvPr id="339" name="Group"/>
            <p:cNvGrpSpPr/>
            <p:nvPr/>
          </p:nvGrpSpPr>
          <p:grpSpPr>
            <a:xfrm>
              <a:off x="177694" y="5768873"/>
              <a:ext cx="6822344" cy="1808296"/>
              <a:chOff x="0" y="0"/>
              <a:chExt cx="6822342" cy="1808294"/>
            </a:xfrm>
          </p:grpSpPr>
          <p:sp>
            <p:nvSpPr>
              <p:cNvPr id="337" name="Rounded Rectangle"/>
              <p:cNvSpPr/>
              <p:nvPr/>
            </p:nvSpPr>
            <p:spPr>
              <a:xfrm>
                <a:off x="0" y="0"/>
                <a:ext cx="6822343" cy="1808295"/>
              </a:xfrm>
              <a:prstGeom prst="roundRect">
                <a:avLst>
                  <a:gd name="adj" fmla="val 17031"/>
                </a:avLst>
              </a:prstGeom>
              <a:solidFill>
                <a:srgbClr val="FFFFFF"/>
              </a:solidFill>
              <a:ln w="88900" cap="flat">
                <a:solidFill>
                  <a:srgbClr val="A4C1E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338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86615" y="190103"/>
                <a:ext cx="5737118" cy="14280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43" name="Group"/>
            <p:cNvGrpSpPr/>
            <p:nvPr/>
          </p:nvGrpSpPr>
          <p:grpSpPr>
            <a:xfrm>
              <a:off x="1931010" y="2263686"/>
              <a:ext cx="2985936" cy="3281956"/>
              <a:chOff x="0" y="0"/>
              <a:chExt cx="2985935" cy="3281954"/>
            </a:xfrm>
          </p:grpSpPr>
          <p:sp>
            <p:nvSpPr>
              <p:cNvPr id="340" name="Line"/>
              <p:cNvSpPr/>
              <p:nvPr/>
            </p:nvSpPr>
            <p:spPr>
              <a:xfrm flipV="1">
                <a:off x="1492967" y="-1"/>
                <a:ext cx="1" cy="1236165"/>
              </a:xfrm>
              <a:prstGeom prst="line">
                <a:avLst/>
              </a:prstGeom>
              <a:noFill/>
              <a:ln w="50800" cap="rnd">
                <a:solidFill>
                  <a:srgbClr val="000000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41" name="Trained in parallel"/>
              <p:cNvSpPr txBox="1"/>
              <p:nvPr/>
            </p:nvSpPr>
            <p:spPr>
              <a:xfrm>
                <a:off x="0" y="1322058"/>
                <a:ext cx="2985936" cy="5357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900">
                    <a:solidFill>
                      <a:srgbClr val="000000"/>
                    </a:solidFill>
                  </a:defRPr>
                </a:lvl1pPr>
              </a:lstStyle>
              <a:p>
                <a:r>
                  <a:t>Trained in parallel</a:t>
                </a:r>
              </a:p>
            </p:txBody>
          </p:sp>
          <p:sp>
            <p:nvSpPr>
              <p:cNvPr id="342" name="Line"/>
              <p:cNvSpPr/>
              <p:nvPr/>
            </p:nvSpPr>
            <p:spPr>
              <a:xfrm flipV="1">
                <a:off x="1492967" y="2045790"/>
                <a:ext cx="1" cy="1236165"/>
              </a:xfrm>
              <a:prstGeom prst="line">
                <a:avLst/>
              </a:prstGeom>
              <a:noFill/>
              <a:ln w="50800" cap="rnd">
                <a:solidFill>
                  <a:srgbClr val="000000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344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519" y="215297"/>
              <a:ext cx="5534694" cy="1377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7" name="Group"/>
          <p:cNvGrpSpPr/>
          <p:nvPr/>
        </p:nvGrpSpPr>
        <p:grpSpPr>
          <a:xfrm>
            <a:off x="16888449" y="3945544"/>
            <a:ext cx="6253716" cy="8852056"/>
            <a:chOff x="0" y="0"/>
            <a:chExt cx="6253715" cy="8852054"/>
          </a:xfrm>
        </p:grpSpPr>
        <p:grpSp>
          <p:nvGrpSpPr>
            <p:cNvPr id="348" name="Group"/>
            <p:cNvGrpSpPr/>
            <p:nvPr/>
          </p:nvGrpSpPr>
          <p:grpSpPr>
            <a:xfrm>
              <a:off x="0" y="0"/>
              <a:ext cx="6208307" cy="1808295"/>
              <a:chOff x="0" y="0"/>
              <a:chExt cx="6208306" cy="1808294"/>
            </a:xfrm>
          </p:grpSpPr>
          <p:sp>
            <p:nvSpPr>
              <p:cNvPr id="346" name="Rounded Rectangle"/>
              <p:cNvSpPr/>
              <p:nvPr/>
            </p:nvSpPr>
            <p:spPr>
              <a:xfrm>
                <a:off x="0" y="0"/>
                <a:ext cx="6208307" cy="1808295"/>
              </a:xfrm>
              <a:prstGeom prst="roundRect">
                <a:avLst>
                  <a:gd name="adj" fmla="val 17031"/>
                </a:avLst>
              </a:prstGeom>
              <a:solidFill>
                <a:srgbClr val="FFFFFF"/>
              </a:solidFill>
              <a:ln w="88900" cap="flat">
                <a:solidFill>
                  <a:srgbClr val="A4C1E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347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3610" y="213781"/>
                <a:ext cx="4401087" cy="13807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49" name="3. Cross terms"/>
            <p:cNvSpPr txBox="1"/>
            <p:nvPr/>
          </p:nvSpPr>
          <p:spPr>
            <a:xfrm>
              <a:off x="1925890" y="8340955"/>
              <a:ext cx="2356524" cy="511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700">
                  <a:solidFill>
                    <a:srgbClr val="000000"/>
                  </a:solidFill>
                </a:defRPr>
              </a:lvl1pPr>
            </a:lstStyle>
            <a:p>
              <a:r>
                <a:t>3. Cross terms</a:t>
              </a:r>
            </a:p>
          </p:txBody>
        </p:sp>
        <p:grpSp>
          <p:nvGrpSpPr>
            <p:cNvPr id="352" name="Group"/>
            <p:cNvGrpSpPr/>
            <p:nvPr/>
          </p:nvGrpSpPr>
          <p:grpSpPr>
            <a:xfrm>
              <a:off x="0" y="5742308"/>
              <a:ext cx="6253716" cy="1808296"/>
              <a:chOff x="0" y="0"/>
              <a:chExt cx="6253715" cy="1808294"/>
            </a:xfrm>
          </p:grpSpPr>
          <p:sp>
            <p:nvSpPr>
              <p:cNvPr id="350" name="Rounded Rectangle"/>
              <p:cNvSpPr/>
              <p:nvPr/>
            </p:nvSpPr>
            <p:spPr>
              <a:xfrm>
                <a:off x="0" y="0"/>
                <a:ext cx="6253716" cy="1808295"/>
              </a:xfrm>
              <a:prstGeom prst="roundRect">
                <a:avLst>
                  <a:gd name="adj" fmla="val 17031"/>
                </a:avLst>
              </a:prstGeom>
              <a:solidFill>
                <a:srgbClr val="FFFFFF"/>
              </a:solidFill>
              <a:ln w="88900" cap="flat">
                <a:solidFill>
                  <a:srgbClr val="A4C1E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351" name="Image" descr="Image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9354" y="193815"/>
                <a:ext cx="4830894" cy="14206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56" name="Group"/>
            <p:cNvGrpSpPr/>
            <p:nvPr/>
          </p:nvGrpSpPr>
          <p:grpSpPr>
            <a:xfrm>
              <a:off x="1633889" y="2154221"/>
              <a:ext cx="2985937" cy="3281955"/>
              <a:chOff x="0" y="0"/>
              <a:chExt cx="2985935" cy="3281954"/>
            </a:xfrm>
          </p:grpSpPr>
          <p:sp>
            <p:nvSpPr>
              <p:cNvPr id="353" name="Line"/>
              <p:cNvSpPr/>
              <p:nvPr/>
            </p:nvSpPr>
            <p:spPr>
              <a:xfrm flipV="1">
                <a:off x="1492967" y="-1"/>
                <a:ext cx="1" cy="1236165"/>
              </a:xfrm>
              <a:prstGeom prst="line">
                <a:avLst/>
              </a:prstGeom>
              <a:noFill/>
              <a:ln w="50800" cap="rnd">
                <a:solidFill>
                  <a:srgbClr val="000000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54" name="Trained in parallel"/>
              <p:cNvSpPr txBox="1"/>
              <p:nvPr/>
            </p:nvSpPr>
            <p:spPr>
              <a:xfrm>
                <a:off x="0" y="1322058"/>
                <a:ext cx="2985936" cy="5357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900">
                    <a:solidFill>
                      <a:srgbClr val="000000"/>
                    </a:solidFill>
                  </a:defRPr>
                </a:lvl1pPr>
              </a:lstStyle>
              <a:p>
                <a:r>
                  <a:t>Trained in parallel</a:t>
                </a:r>
              </a:p>
            </p:txBody>
          </p:sp>
          <p:sp>
            <p:nvSpPr>
              <p:cNvPr id="355" name="Line"/>
              <p:cNvSpPr/>
              <p:nvPr/>
            </p:nvSpPr>
            <p:spPr>
              <a:xfrm flipV="1">
                <a:off x="1492967" y="2045790"/>
                <a:ext cx="1" cy="1236165"/>
              </a:xfrm>
              <a:prstGeom prst="line">
                <a:avLst/>
              </a:prstGeom>
              <a:noFill/>
              <a:ln w="50800" cap="rnd">
                <a:solidFill>
                  <a:srgbClr val="000000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369" name="Group"/>
          <p:cNvGrpSpPr/>
          <p:nvPr/>
        </p:nvGrpSpPr>
        <p:grpSpPr>
          <a:xfrm>
            <a:off x="2061636" y="3942268"/>
            <a:ext cx="5433915" cy="9892111"/>
            <a:chOff x="0" y="0"/>
            <a:chExt cx="5433914" cy="9892109"/>
          </a:xfrm>
        </p:grpSpPr>
        <p:grpSp>
          <p:nvGrpSpPr>
            <p:cNvPr id="361" name="Group"/>
            <p:cNvGrpSpPr/>
            <p:nvPr/>
          </p:nvGrpSpPr>
          <p:grpSpPr>
            <a:xfrm>
              <a:off x="0" y="0"/>
              <a:ext cx="5417019" cy="9892110"/>
              <a:chOff x="0" y="0"/>
              <a:chExt cx="5417018" cy="9892109"/>
            </a:xfrm>
          </p:grpSpPr>
          <p:sp>
            <p:nvSpPr>
              <p:cNvPr id="358" name="Rounded Rectangle"/>
              <p:cNvSpPr/>
              <p:nvPr/>
            </p:nvSpPr>
            <p:spPr>
              <a:xfrm>
                <a:off x="0" y="0"/>
                <a:ext cx="5417019" cy="1804450"/>
              </a:xfrm>
              <a:prstGeom prst="roundRect">
                <a:avLst>
                  <a:gd name="adj" fmla="val 17031"/>
                </a:avLst>
              </a:prstGeom>
              <a:solidFill>
                <a:srgbClr val="FFFFFF"/>
              </a:solidFill>
              <a:ln w="88900" cap="flat">
                <a:solidFill>
                  <a:srgbClr val="A4C1E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59" name="1. Linear terms"/>
              <p:cNvSpPr/>
              <p:nvPr/>
            </p:nvSpPr>
            <p:spPr>
              <a:xfrm>
                <a:off x="2268092" y="8622109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700">
                    <a:solidFill>
                      <a:srgbClr val="000000"/>
                    </a:solidFill>
                  </a:defRPr>
                </a:lvl1pPr>
              </a:lstStyle>
              <a:p>
                <a:r>
                  <a:t>1. Linear terms</a:t>
                </a:r>
              </a:p>
            </p:txBody>
          </p:sp>
          <p:pic>
            <p:nvPicPr>
              <p:cNvPr id="360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5213" y="189537"/>
                <a:ext cx="4206592" cy="14253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64" name="Group"/>
            <p:cNvGrpSpPr/>
            <p:nvPr/>
          </p:nvGrpSpPr>
          <p:grpSpPr>
            <a:xfrm>
              <a:off x="16895" y="5769835"/>
              <a:ext cx="5417020" cy="1804450"/>
              <a:chOff x="0" y="0"/>
              <a:chExt cx="5417018" cy="1804449"/>
            </a:xfrm>
          </p:grpSpPr>
          <p:sp>
            <p:nvSpPr>
              <p:cNvPr id="362" name="Rounded Rectangle"/>
              <p:cNvSpPr/>
              <p:nvPr/>
            </p:nvSpPr>
            <p:spPr>
              <a:xfrm>
                <a:off x="0" y="0"/>
                <a:ext cx="5417019" cy="1804450"/>
              </a:xfrm>
              <a:prstGeom prst="roundRect">
                <a:avLst>
                  <a:gd name="adj" fmla="val 17031"/>
                </a:avLst>
              </a:prstGeom>
              <a:solidFill>
                <a:srgbClr val="FFFFFF"/>
              </a:solidFill>
              <a:ln w="88900" cap="flat">
                <a:solidFill>
                  <a:srgbClr val="A4C1E3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363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0616" y="188844"/>
                <a:ext cx="4115786" cy="14267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68" name="Group"/>
            <p:cNvGrpSpPr/>
            <p:nvPr/>
          </p:nvGrpSpPr>
          <p:grpSpPr>
            <a:xfrm>
              <a:off x="1232437" y="2262725"/>
              <a:ext cx="2985936" cy="3281955"/>
              <a:chOff x="0" y="0"/>
              <a:chExt cx="2985935" cy="3281954"/>
            </a:xfrm>
          </p:grpSpPr>
          <p:sp>
            <p:nvSpPr>
              <p:cNvPr id="365" name="Line"/>
              <p:cNvSpPr/>
              <p:nvPr/>
            </p:nvSpPr>
            <p:spPr>
              <a:xfrm flipV="1">
                <a:off x="1492967" y="-1"/>
                <a:ext cx="1" cy="1236165"/>
              </a:xfrm>
              <a:prstGeom prst="line">
                <a:avLst/>
              </a:prstGeom>
              <a:noFill/>
              <a:ln w="50800" cap="rnd">
                <a:solidFill>
                  <a:srgbClr val="000000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66" name="Trained in parallel"/>
              <p:cNvSpPr txBox="1"/>
              <p:nvPr/>
            </p:nvSpPr>
            <p:spPr>
              <a:xfrm>
                <a:off x="0" y="1322058"/>
                <a:ext cx="2985936" cy="5357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900">
                    <a:solidFill>
                      <a:srgbClr val="000000"/>
                    </a:solidFill>
                  </a:defRPr>
                </a:lvl1pPr>
              </a:lstStyle>
              <a:p>
                <a:r>
                  <a:t>Trained in parallel</a:t>
                </a:r>
              </a:p>
            </p:txBody>
          </p:sp>
          <p:sp>
            <p:nvSpPr>
              <p:cNvPr id="367" name="Line"/>
              <p:cNvSpPr/>
              <p:nvPr/>
            </p:nvSpPr>
            <p:spPr>
              <a:xfrm flipV="1">
                <a:off x="1492967" y="2045790"/>
                <a:ext cx="1" cy="1236165"/>
              </a:xfrm>
              <a:prstGeom prst="line">
                <a:avLst/>
              </a:prstGeom>
              <a:noFill/>
              <a:ln w="50800" cap="rnd">
                <a:solidFill>
                  <a:srgbClr val="000000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1" animBg="1" advAuto="0"/>
      <p:bldP spid="357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he Monte Carlo replica metho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Monte Carlo replica method</a:t>
            </a:r>
          </a:p>
        </p:txBody>
      </p:sp>
      <p:sp>
        <p:nvSpPr>
          <p:cNvPr id="3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73" name="anim_band_cHW_lin.gif" descr="anim_band_cHW_lin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72" y="2876840"/>
            <a:ext cx="16346163" cy="9807699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Rectangle"/>
          <p:cNvSpPr/>
          <p:nvPr/>
        </p:nvSpPr>
        <p:spPr>
          <a:xfrm>
            <a:off x="1102305" y="2666345"/>
            <a:ext cx="19844872" cy="914654"/>
          </a:xfrm>
          <a:prstGeom prst="rect">
            <a:avLst/>
          </a:prstGeom>
          <a:solidFill>
            <a:srgbClr val="EFE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5" name="We train a collection of 50 NN instances on independent MC datasets to estimate the NN uncertainty"/>
          <p:cNvSpPr txBox="1"/>
          <p:nvPr/>
        </p:nvSpPr>
        <p:spPr>
          <a:xfrm>
            <a:off x="1861828" y="2617654"/>
            <a:ext cx="20101460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>
                <a:solidFill>
                  <a:srgbClr val="000000"/>
                </a:solidFill>
              </a:defRPr>
            </a:pPr>
            <a:r>
              <a:t>We train a collection of 50 NN instances on independent MC datasets to estimate the </a:t>
            </a:r>
            <a:r>
              <a:rPr b="1"/>
              <a:t>NN uncertainty   </a:t>
            </a:r>
          </a:p>
        </p:txBody>
      </p:sp>
      <p:sp>
        <p:nvSpPr>
          <p:cNvPr id="376" name="Rectangle"/>
          <p:cNvSpPr/>
          <p:nvPr/>
        </p:nvSpPr>
        <p:spPr>
          <a:xfrm>
            <a:off x="16721501" y="3459420"/>
            <a:ext cx="1228893" cy="9341422"/>
          </a:xfrm>
          <a:prstGeom prst="rect">
            <a:avLst/>
          </a:prstGeom>
          <a:solidFill>
            <a:srgbClr val="EFE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grpSp>
        <p:nvGrpSpPr>
          <p:cNvPr id="381" name="Group"/>
          <p:cNvGrpSpPr/>
          <p:nvPr/>
        </p:nvGrpSpPr>
        <p:grpSpPr>
          <a:xfrm>
            <a:off x="17138182" y="3946047"/>
            <a:ext cx="6828511" cy="7691765"/>
            <a:chOff x="-2988" y="-308419"/>
            <a:chExt cx="6828509" cy="7691763"/>
          </a:xfrm>
        </p:grpSpPr>
        <p:grpSp>
          <p:nvGrpSpPr>
            <p:cNvPr id="379" name="Group"/>
            <p:cNvGrpSpPr/>
            <p:nvPr/>
          </p:nvGrpSpPr>
          <p:grpSpPr>
            <a:xfrm>
              <a:off x="559367" y="193775"/>
              <a:ext cx="6170493" cy="7189569"/>
              <a:chOff x="78788" y="-1"/>
              <a:chExt cx="6170491" cy="7189567"/>
            </a:xfrm>
          </p:grpSpPr>
          <p:sp>
            <p:nvSpPr>
              <p:cNvPr id="377" name="LO QCD MC dataset (100K)…"/>
              <p:cNvSpPr txBox="1"/>
              <p:nvPr/>
            </p:nvSpPr>
            <p:spPr>
              <a:xfrm>
                <a:off x="78788" y="544417"/>
                <a:ext cx="6170491" cy="66451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marL="431800" indent="-431800" algn="l">
                  <a:lnSpc>
                    <a:spcPct val="150000"/>
                  </a:lnSpc>
                  <a:buSzPct val="123000"/>
                  <a:buChar char="•"/>
                  <a:defRPr sz="3400">
                    <a:solidFill>
                      <a:srgbClr val="000000"/>
                    </a:solidFill>
                  </a:defRPr>
                </a:pPr>
                <a:r>
                  <a:rPr dirty="0"/>
                  <a:t>LO QCD MC dataset (100K)</a:t>
                </a:r>
              </a:p>
              <a:p>
                <a:pPr marL="431800" indent="-431800" algn="l">
                  <a:lnSpc>
                    <a:spcPct val="150000"/>
                  </a:lnSpc>
                  <a:buSzPct val="123000"/>
                  <a:buChar char="•"/>
                  <a:defRPr sz="3400">
                    <a:solidFill>
                      <a:srgbClr val="000000"/>
                    </a:solidFill>
                  </a:defRPr>
                </a:pPr>
                <a:r>
                  <a:rPr dirty="0" err="1"/>
                  <a:t>PyTorch</a:t>
                </a:r>
                <a:r>
                  <a:rPr dirty="0"/>
                  <a:t> Implementation</a:t>
                </a:r>
              </a:p>
              <a:p>
                <a:pPr marL="431800" indent="-431800" algn="l">
                  <a:lnSpc>
                    <a:spcPct val="150000"/>
                  </a:lnSpc>
                  <a:buSzPct val="123000"/>
                  <a:buChar char="•"/>
                  <a:defRPr sz="3400">
                    <a:solidFill>
                      <a:srgbClr val="000000"/>
                    </a:solidFill>
                  </a:defRPr>
                </a:pPr>
                <a:r>
                  <a:rPr dirty="0"/>
                  <a:t>Validation loss is monitored to avoid overfitting</a:t>
                </a:r>
              </a:p>
              <a:p>
                <a:pPr marL="431800" indent="-431800" algn="l">
                  <a:lnSpc>
                    <a:spcPct val="150000"/>
                  </a:lnSpc>
                  <a:buSzPct val="123000"/>
                  <a:buChar char="•"/>
                  <a:defRPr sz="3400">
                    <a:solidFill>
                      <a:srgbClr val="000000"/>
                    </a:solidFill>
                  </a:defRPr>
                </a:pPr>
                <a:r>
                  <a:rPr dirty="0"/>
                  <a:t>Training takes ~30 min per core (1 replica/core)</a:t>
                </a:r>
              </a:p>
              <a:p>
                <a:pPr marL="431800" indent="-431800" algn="l">
                  <a:lnSpc>
                    <a:spcPct val="150000"/>
                  </a:lnSpc>
                  <a:buSzPct val="123000"/>
                  <a:buChar char="•"/>
                  <a:defRPr sz="3400">
                    <a:solidFill>
                      <a:srgbClr val="000000"/>
                    </a:solidFill>
                  </a:defRPr>
                </a:pPr>
                <a:r>
                  <a:rPr dirty="0"/>
                  <a:t>5 hidden layers (30 units)</a:t>
                </a:r>
              </a:p>
              <a:p>
                <a:pPr marL="431800" indent="-431800" algn="l">
                  <a:lnSpc>
                    <a:spcPct val="150000"/>
                  </a:lnSpc>
                  <a:buSzPct val="123000"/>
                  <a:buChar char="•"/>
                  <a:defRPr sz="3400">
                    <a:solidFill>
                      <a:srgbClr val="000000"/>
                    </a:solidFill>
                  </a:defRPr>
                </a:pPr>
                <a:r>
                  <a:rPr dirty="0" err="1"/>
                  <a:t>ReLU</a:t>
                </a:r>
                <a:r>
                  <a:rPr dirty="0"/>
                  <a:t> activation functions</a:t>
                </a:r>
              </a:p>
            </p:txBody>
          </p:sp>
          <p:sp>
            <p:nvSpPr>
              <p:cNvPr id="378" name="Training settings"/>
              <p:cNvSpPr txBox="1"/>
              <p:nvPr/>
            </p:nvSpPr>
            <p:spPr>
              <a:xfrm>
                <a:off x="539577" y="-1"/>
                <a:ext cx="4782221" cy="609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3400" b="1">
                    <a:solidFill>
                      <a:srgbClr val="000000"/>
                    </a:solidFill>
                  </a:defRPr>
                </a:lvl1pPr>
              </a:lstStyle>
              <a:p>
                <a:r>
                  <a:rPr dirty="0"/>
                  <a:t>Training settings</a:t>
                </a:r>
              </a:p>
            </p:txBody>
          </p:sp>
        </p:grpSp>
        <p:sp>
          <p:nvSpPr>
            <p:cNvPr id="380" name="Group"/>
            <p:cNvSpPr/>
            <p:nvPr/>
          </p:nvSpPr>
          <p:spPr>
            <a:xfrm>
              <a:off x="-2988" y="-308419"/>
              <a:ext cx="6828509" cy="7691763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anim_band_cHW_quad.gif" descr="anim_band_cHW_quad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72" y="2876840"/>
            <a:ext cx="16346163" cy="9807699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385" name="The Monte Carlo replica metho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Monte Carlo replica method</a:t>
            </a:r>
          </a:p>
        </p:txBody>
      </p:sp>
      <p:sp>
        <p:nvSpPr>
          <p:cNvPr id="386" name="Rectangle"/>
          <p:cNvSpPr/>
          <p:nvPr/>
        </p:nvSpPr>
        <p:spPr>
          <a:xfrm>
            <a:off x="1207454" y="2666345"/>
            <a:ext cx="19739723" cy="914654"/>
          </a:xfrm>
          <a:prstGeom prst="rect">
            <a:avLst/>
          </a:prstGeom>
          <a:solidFill>
            <a:srgbClr val="EFE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7" name="We train a collection of 50 NN instances on independent MC datasets to estimate the NN uncertainty"/>
          <p:cNvSpPr txBox="1"/>
          <p:nvPr/>
        </p:nvSpPr>
        <p:spPr>
          <a:xfrm>
            <a:off x="1861828" y="2617654"/>
            <a:ext cx="20101460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>
                <a:solidFill>
                  <a:srgbClr val="000000"/>
                </a:solidFill>
              </a:defRPr>
            </a:pPr>
            <a:r>
              <a:t>We train a collection of 50 NN instances on independent MC datasets to estimate the </a:t>
            </a:r>
            <a:r>
              <a:rPr b="1"/>
              <a:t>NN uncertainty   </a:t>
            </a:r>
          </a:p>
        </p:txBody>
      </p:sp>
      <p:sp>
        <p:nvSpPr>
          <p:cNvPr id="388" name="Rectangle"/>
          <p:cNvSpPr/>
          <p:nvPr/>
        </p:nvSpPr>
        <p:spPr>
          <a:xfrm>
            <a:off x="16721501" y="3459420"/>
            <a:ext cx="1228893" cy="9341422"/>
          </a:xfrm>
          <a:prstGeom prst="rect">
            <a:avLst/>
          </a:prstGeom>
          <a:solidFill>
            <a:srgbClr val="EFE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" name="LO QCD MC dataset (100K)…">
            <a:extLst>
              <a:ext uri="{FF2B5EF4-FFF2-40B4-BE49-F238E27FC236}">
                <a16:creationId xmlns:a16="http://schemas.microsoft.com/office/drawing/2014/main" id="{BA78C75F-CAEF-583A-AC88-B9C4DD6FD71C}"/>
              </a:ext>
            </a:extLst>
          </p:cNvPr>
          <p:cNvSpPr txBox="1"/>
          <p:nvPr/>
        </p:nvSpPr>
        <p:spPr>
          <a:xfrm>
            <a:off x="17700537" y="4992659"/>
            <a:ext cx="6170495" cy="66451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marL="431800" indent="-431800" algn="l">
              <a:lnSpc>
                <a:spcPct val="150000"/>
              </a:lnSpc>
              <a:buSzPct val="123000"/>
              <a:buChar char="•"/>
              <a:defRPr sz="3400">
                <a:solidFill>
                  <a:srgbClr val="000000"/>
                </a:solidFill>
              </a:defRPr>
            </a:pPr>
            <a:r>
              <a:rPr dirty="0"/>
              <a:t>LO QCD MC dataset (100K)</a:t>
            </a:r>
          </a:p>
          <a:p>
            <a:pPr marL="431800" indent="-431800" algn="l">
              <a:lnSpc>
                <a:spcPct val="150000"/>
              </a:lnSpc>
              <a:buSzPct val="123000"/>
              <a:buChar char="•"/>
              <a:defRPr sz="3400">
                <a:solidFill>
                  <a:srgbClr val="000000"/>
                </a:solidFill>
              </a:defRPr>
            </a:pPr>
            <a:r>
              <a:rPr dirty="0" err="1"/>
              <a:t>PyTorch</a:t>
            </a:r>
            <a:r>
              <a:rPr dirty="0"/>
              <a:t> Implementation</a:t>
            </a:r>
          </a:p>
          <a:p>
            <a:pPr marL="431800" indent="-431800" algn="l">
              <a:lnSpc>
                <a:spcPct val="150000"/>
              </a:lnSpc>
              <a:buSzPct val="123000"/>
              <a:buChar char="•"/>
              <a:defRPr sz="3400">
                <a:solidFill>
                  <a:srgbClr val="000000"/>
                </a:solidFill>
              </a:defRPr>
            </a:pPr>
            <a:r>
              <a:rPr dirty="0"/>
              <a:t>Validation loss is monitored to avoid overfitting</a:t>
            </a:r>
          </a:p>
          <a:p>
            <a:pPr marL="431800" indent="-431800" algn="l">
              <a:lnSpc>
                <a:spcPct val="150000"/>
              </a:lnSpc>
              <a:buSzPct val="123000"/>
              <a:buChar char="•"/>
              <a:defRPr sz="3400">
                <a:solidFill>
                  <a:srgbClr val="000000"/>
                </a:solidFill>
              </a:defRPr>
            </a:pPr>
            <a:r>
              <a:rPr dirty="0"/>
              <a:t>Training takes ~30 min per core (1 replica/core)</a:t>
            </a:r>
          </a:p>
          <a:p>
            <a:pPr marL="431800" indent="-431800" algn="l">
              <a:lnSpc>
                <a:spcPct val="150000"/>
              </a:lnSpc>
              <a:buSzPct val="123000"/>
              <a:buChar char="•"/>
              <a:defRPr sz="3400">
                <a:solidFill>
                  <a:srgbClr val="000000"/>
                </a:solidFill>
              </a:defRPr>
            </a:pPr>
            <a:r>
              <a:rPr dirty="0"/>
              <a:t>5 hidden layers (30 units)</a:t>
            </a:r>
          </a:p>
          <a:p>
            <a:pPr marL="431800" indent="-431800" algn="l">
              <a:lnSpc>
                <a:spcPct val="150000"/>
              </a:lnSpc>
              <a:buSzPct val="123000"/>
              <a:buChar char="•"/>
              <a:defRPr sz="3400">
                <a:solidFill>
                  <a:srgbClr val="000000"/>
                </a:solidFill>
              </a:defRPr>
            </a:pPr>
            <a:r>
              <a:rPr dirty="0" err="1"/>
              <a:t>ReLU</a:t>
            </a:r>
            <a:r>
              <a:rPr dirty="0"/>
              <a:t> activation functions</a:t>
            </a:r>
          </a:p>
        </p:txBody>
      </p:sp>
      <p:sp>
        <p:nvSpPr>
          <p:cNvPr id="15" name="Group">
            <a:extLst>
              <a:ext uri="{FF2B5EF4-FFF2-40B4-BE49-F238E27FC236}">
                <a16:creationId xmlns:a16="http://schemas.microsoft.com/office/drawing/2014/main" id="{FF7B04BD-9B09-4DE1-EFAE-61673C8B0723}"/>
              </a:ext>
            </a:extLst>
          </p:cNvPr>
          <p:cNvSpPr/>
          <p:nvPr/>
        </p:nvSpPr>
        <p:spPr>
          <a:xfrm>
            <a:off x="17138182" y="3946047"/>
            <a:ext cx="6828511" cy="7691765"/>
          </a:xfrm>
          <a:prstGeom prst="rect">
            <a:avLst/>
          </a:prstGeom>
          <a:noFill/>
          <a:ln w="50800" cap="flat">
            <a:solidFill>
              <a:srgbClr val="000000"/>
            </a:solidFill>
            <a:prstDash val="sysDot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6" name="Training settings">
            <a:extLst>
              <a:ext uri="{FF2B5EF4-FFF2-40B4-BE49-F238E27FC236}">
                <a16:creationId xmlns:a16="http://schemas.microsoft.com/office/drawing/2014/main" id="{CEBF9DC9-C806-00D8-4D28-69207863894F}"/>
              </a:ext>
            </a:extLst>
          </p:cNvPr>
          <p:cNvSpPr txBox="1"/>
          <p:nvPr/>
        </p:nvSpPr>
        <p:spPr>
          <a:xfrm>
            <a:off x="18161326" y="4448241"/>
            <a:ext cx="4782224" cy="6097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3400" b="1">
                <a:solidFill>
                  <a:srgbClr val="000000"/>
                </a:solidFill>
              </a:defRPr>
            </a:lvl1pPr>
          </a:lstStyle>
          <a:p>
            <a:r>
              <a:rPr dirty="0"/>
              <a:t>Training settings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grpSp>
        <p:nvGrpSpPr>
          <p:cNvPr id="420" name="Group"/>
          <p:cNvGrpSpPr/>
          <p:nvPr/>
        </p:nvGrpSpPr>
        <p:grpSpPr>
          <a:xfrm>
            <a:off x="407122" y="449510"/>
            <a:ext cx="23562388" cy="12101303"/>
            <a:chOff x="-7367" y="0"/>
            <a:chExt cx="23562385" cy="12101302"/>
          </a:xfrm>
        </p:grpSpPr>
        <p:grpSp>
          <p:nvGrpSpPr>
            <p:cNvPr id="403" name="Group"/>
            <p:cNvGrpSpPr/>
            <p:nvPr/>
          </p:nvGrpSpPr>
          <p:grpSpPr>
            <a:xfrm>
              <a:off x="7885821" y="0"/>
              <a:ext cx="7546186" cy="12101303"/>
              <a:chOff x="0" y="0"/>
              <a:chExt cx="7546184" cy="12101302"/>
            </a:xfrm>
          </p:grpSpPr>
          <p:grpSp>
            <p:nvGrpSpPr>
              <p:cNvPr id="400" name="Group"/>
              <p:cNvGrpSpPr/>
              <p:nvPr/>
            </p:nvGrpSpPr>
            <p:grpSpPr>
              <a:xfrm>
                <a:off x="351107" y="163831"/>
                <a:ext cx="6847626" cy="5696219"/>
                <a:chOff x="0" y="0"/>
                <a:chExt cx="6847625" cy="5696217"/>
              </a:xfrm>
            </p:grpSpPr>
            <p:pic>
              <p:nvPicPr>
                <p:cNvPr id="396" name="Image" descr="Image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3822999" cy="388539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97" name="Image" descr="Image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86129" y="555482"/>
                  <a:ext cx="3902098" cy="375908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98" name="Image" descr="Image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06046" y="999830"/>
                  <a:ext cx="3902098" cy="388826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99" name="Image" descr="Image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75366" y="1493724"/>
                  <a:ext cx="4172260" cy="420249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401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4783" y="6223941"/>
                <a:ext cx="7120274" cy="56962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02" name="Rectangle"/>
              <p:cNvSpPr/>
              <p:nvPr/>
            </p:nvSpPr>
            <p:spPr>
              <a:xfrm>
                <a:off x="0" y="0"/>
                <a:ext cx="7546185" cy="12101303"/>
              </a:xfrm>
              <a:prstGeom prst="rect">
                <a:avLst/>
              </a:prstGeom>
              <a:noFill/>
              <a:ln w="508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406" name="Group"/>
            <p:cNvGrpSpPr/>
            <p:nvPr/>
          </p:nvGrpSpPr>
          <p:grpSpPr>
            <a:xfrm>
              <a:off x="15171" y="2148309"/>
              <a:ext cx="7071290" cy="7466984"/>
              <a:chOff x="0" y="0"/>
              <a:chExt cx="7071288" cy="7466983"/>
            </a:xfrm>
          </p:grpSpPr>
          <p:pic>
            <p:nvPicPr>
              <p:cNvPr id="404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124" y="150797"/>
                <a:ext cx="6663781" cy="71037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05" name="Group"/>
              <p:cNvSpPr/>
              <p:nvPr/>
            </p:nvSpPr>
            <p:spPr>
              <a:xfrm>
                <a:off x="0" y="0"/>
                <a:ext cx="7071289" cy="7466984"/>
              </a:xfrm>
              <a:prstGeom prst="rect">
                <a:avLst/>
              </a:prstGeom>
              <a:noFill/>
              <a:ln w="508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409" name="Group"/>
            <p:cNvGrpSpPr/>
            <p:nvPr/>
          </p:nvGrpSpPr>
          <p:grpSpPr>
            <a:xfrm>
              <a:off x="-7368" y="10239585"/>
              <a:ext cx="7109000" cy="1376934"/>
              <a:chOff x="-7367" y="0"/>
              <a:chExt cx="7108999" cy="1376932"/>
            </a:xfrm>
          </p:grpSpPr>
          <p:sp>
            <p:nvSpPr>
              <p:cNvPr id="407" name="Rounded Rectangle"/>
              <p:cNvSpPr/>
              <p:nvPr/>
            </p:nvSpPr>
            <p:spPr>
              <a:xfrm>
                <a:off x="0" y="0"/>
                <a:ext cx="7101632" cy="1376933"/>
              </a:xfrm>
              <a:prstGeom prst="roundRect">
                <a:avLst>
                  <a:gd name="adj" fmla="val 11014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408" name="Image" descr="Image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7368" y="146147"/>
                <a:ext cx="7036349" cy="10971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10" name="Arrow"/>
            <p:cNvSpPr/>
            <p:nvPr/>
          </p:nvSpPr>
          <p:spPr>
            <a:xfrm>
              <a:off x="6788775" y="5543989"/>
              <a:ext cx="2147189" cy="675624"/>
            </a:xfrm>
            <a:prstGeom prst="rightArrow">
              <a:avLst>
                <a:gd name="adj1" fmla="val 32000"/>
                <a:gd name="adj2" fmla="val 123830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413" name="Group"/>
            <p:cNvGrpSpPr/>
            <p:nvPr/>
          </p:nvGrpSpPr>
          <p:grpSpPr>
            <a:xfrm>
              <a:off x="16059633" y="2913414"/>
              <a:ext cx="7495386" cy="6274474"/>
              <a:chOff x="0" y="0"/>
              <a:chExt cx="7495384" cy="6274472"/>
            </a:xfrm>
          </p:grpSpPr>
          <p:pic>
            <p:nvPicPr>
              <p:cNvPr id="411" name="Image" descr="Image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1138" y="123015"/>
                <a:ext cx="7234130" cy="60284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2" name="Rectangle"/>
              <p:cNvSpPr/>
              <p:nvPr/>
            </p:nvSpPr>
            <p:spPr>
              <a:xfrm>
                <a:off x="0" y="0"/>
                <a:ext cx="7495385" cy="6274473"/>
              </a:xfrm>
              <a:prstGeom prst="rect">
                <a:avLst/>
              </a:prstGeom>
              <a:noFill/>
              <a:ln w="508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414" name="Arrow"/>
            <p:cNvSpPr/>
            <p:nvPr/>
          </p:nvSpPr>
          <p:spPr>
            <a:xfrm>
              <a:off x="14648450" y="5543989"/>
              <a:ext cx="1947702" cy="675624"/>
            </a:xfrm>
            <a:prstGeom prst="rightArrow">
              <a:avLst>
                <a:gd name="adj1" fmla="val 32000"/>
                <a:gd name="adj2" fmla="val 123830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417" name="Group"/>
            <p:cNvGrpSpPr/>
            <p:nvPr/>
          </p:nvGrpSpPr>
          <p:grpSpPr>
            <a:xfrm>
              <a:off x="16490522" y="10239585"/>
              <a:ext cx="6337034" cy="1619343"/>
              <a:chOff x="0" y="0"/>
              <a:chExt cx="6337033" cy="1619341"/>
            </a:xfrm>
          </p:grpSpPr>
          <p:sp>
            <p:nvSpPr>
              <p:cNvPr id="415" name="Rounded Rectangle"/>
              <p:cNvSpPr/>
              <p:nvPr/>
            </p:nvSpPr>
            <p:spPr>
              <a:xfrm>
                <a:off x="0" y="0"/>
                <a:ext cx="6337034" cy="1619342"/>
              </a:xfrm>
              <a:prstGeom prst="roundRect">
                <a:avLst>
                  <a:gd name="adj" fmla="val 9365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416" name="Image" descr="Image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5568" y="135097"/>
                <a:ext cx="5792914" cy="13188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18" name="Training"/>
            <p:cNvSpPr txBox="1"/>
            <p:nvPr/>
          </p:nvSpPr>
          <p:spPr>
            <a:xfrm>
              <a:off x="2650227" y="1331529"/>
              <a:ext cx="1801178" cy="634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 b="1">
                  <a:solidFill>
                    <a:srgbClr val="000000"/>
                  </a:solidFill>
                </a:defRPr>
              </a:lvl1pPr>
            </a:lstStyle>
            <a:p>
              <a:r>
                <a:t>Training</a:t>
              </a:r>
            </a:p>
          </p:txBody>
        </p:sp>
        <p:sp>
          <p:nvSpPr>
            <p:cNvPr id="419" name="Inference"/>
            <p:cNvSpPr txBox="1"/>
            <p:nvPr/>
          </p:nvSpPr>
          <p:spPr>
            <a:xfrm>
              <a:off x="18605988" y="1331529"/>
              <a:ext cx="2106105" cy="634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 b="1">
                  <a:solidFill>
                    <a:srgbClr val="000000"/>
                  </a:solidFill>
                </a:defRPr>
              </a:lvl1pPr>
            </a:lstStyle>
            <a:p>
              <a:r>
                <a:t>Inference</a:t>
              </a:r>
            </a:p>
          </p:txBody>
        </p:sp>
      </p:grpSp>
      <p:sp>
        <p:nvSpPr>
          <p:cNvPr id="421" name="Profile Likelihood Ratio"/>
          <p:cNvSpPr txBox="1"/>
          <p:nvPr/>
        </p:nvSpPr>
        <p:spPr>
          <a:xfrm>
            <a:off x="18441634" y="10137559"/>
            <a:ext cx="324703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Profile Likelihood Ratio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Results"/>
          <p:cNvSpPr txBox="1">
            <a:spLocks noGrp="1"/>
          </p:cNvSpPr>
          <p:nvPr>
            <p:ph type="title"/>
          </p:nvPr>
        </p:nvSpPr>
        <p:spPr>
          <a:xfrm>
            <a:off x="1206500" y="503514"/>
            <a:ext cx="21971000" cy="1433163"/>
          </a:xfrm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sp>
        <p:nvSpPr>
          <p:cNvPr id="424" name="Use Nested Sampling to draw posterior samples…"/>
          <p:cNvSpPr txBox="1">
            <a:spLocks noGrp="1"/>
          </p:cNvSpPr>
          <p:nvPr>
            <p:ph type="body" sz="half" idx="1"/>
          </p:nvPr>
        </p:nvSpPr>
        <p:spPr>
          <a:xfrm>
            <a:off x="1206500" y="2455359"/>
            <a:ext cx="10141061" cy="9953013"/>
          </a:xfrm>
          <a:prstGeom prst="rect">
            <a:avLst/>
          </a:prstGeom>
        </p:spPr>
        <p:txBody>
          <a:bodyPr/>
          <a:lstStyle/>
          <a:p>
            <a:r>
              <a:rPr dirty="0"/>
              <a:t>Use </a:t>
            </a:r>
            <a:r>
              <a:rPr b="1" dirty="0"/>
              <a:t>Nested Sampling </a:t>
            </a:r>
            <a:r>
              <a:rPr dirty="0"/>
              <a:t>to draw posterior samples</a:t>
            </a:r>
            <a:endParaRPr lang="en-US" dirty="0"/>
          </a:p>
          <a:p>
            <a:r>
              <a:rPr lang="en-GB" dirty="0"/>
              <a:t>A ground truth analysis with a combination of either </a:t>
            </a:r>
            <a:br>
              <a:rPr lang="en-GB" dirty="0"/>
            </a:br>
            <a:r>
              <a:rPr lang="en-GB" dirty="0"/>
              <a:t>performs best with </a:t>
            </a:r>
            <a:r>
              <a:rPr lang="en-GB" b="1" dirty="0"/>
              <a:t>all features</a:t>
            </a:r>
            <a:r>
              <a:rPr lang="en-GB" dirty="0"/>
              <a:t> included</a:t>
            </a:r>
            <a:endParaRPr lang="en-US" dirty="0"/>
          </a:p>
          <a:p>
            <a:pPr marL="0" indent="0">
              <a:buNone/>
            </a:pPr>
            <a:endParaRPr dirty="0"/>
          </a:p>
        </p:txBody>
      </p:sp>
      <p:sp>
        <p:nvSpPr>
          <p:cNvPr id="4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pic>
        <p:nvPicPr>
          <p:cNvPr id="426" name="contours_zh_truth_mzh.pdf" descr="contours_zh_truth_mzh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7376" y="2097865"/>
            <a:ext cx="10668001" cy="1066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contours_zh_truth_mzh_y.pdf" descr="contours_zh_truth_mzh_y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7376" y="2097865"/>
            <a:ext cx="10668001" cy="1066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contours_zh_truth_mzh_y_ptz.pdf" descr="contours_zh_truth_mzh_y_ptz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7376" y="2097865"/>
            <a:ext cx="10668001" cy="1066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F. Feroz et al. [1306.2144]"/>
          <p:cNvSpPr txBox="1"/>
          <p:nvPr/>
        </p:nvSpPr>
        <p:spPr>
          <a:xfrm>
            <a:off x="4538708" y="3253400"/>
            <a:ext cx="359511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>
                <a:solidFill>
                  <a:srgbClr val="6C6C6C"/>
                </a:solidFill>
              </a:defRPr>
            </a:lvl1pPr>
          </a:lstStyle>
          <a:p>
            <a:r>
              <a:t>F. Feroz et al. [1306.2144]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C1F6509A-13D6-2D35-9B34-0976F0B16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92" y="4823785"/>
            <a:ext cx="3148584" cy="810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1" animBg="1" advAuto="0"/>
      <p:bldP spid="428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pic>
        <p:nvPicPr>
          <p:cNvPr id="4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7376" y="2097865"/>
            <a:ext cx="10668001" cy="1066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7376" y="2097865"/>
            <a:ext cx="10668001" cy="1066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7376" y="2097865"/>
            <a:ext cx="10668001" cy="1066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Use Nested Sampling to draw posterior samples…"/>
          <p:cNvSpPr txBox="1">
            <a:spLocks noGrp="1"/>
          </p:cNvSpPr>
          <p:nvPr>
            <p:ph type="body" sz="half" idx="1"/>
          </p:nvPr>
        </p:nvSpPr>
        <p:spPr>
          <a:xfrm>
            <a:off x="1206500" y="2455359"/>
            <a:ext cx="10141061" cy="9953013"/>
          </a:xfrm>
          <a:prstGeom prst="rect">
            <a:avLst/>
          </a:prstGeom>
        </p:spPr>
        <p:txBody>
          <a:bodyPr/>
          <a:lstStyle/>
          <a:p>
            <a:r>
              <a:rPr dirty="0"/>
              <a:t>Use </a:t>
            </a:r>
            <a:r>
              <a:rPr b="1" dirty="0"/>
              <a:t>Nested Sampling </a:t>
            </a:r>
            <a:r>
              <a:rPr dirty="0"/>
              <a:t>to draw posterior samples</a:t>
            </a:r>
          </a:p>
          <a:p>
            <a:r>
              <a:rPr lang="en-GB" dirty="0"/>
              <a:t>A ground truth analysis with a combination of either </a:t>
            </a:r>
            <a:br>
              <a:rPr lang="en-GB" dirty="0"/>
            </a:br>
            <a:r>
              <a:rPr lang="en-GB" dirty="0"/>
              <a:t>performs best with </a:t>
            </a:r>
            <a:r>
              <a:rPr lang="en-GB" b="1" dirty="0"/>
              <a:t>all features</a:t>
            </a:r>
            <a:r>
              <a:rPr lang="en-GB" dirty="0"/>
              <a:t> included</a:t>
            </a:r>
            <a:endParaRPr lang="en-US" dirty="0"/>
          </a:p>
          <a:p>
            <a:r>
              <a:rPr dirty="0"/>
              <a:t>Binned analyses eventually </a:t>
            </a:r>
            <a:r>
              <a:rPr b="1" dirty="0"/>
              <a:t>saturate</a:t>
            </a:r>
            <a:r>
              <a:rPr dirty="0"/>
              <a:t> to </a:t>
            </a:r>
            <a:r>
              <a:rPr dirty="0" err="1"/>
              <a:t>unbinned</a:t>
            </a:r>
            <a:r>
              <a:rPr dirty="0"/>
              <a:t> case</a:t>
            </a:r>
          </a:p>
        </p:txBody>
      </p:sp>
      <p:sp>
        <p:nvSpPr>
          <p:cNvPr id="437" name="Results"/>
          <p:cNvSpPr txBox="1">
            <a:spLocks noGrp="1"/>
          </p:cNvSpPr>
          <p:nvPr>
            <p:ph type="title"/>
          </p:nvPr>
        </p:nvSpPr>
        <p:spPr>
          <a:xfrm>
            <a:off x="1206500" y="503514"/>
            <a:ext cx="21971000" cy="1433163"/>
          </a:xfrm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sp>
        <p:nvSpPr>
          <p:cNvPr id="438" name="F. Feroz et al. [1306.2144]"/>
          <p:cNvSpPr txBox="1"/>
          <p:nvPr/>
        </p:nvSpPr>
        <p:spPr>
          <a:xfrm>
            <a:off x="4538708" y="3253400"/>
            <a:ext cx="359511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>
                <a:solidFill>
                  <a:srgbClr val="6C6C6C"/>
                </a:solidFill>
              </a:defRPr>
            </a:lvl1pPr>
          </a:lstStyle>
          <a:p>
            <a:r>
              <a:t>F. Feroz et al. [1306.2144]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792E4F28-726C-79CD-E332-FC28CD912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92" y="4823785"/>
            <a:ext cx="3148584" cy="810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" grpId="1" animBg="1" advAuto="0"/>
      <p:bldP spid="435" grpId="2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pic>
        <p:nvPicPr>
          <p:cNvPr id="442" name="samples_truth_nn_binned_mzh_ptz.pdf" descr="samples_truth_nn_binned_mzh_ptz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7376" y="2097865"/>
            <a:ext cx="10668001" cy="106680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3" name="Use Nested Sampling to draw posterior samples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1206500" y="2455359"/>
                <a:ext cx="10141061" cy="9953013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dirty="0"/>
                  <a:t>Use </a:t>
                </a:r>
                <a:r>
                  <a:rPr b="1" dirty="0"/>
                  <a:t>Nested Sampling </a:t>
                </a:r>
                <a:r>
                  <a:rPr dirty="0"/>
                  <a:t>to draw posterior samples</a:t>
                </a:r>
              </a:p>
              <a:p>
                <a:r>
                  <a:rPr lang="en-GB" dirty="0"/>
                  <a:t>A ground truth analysis with a combination of either </a:t>
                </a:r>
                <a:br>
                  <a:rPr lang="en-GB" dirty="0"/>
                </a:br>
                <a:r>
                  <a:rPr lang="en-GB" dirty="0"/>
                  <a:t>performs best with </a:t>
                </a:r>
                <a:r>
                  <a:rPr lang="en-GB" b="1" dirty="0"/>
                  <a:t>all features</a:t>
                </a:r>
                <a:r>
                  <a:rPr lang="en-GB" dirty="0"/>
                  <a:t> included</a:t>
                </a:r>
                <a:endParaRPr lang="en-US" dirty="0"/>
              </a:p>
              <a:p>
                <a:r>
                  <a:rPr dirty="0"/>
                  <a:t>Binned analyses eventually </a:t>
                </a:r>
                <a:r>
                  <a:rPr b="1" dirty="0"/>
                  <a:t>saturate</a:t>
                </a:r>
                <a:r>
                  <a:rPr dirty="0"/>
                  <a:t> to </a:t>
                </a:r>
                <a:r>
                  <a:rPr dirty="0" err="1"/>
                  <a:t>unbinned</a:t>
                </a:r>
                <a:r>
                  <a:rPr dirty="0"/>
                  <a:t> case </a:t>
                </a:r>
              </a:p>
              <a:p>
                <a:r>
                  <a:rPr dirty="0"/>
                  <a:t>Binning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sup>
                    </m:sSubSup>
                  </m:oMath>
                </a14:m>
                <a:r>
                  <a:rPr dirty="0"/>
                  <a:t> is </a:t>
                </a:r>
                <a:r>
                  <a:rPr b="1" dirty="0"/>
                  <a:t>suboptimal</a:t>
                </a:r>
                <a:r>
                  <a:rPr dirty="0"/>
                  <a:t>, i.e. STXS</a:t>
                </a:r>
              </a:p>
            </p:txBody>
          </p:sp>
        </mc:Choice>
        <mc:Fallback xmlns="">
          <p:sp>
            <p:nvSpPr>
              <p:cNvPr id="443" name="Use Nested Sampling to draw posterior samples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206500" y="2455359"/>
                <a:ext cx="10141061" cy="9953013"/>
              </a:xfrm>
              <a:prstGeom prst="rect">
                <a:avLst/>
              </a:prstGeom>
              <a:blipFill>
                <a:blip r:embed="rId3"/>
                <a:stretch>
                  <a:fillRect l="-3129" t="-2423" r="-175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4" name="Results"/>
          <p:cNvSpPr txBox="1">
            <a:spLocks noGrp="1"/>
          </p:cNvSpPr>
          <p:nvPr>
            <p:ph type="title"/>
          </p:nvPr>
        </p:nvSpPr>
        <p:spPr>
          <a:xfrm>
            <a:off x="1206500" y="503514"/>
            <a:ext cx="21971000" cy="1433163"/>
          </a:xfrm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grpSp>
        <p:nvGrpSpPr>
          <p:cNvPr id="449" name="Group"/>
          <p:cNvGrpSpPr/>
          <p:nvPr/>
        </p:nvGrpSpPr>
        <p:grpSpPr>
          <a:xfrm>
            <a:off x="1602938" y="9653730"/>
            <a:ext cx="8316286" cy="3026895"/>
            <a:chOff x="0" y="0"/>
            <a:chExt cx="8316284" cy="3026893"/>
          </a:xfrm>
        </p:grpSpPr>
        <p:grpSp>
          <p:nvGrpSpPr>
            <p:cNvPr id="447" name="Group"/>
            <p:cNvGrpSpPr/>
            <p:nvPr/>
          </p:nvGrpSpPr>
          <p:grpSpPr>
            <a:xfrm>
              <a:off x="568226" y="0"/>
              <a:ext cx="7748059" cy="3026894"/>
              <a:chOff x="0" y="0"/>
              <a:chExt cx="7748058" cy="3026893"/>
            </a:xfrm>
          </p:grpSpPr>
          <p:sp>
            <p:nvSpPr>
              <p:cNvPr id="445" name="Rectangle"/>
              <p:cNvSpPr/>
              <p:nvPr/>
            </p:nvSpPr>
            <p:spPr>
              <a:xfrm>
                <a:off x="0" y="0"/>
                <a:ext cx="7748059" cy="302689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446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143" y="78376"/>
                <a:ext cx="7538193" cy="29485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48" name="ATLAS-CONF-2021-051"/>
            <p:cNvSpPr txBox="1"/>
            <p:nvPr/>
          </p:nvSpPr>
          <p:spPr>
            <a:xfrm>
              <a:off x="0" y="2100695"/>
              <a:ext cx="3561698" cy="675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r">
                <a:defRPr sz="2000">
                  <a:solidFill>
                    <a:srgbClr val="6C6C6C"/>
                  </a:solidFill>
                </a:defRPr>
              </a:lvl1pPr>
            </a:lstStyle>
            <a:p>
              <a:r>
                <a:t>ATLAS-CONF-2021-051</a:t>
              </a:r>
            </a:p>
          </p:txBody>
        </p:sp>
      </p:grpSp>
      <p:sp>
        <p:nvSpPr>
          <p:cNvPr id="450" name="F. Feroz et al. [1306.2144]"/>
          <p:cNvSpPr txBox="1"/>
          <p:nvPr/>
        </p:nvSpPr>
        <p:spPr>
          <a:xfrm>
            <a:off x="4538708" y="3253400"/>
            <a:ext cx="359511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>
                <a:solidFill>
                  <a:srgbClr val="6C6C6C"/>
                </a:solidFill>
              </a:defRPr>
            </a:lvl1pPr>
          </a:lstStyle>
          <a:p>
            <a:r>
              <a:t>F. Feroz et al. [1306.2144]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EE26FED4-B6FF-3834-1A48-BC8573DB4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92" y="4823785"/>
            <a:ext cx="3148584" cy="810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" grpId="1" animBg="1" advAuto="0"/>
      <p:bldP spid="449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7376" y="2097865"/>
            <a:ext cx="10668001" cy="1066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5" name="Use Nested Sampling to draw posterior samples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1206500" y="2455359"/>
                <a:ext cx="10141061" cy="9953013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dirty="0"/>
                  <a:t>Use </a:t>
                </a:r>
                <a:r>
                  <a:rPr b="1" dirty="0"/>
                  <a:t>Nested Sampling </a:t>
                </a:r>
                <a:r>
                  <a:rPr dirty="0"/>
                  <a:t>to draw posterior samples</a:t>
                </a:r>
              </a:p>
              <a:p>
                <a:r>
                  <a:rPr dirty="0"/>
                  <a:t>A ground truth analysis with a combination of either</a:t>
                </a:r>
                <a:r>
                  <a:rPr lang="en-NL" dirty="0"/>
                  <a:t> </a:t>
                </a:r>
                <a:br>
                  <a:rPr lang="en-NL" dirty="0"/>
                </a:br>
                <a:r>
                  <a:rPr dirty="0"/>
                  <a:t>performs best with </a:t>
                </a:r>
                <a:r>
                  <a:rPr b="1" dirty="0"/>
                  <a:t>all features</a:t>
                </a:r>
                <a:r>
                  <a:rPr dirty="0"/>
                  <a:t> included</a:t>
                </a:r>
              </a:p>
              <a:p>
                <a:r>
                  <a:rPr dirty="0"/>
                  <a:t>Binned analyses eventually </a:t>
                </a:r>
                <a:r>
                  <a:rPr b="1" dirty="0"/>
                  <a:t>saturate</a:t>
                </a:r>
                <a:r>
                  <a:rPr dirty="0"/>
                  <a:t> to </a:t>
                </a:r>
                <a:r>
                  <a:rPr dirty="0" err="1"/>
                  <a:t>unbinned</a:t>
                </a:r>
                <a:r>
                  <a:rPr dirty="0"/>
                  <a:t> case </a:t>
                </a:r>
              </a:p>
              <a:p>
                <a:r>
                  <a:rPr dirty="0"/>
                  <a:t>Binning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sz="4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sup>
                    </m:sSubSup>
                  </m:oMath>
                </a14:m>
                <a:r>
                  <a:rPr dirty="0"/>
                  <a:t> is </a:t>
                </a:r>
                <a:r>
                  <a:rPr b="1" dirty="0"/>
                  <a:t>suboptimal</a:t>
                </a:r>
                <a:r>
                  <a:rPr dirty="0"/>
                  <a:t>, i.e. STXS</a:t>
                </a:r>
              </a:p>
              <a:p>
                <a:r>
                  <a:rPr dirty="0"/>
                  <a:t>NN reproduces the truth (</a:t>
                </a:r>
                <a:r>
                  <a:rPr b="1" dirty="0"/>
                  <a:t>within</a:t>
                </a:r>
                <a:r>
                  <a:rPr dirty="0"/>
                  <a:t> </a:t>
                </a:r>
                <a:r>
                  <a:rPr b="1" dirty="0"/>
                  <a:t>uncertainties?</a:t>
                </a:r>
                <a:r>
                  <a:rPr dirty="0"/>
                  <a:t>)</a:t>
                </a:r>
              </a:p>
            </p:txBody>
          </p:sp>
        </mc:Choice>
        <mc:Fallback xmlns="">
          <p:sp>
            <p:nvSpPr>
              <p:cNvPr id="455" name="Use Nested Sampling to draw posterior samples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206500" y="2455359"/>
                <a:ext cx="10141061" cy="9953013"/>
              </a:xfrm>
              <a:prstGeom prst="rect">
                <a:avLst/>
              </a:prstGeom>
              <a:blipFill>
                <a:blip r:embed="rId3"/>
                <a:stretch>
                  <a:fillRect l="-3129" t="-2423" r="-1752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6" name="Results"/>
          <p:cNvSpPr txBox="1">
            <a:spLocks noGrp="1"/>
          </p:cNvSpPr>
          <p:nvPr>
            <p:ph type="title"/>
          </p:nvPr>
        </p:nvSpPr>
        <p:spPr>
          <a:xfrm>
            <a:off x="1206500" y="503514"/>
            <a:ext cx="21971000" cy="1433163"/>
          </a:xfrm>
          <a:prstGeom prst="rect">
            <a:avLst/>
          </a:prstGeom>
        </p:spPr>
        <p:txBody>
          <a:bodyPr/>
          <a:lstStyle/>
          <a:p>
            <a:r>
              <a:t>Results</a:t>
            </a:r>
          </a:p>
        </p:txBody>
      </p:sp>
      <p:sp>
        <p:nvSpPr>
          <p:cNvPr id="457" name="F. Feroz et al. [1306.2144]"/>
          <p:cNvSpPr txBox="1"/>
          <p:nvPr/>
        </p:nvSpPr>
        <p:spPr>
          <a:xfrm>
            <a:off x="4538708" y="3253400"/>
            <a:ext cx="359511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>
                <a:solidFill>
                  <a:srgbClr val="6C6C6C"/>
                </a:solidFill>
              </a:defRPr>
            </a:lvl1pPr>
          </a:lstStyle>
          <a:p>
            <a:r>
              <a:t>F. Feroz et al. [1306.2144]</a:t>
            </a:r>
          </a:p>
        </p:txBody>
      </p:sp>
      <p:pic>
        <p:nvPicPr>
          <p:cNvPr id="45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92" y="4823785"/>
            <a:ext cx="3148584" cy="810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Conclusion and Outloo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Conclusion and Outlook</a:t>
            </a:r>
          </a:p>
        </p:txBody>
      </p:sp>
      <p:sp>
        <p:nvSpPr>
          <p:cNvPr id="461" name="The SMEFT allows for a model independent framework to search for New Physics, taking correlations from different sectors into account…"/>
          <p:cNvSpPr txBox="1">
            <a:spLocks noGrp="1"/>
          </p:cNvSpPr>
          <p:nvPr>
            <p:ph type="body" sz="half" idx="1"/>
          </p:nvPr>
        </p:nvSpPr>
        <p:spPr>
          <a:xfrm>
            <a:off x="1206500" y="3691844"/>
            <a:ext cx="13303767" cy="995301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</a:pPr>
            <a:r>
              <a:t>The SMEFT allows for a </a:t>
            </a:r>
            <a:r>
              <a:rPr b="1"/>
              <a:t>model independent</a:t>
            </a:r>
            <a:r>
              <a:t> framework to search for New Physics, taking </a:t>
            </a:r>
            <a:r>
              <a:rPr b="1"/>
              <a:t>correlations</a:t>
            </a:r>
            <a:r>
              <a:t> from different sectors into account</a:t>
            </a:r>
          </a:p>
          <a:p>
            <a:pPr>
              <a:lnSpc>
                <a:spcPct val="120000"/>
              </a:lnSpc>
            </a:pPr>
            <a:r>
              <a:t>Traditional SMEFT analyses can and should be </a:t>
            </a:r>
            <a:r>
              <a:rPr b="1"/>
              <a:t>complemented</a:t>
            </a:r>
            <a:r>
              <a:t> with </a:t>
            </a:r>
            <a:r>
              <a:rPr b="1"/>
              <a:t>unbinned</a:t>
            </a:r>
            <a:r>
              <a:t> measurements to optimise the constraining power on the Wilson coefficients</a:t>
            </a:r>
          </a:p>
          <a:p>
            <a:pPr>
              <a:lnSpc>
                <a:spcPct val="120000"/>
              </a:lnSpc>
            </a:pPr>
            <a:r>
              <a:t>Likelihood ratio parameterisations with NN are a </a:t>
            </a:r>
            <a:r>
              <a:rPr b="1"/>
              <a:t>promising</a:t>
            </a:r>
            <a:r>
              <a:t> way forward, and should be implemented in true global EFT fits</a:t>
            </a:r>
          </a:p>
        </p:txBody>
      </p:sp>
      <p:sp>
        <p:nvSpPr>
          <p:cNvPr id="4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463" name="Group" descr="Gro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8139" y="3816151"/>
            <a:ext cx="8844956" cy="73707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he Standard Model Effective Field Theo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Standard Model Effective Field Theory</a:t>
            </a: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175716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grpSp>
        <p:nvGrpSpPr>
          <p:cNvPr id="199" name="Group"/>
          <p:cNvGrpSpPr/>
          <p:nvPr/>
        </p:nvGrpSpPr>
        <p:grpSpPr>
          <a:xfrm>
            <a:off x="14450598" y="2585975"/>
            <a:ext cx="8809156" cy="10118680"/>
            <a:chOff x="0" y="0"/>
            <a:chExt cx="8809155" cy="10118679"/>
          </a:xfrm>
        </p:grpSpPr>
        <p:sp>
          <p:nvSpPr>
            <p:cNvPr id="184" name="Rounded Rectangle"/>
            <p:cNvSpPr/>
            <p:nvPr/>
          </p:nvSpPr>
          <p:spPr>
            <a:xfrm>
              <a:off x="0" y="0"/>
              <a:ext cx="8809156" cy="10118680"/>
            </a:xfrm>
            <a:prstGeom prst="roundRect">
              <a:avLst>
                <a:gd name="adj" fmla="val 1462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198" name="Group"/>
            <p:cNvGrpSpPr/>
            <p:nvPr/>
          </p:nvGrpSpPr>
          <p:grpSpPr>
            <a:xfrm>
              <a:off x="454986" y="759998"/>
              <a:ext cx="7746782" cy="8852683"/>
              <a:chOff x="0" y="0"/>
              <a:chExt cx="7746780" cy="8852682"/>
            </a:xfrm>
          </p:grpSpPr>
          <p:grpSp>
            <p:nvGrpSpPr>
              <p:cNvPr id="195" name="Group"/>
              <p:cNvGrpSpPr/>
              <p:nvPr/>
            </p:nvGrpSpPr>
            <p:grpSpPr>
              <a:xfrm>
                <a:off x="0" y="2437179"/>
                <a:ext cx="7746781" cy="6415504"/>
                <a:chOff x="0" y="0"/>
                <a:chExt cx="7746780" cy="6415503"/>
              </a:xfrm>
            </p:grpSpPr>
            <p:pic>
              <p:nvPicPr>
                <p:cNvPr id="185" name="Image" descr="Image"/>
                <p:cNvPicPr>
                  <a:picLocks noChangeAspect="1"/>
                </p:cNvPicPr>
                <p:nvPr/>
              </p:nvPicPr>
              <p:blipFill>
                <a:blip r:embed="rId2"/>
                <a:srcRect l="10181" t="12847" r="12198" b="7526"/>
                <a:stretch>
                  <a:fillRect/>
                </a:stretch>
              </p:blipFill>
              <p:spPr>
                <a:xfrm>
                  <a:off x="0" y="101133"/>
                  <a:ext cx="7538182" cy="590320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6" name="Equation"/>
                    <p:cNvSpPr txBox="1"/>
                    <p:nvPr/>
                  </p:nvSpPr>
                  <p:spPr>
                    <a:xfrm>
                      <a:off x="5708819" y="6029264"/>
                      <a:ext cx="375515" cy="376632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l" defTabSz="914400" latinLnBrk="1">
                        <a:defRPr sz="1800">
                          <a:solidFill>
                            <a:srgbClr val="000000"/>
                          </a:solidFill>
                        </a:defRPr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sz="4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oMath>
                        </m:oMathPara>
                      </a14:m>
                      <a:endParaRPr sz="4400"/>
                    </a:p>
                  </p:txBody>
                </p:sp>
              </mc:Choice>
              <mc:Fallback xmlns="">
                <p:sp>
                  <p:nvSpPr>
                    <p:cNvPr id="186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08819" y="6029264"/>
                      <a:ext cx="375515" cy="37663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l="-46667" r="-46667" b="-90323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N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7" name="Equation"/>
                    <p:cNvSpPr txBox="1"/>
                    <p:nvPr/>
                  </p:nvSpPr>
                  <p:spPr>
                    <a:xfrm>
                      <a:off x="3449160" y="6009701"/>
                      <a:ext cx="876877" cy="405803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l" defTabSz="914400" latinLnBrk="1">
                        <a:defRPr sz="1800">
                          <a:solidFill>
                            <a:srgbClr val="000000"/>
                          </a:solidFill>
                        </a:defRPr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sz="35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sz="35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sz="35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LHC</m:t>
                                </m:r>
                              </m:sub>
                            </m:sSub>
                          </m:oMath>
                        </m:oMathPara>
                      </a14:m>
                      <a:endParaRPr sz="3500"/>
                    </a:p>
                  </p:txBody>
                </p:sp>
              </mc:Choice>
              <mc:Fallback xmlns="">
                <p:sp>
                  <p:nvSpPr>
                    <p:cNvPr id="187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49160" y="6009701"/>
                      <a:ext cx="876877" cy="405803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17143" r="-14286" b="-54545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N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88" name="Line"/>
                <p:cNvSpPr/>
                <p:nvPr/>
              </p:nvSpPr>
              <p:spPr>
                <a:xfrm flipV="1">
                  <a:off x="5895756" y="5441275"/>
                  <a:ext cx="1" cy="413426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89" name="Line"/>
                <p:cNvSpPr/>
                <p:nvPr/>
              </p:nvSpPr>
              <p:spPr>
                <a:xfrm flipV="1">
                  <a:off x="3975199" y="5441275"/>
                  <a:ext cx="1" cy="413426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90" name="Triangle"/>
                <p:cNvSpPr/>
                <p:nvPr/>
              </p:nvSpPr>
              <p:spPr>
                <a:xfrm rot="5456023">
                  <a:off x="7455887" y="5651872"/>
                  <a:ext cx="186428" cy="1741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1" name="Equation"/>
                    <p:cNvSpPr txBox="1"/>
                    <p:nvPr/>
                  </p:nvSpPr>
                  <p:spPr>
                    <a:xfrm>
                      <a:off x="7448394" y="6056708"/>
                      <a:ext cx="298387" cy="306845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algn="l" defTabSz="914400" latinLnBrk="1">
                        <a:defRPr sz="1800">
                          <a:solidFill>
                            <a:srgbClr val="000000"/>
                          </a:solidFill>
                        </a:defRPr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sz="37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oMath>
                        </m:oMathPara>
                      </a14:m>
                      <a:endParaRPr sz="3700"/>
                    </a:p>
                  </p:txBody>
                </p:sp>
              </mc:Choice>
              <mc:Fallback xmlns="">
                <p:sp>
                  <p:nvSpPr>
                    <p:cNvPr id="191" name="Equation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48394" y="6056708"/>
                      <a:ext cx="298387" cy="306845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54167" r="-54167" b="-100000"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en-N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92" name="NP"/>
                <p:cNvSpPr txBox="1"/>
                <p:nvPr/>
              </p:nvSpPr>
              <p:spPr>
                <a:xfrm>
                  <a:off x="2859077" y="1360560"/>
                  <a:ext cx="917136" cy="47841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>
                      <a:solidFill>
                        <a:schemeClr val="accent5"/>
                      </a:solidFill>
                    </a:defRPr>
                  </a:lvl1pPr>
                </a:lstStyle>
                <a:p>
                  <a:r>
                    <a:t>NP</a:t>
                  </a:r>
                </a:p>
              </p:txBody>
            </p:sp>
            <p:sp>
              <p:nvSpPr>
                <p:cNvPr id="193" name="SM"/>
                <p:cNvSpPr txBox="1"/>
                <p:nvPr/>
              </p:nvSpPr>
              <p:spPr>
                <a:xfrm>
                  <a:off x="2603824" y="2480343"/>
                  <a:ext cx="801885" cy="64665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>
                      <a:solidFill>
                        <a:schemeClr val="accent1"/>
                      </a:solidFill>
                    </a:defRPr>
                  </a:lvl1pPr>
                </a:lstStyle>
                <a:p>
                  <a:r>
                    <a:t>SM</a:t>
                  </a:r>
                </a:p>
              </p:txBody>
            </p:sp>
            <p:sp>
              <p:nvSpPr>
                <p:cNvPr id="194" name="Triangle"/>
                <p:cNvSpPr/>
                <p:nvPr/>
              </p:nvSpPr>
              <p:spPr>
                <a:xfrm>
                  <a:off x="150992" y="0"/>
                  <a:ext cx="147002" cy="1834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000000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pic>
            <p:nvPicPr>
              <p:cNvPr id="196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84278" y="13117"/>
                <a:ext cx="3565310" cy="24561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7" name="Image" descr="Image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8498" y="0"/>
                <a:ext cx="2530075" cy="24823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20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74398" y="7839292"/>
            <a:ext cx="8809156" cy="458810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ystematic parameterisation of the theory space close to the Standard Model…"/>
          <p:cNvSpPr txBox="1">
            <a:spLocks noGrp="1"/>
          </p:cNvSpPr>
          <p:nvPr>
            <p:ph type="body" sz="half" idx="1"/>
          </p:nvPr>
        </p:nvSpPr>
        <p:spPr>
          <a:xfrm>
            <a:off x="1490424" y="3648824"/>
            <a:ext cx="12825879" cy="6061001"/>
          </a:xfrm>
          <a:prstGeom prst="rect">
            <a:avLst/>
          </a:prstGeom>
        </p:spPr>
        <p:txBody>
          <a:bodyPr/>
          <a:lstStyle/>
          <a:p>
            <a:pPr marL="508000" indent="-508000"/>
            <a:r>
              <a:t>Systematic parameterisation of the </a:t>
            </a:r>
            <a:r>
              <a:rPr b="1"/>
              <a:t>theory space</a:t>
            </a:r>
            <a:r>
              <a:t> close to the Standard Model</a:t>
            </a:r>
          </a:p>
          <a:p>
            <a:r>
              <a:t>Study the </a:t>
            </a:r>
            <a:r>
              <a:rPr b="1"/>
              <a:t>fingerprints</a:t>
            </a:r>
            <a:r>
              <a:t> of NP at low energies through higher dimensional operators</a:t>
            </a:r>
          </a:p>
          <a:p>
            <a:r>
              <a:t>Assumes the </a:t>
            </a:r>
            <a:r>
              <a:rPr b="1"/>
              <a:t>SM field content</a:t>
            </a:r>
            <a:r>
              <a:t> and </a:t>
            </a:r>
            <a:r>
              <a:rPr b="1"/>
              <a:t>gauge</a:t>
            </a:r>
            <a:r>
              <a:t> </a:t>
            </a:r>
            <a:r>
              <a:rPr b="1"/>
              <a:t>symmetries</a:t>
            </a:r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5175" y="9448381"/>
            <a:ext cx="11572680" cy="2286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1" animBg="1" advAuto="0"/>
      <p:bldP spid="200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hank you! Questions?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 you!</a:t>
            </a:r>
            <a:br/>
            <a:r>
              <a:t>Questions?</a:t>
            </a:r>
          </a:p>
        </p:txBody>
      </p:sp>
      <p:sp>
        <p:nvSpPr>
          <p:cNvPr id="4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he SMEFT modifies LHC observables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SMEFT modifies LHC observables!</a:t>
            </a:r>
          </a:p>
        </p:txBody>
      </p:sp>
      <p:sp>
        <p:nvSpPr>
          <p:cNvPr id="4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grpSp>
        <p:nvGrpSpPr>
          <p:cNvPr id="472" name="Group"/>
          <p:cNvGrpSpPr/>
          <p:nvPr/>
        </p:nvGrpSpPr>
        <p:grpSpPr>
          <a:xfrm>
            <a:off x="1765538" y="2334310"/>
            <a:ext cx="20852924" cy="10393955"/>
            <a:chOff x="0" y="0"/>
            <a:chExt cx="20852922" cy="10393953"/>
          </a:xfrm>
        </p:grpSpPr>
        <p:sp>
          <p:nvSpPr>
            <p:cNvPr id="470" name="Rounded Rectangle"/>
            <p:cNvSpPr/>
            <p:nvPr/>
          </p:nvSpPr>
          <p:spPr>
            <a:xfrm>
              <a:off x="0" y="0"/>
              <a:ext cx="20852923" cy="10393954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71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5204" y="293008"/>
              <a:ext cx="19582514" cy="9663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Backup"/>
          <p:cNvSpPr txBox="1">
            <a:spLocks noGrp="1"/>
          </p:cNvSpPr>
          <p:nvPr>
            <p:ph type="title"/>
          </p:nvPr>
        </p:nvSpPr>
        <p:spPr>
          <a:xfrm>
            <a:off x="1206500" y="61576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Backup</a:t>
            </a:r>
          </a:p>
        </p:txBody>
      </p:sp>
      <p:sp>
        <p:nvSpPr>
          <p:cNvPr id="4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476" name="feature_scaling_zh.pdf" descr="feature_scaling_zh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82" y="2030081"/>
            <a:ext cx="8857621" cy="10629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4796" y="2248155"/>
            <a:ext cx="10192996" cy="10192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4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368" y="1915730"/>
            <a:ext cx="15815264" cy="9884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ounded Rectangle"/>
          <p:cNvSpPr/>
          <p:nvPr/>
        </p:nvSpPr>
        <p:spPr>
          <a:xfrm>
            <a:off x="14450598" y="2585975"/>
            <a:ext cx="8809156" cy="10118680"/>
          </a:xfrm>
          <a:prstGeom prst="roundRect">
            <a:avLst>
              <a:gd name="adj" fmla="val 14622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5" name="Systematic parameterisation of the theory space close to the Standard Model…"/>
          <p:cNvSpPr txBox="1">
            <a:spLocks noGrp="1"/>
          </p:cNvSpPr>
          <p:nvPr>
            <p:ph type="body" sz="half" idx="1"/>
          </p:nvPr>
        </p:nvSpPr>
        <p:spPr>
          <a:xfrm>
            <a:off x="1490424" y="3648824"/>
            <a:ext cx="12825879" cy="6061001"/>
          </a:xfrm>
          <a:prstGeom prst="rect">
            <a:avLst/>
          </a:prstGeom>
        </p:spPr>
        <p:txBody>
          <a:bodyPr/>
          <a:lstStyle/>
          <a:p>
            <a:pPr marL="508000" indent="-508000"/>
            <a:r>
              <a:t>Systematic parameterisation of the </a:t>
            </a:r>
            <a:r>
              <a:rPr b="1"/>
              <a:t>theory space</a:t>
            </a:r>
            <a:r>
              <a:t> close to the Standard Model</a:t>
            </a:r>
          </a:p>
          <a:p>
            <a:r>
              <a:t>Study the </a:t>
            </a:r>
            <a:r>
              <a:rPr b="1"/>
              <a:t>fingerprints</a:t>
            </a:r>
            <a:r>
              <a:t> of NP at low energies through higher dimensional operators</a:t>
            </a:r>
          </a:p>
          <a:p>
            <a:r>
              <a:t>Assumes the </a:t>
            </a:r>
            <a:r>
              <a:rPr b="1"/>
              <a:t>SM field content</a:t>
            </a:r>
            <a:r>
              <a:t> and </a:t>
            </a:r>
            <a:r>
              <a:rPr b="1"/>
              <a:t>gauge</a:t>
            </a:r>
            <a:r>
              <a:t> </a:t>
            </a:r>
            <a:r>
              <a:rPr b="1"/>
              <a:t>symmetries</a:t>
            </a:r>
          </a:p>
        </p:txBody>
      </p:sp>
      <p:sp>
        <p:nvSpPr>
          <p:cNvPr id="2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175716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pSp>
        <p:nvGrpSpPr>
          <p:cNvPr id="220" name="Group"/>
          <p:cNvGrpSpPr/>
          <p:nvPr/>
        </p:nvGrpSpPr>
        <p:grpSpPr>
          <a:xfrm>
            <a:off x="14905585" y="3345973"/>
            <a:ext cx="7746782" cy="8852683"/>
            <a:chOff x="0" y="0"/>
            <a:chExt cx="7746780" cy="8852682"/>
          </a:xfrm>
        </p:grpSpPr>
        <p:grpSp>
          <p:nvGrpSpPr>
            <p:cNvPr id="217" name="Group"/>
            <p:cNvGrpSpPr/>
            <p:nvPr/>
          </p:nvGrpSpPr>
          <p:grpSpPr>
            <a:xfrm>
              <a:off x="0" y="2437179"/>
              <a:ext cx="7746781" cy="6415504"/>
              <a:chOff x="0" y="0"/>
              <a:chExt cx="7746780" cy="6415503"/>
            </a:xfrm>
          </p:grpSpPr>
          <p:pic>
            <p:nvPicPr>
              <p:cNvPr id="207" name="Image" descr="Image"/>
              <p:cNvPicPr>
                <a:picLocks noChangeAspect="1"/>
              </p:cNvPicPr>
              <p:nvPr/>
            </p:nvPicPr>
            <p:blipFill>
              <a:blip r:embed="rId2"/>
              <a:srcRect l="10181" t="12847" r="12198" b="7526"/>
              <a:stretch>
                <a:fillRect/>
              </a:stretch>
            </p:blipFill>
            <p:spPr>
              <a:xfrm>
                <a:off x="0" y="101133"/>
                <a:ext cx="7538182" cy="59032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8" name="Equation"/>
                  <p:cNvSpPr txBox="1"/>
                  <p:nvPr/>
                </p:nvSpPr>
                <p:spPr>
                  <a:xfrm>
                    <a:off x="5708819" y="6029264"/>
                    <a:ext cx="375515" cy="376632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 defTabSz="914400" latinLnBrk="1">
                      <a:defRPr sz="1800">
                        <a:solidFill>
                          <a:srgbClr val="000000"/>
                        </a:solidFill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oMath>
                      </m:oMathPara>
                    </a14:m>
                    <a:endParaRPr sz="4400"/>
                  </a:p>
                </p:txBody>
              </p:sp>
            </mc:Choice>
            <mc:Fallback xmlns="">
              <p:sp>
                <p:nvSpPr>
                  <p:cNvPr id="208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8819" y="6029264"/>
                    <a:ext cx="375515" cy="3766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46667" r="-46667" b="-90323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9" name="Equation"/>
                  <p:cNvSpPr txBox="1"/>
                  <p:nvPr/>
                </p:nvSpPr>
                <p:spPr>
                  <a:xfrm>
                    <a:off x="3449160" y="6009701"/>
                    <a:ext cx="876877" cy="40580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 defTabSz="914400" latinLnBrk="1">
                      <a:defRPr sz="1800">
                        <a:solidFill>
                          <a:srgbClr val="000000"/>
                        </a:solidFill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sz="3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3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3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LHC</m:t>
                              </m:r>
                            </m:sub>
                          </m:sSub>
                        </m:oMath>
                      </m:oMathPara>
                    </a14:m>
                    <a:endParaRPr sz="3500"/>
                  </a:p>
                </p:txBody>
              </p:sp>
            </mc:Choice>
            <mc:Fallback xmlns="">
              <p:sp>
                <p:nvSpPr>
                  <p:cNvPr id="209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49160" y="6009701"/>
                    <a:ext cx="876877" cy="405803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7143" r="-14286" b="-54545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0" name="Line"/>
              <p:cNvSpPr/>
              <p:nvPr/>
            </p:nvSpPr>
            <p:spPr>
              <a:xfrm flipV="1">
                <a:off x="5895756" y="5441275"/>
                <a:ext cx="1" cy="41342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11" name="Line"/>
              <p:cNvSpPr/>
              <p:nvPr/>
            </p:nvSpPr>
            <p:spPr>
              <a:xfrm flipV="1">
                <a:off x="3975199" y="5441275"/>
                <a:ext cx="1" cy="41342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12" name="Triangle"/>
              <p:cNvSpPr/>
              <p:nvPr/>
            </p:nvSpPr>
            <p:spPr>
              <a:xfrm rot="5456023">
                <a:off x="7455887" y="5651872"/>
                <a:ext cx="186428" cy="17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3" name="Equation"/>
                  <p:cNvSpPr txBox="1"/>
                  <p:nvPr/>
                </p:nvSpPr>
                <p:spPr>
                  <a:xfrm>
                    <a:off x="7448394" y="6056708"/>
                    <a:ext cx="298387" cy="30684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 defTabSz="914400" latinLnBrk="1">
                      <a:defRPr sz="1800">
                        <a:solidFill>
                          <a:srgbClr val="000000"/>
                        </a:solidFill>
                      </a:defRPr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oMath>
                      </m:oMathPara>
                    </a14:m>
                    <a:endParaRPr sz="3700"/>
                  </a:p>
                </p:txBody>
              </p:sp>
            </mc:Choice>
            <mc:Fallback xmlns="">
              <p:sp>
                <p:nvSpPr>
                  <p:cNvPr id="213" name="Equation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48394" y="6056708"/>
                    <a:ext cx="298387" cy="30684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54167" r="-54167" b="-100000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N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4" name="NP"/>
              <p:cNvSpPr txBox="1"/>
              <p:nvPr/>
            </p:nvSpPr>
            <p:spPr>
              <a:xfrm>
                <a:off x="2859077" y="1360560"/>
                <a:ext cx="917136" cy="4784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>
                    <a:solidFill>
                      <a:schemeClr val="accent5"/>
                    </a:solidFill>
                  </a:defRPr>
                </a:lvl1pPr>
              </a:lstStyle>
              <a:p>
                <a:r>
                  <a:t>NP</a:t>
                </a:r>
              </a:p>
            </p:txBody>
          </p:sp>
          <p:sp>
            <p:nvSpPr>
              <p:cNvPr id="215" name="SM"/>
              <p:cNvSpPr txBox="1"/>
              <p:nvPr/>
            </p:nvSpPr>
            <p:spPr>
              <a:xfrm>
                <a:off x="2603824" y="2480343"/>
                <a:ext cx="801885" cy="6466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>
                    <a:solidFill>
                      <a:schemeClr val="accent1"/>
                    </a:solidFill>
                  </a:defRPr>
                </a:lvl1pPr>
              </a:lstStyle>
              <a:p>
                <a:r>
                  <a:t>SM</a:t>
                </a:r>
              </a:p>
            </p:txBody>
          </p:sp>
          <p:sp>
            <p:nvSpPr>
              <p:cNvPr id="216" name="Triangle"/>
              <p:cNvSpPr/>
              <p:nvPr/>
            </p:nvSpPr>
            <p:spPr>
              <a:xfrm>
                <a:off x="150992" y="0"/>
                <a:ext cx="147002" cy="183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218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84278" y="13117"/>
              <a:ext cx="3565310" cy="24561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498" y="0"/>
              <a:ext cx="2530075" cy="2482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1" name="The Standard Model Effective Field Theo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Standard Model Effective Field Theory</a:t>
            </a:r>
          </a:p>
        </p:txBody>
      </p:sp>
      <p:grpSp>
        <p:nvGrpSpPr>
          <p:cNvPr id="228" name="Group"/>
          <p:cNvGrpSpPr/>
          <p:nvPr/>
        </p:nvGrpSpPr>
        <p:grpSpPr>
          <a:xfrm>
            <a:off x="2697938" y="9205165"/>
            <a:ext cx="9400191" cy="3253631"/>
            <a:chOff x="0" y="0"/>
            <a:chExt cx="9400190" cy="3253630"/>
          </a:xfrm>
        </p:grpSpPr>
        <p:pic>
          <p:nvPicPr>
            <p:cNvPr id="222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9400191" cy="21721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7" name="Group"/>
            <p:cNvGrpSpPr/>
            <p:nvPr/>
          </p:nvGrpSpPr>
          <p:grpSpPr>
            <a:xfrm>
              <a:off x="1438317" y="1767695"/>
              <a:ext cx="7850450" cy="1485936"/>
              <a:chOff x="0" y="0"/>
              <a:chExt cx="7850449" cy="1485934"/>
            </a:xfrm>
          </p:grpSpPr>
          <p:sp>
            <p:nvSpPr>
              <p:cNvPr id="229" name="Connection Line"/>
              <p:cNvSpPr/>
              <p:nvPr/>
            </p:nvSpPr>
            <p:spPr>
              <a:xfrm>
                <a:off x="1675670" y="265352"/>
                <a:ext cx="910747" cy="800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12327" y="18117"/>
                      <a:pt x="19527" y="10917"/>
                      <a:pt x="21600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4" name="Interference"/>
              <p:cNvSpPr txBox="1"/>
              <p:nvPr/>
            </p:nvSpPr>
            <p:spPr>
              <a:xfrm>
                <a:off x="-1" y="1024568"/>
                <a:ext cx="1734313" cy="4613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t>Interference</a:t>
                </a:r>
              </a:p>
            </p:txBody>
          </p:sp>
          <p:sp>
            <p:nvSpPr>
              <p:cNvPr id="230" name="Connection Line"/>
              <p:cNvSpPr/>
              <p:nvPr/>
            </p:nvSpPr>
            <p:spPr>
              <a:xfrm>
                <a:off x="5974844" y="0"/>
                <a:ext cx="1124829" cy="628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8683" y="19062"/>
                      <a:pt x="1483" y="11862"/>
                      <a:pt x="0" y="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26" name="Quadratic corrections"/>
              <p:cNvSpPr txBox="1"/>
              <p:nvPr/>
            </p:nvSpPr>
            <p:spPr>
              <a:xfrm>
                <a:off x="4789342" y="808259"/>
                <a:ext cx="3061108" cy="4613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000000"/>
                    </a:solidFill>
                  </a:defRPr>
                </a:lvl1pPr>
              </a:lstStyle>
              <a:p>
                <a:r>
                  <a:t>Quadratic corrections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o what then are global SMEFT fit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 what then are global SMEFT fits?</a:t>
            </a:r>
          </a:p>
        </p:txBody>
      </p:sp>
      <p:sp>
        <p:nvSpPr>
          <p:cNvPr id="233" name="A global SMEFT analysis needs to explore a huge parameter space (2499 at dim 6)…"/>
          <p:cNvSpPr txBox="1">
            <a:spLocks noGrp="1"/>
          </p:cNvSpPr>
          <p:nvPr>
            <p:ph type="body" sz="half" idx="1"/>
          </p:nvPr>
        </p:nvSpPr>
        <p:spPr>
          <a:xfrm>
            <a:off x="1385042" y="2994648"/>
            <a:ext cx="21639316" cy="4040702"/>
          </a:xfrm>
          <a:prstGeom prst="rect">
            <a:avLst/>
          </a:prstGeom>
        </p:spPr>
        <p:txBody>
          <a:bodyPr/>
          <a:lstStyle/>
          <a:p>
            <a:pPr marL="508000" indent="-508000"/>
            <a:r>
              <a:t>A global SMEFT analysis needs to explore a </a:t>
            </a:r>
            <a:r>
              <a:rPr b="1"/>
              <a:t>huge</a:t>
            </a:r>
            <a:r>
              <a:t> parameter space (2499 at dim 6)</a:t>
            </a:r>
          </a:p>
          <a:p>
            <a:pPr marL="508000" indent="-508000"/>
            <a:r>
              <a:t>Studies the intricate interplay between the </a:t>
            </a:r>
            <a:r>
              <a:rPr b="1"/>
              <a:t>top,  Higgs </a:t>
            </a:r>
            <a:r>
              <a:t>and </a:t>
            </a:r>
            <a:r>
              <a:rPr b="1"/>
              <a:t>diboson</a:t>
            </a:r>
            <a:r>
              <a:t> sectors</a:t>
            </a:r>
          </a:p>
          <a:p>
            <a:pPr marL="508000" indent="-508000"/>
            <a:r>
              <a:t>Requires state-of-the-art theory calculations in both the SM (NLO QCD + NNLO K-factors) and EFT </a:t>
            </a:r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175716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grpSp>
        <p:nvGrpSpPr>
          <p:cNvPr id="239" name="Group"/>
          <p:cNvGrpSpPr/>
          <p:nvPr/>
        </p:nvGrpSpPr>
        <p:grpSpPr>
          <a:xfrm>
            <a:off x="1344845" y="2396882"/>
            <a:ext cx="21997589" cy="10116261"/>
            <a:chOff x="0" y="0"/>
            <a:chExt cx="21997587" cy="10116259"/>
          </a:xfrm>
        </p:grpSpPr>
        <p:grpSp>
          <p:nvGrpSpPr>
            <p:cNvPr id="237" name="Group"/>
            <p:cNvGrpSpPr/>
            <p:nvPr/>
          </p:nvGrpSpPr>
          <p:grpSpPr>
            <a:xfrm>
              <a:off x="0" y="0"/>
              <a:ext cx="21997588" cy="10116260"/>
              <a:chOff x="0" y="0"/>
              <a:chExt cx="21997587" cy="10116259"/>
            </a:xfrm>
          </p:grpSpPr>
          <p:sp>
            <p:nvSpPr>
              <p:cNvPr id="235" name="Rounded Rectangle"/>
              <p:cNvSpPr/>
              <p:nvPr/>
            </p:nvSpPr>
            <p:spPr>
              <a:xfrm>
                <a:off x="0" y="0"/>
                <a:ext cx="21997588" cy="10116260"/>
              </a:xfrm>
              <a:prstGeom prst="roundRect">
                <a:avLst>
                  <a:gd name="adj" fmla="val 15000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236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04136" y="315172"/>
                <a:ext cx="18886037" cy="96019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38" name="J.J. Ethier et al.…"/>
            <p:cNvSpPr txBox="1"/>
            <p:nvPr/>
          </p:nvSpPr>
          <p:spPr>
            <a:xfrm>
              <a:off x="13689398" y="1022317"/>
              <a:ext cx="2214678" cy="829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r">
                <a:defRPr>
                  <a:solidFill>
                    <a:srgbClr val="6C6C6C"/>
                  </a:solidFill>
                </a:defRPr>
              </a:pPr>
              <a:r>
                <a:t>J.J. Ethier et al.</a:t>
              </a:r>
            </a:p>
            <a:p>
              <a:pPr algn="r">
                <a:defRPr>
                  <a:solidFill>
                    <a:srgbClr val="6C6C6C"/>
                  </a:solidFill>
                </a:defRPr>
              </a:pPr>
              <a:r>
                <a:t>[2105.00006]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1" animBg="1" advAuto="0"/>
      <p:bldP spid="239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o what then are global SMEFT fit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 what then are global SMEFT fits?</a:t>
            </a:r>
          </a:p>
        </p:txBody>
      </p:sp>
      <p:sp>
        <p:nvSpPr>
          <p:cNvPr id="242" name="A global SMEFT analysis needs to explore a huge parameter space (2499 at dim 6)…"/>
          <p:cNvSpPr txBox="1">
            <a:spLocks noGrp="1"/>
          </p:cNvSpPr>
          <p:nvPr>
            <p:ph type="body" idx="1"/>
          </p:nvPr>
        </p:nvSpPr>
        <p:spPr>
          <a:xfrm>
            <a:off x="1385042" y="2994648"/>
            <a:ext cx="21639316" cy="6659310"/>
          </a:xfrm>
          <a:prstGeom prst="rect">
            <a:avLst/>
          </a:prstGeom>
        </p:spPr>
        <p:txBody>
          <a:bodyPr/>
          <a:lstStyle/>
          <a:p>
            <a:pPr marL="508000" indent="-508000"/>
            <a:r>
              <a:t>A global SMEFT analysis needs to explore a </a:t>
            </a:r>
            <a:r>
              <a:rPr b="1"/>
              <a:t>huge</a:t>
            </a:r>
            <a:r>
              <a:t> parameter space (2499 at dim 6)</a:t>
            </a:r>
          </a:p>
          <a:p>
            <a:pPr marL="508000" indent="-508000"/>
            <a:r>
              <a:t>Studies the intricate interplay between the </a:t>
            </a:r>
            <a:r>
              <a:rPr b="1"/>
              <a:t>top,  Higgs </a:t>
            </a:r>
            <a:r>
              <a:t>and </a:t>
            </a:r>
            <a:r>
              <a:rPr b="1"/>
              <a:t>diboson</a:t>
            </a:r>
            <a:r>
              <a:t> sectors</a:t>
            </a:r>
          </a:p>
          <a:p>
            <a:pPr marL="508000" indent="-508000"/>
            <a:r>
              <a:t>Requires state-of-the-art theory calculations in both the SM (NLO QCD + NNLO K-factors) and EFT </a:t>
            </a:r>
          </a:p>
          <a:p>
            <a:pPr marL="508000" indent="-508000"/>
            <a:r>
              <a:t>Based on unfolded cross sections </a:t>
            </a:r>
            <a:r>
              <a:rPr b="1"/>
              <a:t>not tailored</a:t>
            </a:r>
            <a:r>
              <a:t> for EFT studies!</a:t>
            </a:r>
          </a:p>
        </p:txBody>
      </p:sp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175716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grpSp>
        <p:nvGrpSpPr>
          <p:cNvPr id="246" name="Group"/>
          <p:cNvGrpSpPr/>
          <p:nvPr/>
        </p:nvGrpSpPr>
        <p:grpSpPr>
          <a:xfrm>
            <a:off x="3897371" y="9050463"/>
            <a:ext cx="16614657" cy="2136143"/>
            <a:chOff x="0" y="0"/>
            <a:chExt cx="16614655" cy="2136142"/>
          </a:xfrm>
        </p:grpSpPr>
        <p:sp>
          <p:nvSpPr>
            <p:cNvPr id="244" name="Rounded Rectangle"/>
            <p:cNvSpPr/>
            <p:nvPr/>
          </p:nvSpPr>
          <p:spPr>
            <a:xfrm>
              <a:off x="0" y="0"/>
              <a:ext cx="16614656" cy="2136143"/>
            </a:xfrm>
            <a:prstGeom prst="roundRect">
              <a:avLst>
                <a:gd name="adj" fmla="val 1438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5" name="Group"/>
            <p:cNvSpPr txBox="1"/>
            <p:nvPr/>
          </p:nvSpPr>
          <p:spPr>
            <a:xfrm>
              <a:off x="93793" y="353718"/>
              <a:ext cx="16422304" cy="14287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100">
                  <a:solidFill>
                    <a:srgbClr val="000000"/>
                  </a:solidFill>
                </a:defRPr>
              </a:lvl1pPr>
            </a:lstStyle>
            <a:p>
              <a:r>
                <a:t>Can we extend global SMEFT fits with ML based observables?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ounded Rectangle"/>
          <p:cNvSpPr/>
          <p:nvPr/>
        </p:nvSpPr>
        <p:spPr>
          <a:xfrm>
            <a:off x="4049955" y="2657921"/>
            <a:ext cx="16614657" cy="1451788"/>
          </a:xfrm>
          <a:prstGeom prst="roundRect">
            <a:avLst>
              <a:gd name="adj" fmla="val 21168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9" name="Statistically optimal observables from M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Statistically optimal observables from ML</a:t>
            </a:r>
          </a:p>
        </p:txBody>
      </p:sp>
      <p:sp>
        <p:nvSpPr>
          <p:cNvPr id="250" name="Difficult question to answer in general, since SMEFT measurements can be…"/>
          <p:cNvSpPr txBox="1">
            <a:spLocks noGrp="1"/>
          </p:cNvSpPr>
          <p:nvPr>
            <p:ph type="body" idx="1"/>
          </p:nvPr>
        </p:nvSpPr>
        <p:spPr>
          <a:xfrm>
            <a:off x="1206500" y="5028867"/>
            <a:ext cx="21971000" cy="6695286"/>
          </a:xfrm>
          <a:prstGeom prst="rect">
            <a:avLst/>
          </a:prstGeom>
        </p:spPr>
        <p:txBody>
          <a:bodyPr/>
          <a:lstStyle/>
          <a:p>
            <a:r>
              <a:t>Difficult question to answer in general, since SMEFT measurements can be</a:t>
            </a:r>
          </a:p>
          <a:p>
            <a:pPr lvl="1"/>
            <a:r>
              <a:t>Inclusive or (1, 2, 3) - differential (in which variables?)</a:t>
            </a:r>
          </a:p>
          <a:p>
            <a:pPr lvl="1"/>
            <a:r>
              <a:t>Binned (choice of binning?) or unbinned</a:t>
            </a:r>
          </a:p>
        </p:txBody>
      </p:sp>
      <p:sp>
        <p:nvSpPr>
          <p:cNvPr id="2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175716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52" name="Group"/>
          <p:cNvSpPr txBox="1"/>
          <p:nvPr/>
        </p:nvSpPr>
        <p:spPr>
          <a:xfrm>
            <a:off x="4148514" y="2669669"/>
            <a:ext cx="16417539" cy="142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100">
                <a:solidFill>
                  <a:srgbClr val="000000"/>
                </a:solidFill>
              </a:defRPr>
            </a:pPr>
            <a:r>
              <a:t>Which kind of measurement is </a:t>
            </a:r>
            <a:r>
              <a:rPr b="1"/>
              <a:t>most</a:t>
            </a:r>
            <a:r>
              <a:t> </a:t>
            </a:r>
            <a:r>
              <a:rPr b="1"/>
              <a:t>sensitive</a:t>
            </a:r>
            <a:r>
              <a:t> to SMEFT operators?</a:t>
            </a:r>
          </a:p>
        </p:txBody>
      </p:sp>
      <p:grpSp>
        <p:nvGrpSpPr>
          <p:cNvPr id="257" name="Group"/>
          <p:cNvGrpSpPr/>
          <p:nvPr/>
        </p:nvGrpSpPr>
        <p:grpSpPr>
          <a:xfrm>
            <a:off x="14922034" y="6034261"/>
            <a:ext cx="8568385" cy="4083884"/>
            <a:chOff x="0" y="0"/>
            <a:chExt cx="8568383" cy="4083883"/>
          </a:xfrm>
        </p:grpSpPr>
        <p:grpSp>
          <p:nvGrpSpPr>
            <p:cNvPr id="255" name="Group"/>
            <p:cNvGrpSpPr/>
            <p:nvPr/>
          </p:nvGrpSpPr>
          <p:grpSpPr>
            <a:xfrm>
              <a:off x="0" y="0"/>
              <a:ext cx="8568384" cy="3347367"/>
              <a:chOff x="0" y="0"/>
              <a:chExt cx="8568383" cy="3347366"/>
            </a:xfrm>
          </p:grpSpPr>
          <p:sp>
            <p:nvSpPr>
              <p:cNvPr id="253" name="Rectangle"/>
              <p:cNvSpPr/>
              <p:nvPr/>
            </p:nvSpPr>
            <p:spPr>
              <a:xfrm>
                <a:off x="0" y="0"/>
                <a:ext cx="8568384" cy="334736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000000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254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1569" y="86674"/>
                <a:ext cx="8336298" cy="32606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56" name="ATLAS-CONF-2021-051"/>
            <p:cNvSpPr txBox="1"/>
            <p:nvPr/>
          </p:nvSpPr>
          <p:spPr>
            <a:xfrm>
              <a:off x="5090199" y="3622517"/>
              <a:ext cx="3411932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>
                  <a:solidFill>
                    <a:srgbClr val="6C6C6C"/>
                  </a:solidFill>
                </a:defRPr>
              </a:lvl1pPr>
            </a:lstStyle>
            <a:p>
              <a:r>
                <a:t>ATLAS-CONF-2021-051</a:t>
              </a:r>
            </a:p>
          </p:txBody>
        </p:sp>
      </p:grpSp>
      <p:grpSp>
        <p:nvGrpSpPr>
          <p:cNvPr id="262" name="Group"/>
          <p:cNvGrpSpPr/>
          <p:nvPr/>
        </p:nvGrpSpPr>
        <p:grpSpPr>
          <a:xfrm>
            <a:off x="3536918" y="9287250"/>
            <a:ext cx="19826325" cy="2136143"/>
            <a:chOff x="0" y="0"/>
            <a:chExt cx="19826324" cy="2136142"/>
          </a:xfrm>
        </p:grpSpPr>
        <p:grpSp>
          <p:nvGrpSpPr>
            <p:cNvPr id="260" name="Group"/>
            <p:cNvGrpSpPr/>
            <p:nvPr/>
          </p:nvGrpSpPr>
          <p:grpSpPr>
            <a:xfrm>
              <a:off x="0" y="0"/>
              <a:ext cx="16614656" cy="2136143"/>
              <a:chOff x="0" y="0"/>
              <a:chExt cx="16614655" cy="2136142"/>
            </a:xfrm>
          </p:grpSpPr>
          <p:sp>
            <p:nvSpPr>
              <p:cNvPr id="258" name="Rounded Rectangle"/>
              <p:cNvSpPr/>
              <p:nvPr/>
            </p:nvSpPr>
            <p:spPr>
              <a:xfrm>
                <a:off x="0" y="0"/>
                <a:ext cx="16614656" cy="2136143"/>
              </a:xfrm>
              <a:prstGeom prst="roundRect">
                <a:avLst>
                  <a:gd name="adj" fmla="val 14387"/>
                </a:avLst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59" name="Group"/>
              <p:cNvSpPr txBox="1"/>
              <p:nvPr/>
            </p:nvSpPr>
            <p:spPr>
              <a:xfrm>
                <a:off x="98559" y="353925"/>
                <a:ext cx="16417538" cy="14282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100" b="1">
                    <a:solidFill>
                      <a:srgbClr val="000000"/>
                    </a:solidFill>
                  </a:defRPr>
                </a:pPr>
                <a:r>
                  <a:t>Goal: </a:t>
                </a:r>
                <a:r>
                  <a:rPr b="0"/>
                  <a:t>deploy unbinned measurements to determine the optimal sensitivity using ML techniques</a:t>
                </a:r>
              </a:p>
            </p:txBody>
          </p:sp>
        </p:grpSp>
        <p:sp>
          <p:nvSpPr>
            <p:cNvPr id="261" name="Useful diagnosis tool!"/>
            <p:cNvSpPr txBox="1"/>
            <p:nvPr/>
          </p:nvSpPr>
          <p:spPr>
            <a:xfrm>
              <a:off x="16782591" y="1513215"/>
              <a:ext cx="3043734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r>
                <a:t>Useful diagnosis tool!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1" build="p" bldLvl="5" animBg="1" advAuto="0"/>
      <p:bldP spid="257" grpId="2" animBg="1" advAuto="0"/>
      <p:bldP spid="257" grpId="3" animBg="1" advAuto="0"/>
      <p:bldP spid="262" grpId="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lated 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Related work</a:t>
            </a:r>
          </a:p>
        </p:txBody>
      </p:sp>
      <p:sp>
        <p:nvSpPr>
          <p:cNvPr id="265" name="The likelihood ratio as central object…"/>
          <p:cNvSpPr txBox="1">
            <a:spLocks noGrp="1"/>
          </p:cNvSpPr>
          <p:nvPr>
            <p:ph type="body" idx="1"/>
          </p:nvPr>
        </p:nvSpPr>
        <p:spPr>
          <a:xfrm>
            <a:off x="1433219" y="2629074"/>
            <a:ext cx="19749837" cy="8457852"/>
          </a:xfrm>
          <a:prstGeom prst="rect">
            <a:avLst/>
          </a:prstGeom>
        </p:spPr>
        <p:txBody>
          <a:bodyPr/>
          <a:lstStyle/>
          <a:p>
            <a:r>
              <a:t>The </a:t>
            </a:r>
            <a:r>
              <a:rPr b="1"/>
              <a:t>likelihood</a:t>
            </a:r>
            <a:r>
              <a:t> </a:t>
            </a:r>
            <a:r>
              <a:rPr b="1"/>
              <a:t>ratio</a:t>
            </a:r>
            <a:r>
              <a:t> as central object</a:t>
            </a:r>
          </a:p>
          <a:p>
            <a:r>
              <a:t>Parameterise the likelihood ratio with </a:t>
            </a:r>
            <a:r>
              <a:rPr b="1"/>
              <a:t>Neural Networks</a:t>
            </a:r>
          </a:p>
          <a:p>
            <a:r>
              <a:t>Current studies are limited to only a </a:t>
            </a:r>
            <a:r>
              <a:rPr b="1"/>
              <a:t>small number of EFT coefficients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69245" y="6404684"/>
            <a:ext cx="7366090" cy="538834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S. Chen, A. Glioti, G. Panico, A. Wulzer…"/>
          <p:cNvSpPr txBox="1"/>
          <p:nvPr/>
        </p:nvSpPr>
        <p:spPr>
          <a:xfrm>
            <a:off x="17835481" y="11878086"/>
            <a:ext cx="5414773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>
                <a:solidFill>
                  <a:srgbClr val="6C6C6C"/>
                </a:solidFill>
              </a:defRPr>
            </a:pPr>
            <a:r>
              <a:t>S. Chen, A. Glioti, G. Panico, A. Wulzer</a:t>
            </a:r>
          </a:p>
          <a:p>
            <a:pPr algn="r">
              <a:defRPr>
                <a:solidFill>
                  <a:srgbClr val="6C6C6C"/>
                </a:solidFill>
              </a:defRPr>
            </a:pPr>
            <a:r>
              <a:t>[2007.10356]</a:t>
            </a:r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520" y="6394745"/>
            <a:ext cx="12610832" cy="4292778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J. Brehmer et al. [2010.06439]"/>
          <p:cNvSpPr txBox="1"/>
          <p:nvPr/>
        </p:nvSpPr>
        <p:spPr>
          <a:xfrm>
            <a:off x="1798254" y="11330337"/>
            <a:ext cx="420288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>
                <a:solidFill>
                  <a:srgbClr val="6C6C6C"/>
                </a:solidFill>
              </a:defRPr>
            </a:lvl1pPr>
          </a:lstStyle>
          <a:p>
            <a:r>
              <a:t>J. Brehmer et al. [2010.06439]</a:t>
            </a:r>
          </a:p>
        </p:txBody>
      </p:sp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175716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175716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73" name="Statistically optimal observables from M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Statistically optimal observables from ML</a:t>
            </a:r>
          </a:p>
        </p:txBody>
      </p:sp>
      <p:sp>
        <p:nvSpPr>
          <p:cNvPr id="274" name="Rounded Rectangle"/>
          <p:cNvSpPr/>
          <p:nvPr/>
        </p:nvSpPr>
        <p:spPr>
          <a:xfrm>
            <a:off x="4049955" y="2657921"/>
            <a:ext cx="16614657" cy="1451788"/>
          </a:xfrm>
          <a:prstGeom prst="roundRect">
            <a:avLst>
              <a:gd name="adj" fmla="val 21168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5" name="Group"/>
          <p:cNvSpPr txBox="1"/>
          <p:nvPr/>
        </p:nvSpPr>
        <p:spPr>
          <a:xfrm>
            <a:off x="4148514" y="2669669"/>
            <a:ext cx="16417539" cy="1428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100">
                <a:solidFill>
                  <a:srgbClr val="000000"/>
                </a:solidFill>
              </a:defRPr>
            </a:pPr>
            <a:r>
              <a:t>Carry out EFT analysis with </a:t>
            </a:r>
            <a:r>
              <a:rPr b="1"/>
              <a:t>different </a:t>
            </a:r>
            <a:r>
              <a:t>variants of the </a:t>
            </a:r>
            <a:r>
              <a:rPr b="1"/>
              <a:t>same</a:t>
            </a:r>
            <a:r>
              <a:t> measurement</a:t>
            </a:r>
          </a:p>
        </p:txBody>
      </p:sp>
      <p:sp>
        <p:nvSpPr>
          <p:cNvPr id="276" name="Binned Gaussian Likelihood"/>
          <p:cNvSpPr txBox="1"/>
          <p:nvPr/>
        </p:nvSpPr>
        <p:spPr>
          <a:xfrm>
            <a:off x="4090049" y="7226612"/>
            <a:ext cx="5172762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Binned Gaussian Likelihood</a:t>
            </a:r>
          </a:p>
        </p:txBody>
      </p:sp>
      <p:sp>
        <p:nvSpPr>
          <p:cNvPr id="277" name="Binned Poissonian Likelihood"/>
          <p:cNvSpPr txBox="1"/>
          <p:nvPr/>
        </p:nvSpPr>
        <p:spPr>
          <a:xfrm>
            <a:off x="15053759" y="7226612"/>
            <a:ext cx="5466183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Binned Poissonian Likelihood</a:t>
            </a:r>
          </a:p>
        </p:txBody>
      </p:sp>
      <p:grpSp>
        <p:nvGrpSpPr>
          <p:cNvPr id="282" name="Group"/>
          <p:cNvGrpSpPr/>
          <p:nvPr/>
        </p:nvGrpSpPr>
        <p:grpSpPr>
          <a:xfrm>
            <a:off x="2566499" y="8277111"/>
            <a:ext cx="19251002" cy="3164629"/>
            <a:chOff x="0" y="0"/>
            <a:chExt cx="19251001" cy="3164628"/>
          </a:xfrm>
        </p:grpSpPr>
        <p:sp>
          <p:nvSpPr>
            <p:cNvPr id="278" name="Rounded Rectangle"/>
            <p:cNvSpPr/>
            <p:nvPr/>
          </p:nvSpPr>
          <p:spPr>
            <a:xfrm>
              <a:off x="0" y="0"/>
              <a:ext cx="19251002" cy="3164629"/>
            </a:xfrm>
            <a:prstGeom prst="roundRect">
              <a:avLst>
                <a:gd name="adj" fmla="val 1169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9" name="Unbinned extended likelihood"/>
            <p:cNvSpPr txBox="1"/>
            <p:nvPr/>
          </p:nvSpPr>
          <p:spPr>
            <a:xfrm>
              <a:off x="6855916" y="148395"/>
              <a:ext cx="5869737" cy="585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solidFill>
                    <a:srgbClr val="000000"/>
                  </a:solidFill>
                </a:defRPr>
              </a:lvl1pPr>
            </a:lstStyle>
            <a:p>
              <a:r>
                <a:t>Unbinned extended likelihood</a:t>
              </a:r>
            </a:p>
          </p:txBody>
        </p:sp>
        <p:pic>
          <p:nvPicPr>
            <p:cNvPr id="280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952" y="970320"/>
              <a:ext cx="10577947" cy="1925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80965" y="1005974"/>
              <a:ext cx="6101871" cy="18537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3" name="We consider processes that are dominated by statistical uncertainties, adding systematics is WIP"/>
          <p:cNvSpPr txBox="1"/>
          <p:nvPr/>
        </p:nvSpPr>
        <p:spPr>
          <a:xfrm>
            <a:off x="3327958" y="11919418"/>
            <a:ext cx="17728084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We consider processes that are dominated by statistical uncertainties, adding systematics is WIP</a:t>
            </a: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871" y="4758892"/>
            <a:ext cx="8127117" cy="2049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7212" y="4932093"/>
            <a:ext cx="8419278" cy="1807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Dependence of cross-section* on all (independent) kinematic variables and all EFT coefficients       is parameterised by a feed-forward NN trained to Monte-Carlo simulations, benchmarked with analytical calculations"/>
          <p:cNvSpPr txBox="1">
            <a:spLocks noGrp="1"/>
          </p:cNvSpPr>
          <p:nvPr>
            <p:ph type="body" sz="half" idx="1"/>
          </p:nvPr>
        </p:nvSpPr>
        <p:spPr>
          <a:xfrm>
            <a:off x="1247229" y="3229218"/>
            <a:ext cx="10802034" cy="995301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20000"/>
              </a:lnSpc>
              <a:buSzTx/>
              <a:buNone/>
            </a:pPr>
            <a:r>
              <a:t>Dependence of cross-section* on all (independent) kinematic variables and all EFT coefficients </a:t>
            </a:r>
            <a:br/>
            <a:br/>
            <a:br/>
            <a:br/>
            <a:br/>
            <a:br/>
            <a:r>
              <a:t>is parameterised by a feed-forward NN trained to Monte-Carlo simulations, </a:t>
            </a:r>
            <a:r>
              <a:rPr b="1"/>
              <a:t>benchmarked</a:t>
            </a:r>
            <a:r>
              <a:t> with analytical calculations</a:t>
            </a:r>
          </a:p>
        </p:txBody>
      </p:sp>
      <p:sp>
        <p:nvSpPr>
          <p:cNvPr id="2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175716"/>
            <a:ext cx="241402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89" name="Statistically optimal observables from M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Statistically optimal observables from ML</a:t>
            </a:r>
          </a:p>
        </p:txBody>
      </p:sp>
      <p:pic>
        <p:nvPicPr>
          <p:cNvPr id="290" name="training_animation_chw.gif" descr="training_animation_chw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708283" y="3315567"/>
            <a:ext cx="10802034" cy="86416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" name="Group"/>
          <p:cNvGrpSpPr/>
          <p:nvPr/>
        </p:nvGrpSpPr>
        <p:grpSpPr>
          <a:xfrm>
            <a:off x="3522660" y="11984546"/>
            <a:ext cx="7217628" cy="1547770"/>
            <a:chOff x="2383148" y="0"/>
            <a:chExt cx="7217625" cy="1547768"/>
          </a:xfrm>
        </p:grpSpPr>
        <p:sp>
          <p:nvSpPr>
            <p:cNvPr id="291" name="*Actually the likelihood ratio"/>
            <p:cNvSpPr/>
            <p:nvPr/>
          </p:nvSpPr>
          <p:spPr>
            <a:xfrm>
              <a:off x="2383148" y="27776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900">
                  <a:solidFill>
                    <a:srgbClr val="000000"/>
                  </a:solidFill>
                </a:defRPr>
              </a:lvl1pPr>
            </a:lstStyle>
            <a:p>
              <a:r>
                <a:t>*Actually the likelihood ratio </a:t>
              </a:r>
            </a:p>
          </p:txBody>
        </p:sp>
        <p:pic>
          <p:nvPicPr>
            <p:cNvPr id="292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85743" y="0"/>
              <a:ext cx="4815032" cy="6063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4" name="Group"/>
          <p:cNvSpPr/>
          <p:nvPr/>
        </p:nvSpPr>
        <p:spPr>
          <a:xfrm>
            <a:off x="17983056" y="12418113"/>
            <a:ext cx="1270001" cy="1270001"/>
          </a:xfrm>
          <a:prstGeom prst="line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000000"/>
                </a:solidFill>
              </a:defRPr>
            </a:lvl1pPr>
          </a:lstStyle>
          <a:p>
            <a:r>
              <a:t>Challenge: correctly describing tails of distributions (low stats)</a:t>
            </a:r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650" y="6207179"/>
            <a:ext cx="6916830" cy="1965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2656" y="10195261"/>
            <a:ext cx="3530327" cy="535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1" animBg="1" advAuto="0"/>
      <p:bldP spid="294" grpId="2" animBg="1" advAuto="0"/>
    </p:bldLst>
  </p:timing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993</Words>
  <Application>Microsoft Macintosh PowerPoint</Application>
  <PresentationFormat>Custom</PresentationFormat>
  <Paragraphs>151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Cambria Math</vt:lpstr>
      <vt:lpstr>Helvetica Neue</vt:lpstr>
      <vt:lpstr>Helvetica Neue Medium</vt:lpstr>
      <vt:lpstr>20_BasicBlack</vt:lpstr>
      <vt:lpstr>Unbinned measurements in global SMEFT fits from machine learning</vt:lpstr>
      <vt:lpstr>The Standard Model Effective Field Theory</vt:lpstr>
      <vt:lpstr>The Standard Model Effective Field Theory</vt:lpstr>
      <vt:lpstr>So what then are global SMEFT fits?</vt:lpstr>
      <vt:lpstr>So what then are global SMEFT fits?</vt:lpstr>
      <vt:lpstr>Statistically optimal observables from ML</vt:lpstr>
      <vt:lpstr>Related work</vt:lpstr>
      <vt:lpstr>Statistically optimal observables from ML</vt:lpstr>
      <vt:lpstr>Statistically optimal observables from ML</vt:lpstr>
      <vt:lpstr>Training formalism</vt:lpstr>
      <vt:lpstr>Scaling behaviour</vt:lpstr>
      <vt:lpstr>The Monte Carlo replica method</vt:lpstr>
      <vt:lpstr>The Monte Carlo replica method</vt:lpstr>
      <vt:lpstr>PowerPoint Presentation</vt:lpstr>
      <vt:lpstr>Results</vt:lpstr>
      <vt:lpstr>Results</vt:lpstr>
      <vt:lpstr>Results</vt:lpstr>
      <vt:lpstr>Results</vt:lpstr>
      <vt:lpstr>Conclusion and Outlook</vt:lpstr>
      <vt:lpstr>PowerPoint Presentation</vt:lpstr>
      <vt:lpstr>The SMEFT modifies LHC observables!</vt:lpstr>
      <vt:lpstr>Backup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Unbinned measurements in global SMEFT fits from machine learning</dc:title>
  <cp:lastModifiedBy>Hoeve, J.J. ter (Jaco)</cp:lastModifiedBy>
  <cp:revision>2</cp:revision>
  <dcterms:modified xsi:type="dcterms:W3CDTF">2022-04-28T10:34:08Z</dcterms:modified>
</cp:coreProperties>
</file>