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5" r:id="rId4"/>
  </p:sldMasterIdLst>
  <p:notesMasterIdLst>
    <p:notesMasterId r:id="rId56"/>
  </p:notesMasterIdLst>
  <p:handoutMasterIdLst>
    <p:handoutMasterId r:id="rId57"/>
  </p:handoutMasterIdLst>
  <p:sldIdLst>
    <p:sldId id="995" r:id="rId5"/>
    <p:sldId id="1057" r:id="rId6"/>
    <p:sldId id="7331" r:id="rId7"/>
    <p:sldId id="7218" r:id="rId8"/>
    <p:sldId id="7329" r:id="rId9"/>
    <p:sldId id="2505" r:id="rId10"/>
    <p:sldId id="7119" r:id="rId11"/>
    <p:sldId id="7271" r:id="rId12"/>
    <p:sldId id="2566" r:id="rId13"/>
    <p:sldId id="7259" r:id="rId14"/>
    <p:sldId id="2543" r:id="rId15"/>
    <p:sldId id="7330" r:id="rId16"/>
    <p:sldId id="7352" r:id="rId17"/>
    <p:sldId id="7353" r:id="rId18"/>
    <p:sldId id="7354" r:id="rId19"/>
    <p:sldId id="7355" r:id="rId20"/>
    <p:sldId id="7356" r:id="rId21"/>
    <p:sldId id="7357" r:id="rId22"/>
    <p:sldId id="7358" r:id="rId23"/>
    <p:sldId id="7359" r:id="rId24"/>
    <p:sldId id="7360" r:id="rId25"/>
    <p:sldId id="7361" r:id="rId26"/>
    <p:sldId id="7334" r:id="rId27"/>
    <p:sldId id="7260" r:id="rId28"/>
    <p:sldId id="7341" r:id="rId29"/>
    <p:sldId id="7264" r:id="rId30"/>
    <p:sldId id="7363" r:id="rId31"/>
    <p:sldId id="7362" r:id="rId32"/>
    <p:sldId id="7251" r:id="rId33"/>
    <p:sldId id="2568" r:id="rId34"/>
    <p:sldId id="2548" r:id="rId35"/>
    <p:sldId id="7314" r:id="rId36"/>
    <p:sldId id="7315" r:id="rId37"/>
    <p:sldId id="7316" r:id="rId38"/>
    <p:sldId id="7317" r:id="rId39"/>
    <p:sldId id="7320" r:id="rId40"/>
    <p:sldId id="7339" r:id="rId41"/>
    <p:sldId id="7249" r:id="rId42"/>
    <p:sldId id="7254" r:id="rId43"/>
    <p:sldId id="7269" r:id="rId44"/>
    <p:sldId id="7250" r:id="rId45"/>
    <p:sldId id="7321" r:id="rId46"/>
    <p:sldId id="7347" r:id="rId47"/>
    <p:sldId id="7344" r:id="rId48"/>
    <p:sldId id="7135" r:id="rId49"/>
    <p:sldId id="7351" r:id="rId50"/>
    <p:sldId id="7124" r:id="rId51"/>
    <p:sldId id="7328" r:id="rId52"/>
    <p:sldId id="7232" r:id="rId53"/>
    <p:sldId id="2533" r:id="rId54"/>
    <p:sldId id="2464" r:id="rId55"/>
  </p:sldIdLst>
  <p:sldSz cx="9144000" cy="5143500" type="screen16x9"/>
  <p:notesSz cx="6858000" cy="9144000"/>
  <p:defaultTextStyle>
    <a:defPPr>
      <a:defRPr lang="fr-FR"/>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92E4E0A3-18E1-284F-BC59-999E375C112A}">
          <p14:sldIdLst>
            <p14:sldId id="995"/>
            <p14:sldId id="1057"/>
            <p14:sldId id="7331"/>
            <p14:sldId id="7218"/>
            <p14:sldId id="7329"/>
            <p14:sldId id="2505"/>
            <p14:sldId id="7119"/>
            <p14:sldId id="7271"/>
            <p14:sldId id="2566"/>
            <p14:sldId id="7259"/>
            <p14:sldId id="2543"/>
            <p14:sldId id="7330"/>
            <p14:sldId id="7352"/>
            <p14:sldId id="7353"/>
            <p14:sldId id="7354"/>
            <p14:sldId id="7355"/>
            <p14:sldId id="7356"/>
            <p14:sldId id="7357"/>
            <p14:sldId id="7358"/>
            <p14:sldId id="7359"/>
            <p14:sldId id="7360"/>
            <p14:sldId id="7361"/>
            <p14:sldId id="7334"/>
            <p14:sldId id="7260"/>
            <p14:sldId id="7341"/>
            <p14:sldId id="7264"/>
            <p14:sldId id="7363"/>
            <p14:sldId id="7362"/>
            <p14:sldId id="7251"/>
            <p14:sldId id="2568"/>
            <p14:sldId id="2548"/>
            <p14:sldId id="7314"/>
            <p14:sldId id="7315"/>
            <p14:sldId id="7316"/>
            <p14:sldId id="7317"/>
            <p14:sldId id="7320"/>
            <p14:sldId id="7339"/>
            <p14:sldId id="7249"/>
            <p14:sldId id="7254"/>
            <p14:sldId id="7269"/>
            <p14:sldId id="7250"/>
            <p14:sldId id="7321"/>
            <p14:sldId id="7347"/>
            <p14:sldId id="7344"/>
            <p14:sldId id="7135"/>
            <p14:sldId id="7351"/>
            <p14:sldId id="7124"/>
            <p14:sldId id="7328"/>
            <p14:sldId id="7232"/>
            <p14:sldId id="2533"/>
            <p14:sldId id="246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6302BC3-DD5D-6D4B-CE54-DD611E305A83}" name="Vianney Taquet" initials="VT" userId="S::vtaquet@quantmetry.com::8d55529c-07cd-4157-b060-2a65af82e451" providerId="AD"/>
  <p188:author id="{21ED62E5-B174-00C0-855A-B7FA0DDADC7D}" name="Nicolas Brunel" initials="NB" userId="S::nbrunel@quantmetry.com::84dd60d9-394d-4339-b677-74182f4fef6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régoire Martinon" initials="GM" lastIdx="1" clrIdx="0">
    <p:extLst>
      <p:ext uri="{19B8F6BF-5375-455C-9EA6-DF929625EA0E}">
        <p15:presenceInfo xmlns:p15="http://schemas.microsoft.com/office/powerpoint/2012/main" userId="S::gmartinon@quantmetryparis.onmicrosoft.com::59cc7310-9c91-4664-b9da-b6855df721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007D"/>
    <a:srgbClr val="796EB2"/>
    <a:srgbClr val="C6C7E2"/>
    <a:srgbClr val="FDFBFE"/>
    <a:srgbClr val="EF9C9C"/>
    <a:srgbClr val="002060"/>
    <a:srgbClr val="00B050"/>
    <a:srgbClr val="FFC000"/>
    <a:srgbClr val="E3E4E4"/>
    <a:srgbClr val="4C97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A07D72-4323-0C4A-97BE-16D3B39650B9}" v="25" dt="2022-04-21T09:00:41.858"/>
    <p1510:client id="{79EE7628-28B9-E342-AA91-5008C882BC03}" v="102" dt="2022-04-21T05:14:49.822"/>
    <p1510:client id="{E195AEE1-3B1C-E649-A225-4F8E27FA3E2A}" v="26" dt="2022-04-20T07:38:34.674"/>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p:cViewPr varScale="1">
        <p:scale>
          <a:sx n="139" d="100"/>
          <a:sy n="139" d="100"/>
        </p:scale>
        <p:origin x="176" y="53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64"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b="1" i="1">
              <a:latin typeface="Trebuchet MS" panose="020B0703020202090204" pitchFamily="34" charset="0"/>
            </a:endParaRP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0045586-71B0-0649-A686-7176AF22F0AC}" type="datetimeFigureOut">
              <a:rPr lang="fr-FR" b="1" i="1" smtClean="0">
                <a:latin typeface="Trebuchet MS" panose="020B0703020202090204" pitchFamily="34" charset="0"/>
              </a:rPr>
              <a:t>20/04/2022</a:t>
            </a:fld>
            <a:endParaRPr lang="fr-FR" b="1" i="1">
              <a:latin typeface="Trebuchet MS" panose="020B0703020202090204" pitchFamily="34" charset="0"/>
            </a:endParaRP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b="1" i="1">
              <a:latin typeface="Trebuchet MS" panose="020B0703020202090204" pitchFamily="34" charset="0"/>
            </a:endParaRP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5727B8-D756-9146-8DA6-04402DB43559}" type="slidenum">
              <a:rPr lang="fr-FR" b="1" i="1" smtClean="0">
                <a:latin typeface="Trebuchet MS" panose="020B0703020202090204" pitchFamily="34" charset="0"/>
              </a:rPr>
              <a:t>‹N°›</a:t>
            </a:fld>
            <a:endParaRPr lang="fr-FR" b="1" i="1">
              <a:latin typeface="Trebuchet MS" panose="020B0703020202090204" pitchFamily="34" charset="0"/>
            </a:endParaRPr>
          </a:p>
        </p:txBody>
      </p:sp>
    </p:spTree>
    <p:extLst>
      <p:ext uri="{BB962C8B-B14F-4D97-AF65-F5344CB8AC3E}">
        <p14:creationId xmlns:p14="http://schemas.microsoft.com/office/powerpoint/2010/main" val="6270252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1" i="1">
                <a:latin typeface="Trebuchet MS" panose="020B0703020202090204" pitchFamily="34" charset="0"/>
              </a:defRPr>
            </a:lvl1pPr>
          </a:lstStyle>
          <a:p>
            <a:endParaRPr lang="en-US"/>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1" i="1">
                <a:latin typeface="Trebuchet MS" panose="020B0703020202090204" pitchFamily="34" charset="0"/>
              </a:defRPr>
            </a:lvl1pPr>
          </a:lstStyle>
          <a:p>
            <a:fld id="{8D49A31B-0D03-4A16-9516-472812DFA84D}" type="datetimeFigureOut">
              <a:rPr lang="en-US" smtClean="0"/>
              <a:pPr/>
              <a:t>4/20/22</a:t>
            </a:fld>
            <a:endParaRPr lang="en-US"/>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1" i="1">
                <a:latin typeface="Trebuchet MS" panose="020B0703020202090204" pitchFamily="34" charset="0"/>
              </a:defRPr>
            </a:lvl1pPr>
          </a:lstStyle>
          <a:p>
            <a:endParaRPr lang="en-US"/>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1" i="1">
                <a:latin typeface="Trebuchet MS" panose="020B0703020202090204" pitchFamily="34" charset="0"/>
              </a:defRPr>
            </a:lvl1pPr>
          </a:lstStyle>
          <a:p>
            <a:fld id="{9E1E0B9F-5250-400D-AC6A-EC4EDAF4965C}" type="slidenum">
              <a:rPr lang="en-US" smtClean="0"/>
              <a:pPr/>
              <a:t>‹N°›</a:t>
            </a:fld>
            <a:endParaRPr lang="en-US"/>
          </a:p>
        </p:txBody>
      </p:sp>
    </p:spTree>
    <p:extLst>
      <p:ext uri="{BB962C8B-B14F-4D97-AF65-F5344CB8AC3E}">
        <p14:creationId xmlns:p14="http://schemas.microsoft.com/office/powerpoint/2010/main" val="2399607335"/>
      </p:ext>
    </p:extLst>
  </p:cSld>
  <p:clrMap bg1="lt1" tx1="dk1" bg2="lt2" tx2="dk2" accent1="accent1" accent2="accent2" accent3="accent3" accent4="accent4" accent5="accent5" accent6="accent6" hlink="hlink" folHlink="folHlink"/>
  <p:notesStyle>
    <a:lvl1pPr marL="0" algn="l" defTabSz="914333" rtl="0" eaLnBrk="1" latinLnBrk="0" hangingPunct="1">
      <a:defRPr sz="1200" b="1" i="1" kern="1200">
        <a:solidFill>
          <a:schemeClr val="tx1"/>
        </a:solidFill>
        <a:latin typeface="Trebuchet MS" panose="020B070302020209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E1E0B9F-5250-400D-AC6A-EC4EDAF4965C}" type="slidenum">
              <a:rPr lang="en-US" smtClean="0"/>
              <a:pPr/>
              <a:t>1</a:t>
            </a:fld>
            <a:endParaRPr lang="en-US"/>
          </a:p>
        </p:txBody>
      </p:sp>
    </p:spTree>
    <p:extLst>
      <p:ext uri="{BB962C8B-B14F-4D97-AF65-F5344CB8AC3E}">
        <p14:creationId xmlns:p14="http://schemas.microsoft.com/office/powerpoint/2010/main" val="18215331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E1E0B9F-5250-400D-AC6A-EC4EDAF4965C}" type="slidenum">
              <a:rPr lang="en-US" smtClean="0"/>
              <a:pPr/>
              <a:t>26</a:t>
            </a:fld>
            <a:endParaRPr lang="en-US"/>
          </a:p>
        </p:txBody>
      </p:sp>
    </p:spTree>
    <p:extLst>
      <p:ext uri="{BB962C8B-B14F-4D97-AF65-F5344CB8AC3E}">
        <p14:creationId xmlns:p14="http://schemas.microsoft.com/office/powerpoint/2010/main" val="31552066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r>
              <a:rPr lang="en-US" err="1"/>
              <a:t>Ajouter</a:t>
            </a:r>
            <a:r>
              <a:rPr lang="en-US"/>
              <a:t> que les </a:t>
            </a:r>
            <a:r>
              <a:rPr lang="en-US" err="1"/>
              <a:t>donnés</a:t>
            </a:r>
            <a:endParaRPr lang="en-US"/>
          </a:p>
        </p:txBody>
      </p:sp>
      <p:sp>
        <p:nvSpPr>
          <p:cNvPr id="4" name="Slide Number Placeholder 3"/>
          <p:cNvSpPr>
            <a:spLocks noGrp="1"/>
          </p:cNvSpPr>
          <p:nvPr>
            <p:ph type="sldNum" sz="quarter" idx="5"/>
          </p:nvPr>
        </p:nvSpPr>
        <p:spPr/>
        <p:txBody>
          <a:bodyPr/>
          <a:lstStyle/>
          <a:p>
            <a:fld id="{9E1E0B9F-5250-400D-AC6A-EC4EDAF4965C}" type="slidenum">
              <a:rPr lang="en-US" smtClean="0"/>
              <a:pPr/>
              <a:t>30</a:t>
            </a:fld>
            <a:endParaRPr lang="en-US"/>
          </a:p>
        </p:txBody>
      </p:sp>
    </p:spTree>
    <p:extLst>
      <p:ext uri="{BB962C8B-B14F-4D97-AF65-F5344CB8AC3E}">
        <p14:creationId xmlns:p14="http://schemas.microsoft.com/office/powerpoint/2010/main" val="1366174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E1E0B9F-5250-400D-AC6A-EC4EDAF4965C}" type="slidenum">
              <a:rPr lang="en-US" smtClean="0"/>
              <a:pPr/>
              <a:t>31</a:t>
            </a:fld>
            <a:endParaRPr lang="en-US"/>
          </a:p>
        </p:txBody>
      </p:sp>
    </p:spTree>
    <p:extLst>
      <p:ext uri="{BB962C8B-B14F-4D97-AF65-F5344CB8AC3E}">
        <p14:creationId xmlns:p14="http://schemas.microsoft.com/office/powerpoint/2010/main" val="4024762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E1E0B9F-5250-400D-AC6A-EC4EDAF4965C}" type="slidenum">
              <a:rPr lang="en-US" smtClean="0"/>
              <a:pPr/>
              <a:t>32</a:t>
            </a:fld>
            <a:endParaRPr lang="en-US"/>
          </a:p>
        </p:txBody>
      </p:sp>
    </p:spTree>
    <p:extLst>
      <p:ext uri="{BB962C8B-B14F-4D97-AF65-F5344CB8AC3E}">
        <p14:creationId xmlns:p14="http://schemas.microsoft.com/office/powerpoint/2010/main" val="17907643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E1E0B9F-5250-400D-AC6A-EC4EDAF4965C}" type="slidenum">
              <a:rPr lang="en-US" smtClean="0"/>
              <a:pPr/>
              <a:t>33</a:t>
            </a:fld>
            <a:endParaRPr lang="en-US"/>
          </a:p>
        </p:txBody>
      </p:sp>
    </p:spTree>
    <p:extLst>
      <p:ext uri="{BB962C8B-B14F-4D97-AF65-F5344CB8AC3E}">
        <p14:creationId xmlns:p14="http://schemas.microsoft.com/office/powerpoint/2010/main" val="546561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E1E0B9F-5250-400D-AC6A-EC4EDAF4965C}" type="slidenum">
              <a:rPr lang="en-US" smtClean="0"/>
              <a:pPr/>
              <a:t>34</a:t>
            </a:fld>
            <a:endParaRPr lang="en-US"/>
          </a:p>
        </p:txBody>
      </p:sp>
    </p:spTree>
    <p:extLst>
      <p:ext uri="{BB962C8B-B14F-4D97-AF65-F5344CB8AC3E}">
        <p14:creationId xmlns:p14="http://schemas.microsoft.com/office/powerpoint/2010/main" val="3574573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E1E0B9F-5250-400D-AC6A-EC4EDAF4965C}" type="slidenum">
              <a:rPr lang="en-US" smtClean="0"/>
              <a:pPr/>
              <a:t>35</a:t>
            </a:fld>
            <a:endParaRPr lang="en-US"/>
          </a:p>
        </p:txBody>
      </p:sp>
    </p:spTree>
    <p:extLst>
      <p:ext uri="{BB962C8B-B14F-4D97-AF65-F5344CB8AC3E}">
        <p14:creationId xmlns:p14="http://schemas.microsoft.com/office/powerpoint/2010/main" val="4035499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E1E0B9F-5250-400D-AC6A-EC4EDAF4965C}" type="slidenum">
              <a:rPr lang="en-US" smtClean="0"/>
              <a:pPr/>
              <a:t>36</a:t>
            </a:fld>
            <a:endParaRPr lang="en-US"/>
          </a:p>
        </p:txBody>
      </p:sp>
    </p:spTree>
    <p:extLst>
      <p:ext uri="{BB962C8B-B14F-4D97-AF65-F5344CB8AC3E}">
        <p14:creationId xmlns:p14="http://schemas.microsoft.com/office/powerpoint/2010/main" val="42302650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1E0B9F-5250-400D-AC6A-EC4EDAF4965C}" type="slidenum">
              <a:rPr lang="en-US" smtClean="0"/>
              <a:pPr/>
              <a:t>39</a:t>
            </a:fld>
            <a:endParaRPr lang="en-US"/>
          </a:p>
        </p:txBody>
      </p:sp>
    </p:spTree>
    <p:extLst>
      <p:ext uri="{BB962C8B-B14F-4D97-AF65-F5344CB8AC3E}">
        <p14:creationId xmlns:p14="http://schemas.microsoft.com/office/powerpoint/2010/main" val="25775075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Illustrer</a:t>
            </a:r>
            <a:r>
              <a:rPr lang="en-US"/>
              <a:t> le </a:t>
            </a:r>
            <a:r>
              <a:rPr lang="en-US" err="1"/>
              <a:t>cas</a:t>
            </a:r>
            <a:r>
              <a:rPr lang="en-US"/>
              <a:t> </a:t>
            </a:r>
            <a:r>
              <a:rPr lang="en-US" err="1"/>
              <a:t>d'usage</a:t>
            </a:r>
            <a:r>
              <a:rPr lang="en-US"/>
              <a:t> de </a:t>
            </a:r>
            <a:r>
              <a:rPr lang="en-US" err="1"/>
              <a:t>séries</a:t>
            </a:r>
            <a:r>
              <a:rPr lang="en-US"/>
              <a:t> </a:t>
            </a:r>
            <a:r>
              <a:rPr lang="en-US" err="1"/>
              <a:t>temporelles</a:t>
            </a:r>
            <a:r>
              <a:rPr lang="en-US"/>
              <a:t> </a:t>
            </a:r>
            <a:r>
              <a:rPr lang="en-US" err="1"/>
              <a:t>concret</a:t>
            </a:r>
            <a:r>
              <a:rPr lang="en-US"/>
              <a:t> : </a:t>
            </a:r>
          </a:p>
          <a:p>
            <a:r>
              <a:rPr lang="en-US"/>
              <a:t>- prix de </a:t>
            </a:r>
            <a:r>
              <a:rPr lang="en-US" err="1"/>
              <a:t>l'immobilier</a:t>
            </a:r>
            <a:r>
              <a:rPr lang="en-US"/>
              <a:t> ?</a:t>
            </a:r>
          </a:p>
          <a:p>
            <a:endParaRPr lang="en-US"/>
          </a:p>
        </p:txBody>
      </p:sp>
      <p:sp>
        <p:nvSpPr>
          <p:cNvPr id="4" name="Slide Number Placeholder 3"/>
          <p:cNvSpPr>
            <a:spLocks noGrp="1"/>
          </p:cNvSpPr>
          <p:nvPr>
            <p:ph type="sldNum" sz="quarter" idx="5"/>
          </p:nvPr>
        </p:nvSpPr>
        <p:spPr/>
        <p:txBody>
          <a:bodyPr/>
          <a:lstStyle/>
          <a:p>
            <a:fld id="{9E1E0B9F-5250-400D-AC6A-EC4EDAF4965C}" type="slidenum">
              <a:rPr lang="en-US" smtClean="0"/>
              <a:pPr/>
              <a:t>40</a:t>
            </a:fld>
            <a:endParaRPr lang="en-US"/>
          </a:p>
        </p:txBody>
      </p:sp>
    </p:spTree>
    <p:extLst>
      <p:ext uri="{BB962C8B-B14F-4D97-AF65-F5344CB8AC3E}">
        <p14:creationId xmlns:p14="http://schemas.microsoft.com/office/powerpoint/2010/main" val="3326544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9E1E0B9F-5250-400D-AC6A-EC4EDAF4965C}" type="slidenum">
              <a:rPr lang="en-US" smtClean="0"/>
              <a:t>2</a:t>
            </a:fld>
            <a:endParaRPr lang="en-US"/>
          </a:p>
        </p:txBody>
      </p:sp>
    </p:spTree>
    <p:extLst>
      <p:ext uri="{BB962C8B-B14F-4D97-AF65-F5344CB8AC3E}">
        <p14:creationId xmlns:p14="http://schemas.microsoft.com/office/powerpoint/2010/main" val="1245424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E1E0B9F-5250-400D-AC6A-EC4EDAF4965C}" type="slidenum">
              <a:rPr lang="en-US" smtClean="0"/>
              <a:pPr/>
              <a:t>49</a:t>
            </a:fld>
            <a:endParaRPr lang="en-US"/>
          </a:p>
        </p:txBody>
      </p:sp>
    </p:spTree>
    <p:extLst>
      <p:ext uri="{BB962C8B-B14F-4D97-AF65-F5344CB8AC3E}">
        <p14:creationId xmlns:p14="http://schemas.microsoft.com/office/powerpoint/2010/main" val="1634102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Nous </a:t>
            </a:r>
            <a:r>
              <a:rPr lang="en-US" err="1"/>
              <a:t>travaillons</a:t>
            </a:r>
            <a:r>
              <a:rPr lang="en-US"/>
              <a:t> </a:t>
            </a:r>
            <a:r>
              <a:rPr lang="en-US" err="1"/>
              <a:t>à</a:t>
            </a:r>
            <a:r>
              <a:rPr lang="en-US"/>
              <a:t> Quantmetry, un cabinet de conseil </a:t>
            </a:r>
            <a:r>
              <a:rPr lang="en-US" err="1"/>
              <a:t>spécialisé</a:t>
            </a:r>
            <a:r>
              <a:rPr lang="en-US"/>
              <a:t> dans la data et </a:t>
            </a:r>
            <a:r>
              <a:rPr lang="en-US" err="1"/>
              <a:t>l'IA</a:t>
            </a:r>
            <a:r>
              <a:rPr lang="en-US"/>
              <a:t>, </a:t>
            </a:r>
            <a:r>
              <a:rPr lang="en-US" err="1"/>
              <a:t>créé</a:t>
            </a:r>
            <a:r>
              <a:rPr lang="en-US"/>
              <a:t> il y a plus de 10 </a:t>
            </a:r>
            <a:r>
              <a:rPr lang="en-US" err="1"/>
              <a:t>ans</a:t>
            </a:r>
            <a:endParaRPr lang="en-US"/>
          </a:p>
          <a:p>
            <a:r>
              <a:rPr lang="en-US"/>
              <a:t>- Quantmetry </a:t>
            </a:r>
            <a:r>
              <a:rPr lang="en-US" err="1"/>
              <a:t>consacre</a:t>
            </a:r>
            <a:r>
              <a:rPr lang="en-US"/>
              <a:t> environ 20% de </a:t>
            </a:r>
            <a:r>
              <a:rPr lang="en-US" err="1"/>
              <a:t>sa</a:t>
            </a:r>
            <a:r>
              <a:rPr lang="en-US"/>
              <a:t> masse </a:t>
            </a:r>
            <a:r>
              <a:rPr lang="en-US" err="1"/>
              <a:t>salariale</a:t>
            </a:r>
            <a:r>
              <a:rPr lang="en-US"/>
              <a:t> </a:t>
            </a:r>
            <a:r>
              <a:rPr lang="en-US" err="1"/>
              <a:t>à</a:t>
            </a:r>
            <a:r>
              <a:rPr lang="en-US"/>
              <a:t> des </a:t>
            </a:r>
            <a:r>
              <a:rPr lang="en-US" err="1"/>
              <a:t>projets</a:t>
            </a:r>
            <a:r>
              <a:rPr lang="en-US"/>
              <a:t> R&amp;D nous </a:t>
            </a:r>
            <a:r>
              <a:rPr lang="en-US" err="1"/>
              <a:t>permettant</a:t>
            </a:r>
            <a:r>
              <a:rPr lang="en-US"/>
              <a:t> de </a:t>
            </a:r>
            <a:r>
              <a:rPr lang="en-US" err="1"/>
              <a:t>repousser</a:t>
            </a:r>
            <a:r>
              <a:rPr lang="en-US"/>
              <a:t> </a:t>
            </a:r>
            <a:r>
              <a:rPr lang="en-US" err="1"/>
              <a:t>l'état</a:t>
            </a:r>
            <a:r>
              <a:rPr lang="en-US"/>
              <a:t> de </a:t>
            </a:r>
            <a:r>
              <a:rPr lang="en-US" err="1"/>
              <a:t>l'art</a:t>
            </a:r>
            <a:r>
              <a:rPr lang="en-US"/>
              <a:t> sur des </a:t>
            </a:r>
            <a:r>
              <a:rPr lang="en-US" err="1"/>
              <a:t>sujets</a:t>
            </a:r>
            <a:r>
              <a:rPr lang="en-US"/>
              <a:t> clés </a:t>
            </a:r>
            <a:r>
              <a:rPr lang="en-US" err="1"/>
              <a:t>d'IA</a:t>
            </a:r>
            <a:endParaRPr lang="en-US"/>
          </a:p>
          <a:p>
            <a:endParaRPr lang="en-US"/>
          </a:p>
          <a:p>
            <a:pPr marL="171450" indent="-171450">
              <a:buFontTx/>
              <a:buChar char="-"/>
            </a:pPr>
            <a:r>
              <a:rPr lang="en-US"/>
              <a:t>A Quantmetry, </a:t>
            </a:r>
            <a:r>
              <a:rPr lang="en-US" err="1"/>
              <a:t>l'expertise</a:t>
            </a:r>
            <a:r>
              <a:rPr lang="en-US"/>
              <a:t> </a:t>
            </a:r>
            <a:r>
              <a:rPr lang="en-US" err="1"/>
              <a:t>complémentaire</a:t>
            </a:r>
            <a:r>
              <a:rPr lang="en-US"/>
              <a:t> de </a:t>
            </a:r>
            <a:r>
              <a:rPr lang="en-US" err="1"/>
              <a:t>nos</a:t>
            </a:r>
            <a:r>
              <a:rPr lang="en-US"/>
              <a:t> consultants nous </a:t>
            </a:r>
            <a:r>
              <a:rPr lang="en-US" err="1"/>
              <a:t>permet</a:t>
            </a:r>
            <a:r>
              <a:rPr lang="en-US"/>
              <a:t> de </a:t>
            </a:r>
            <a:r>
              <a:rPr lang="en-US" err="1"/>
              <a:t>développer</a:t>
            </a:r>
            <a:r>
              <a:rPr lang="en-US"/>
              <a:t> et de </a:t>
            </a:r>
            <a:r>
              <a:rPr lang="en-US" err="1"/>
              <a:t>déployer</a:t>
            </a:r>
            <a:r>
              <a:rPr lang="en-US"/>
              <a:t> des </a:t>
            </a:r>
            <a:r>
              <a:rPr lang="en-US" err="1"/>
              <a:t>systèmes</a:t>
            </a:r>
            <a:r>
              <a:rPr lang="en-US"/>
              <a:t> </a:t>
            </a:r>
            <a:r>
              <a:rPr lang="en-US" err="1"/>
              <a:t>d'IA</a:t>
            </a:r>
            <a:r>
              <a:rPr lang="en-US"/>
              <a:t> sur tout type de </a:t>
            </a:r>
            <a:r>
              <a:rPr lang="en-US" err="1"/>
              <a:t>cas</a:t>
            </a:r>
            <a:r>
              <a:rPr lang="en-US"/>
              <a:t> </a:t>
            </a:r>
            <a:r>
              <a:rPr lang="en-US" err="1"/>
              <a:t>d'usage</a:t>
            </a:r>
            <a:r>
              <a:rPr lang="en-US"/>
              <a:t> </a:t>
            </a:r>
            <a:r>
              <a:rPr lang="en-US" err="1"/>
              <a:t>rencontrés</a:t>
            </a:r>
            <a:r>
              <a:rPr lang="en-US"/>
              <a:t> </a:t>
            </a:r>
            <a:r>
              <a:rPr lang="en-US" err="1"/>
              <a:t>lors</a:t>
            </a:r>
            <a:r>
              <a:rPr lang="en-US"/>
              <a:t> de </a:t>
            </a:r>
            <a:r>
              <a:rPr lang="en-US" err="1"/>
              <a:t>nos</a:t>
            </a:r>
            <a:r>
              <a:rPr lang="en-US"/>
              <a:t> missions et </a:t>
            </a:r>
            <a:r>
              <a:rPr lang="en-US" err="1"/>
              <a:t>allant</a:t>
            </a:r>
            <a:r>
              <a:rPr lang="en-US"/>
              <a:t> des series </a:t>
            </a:r>
            <a:r>
              <a:rPr lang="en-US" err="1"/>
              <a:t>temporelles</a:t>
            </a:r>
            <a:r>
              <a:rPr lang="en-US"/>
              <a:t> au NLP </a:t>
            </a:r>
            <a:r>
              <a:rPr lang="en-US" err="1"/>
              <a:t>ou</a:t>
            </a:r>
            <a:r>
              <a:rPr lang="en-US"/>
              <a:t> </a:t>
            </a:r>
            <a:r>
              <a:rPr lang="en-US" err="1"/>
              <a:t>à</a:t>
            </a:r>
            <a:r>
              <a:rPr lang="en-US"/>
              <a:t> la CV </a:t>
            </a:r>
          </a:p>
          <a:p>
            <a:pPr marL="171450" indent="-171450">
              <a:buFontTx/>
              <a:buChar char="-"/>
            </a:pPr>
            <a:r>
              <a:rPr lang="en-US"/>
              <a:t>Nous </a:t>
            </a:r>
            <a:r>
              <a:rPr lang="en-US" err="1"/>
              <a:t>devons</a:t>
            </a:r>
            <a:r>
              <a:rPr lang="en-US"/>
              <a:t> </a:t>
            </a:r>
            <a:r>
              <a:rPr lang="en-US" err="1"/>
              <a:t>donc</a:t>
            </a:r>
            <a:r>
              <a:rPr lang="en-US"/>
              <a:t> nous </a:t>
            </a:r>
            <a:r>
              <a:rPr lang="en-US" err="1"/>
              <a:t>s'assurer</a:t>
            </a:r>
            <a:r>
              <a:rPr lang="en-US"/>
              <a:t> que </a:t>
            </a:r>
            <a:r>
              <a:rPr lang="en-US" err="1"/>
              <a:t>ces</a:t>
            </a:r>
            <a:r>
              <a:rPr lang="en-US"/>
              <a:t> </a:t>
            </a:r>
            <a:r>
              <a:rPr lang="en-US" err="1"/>
              <a:t>systèmes</a:t>
            </a:r>
            <a:r>
              <a:rPr lang="en-US"/>
              <a:t> </a:t>
            </a:r>
            <a:r>
              <a:rPr lang="en-US" err="1"/>
              <a:t>soient</a:t>
            </a:r>
            <a:r>
              <a:rPr lang="en-US"/>
              <a:t> </a:t>
            </a:r>
            <a:r>
              <a:rPr lang="en-US" err="1"/>
              <a:t>robustes</a:t>
            </a:r>
            <a:r>
              <a:rPr lang="en-US"/>
              <a:t> Durant </a:t>
            </a:r>
            <a:r>
              <a:rPr lang="en-US" err="1"/>
              <a:t>leur</a:t>
            </a:r>
            <a:r>
              <a:rPr lang="en-US"/>
              <a:t> </a:t>
            </a:r>
            <a:r>
              <a:rPr lang="en-US" err="1"/>
              <a:t>déploiement</a:t>
            </a:r>
            <a:r>
              <a:rPr lang="en-US"/>
              <a:t>, </a:t>
            </a:r>
            <a:r>
              <a:rPr lang="en-US" err="1"/>
              <a:t>intelligibles</a:t>
            </a:r>
            <a:r>
              <a:rPr lang="en-US"/>
              <a:t> pour </a:t>
            </a:r>
            <a:r>
              <a:rPr lang="en-US" err="1"/>
              <a:t>nos</a:t>
            </a:r>
            <a:r>
              <a:rPr lang="en-US"/>
              <a:t> clients, et </a:t>
            </a:r>
            <a:r>
              <a:rPr lang="en-US" err="1"/>
              <a:t>conformes</a:t>
            </a:r>
            <a:r>
              <a:rPr lang="en-US"/>
              <a:t> aux </a:t>
            </a:r>
            <a:r>
              <a:rPr lang="en-US" err="1"/>
              <a:t>réglementations</a:t>
            </a:r>
            <a:r>
              <a:rPr lang="en-US"/>
              <a:t> </a:t>
            </a:r>
            <a:r>
              <a:rPr lang="en-US" err="1"/>
              <a:t>en</a:t>
            </a:r>
            <a:r>
              <a:rPr lang="en-US"/>
              <a:t> </a:t>
            </a:r>
            <a:r>
              <a:rPr lang="en-US" err="1"/>
              <a:t>vigueur</a:t>
            </a:r>
            <a:endParaRPr lang="en-US"/>
          </a:p>
        </p:txBody>
      </p:sp>
      <p:sp>
        <p:nvSpPr>
          <p:cNvPr id="4" name="Slide Number Placeholder 3"/>
          <p:cNvSpPr>
            <a:spLocks noGrp="1"/>
          </p:cNvSpPr>
          <p:nvPr>
            <p:ph type="sldNum" sz="quarter" idx="5"/>
          </p:nvPr>
        </p:nvSpPr>
        <p:spPr/>
        <p:txBody>
          <a:bodyPr/>
          <a:lstStyle/>
          <a:p>
            <a:fld id="{9E1E0B9F-5250-400D-AC6A-EC4EDAF4965C}" type="slidenum">
              <a:rPr lang="en-US" smtClean="0"/>
              <a:pPr/>
              <a:t>4</a:t>
            </a:fld>
            <a:endParaRPr lang="en-US"/>
          </a:p>
        </p:txBody>
      </p:sp>
    </p:spTree>
    <p:extLst>
      <p:ext uri="{BB962C8B-B14F-4D97-AF65-F5344CB8AC3E}">
        <p14:creationId xmlns:p14="http://schemas.microsoft.com/office/powerpoint/2010/main" val="2489872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Nous </a:t>
            </a:r>
            <a:r>
              <a:rPr lang="en-US" err="1"/>
              <a:t>travaillons</a:t>
            </a:r>
            <a:r>
              <a:rPr lang="en-US"/>
              <a:t> </a:t>
            </a:r>
            <a:r>
              <a:rPr lang="en-US" err="1"/>
              <a:t>à</a:t>
            </a:r>
            <a:r>
              <a:rPr lang="en-US"/>
              <a:t> Quantmetry, un cabinet de conseil </a:t>
            </a:r>
            <a:r>
              <a:rPr lang="en-US" err="1"/>
              <a:t>spécialisé</a:t>
            </a:r>
            <a:r>
              <a:rPr lang="en-US"/>
              <a:t> dans la data et </a:t>
            </a:r>
            <a:r>
              <a:rPr lang="en-US" err="1"/>
              <a:t>l'IA</a:t>
            </a:r>
            <a:r>
              <a:rPr lang="en-US"/>
              <a:t>, </a:t>
            </a:r>
            <a:r>
              <a:rPr lang="en-US" err="1"/>
              <a:t>créé</a:t>
            </a:r>
            <a:r>
              <a:rPr lang="en-US"/>
              <a:t> il y a plus de 10 </a:t>
            </a:r>
            <a:r>
              <a:rPr lang="en-US" err="1"/>
              <a:t>ans</a:t>
            </a:r>
            <a:endParaRPr lang="en-US"/>
          </a:p>
          <a:p>
            <a:r>
              <a:rPr lang="en-US"/>
              <a:t>- Quantmetry </a:t>
            </a:r>
            <a:r>
              <a:rPr lang="en-US" err="1"/>
              <a:t>consacre</a:t>
            </a:r>
            <a:r>
              <a:rPr lang="en-US"/>
              <a:t> environ 20% de </a:t>
            </a:r>
            <a:r>
              <a:rPr lang="en-US" err="1"/>
              <a:t>sa</a:t>
            </a:r>
            <a:r>
              <a:rPr lang="en-US"/>
              <a:t> masse </a:t>
            </a:r>
            <a:r>
              <a:rPr lang="en-US" err="1"/>
              <a:t>salariale</a:t>
            </a:r>
            <a:r>
              <a:rPr lang="en-US"/>
              <a:t> </a:t>
            </a:r>
            <a:r>
              <a:rPr lang="en-US" err="1"/>
              <a:t>à</a:t>
            </a:r>
            <a:r>
              <a:rPr lang="en-US"/>
              <a:t> des </a:t>
            </a:r>
            <a:r>
              <a:rPr lang="en-US" err="1"/>
              <a:t>projets</a:t>
            </a:r>
            <a:r>
              <a:rPr lang="en-US"/>
              <a:t> R&amp;D nous </a:t>
            </a:r>
            <a:r>
              <a:rPr lang="en-US" err="1"/>
              <a:t>permettant</a:t>
            </a:r>
            <a:r>
              <a:rPr lang="en-US"/>
              <a:t> de </a:t>
            </a:r>
            <a:r>
              <a:rPr lang="en-US" err="1"/>
              <a:t>repousser</a:t>
            </a:r>
            <a:r>
              <a:rPr lang="en-US"/>
              <a:t> </a:t>
            </a:r>
            <a:r>
              <a:rPr lang="en-US" err="1"/>
              <a:t>l'état</a:t>
            </a:r>
            <a:r>
              <a:rPr lang="en-US"/>
              <a:t> de </a:t>
            </a:r>
            <a:r>
              <a:rPr lang="en-US" err="1"/>
              <a:t>l'art</a:t>
            </a:r>
            <a:r>
              <a:rPr lang="en-US"/>
              <a:t> sur des </a:t>
            </a:r>
            <a:r>
              <a:rPr lang="en-US" err="1"/>
              <a:t>sujets</a:t>
            </a:r>
            <a:r>
              <a:rPr lang="en-US"/>
              <a:t> clés </a:t>
            </a:r>
            <a:r>
              <a:rPr lang="en-US" err="1"/>
              <a:t>d'IA</a:t>
            </a:r>
            <a:endParaRPr lang="en-US"/>
          </a:p>
          <a:p>
            <a:endParaRPr lang="en-US"/>
          </a:p>
          <a:p>
            <a:pPr marL="171450" indent="-171450">
              <a:buFontTx/>
              <a:buChar char="-"/>
            </a:pPr>
            <a:r>
              <a:rPr lang="en-US"/>
              <a:t>A Quantmetry, </a:t>
            </a:r>
            <a:r>
              <a:rPr lang="en-US" err="1"/>
              <a:t>l'expertise</a:t>
            </a:r>
            <a:r>
              <a:rPr lang="en-US"/>
              <a:t> </a:t>
            </a:r>
            <a:r>
              <a:rPr lang="en-US" err="1"/>
              <a:t>complémentaire</a:t>
            </a:r>
            <a:r>
              <a:rPr lang="en-US"/>
              <a:t> de </a:t>
            </a:r>
            <a:r>
              <a:rPr lang="en-US" err="1"/>
              <a:t>nos</a:t>
            </a:r>
            <a:r>
              <a:rPr lang="en-US"/>
              <a:t> consultants nous </a:t>
            </a:r>
            <a:r>
              <a:rPr lang="en-US" err="1"/>
              <a:t>permet</a:t>
            </a:r>
            <a:r>
              <a:rPr lang="en-US"/>
              <a:t> de </a:t>
            </a:r>
            <a:r>
              <a:rPr lang="en-US" err="1"/>
              <a:t>développer</a:t>
            </a:r>
            <a:r>
              <a:rPr lang="en-US"/>
              <a:t> et de </a:t>
            </a:r>
            <a:r>
              <a:rPr lang="en-US" err="1"/>
              <a:t>déployer</a:t>
            </a:r>
            <a:r>
              <a:rPr lang="en-US"/>
              <a:t> des </a:t>
            </a:r>
            <a:r>
              <a:rPr lang="en-US" err="1"/>
              <a:t>systèmes</a:t>
            </a:r>
            <a:r>
              <a:rPr lang="en-US"/>
              <a:t> </a:t>
            </a:r>
            <a:r>
              <a:rPr lang="en-US" err="1"/>
              <a:t>d'IA</a:t>
            </a:r>
            <a:r>
              <a:rPr lang="en-US"/>
              <a:t> sur tout type de </a:t>
            </a:r>
            <a:r>
              <a:rPr lang="en-US" err="1"/>
              <a:t>cas</a:t>
            </a:r>
            <a:r>
              <a:rPr lang="en-US"/>
              <a:t> </a:t>
            </a:r>
            <a:r>
              <a:rPr lang="en-US" err="1"/>
              <a:t>d'usage</a:t>
            </a:r>
            <a:r>
              <a:rPr lang="en-US"/>
              <a:t> </a:t>
            </a:r>
            <a:r>
              <a:rPr lang="en-US" err="1"/>
              <a:t>rencontrés</a:t>
            </a:r>
            <a:r>
              <a:rPr lang="en-US"/>
              <a:t> </a:t>
            </a:r>
            <a:r>
              <a:rPr lang="en-US" err="1"/>
              <a:t>lors</a:t>
            </a:r>
            <a:r>
              <a:rPr lang="en-US"/>
              <a:t> de </a:t>
            </a:r>
            <a:r>
              <a:rPr lang="en-US" err="1"/>
              <a:t>nos</a:t>
            </a:r>
            <a:r>
              <a:rPr lang="en-US"/>
              <a:t> missions et </a:t>
            </a:r>
            <a:r>
              <a:rPr lang="en-US" err="1"/>
              <a:t>allant</a:t>
            </a:r>
            <a:r>
              <a:rPr lang="en-US"/>
              <a:t> des series </a:t>
            </a:r>
            <a:r>
              <a:rPr lang="en-US" err="1"/>
              <a:t>temporelles</a:t>
            </a:r>
            <a:r>
              <a:rPr lang="en-US"/>
              <a:t> au NLP </a:t>
            </a:r>
            <a:r>
              <a:rPr lang="en-US" err="1"/>
              <a:t>ou</a:t>
            </a:r>
            <a:r>
              <a:rPr lang="en-US"/>
              <a:t> </a:t>
            </a:r>
            <a:r>
              <a:rPr lang="en-US" err="1"/>
              <a:t>à</a:t>
            </a:r>
            <a:r>
              <a:rPr lang="en-US"/>
              <a:t> la CV </a:t>
            </a:r>
          </a:p>
          <a:p>
            <a:pPr marL="171450" indent="-171450">
              <a:buFontTx/>
              <a:buChar char="-"/>
            </a:pPr>
            <a:r>
              <a:rPr lang="en-US"/>
              <a:t>Nous </a:t>
            </a:r>
            <a:r>
              <a:rPr lang="en-US" err="1"/>
              <a:t>devons</a:t>
            </a:r>
            <a:r>
              <a:rPr lang="en-US"/>
              <a:t> </a:t>
            </a:r>
            <a:r>
              <a:rPr lang="en-US" err="1"/>
              <a:t>donc</a:t>
            </a:r>
            <a:r>
              <a:rPr lang="en-US"/>
              <a:t> nous </a:t>
            </a:r>
            <a:r>
              <a:rPr lang="en-US" err="1"/>
              <a:t>s'assurer</a:t>
            </a:r>
            <a:r>
              <a:rPr lang="en-US"/>
              <a:t> que </a:t>
            </a:r>
            <a:r>
              <a:rPr lang="en-US" err="1"/>
              <a:t>ces</a:t>
            </a:r>
            <a:r>
              <a:rPr lang="en-US"/>
              <a:t> </a:t>
            </a:r>
            <a:r>
              <a:rPr lang="en-US" err="1"/>
              <a:t>systèmes</a:t>
            </a:r>
            <a:r>
              <a:rPr lang="en-US"/>
              <a:t> </a:t>
            </a:r>
            <a:r>
              <a:rPr lang="en-US" err="1"/>
              <a:t>soient</a:t>
            </a:r>
            <a:r>
              <a:rPr lang="en-US"/>
              <a:t> </a:t>
            </a:r>
            <a:r>
              <a:rPr lang="en-US" err="1"/>
              <a:t>robustes</a:t>
            </a:r>
            <a:r>
              <a:rPr lang="en-US"/>
              <a:t> Durant </a:t>
            </a:r>
            <a:r>
              <a:rPr lang="en-US" err="1"/>
              <a:t>leur</a:t>
            </a:r>
            <a:r>
              <a:rPr lang="en-US"/>
              <a:t> </a:t>
            </a:r>
            <a:r>
              <a:rPr lang="en-US" err="1"/>
              <a:t>déploiement</a:t>
            </a:r>
            <a:r>
              <a:rPr lang="en-US"/>
              <a:t>, </a:t>
            </a:r>
            <a:r>
              <a:rPr lang="en-US" err="1"/>
              <a:t>intelligibles</a:t>
            </a:r>
            <a:r>
              <a:rPr lang="en-US"/>
              <a:t> pour </a:t>
            </a:r>
            <a:r>
              <a:rPr lang="en-US" err="1"/>
              <a:t>nos</a:t>
            </a:r>
            <a:r>
              <a:rPr lang="en-US"/>
              <a:t> clients, et </a:t>
            </a:r>
            <a:r>
              <a:rPr lang="en-US" err="1"/>
              <a:t>conformes</a:t>
            </a:r>
            <a:r>
              <a:rPr lang="en-US"/>
              <a:t> aux </a:t>
            </a:r>
            <a:r>
              <a:rPr lang="en-US" err="1"/>
              <a:t>réglementations</a:t>
            </a:r>
            <a:r>
              <a:rPr lang="en-US"/>
              <a:t> </a:t>
            </a:r>
            <a:r>
              <a:rPr lang="en-US" err="1"/>
              <a:t>en</a:t>
            </a:r>
            <a:r>
              <a:rPr lang="en-US"/>
              <a:t> </a:t>
            </a:r>
            <a:r>
              <a:rPr lang="en-US" err="1"/>
              <a:t>vigueur</a:t>
            </a:r>
            <a:endParaRPr lang="en-US"/>
          </a:p>
        </p:txBody>
      </p:sp>
      <p:sp>
        <p:nvSpPr>
          <p:cNvPr id="4" name="Slide Number Placeholder 3"/>
          <p:cNvSpPr>
            <a:spLocks noGrp="1"/>
          </p:cNvSpPr>
          <p:nvPr>
            <p:ph type="sldNum" sz="quarter" idx="5"/>
          </p:nvPr>
        </p:nvSpPr>
        <p:spPr/>
        <p:txBody>
          <a:bodyPr/>
          <a:lstStyle/>
          <a:p>
            <a:fld id="{9E1E0B9F-5250-400D-AC6A-EC4EDAF4965C}" type="slidenum">
              <a:rPr lang="en-US" smtClean="0"/>
              <a:pPr/>
              <a:t>5</a:t>
            </a:fld>
            <a:endParaRPr lang="en-US"/>
          </a:p>
        </p:txBody>
      </p:sp>
    </p:spTree>
    <p:extLst>
      <p:ext uri="{BB962C8B-B14F-4D97-AF65-F5344CB8AC3E}">
        <p14:creationId xmlns:p14="http://schemas.microsoft.com/office/powerpoint/2010/main" val="2626540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9E1E0B9F-5250-400D-AC6A-EC4EDAF4965C}" type="slidenum">
              <a:rPr lang="en-US" smtClean="0"/>
              <a:pPr/>
              <a:t>6</a:t>
            </a:fld>
            <a:endParaRPr lang="en-US"/>
          </a:p>
        </p:txBody>
      </p:sp>
    </p:spTree>
    <p:extLst>
      <p:ext uri="{BB962C8B-B14F-4D97-AF65-F5344CB8AC3E}">
        <p14:creationId xmlns:p14="http://schemas.microsoft.com/office/powerpoint/2010/main" val="4211049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33" rtl="0" eaLnBrk="1" fontAlgn="auto" latinLnBrk="0" hangingPunct="1">
              <a:lnSpc>
                <a:spcPct val="100000"/>
              </a:lnSpc>
              <a:spcBef>
                <a:spcPts val="0"/>
              </a:spcBef>
              <a:spcAft>
                <a:spcPts val="0"/>
              </a:spcAft>
              <a:buClrTx/>
              <a:buSzTx/>
              <a:buFontTx/>
              <a:buNone/>
              <a:tabLst/>
              <a:defRPr/>
            </a:pPr>
            <a:r>
              <a:rPr lang="en-GB" sz="1200" b="1" err="1">
                <a:solidFill>
                  <a:srgbClr val="004F5F"/>
                </a:solidFill>
              </a:rPr>
              <a:t>Estimer</a:t>
            </a:r>
            <a:r>
              <a:rPr lang="en-GB" sz="1200" b="1">
                <a:solidFill>
                  <a:srgbClr val="004F5F"/>
                </a:solidFill>
              </a:rPr>
              <a:t> les </a:t>
            </a:r>
            <a:r>
              <a:rPr lang="en-GB" sz="1200" b="1" err="1">
                <a:solidFill>
                  <a:srgbClr val="004F5F"/>
                </a:solidFill>
              </a:rPr>
              <a:t>incertitudes</a:t>
            </a:r>
            <a:r>
              <a:rPr lang="en-GB" sz="1200" b="1">
                <a:solidFill>
                  <a:srgbClr val="004F5F"/>
                </a:solidFill>
              </a:rPr>
              <a:t> </a:t>
            </a:r>
            <a:r>
              <a:rPr lang="en-GB" sz="1200" b="1" err="1">
                <a:solidFill>
                  <a:srgbClr val="004F5F"/>
                </a:solidFill>
              </a:rPr>
              <a:t>associées</a:t>
            </a:r>
            <a:r>
              <a:rPr lang="en-GB" sz="1200" b="1">
                <a:solidFill>
                  <a:srgbClr val="004F5F"/>
                </a:solidFill>
              </a:rPr>
              <a:t> aux predictions </a:t>
            </a:r>
            <a:r>
              <a:rPr lang="en-GB" sz="1200" b="1" err="1">
                <a:solidFill>
                  <a:srgbClr val="004F5F"/>
                </a:solidFill>
              </a:rPr>
              <a:t>d’IA</a:t>
            </a:r>
            <a:r>
              <a:rPr lang="en-GB" sz="1200" b="1">
                <a:solidFill>
                  <a:srgbClr val="004F5F"/>
                </a:solidFill>
              </a:rPr>
              <a:t> </a:t>
            </a:r>
            <a:r>
              <a:rPr lang="en-GB" sz="1200" b="1" err="1">
                <a:solidFill>
                  <a:srgbClr val="004F5F"/>
                </a:solidFill>
              </a:rPr>
              <a:t>permet</a:t>
            </a:r>
            <a:r>
              <a:rPr lang="en-GB" sz="1200" b="1">
                <a:solidFill>
                  <a:srgbClr val="004F5F"/>
                </a:solidFill>
              </a:rPr>
              <a:t> </a:t>
            </a:r>
            <a:r>
              <a:rPr lang="en-GB" sz="1200" b="1" err="1">
                <a:solidFill>
                  <a:srgbClr val="004F5F"/>
                </a:solidFill>
              </a:rPr>
              <a:t>d’orienter</a:t>
            </a:r>
            <a:r>
              <a:rPr lang="en-GB" sz="1200" b="1">
                <a:solidFill>
                  <a:srgbClr val="004F5F"/>
                </a:solidFill>
              </a:rPr>
              <a:t> </a:t>
            </a:r>
            <a:r>
              <a:rPr lang="en-GB" sz="1200" b="1" err="1">
                <a:solidFill>
                  <a:srgbClr val="004F5F"/>
                </a:solidFill>
              </a:rPr>
              <a:t>l’acquisition</a:t>
            </a:r>
            <a:r>
              <a:rPr lang="en-GB" sz="1200" b="1">
                <a:solidFill>
                  <a:srgbClr val="004F5F"/>
                </a:solidFill>
              </a:rPr>
              <a:t> de </a:t>
            </a:r>
            <a:r>
              <a:rPr lang="en-GB" sz="1200" b="1" err="1">
                <a:solidFill>
                  <a:srgbClr val="004F5F"/>
                </a:solidFill>
              </a:rPr>
              <a:t>nouvelles</a:t>
            </a:r>
            <a:r>
              <a:rPr lang="en-GB" sz="1200" b="1">
                <a:solidFill>
                  <a:srgbClr val="004F5F"/>
                </a:solidFill>
              </a:rPr>
              <a:t> </a:t>
            </a:r>
            <a:r>
              <a:rPr lang="en-GB" sz="1200" b="1" err="1">
                <a:solidFill>
                  <a:srgbClr val="004F5F"/>
                </a:solidFill>
              </a:rPr>
              <a:t>données</a:t>
            </a:r>
            <a:r>
              <a:rPr lang="en-GB" sz="1200" b="1">
                <a:solidFill>
                  <a:srgbClr val="004F5F"/>
                </a:solidFill>
              </a:rPr>
              <a:t> </a:t>
            </a:r>
          </a:p>
          <a:p>
            <a:endParaRPr lang="en-US"/>
          </a:p>
          <a:p>
            <a:endParaRPr lang="en-US"/>
          </a:p>
        </p:txBody>
      </p:sp>
      <p:sp>
        <p:nvSpPr>
          <p:cNvPr id="4" name="Slide Number Placeholder 3"/>
          <p:cNvSpPr>
            <a:spLocks noGrp="1"/>
          </p:cNvSpPr>
          <p:nvPr>
            <p:ph type="sldNum" sz="quarter" idx="5"/>
          </p:nvPr>
        </p:nvSpPr>
        <p:spPr/>
        <p:txBody>
          <a:bodyPr/>
          <a:lstStyle/>
          <a:p>
            <a:fld id="{9E1E0B9F-5250-400D-AC6A-EC4EDAF4965C}" type="slidenum">
              <a:rPr lang="en-US" smtClean="0"/>
              <a:pPr/>
              <a:t>8</a:t>
            </a:fld>
            <a:endParaRPr lang="en-US"/>
          </a:p>
        </p:txBody>
      </p:sp>
    </p:spTree>
    <p:extLst>
      <p:ext uri="{BB962C8B-B14F-4D97-AF65-F5344CB8AC3E}">
        <p14:creationId xmlns:p14="http://schemas.microsoft.com/office/powerpoint/2010/main" val="3530415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Niveau de confiance lié aux incertitudes ?</a:t>
            </a:r>
          </a:p>
        </p:txBody>
      </p:sp>
      <p:sp>
        <p:nvSpPr>
          <p:cNvPr id="4" name="Slide Number Placeholder 3"/>
          <p:cNvSpPr>
            <a:spLocks noGrp="1"/>
          </p:cNvSpPr>
          <p:nvPr>
            <p:ph type="sldNum" sz="quarter" idx="5"/>
          </p:nvPr>
        </p:nvSpPr>
        <p:spPr/>
        <p:txBody>
          <a:bodyPr/>
          <a:lstStyle/>
          <a:p>
            <a:fld id="{9E1E0B9F-5250-400D-AC6A-EC4EDAF4965C}" type="slidenum">
              <a:rPr lang="en-US" smtClean="0"/>
              <a:pPr/>
              <a:t>9</a:t>
            </a:fld>
            <a:endParaRPr lang="en-US"/>
          </a:p>
        </p:txBody>
      </p:sp>
    </p:spTree>
    <p:extLst>
      <p:ext uri="{BB962C8B-B14F-4D97-AF65-F5344CB8AC3E}">
        <p14:creationId xmlns:p14="http://schemas.microsoft.com/office/powerpoint/2010/main" val="442142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Supprimer</a:t>
            </a:r>
            <a:r>
              <a:rPr lang="en-GB"/>
              <a:t> le tableau et insister sur les 3 critères qui </a:t>
            </a:r>
            <a:r>
              <a:rPr lang="en-GB" err="1"/>
              <a:t>ont</a:t>
            </a:r>
            <a:r>
              <a:rPr lang="en-GB"/>
              <a:t> </a:t>
            </a:r>
            <a:r>
              <a:rPr lang="en-GB" err="1"/>
              <a:t>permis</a:t>
            </a:r>
            <a:r>
              <a:rPr lang="en-GB"/>
              <a:t> de </a:t>
            </a:r>
            <a:r>
              <a:rPr lang="en-GB" err="1"/>
              <a:t>déclencher</a:t>
            </a:r>
            <a:r>
              <a:rPr lang="en-GB"/>
              <a:t> le </a:t>
            </a:r>
            <a:r>
              <a:rPr lang="en-GB" err="1"/>
              <a:t>projet</a:t>
            </a:r>
            <a:r>
              <a:rPr lang="en-GB"/>
              <a:t> MAPIE</a:t>
            </a:r>
          </a:p>
          <a:p>
            <a:r>
              <a:rPr lang="en-GB"/>
              <a:t>Le faire sous </a:t>
            </a:r>
            <a:r>
              <a:rPr lang="en-GB" err="1"/>
              <a:t>forme</a:t>
            </a:r>
            <a:r>
              <a:rPr lang="en-GB"/>
              <a:t> de timeline </a:t>
            </a:r>
          </a:p>
        </p:txBody>
      </p:sp>
      <p:sp>
        <p:nvSpPr>
          <p:cNvPr id="4" name="Slide Number Placeholder 3"/>
          <p:cNvSpPr>
            <a:spLocks noGrp="1"/>
          </p:cNvSpPr>
          <p:nvPr>
            <p:ph type="sldNum" sz="quarter" idx="5"/>
          </p:nvPr>
        </p:nvSpPr>
        <p:spPr/>
        <p:txBody>
          <a:bodyPr/>
          <a:lstStyle/>
          <a:p>
            <a:fld id="{9E1E0B9F-5250-400D-AC6A-EC4EDAF4965C}" type="slidenum">
              <a:rPr lang="en-US" smtClean="0"/>
              <a:pPr/>
              <a:t>24</a:t>
            </a:fld>
            <a:endParaRPr lang="en-US"/>
          </a:p>
        </p:txBody>
      </p:sp>
    </p:spTree>
    <p:extLst>
      <p:ext uri="{BB962C8B-B14F-4D97-AF65-F5344CB8AC3E}">
        <p14:creationId xmlns:p14="http://schemas.microsoft.com/office/powerpoint/2010/main" val="3619201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Bootstrap : pas </a:t>
            </a:r>
            <a:r>
              <a:rPr lang="en-GB" err="1"/>
              <a:t>valide</a:t>
            </a:r>
            <a:r>
              <a:rPr lang="en-GB"/>
              <a:t> pour modèles ML avec grand </a:t>
            </a:r>
            <a:r>
              <a:rPr lang="en-GB" err="1"/>
              <a:t>nombre</a:t>
            </a:r>
            <a:r>
              <a:rPr lang="en-GB"/>
              <a:t> de </a:t>
            </a:r>
            <a:r>
              <a:rPr lang="en-GB" err="1"/>
              <a:t>paramètres</a:t>
            </a:r>
            <a:r>
              <a:rPr lang="en-GB"/>
              <a:t> et </a:t>
            </a:r>
            <a:r>
              <a:rPr lang="en-GB" err="1"/>
              <a:t>processus</a:t>
            </a:r>
            <a:r>
              <a:rPr lang="en-GB"/>
              <a:t> de selection de features</a:t>
            </a:r>
          </a:p>
        </p:txBody>
      </p:sp>
      <p:sp>
        <p:nvSpPr>
          <p:cNvPr id="4" name="Slide Number Placeholder 3"/>
          <p:cNvSpPr>
            <a:spLocks noGrp="1"/>
          </p:cNvSpPr>
          <p:nvPr>
            <p:ph type="sldNum" sz="quarter" idx="5"/>
          </p:nvPr>
        </p:nvSpPr>
        <p:spPr/>
        <p:txBody>
          <a:bodyPr/>
          <a:lstStyle/>
          <a:p>
            <a:fld id="{9E1E0B9F-5250-400D-AC6A-EC4EDAF4965C}" type="slidenum">
              <a:rPr lang="en-US" smtClean="0"/>
              <a:pPr/>
              <a:t>25</a:t>
            </a:fld>
            <a:endParaRPr lang="en-US"/>
          </a:p>
        </p:txBody>
      </p:sp>
    </p:spTree>
    <p:extLst>
      <p:ext uri="{BB962C8B-B14F-4D97-AF65-F5344CB8AC3E}">
        <p14:creationId xmlns:p14="http://schemas.microsoft.com/office/powerpoint/2010/main" val="1124265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5.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Master" Target="../slideMasters/slideMaster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5.sv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lide blanche">
    <p:spTree>
      <p:nvGrpSpPr>
        <p:cNvPr id="1" name=""/>
        <p:cNvGrpSpPr/>
        <p:nvPr/>
      </p:nvGrpSpPr>
      <p:grpSpPr>
        <a:xfrm>
          <a:off x="0" y="0"/>
          <a:ext cx="0" cy="0"/>
          <a:chOff x="0" y="0"/>
          <a:chExt cx="0" cy="0"/>
        </a:xfrm>
      </p:grpSpPr>
      <p:sp>
        <p:nvSpPr>
          <p:cNvPr id="5" name="ZoneTexte 4"/>
          <p:cNvSpPr txBox="1"/>
          <p:nvPr userDrawn="1"/>
        </p:nvSpPr>
        <p:spPr>
          <a:xfrm>
            <a:off x="1064881" y="4953966"/>
            <a:ext cx="184731" cy="297454"/>
          </a:xfrm>
          <a:prstGeom prst="rect">
            <a:avLst/>
          </a:prstGeom>
          <a:noFill/>
        </p:spPr>
        <p:txBody>
          <a:bodyPr wrap="none" rtlCol="0">
            <a:spAutoFit/>
          </a:bodyPr>
          <a:lstStyle/>
          <a:p>
            <a:endParaRPr lang="en-US" sz="1333">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94130443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as client">
    <p:spTree>
      <p:nvGrpSpPr>
        <p:cNvPr id="1" name=""/>
        <p:cNvGrpSpPr/>
        <p:nvPr/>
      </p:nvGrpSpPr>
      <p:grpSpPr>
        <a:xfrm>
          <a:off x="0" y="0"/>
          <a:ext cx="0" cy="0"/>
          <a:chOff x="0" y="0"/>
          <a:chExt cx="0" cy="0"/>
        </a:xfrm>
      </p:grpSpPr>
      <p:sp>
        <p:nvSpPr>
          <p:cNvPr id="5" name="Espace réservé pour une image  12">
            <a:extLst>
              <a:ext uri="{FF2B5EF4-FFF2-40B4-BE49-F238E27FC236}">
                <a16:creationId xmlns:a16="http://schemas.microsoft.com/office/drawing/2014/main" id="{8D0A9EB5-A2E6-754C-96CE-D0D91E3AB3C2}"/>
              </a:ext>
            </a:extLst>
          </p:cNvPr>
          <p:cNvSpPr>
            <a:spLocks noGrp="1"/>
          </p:cNvSpPr>
          <p:nvPr>
            <p:ph type="pic" sz="quarter" idx="11" hasCustomPrompt="1"/>
          </p:nvPr>
        </p:nvSpPr>
        <p:spPr>
          <a:xfrm>
            <a:off x="5580112" y="0"/>
            <a:ext cx="3563887" cy="5143500"/>
          </a:xfrm>
          <a:prstGeom prst="rect">
            <a:avLst/>
          </a:prstGeom>
          <a:solidFill>
            <a:schemeClr val="bg1">
              <a:lumMod val="95000"/>
            </a:schemeClr>
          </a:solidFill>
        </p:spPr>
        <p:txBody>
          <a:bodyPr anchor="ctr"/>
          <a:lstStyle>
            <a:lvl1pPr marL="0" indent="0" algn="ctr">
              <a:buNone/>
              <a:defRPr b="0" i="0">
                <a:latin typeface="Trebuchet MS" panose="020B0703020202090204" pitchFamily="34" charset="0"/>
              </a:defRPr>
            </a:lvl1pPr>
          </a:lstStyle>
          <a:p>
            <a:pPr algn="ctr"/>
            <a:r>
              <a:rPr lang="fr-FR" sz="1600">
                <a:solidFill>
                  <a:schemeClr val="bg1"/>
                </a:solidFill>
                <a:ea typeface="Segoe UI" panose="020B0502040204020203" pitchFamily="34" charset="0"/>
                <a:cs typeface="Segoe UI" panose="020B0502040204020203" pitchFamily="34" charset="0"/>
              </a:rPr>
              <a:t>Image</a:t>
            </a:r>
          </a:p>
          <a:p>
            <a:pPr algn="ctr"/>
            <a:r>
              <a:rPr lang="fr-FR" sz="1600">
                <a:solidFill>
                  <a:schemeClr val="bg1"/>
                </a:solidFill>
                <a:ea typeface="Segoe UI" panose="020B0502040204020203" pitchFamily="34" charset="0"/>
                <a:cs typeface="Segoe UI" panose="020B0502040204020203" pitchFamily="34" charset="0"/>
              </a:rPr>
              <a:t>intercalaire</a:t>
            </a:r>
          </a:p>
        </p:txBody>
      </p:sp>
      <p:sp>
        <p:nvSpPr>
          <p:cNvPr id="4" name="Titre 3">
            <a:extLst>
              <a:ext uri="{FF2B5EF4-FFF2-40B4-BE49-F238E27FC236}">
                <a16:creationId xmlns:a16="http://schemas.microsoft.com/office/drawing/2014/main" id="{129544E2-DAF7-BD43-A5CF-F7BDAC95AB07}"/>
              </a:ext>
            </a:extLst>
          </p:cNvPr>
          <p:cNvSpPr>
            <a:spLocks noGrp="1"/>
          </p:cNvSpPr>
          <p:nvPr>
            <p:ph type="title"/>
          </p:nvPr>
        </p:nvSpPr>
        <p:spPr>
          <a:xfrm>
            <a:off x="233491" y="128260"/>
            <a:ext cx="5202605" cy="593896"/>
          </a:xfrm>
          <a:prstGeom prst="rect">
            <a:avLst/>
          </a:prstGeom>
        </p:spPr>
        <p:txBody>
          <a:bodyPr anchor="ctr"/>
          <a:lstStyle>
            <a:lvl1pPr algn="ctr">
              <a:defRPr sz="1600" b="1" i="0" spc="100" baseline="0">
                <a:solidFill>
                  <a:schemeClr val="tx1"/>
                </a:solidFill>
                <a:latin typeface="Trebuchet MS" panose="020B0703020202090204" pitchFamily="34" charset="0"/>
              </a:defRPr>
            </a:lvl1pPr>
          </a:lstStyle>
          <a:p>
            <a:r>
              <a:rPr lang="en-US"/>
              <a:t>Click to edit Master title style</a:t>
            </a:r>
            <a:endParaRPr lang="fr-FR"/>
          </a:p>
        </p:txBody>
      </p:sp>
      <p:pic>
        <p:nvPicPr>
          <p:cNvPr id="6" name="Graphique 5">
            <a:extLst>
              <a:ext uri="{FF2B5EF4-FFF2-40B4-BE49-F238E27FC236}">
                <a16:creationId xmlns:a16="http://schemas.microsoft.com/office/drawing/2014/main" id="{D03A2248-1C73-9E41-9A27-17D7068C4DE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91756" y="4759274"/>
            <a:ext cx="886073" cy="147197"/>
          </a:xfrm>
          <a:prstGeom prst="rect">
            <a:avLst/>
          </a:prstGeom>
        </p:spPr>
      </p:pic>
    </p:spTree>
    <p:extLst>
      <p:ext uri="{BB962C8B-B14F-4D97-AF65-F5344CB8AC3E}">
        <p14:creationId xmlns:p14="http://schemas.microsoft.com/office/powerpoint/2010/main" val="1340894059"/>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Logo">
    <p:spTree>
      <p:nvGrpSpPr>
        <p:cNvPr id="1" name=""/>
        <p:cNvGrpSpPr/>
        <p:nvPr/>
      </p:nvGrpSpPr>
      <p:grpSpPr>
        <a:xfrm>
          <a:off x="0" y="0"/>
          <a:ext cx="0" cy="0"/>
          <a:chOff x="0" y="0"/>
          <a:chExt cx="0" cy="0"/>
        </a:xfrm>
      </p:grpSpPr>
      <p:pic>
        <p:nvPicPr>
          <p:cNvPr id="3" name="Graphique 2">
            <a:extLst>
              <a:ext uri="{FF2B5EF4-FFF2-40B4-BE49-F238E27FC236}">
                <a16:creationId xmlns:a16="http://schemas.microsoft.com/office/drawing/2014/main" id="{286EB6F8-22BD-534F-A32E-F46846B37A2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17975" y="4759274"/>
            <a:ext cx="886073" cy="147197"/>
          </a:xfrm>
          <a:prstGeom prst="rect">
            <a:avLst/>
          </a:prstGeom>
        </p:spPr>
      </p:pic>
    </p:spTree>
    <p:extLst>
      <p:ext uri="{BB962C8B-B14F-4D97-AF65-F5344CB8AC3E}">
        <p14:creationId xmlns:p14="http://schemas.microsoft.com/office/powerpoint/2010/main" val="3461372408"/>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Slide Cont + logo client">
    <p:spTree>
      <p:nvGrpSpPr>
        <p:cNvPr id="1" name=""/>
        <p:cNvGrpSpPr/>
        <p:nvPr/>
      </p:nvGrpSpPr>
      <p:grpSpPr>
        <a:xfrm>
          <a:off x="0" y="0"/>
          <a:ext cx="0" cy="0"/>
          <a:chOff x="0" y="0"/>
          <a:chExt cx="0" cy="0"/>
        </a:xfrm>
      </p:grpSpPr>
      <p:sp>
        <p:nvSpPr>
          <p:cNvPr id="10" name="Espace réservé du contenu 2">
            <a:extLst>
              <a:ext uri="{FF2B5EF4-FFF2-40B4-BE49-F238E27FC236}">
                <a16:creationId xmlns:a16="http://schemas.microsoft.com/office/drawing/2014/main" id="{4E5DA49A-A41A-6240-999B-0733BB510779}"/>
              </a:ext>
            </a:extLst>
          </p:cNvPr>
          <p:cNvSpPr>
            <a:spLocks noGrp="1"/>
          </p:cNvSpPr>
          <p:nvPr>
            <p:ph idx="1"/>
          </p:nvPr>
        </p:nvSpPr>
        <p:spPr>
          <a:xfrm>
            <a:off x="511847" y="915567"/>
            <a:ext cx="8204942" cy="3553880"/>
          </a:xfrm>
          <a:prstGeom prst="rect">
            <a:avLst/>
          </a:prstGeom>
        </p:spPr>
        <p:txBody>
          <a:bodyPr/>
          <a:lstStyle>
            <a:lvl1pPr>
              <a:defRPr sz="1400" b="0" i="0">
                <a:solidFill>
                  <a:srgbClr val="000000"/>
                </a:solidFill>
                <a:latin typeface="+mj-lt"/>
              </a:defRPr>
            </a:lvl1pPr>
            <a:lvl2pPr>
              <a:defRPr/>
            </a:lvl2pPr>
            <a:lvl3pPr>
              <a:defRPr/>
            </a:lvl3pPr>
            <a:lvl4pPr>
              <a:defRPr/>
            </a:lvl4pPr>
            <a:lvl5pPr>
              <a:defRPr/>
            </a:lvl5pPr>
          </a:lstStyle>
          <a:p>
            <a:pPr lvl="0"/>
            <a:r>
              <a:rPr lang="en-US"/>
              <a:t>Click to edit Master text styles</a:t>
            </a:r>
          </a:p>
        </p:txBody>
      </p:sp>
      <p:sp>
        <p:nvSpPr>
          <p:cNvPr id="16" name="Slide Number Placeholder 8">
            <a:extLst>
              <a:ext uri="{FF2B5EF4-FFF2-40B4-BE49-F238E27FC236}">
                <a16:creationId xmlns:a16="http://schemas.microsoft.com/office/drawing/2014/main" id="{E657B4A8-EA42-9A4A-9FAA-13EC1D4E09C7}"/>
              </a:ext>
            </a:extLst>
          </p:cNvPr>
          <p:cNvSpPr txBox="1">
            <a:spLocks/>
          </p:cNvSpPr>
          <p:nvPr userDrawn="1"/>
        </p:nvSpPr>
        <p:spPr>
          <a:xfrm>
            <a:off x="4222626" y="4755702"/>
            <a:ext cx="698748" cy="169440"/>
          </a:xfrm>
          <a:prstGeom prst="rect">
            <a:avLst/>
          </a:prstGeom>
          <a:noFill/>
        </p:spPr>
        <p:txBody>
          <a:bodyPr vert="horz" lIns="101600" tIns="50800" rIns="101600" bIns="50800" rtlCol="0" anchor="ctr"/>
          <a:lstStyle>
            <a:defPPr>
              <a:defRPr lang="en-US"/>
            </a:defPPr>
            <a:lvl1pPr marL="0" algn="r" defTabSz="914400" rtl="0" eaLnBrk="1" latinLnBrk="0" hangingPunct="1">
              <a:defRPr sz="1050" b="1" i="0" kern="1200">
                <a:solidFill>
                  <a:schemeClr val="bg1">
                    <a:lumMod val="65000"/>
                  </a:schemeClr>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E081DE2-73AC-B640-AE46-1F397D409A68}" type="slidenum">
              <a:rPr lang="en-US" sz="500" b="0" smtClean="0">
                <a:solidFill>
                  <a:schemeClr val="bg1">
                    <a:lumMod val="65000"/>
                  </a:schemeClr>
                </a:solidFill>
                <a:latin typeface="+mn-lt"/>
              </a:rPr>
              <a:pPr algn="ctr"/>
              <a:t>‹N°›</a:t>
            </a:fld>
            <a:endParaRPr lang="en-US" sz="500" b="0">
              <a:solidFill>
                <a:schemeClr val="bg1">
                  <a:lumMod val="65000"/>
                </a:schemeClr>
              </a:solidFill>
              <a:latin typeface="+mn-lt"/>
            </a:endParaRPr>
          </a:p>
        </p:txBody>
      </p:sp>
      <p:sp>
        <p:nvSpPr>
          <p:cNvPr id="7" name="Titre 3">
            <a:extLst>
              <a:ext uri="{FF2B5EF4-FFF2-40B4-BE49-F238E27FC236}">
                <a16:creationId xmlns:a16="http://schemas.microsoft.com/office/drawing/2014/main" id="{FBD9A70E-D8D8-E24A-919F-D91E30A7234E}"/>
              </a:ext>
            </a:extLst>
          </p:cNvPr>
          <p:cNvSpPr>
            <a:spLocks noGrp="1"/>
          </p:cNvSpPr>
          <p:nvPr>
            <p:ph type="title"/>
          </p:nvPr>
        </p:nvSpPr>
        <p:spPr>
          <a:xfrm>
            <a:off x="233491" y="128260"/>
            <a:ext cx="8761654" cy="593896"/>
          </a:xfrm>
          <a:prstGeom prst="rect">
            <a:avLst/>
          </a:prstGeom>
        </p:spPr>
        <p:txBody>
          <a:bodyPr anchor="ctr"/>
          <a:lstStyle>
            <a:lvl1pPr algn="ctr">
              <a:defRPr sz="1600" b="1" i="0" spc="100" baseline="0">
                <a:solidFill>
                  <a:schemeClr val="tx1"/>
                </a:solidFill>
                <a:latin typeface="Trebuchet MS" panose="020B0703020202090204" pitchFamily="34" charset="0"/>
              </a:defRPr>
            </a:lvl1pPr>
          </a:lstStyle>
          <a:p>
            <a:r>
              <a:rPr lang="en-US"/>
              <a:t>Click to edit Master title style</a:t>
            </a:r>
            <a:endParaRPr lang="fr-FR"/>
          </a:p>
        </p:txBody>
      </p:sp>
      <p:pic>
        <p:nvPicPr>
          <p:cNvPr id="8" name="Graphique 7">
            <a:extLst>
              <a:ext uri="{FF2B5EF4-FFF2-40B4-BE49-F238E27FC236}">
                <a16:creationId xmlns:a16="http://schemas.microsoft.com/office/drawing/2014/main" id="{4E16B29F-FEAF-D44C-86BD-F93EDE8832B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90951" y="4759274"/>
            <a:ext cx="886073" cy="147197"/>
          </a:xfrm>
          <a:prstGeom prst="rect">
            <a:avLst/>
          </a:prstGeom>
        </p:spPr>
      </p:pic>
      <p:pic>
        <p:nvPicPr>
          <p:cNvPr id="9" name="Image 8" descr="Une image contenant signe, alimentation, assis, arrêt&#10;&#10;Description générée automatiquement">
            <a:extLst>
              <a:ext uri="{FF2B5EF4-FFF2-40B4-BE49-F238E27FC236}">
                <a16:creationId xmlns:a16="http://schemas.microsoft.com/office/drawing/2014/main" id="{4AF06044-A885-434A-B849-CC5D3C0ABA6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66976" y="4732559"/>
            <a:ext cx="630965" cy="180763"/>
          </a:xfrm>
          <a:prstGeom prst="rect">
            <a:avLst/>
          </a:prstGeom>
        </p:spPr>
      </p:pic>
    </p:spTree>
    <p:extLst>
      <p:ext uri="{BB962C8B-B14F-4D97-AF65-F5344CB8AC3E}">
        <p14:creationId xmlns:p14="http://schemas.microsoft.com/office/powerpoint/2010/main" val="4236540608"/>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Slide + logo client">
    <p:spTree>
      <p:nvGrpSpPr>
        <p:cNvPr id="1" name=""/>
        <p:cNvGrpSpPr/>
        <p:nvPr/>
      </p:nvGrpSpPr>
      <p:grpSpPr>
        <a:xfrm>
          <a:off x="0" y="0"/>
          <a:ext cx="0" cy="0"/>
          <a:chOff x="0" y="0"/>
          <a:chExt cx="0" cy="0"/>
        </a:xfrm>
      </p:grpSpPr>
      <p:sp>
        <p:nvSpPr>
          <p:cNvPr id="7" name="Titre 3">
            <a:extLst>
              <a:ext uri="{FF2B5EF4-FFF2-40B4-BE49-F238E27FC236}">
                <a16:creationId xmlns:a16="http://schemas.microsoft.com/office/drawing/2014/main" id="{B5DCFB1B-0834-0346-9B02-B1676FCA1B6A}"/>
              </a:ext>
            </a:extLst>
          </p:cNvPr>
          <p:cNvSpPr>
            <a:spLocks noGrp="1"/>
          </p:cNvSpPr>
          <p:nvPr>
            <p:ph type="title"/>
          </p:nvPr>
        </p:nvSpPr>
        <p:spPr>
          <a:xfrm>
            <a:off x="233491" y="128260"/>
            <a:ext cx="8761654" cy="593896"/>
          </a:xfrm>
          <a:prstGeom prst="rect">
            <a:avLst/>
          </a:prstGeom>
        </p:spPr>
        <p:txBody>
          <a:bodyPr anchor="ctr"/>
          <a:lstStyle>
            <a:lvl1pPr algn="ctr">
              <a:defRPr sz="1600" b="1" i="0" spc="100" baseline="0">
                <a:solidFill>
                  <a:schemeClr val="tx2">
                    <a:lumMod val="75000"/>
                  </a:schemeClr>
                </a:solidFill>
                <a:latin typeface="Trebuchet MS" panose="020B0703020202090204" pitchFamily="34" charset="0"/>
              </a:defRPr>
            </a:lvl1pPr>
          </a:lstStyle>
          <a:p>
            <a:r>
              <a:rPr lang="en-US"/>
              <a:t>Click to edit Master title style</a:t>
            </a:r>
            <a:endParaRPr lang="fr-FR"/>
          </a:p>
        </p:txBody>
      </p:sp>
      <p:sp>
        <p:nvSpPr>
          <p:cNvPr id="12" name="Slide Number Placeholder 8">
            <a:extLst>
              <a:ext uri="{FF2B5EF4-FFF2-40B4-BE49-F238E27FC236}">
                <a16:creationId xmlns:a16="http://schemas.microsoft.com/office/drawing/2014/main" id="{312EC467-ED3E-7444-9AED-61C4EA8741DE}"/>
              </a:ext>
            </a:extLst>
          </p:cNvPr>
          <p:cNvSpPr txBox="1">
            <a:spLocks/>
          </p:cNvSpPr>
          <p:nvPr userDrawn="1"/>
        </p:nvSpPr>
        <p:spPr>
          <a:xfrm>
            <a:off x="4222626" y="4755702"/>
            <a:ext cx="698748" cy="169440"/>
          </a:xfrm>
          <a:prstGeom prst="rect">
            <a:avLst/>
          </a:prstGeom>
          <a:noFill/>
        </p:spPr>
        <p:txBody>
          <a:bodyPr vert="horz" lIns="101600" tIns="50800" rIns="101600" bIns="50800" rtlCol="0" anchor="ctr"/>
          <a:lstStyle>
            <a:defPPr>
              <a:defRPr lang="en-US"/>
            </a:defPPr>
            <a:lvl1pPr marL="0" algn="r" defTabSz="914400" rtl="0" eaLnBrk="1" latinLnBrk="0" hangingPunct="1">
              <a:defRPr sz="1050" b="1" i="0" kern="1200">
                <a:solidFill>
                  <a:schemeClr val="bg1">
                    <a:lumMod val="65000"/>
                  </a:schemeClr>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E081DE2-73AC-B640-AE46-1F397D409A68}" type="slidenum">
              <a:rPr lang="en-US" sz="500" b="0" smtClean="0">
                <a:solidFill>
                  <a:schemeClr val="bg1">
                    <a:lumMod val="65000"/>
                  </a:schemeClr>
                </a:solidFill>
                <a:latin typeface="+mn-lt"/>
              </a:rPr>
              <a:pPr algn="ctr"/>
              <a:t>‹N°›</a:t>
            </a:fld>
            <a:endParaRPr lang="en-US" sz="500" b="0">
              <a:solidFill>
                <a:schemeClr val="bg1">
                  <a:lumMod val="65000"/>
                </a:schemeClr>
              </a:solidFill>
              <a:latin typeface="+mn-lt"/>
            </a:endParaRPr>
          </a:p>
        </p:txBody>
      </p:sp>
      <p:pic>
        <p:nvPicPr>
          <p:cNvPr id="8" name="Graphique 7">
            <a:extLst>
              <a:ext uri="{FF2B5EF4-FFF2-40B4-BE49-F238E27FC236}">
                <a16:creationId xmlns:a16="http://schemas.microsoft.com/office/drawing/2014/main" id="{FFB0E3E6-A431-3944-B3F4-C6C41E4B239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90951" y="4759274"/>
            <a:ext cx="886073" cy="147197"/>
          </a:xfrm>
          <a:prstGeom prst="rect">
            <a:avLst/>
          </a:prstGeom>
        </p:spPr>
      </p:pic>
      <p:pic>
        <p:nvPicPr>
          <p:cNvPr id="11" name="Image 10" descr="Une image contenant signe, alimentation, assis, arrêt&#10;&#10;Description générée automatiquement">
            <a:extLst>
              <a:ext uri="{FF2B5EF4-FFF2-40B4-BE49-F238E27FC236}">
                <a16:creationId xmlns:a16="http://schemas.microsoft.com/office/drawing/2014/main" id="{E1245062-E2F4-DF48-B793-5CE034F017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66976" y="4732559"/>
            <a:ext cx="630965" cy="180763"/>
          </a:xfrm>
          <a:prstGeom prst="rect">
            <a:avLst/>
          </a:prstGeom>
        </p:spPr>
      </p:pic>
    </p:spTree>
    <p:extLst>
      <p:ext uri="{BB962C8B-B14F-4D97-AF65-F5344CB8AC3E}">
        <p14:creationId xmlns:p14="http://schemas.microsoft.com/office/powerpoint/2010/main" val="3779167634"/>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Slide Pause Pleniere">
    <p:spTree>
      <p:nvGrpSpPr>
        <p:cNvPr id="1" name=""/>
        <p:cNvGrpSpPr/>
        <p:nvPr/>
      </p:nvGrpSpPr>
      <p:grpSpPr>
        <a:xfrm>
          <a:off x="0" y="0"/>
          <a:ext cx="0" cy="0"/>
          <a:chOff x="0" y="0"/>
          <a:chExt cx="0" cy="0"/>
        </a:xfrm>
      </p:grpSpPr>
      <p:pic>
        <p:nvPicPr>
          <p:cNvPr id="8" name="Image 7" descr="Une image contenant équipement électronique, périphérique, assis&#10;&#10;Description générée automatiquement">
            <a:extLst>
              <a:ext uri="{FF2B5EF4-FFF2-40B4-BE49-F238E27FC236}">
                <a16:creationId xmlns:a16="http://schemas.microsoft.com/office/drawing/2014/main" id="{B1A771D1-8002-844B-B828-AC60DF7AEF6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340" b="13017"/>
          <a:stretch/>
        </p:blipFill>
        <p:spPr>
          <a:xfrm>
            <a:off x="0" y="771549"/>
            <a:ext cx="9144000" cy="4371951"/>
          </a:xfrm>
          <a:prstGeom prst="rect">
            <a:avLst/>
          </a:prstGeom>
        </p:spPr>
      </p:pic>
      <p:sp>
        <p:nvSpPr>
          <p:cNvPr id="7" name="Espace réservé du texte 14">
            <a:extLst>
              <a:ext uri="{FF2B5EF4-FFF2-40B4-BE49-F238E27FC236}">
                <a16:creationId xmlns:a16="http://schemas.microsoft.com/office/drawing/2014/main" id="{FFFDB000-AEF6-D942-90B8-0F61022996BD}"/>
              </a:ext>
            </a:extLst>
          </p:cNvPr>
          <p:cNvSpPr txBox="1">
            <a:spLocks/>
          </p:cNvSpPr>
          <p:nvPr userDrawn="1"/>
        </p:nvSpPr>
        <p:spPr>
          <a:xfrm>
            <a:off x="1979712" y="2643758"/>
            <a:ext cx="1608614" cy="360463"/>
          </a:xfrm>
          <a:prstGeom prst="rect">
            <a:avLst/>
          </a:prstGeom>
        </p:spPr>
        <p:txBody>
          <a:bodyPr lIns="0" tIns="0" bIns="0">
            <a:noAutofit/>
          </a:bodyPr>
          <a:lstStyle>
            <a:lvl1pPr marL="0" indent="0" algn="l" defTabSz="914333" rtl="0" eaLnBrk="1" latinLnBrk="0" hangingPunct="1">
              <a:spcBef>
                <a:spcPct val="20000"/>
              </a:spcBef>
              <a:buFontTx/>
              <a:buNone/>
              <a:tabLst/>
              <a:defRPr sz="1400" b="0" i="0" kern="1200" baseline="0">
                <a:solidFill>
                  <a:schemeClr val="tx1"/>
                </a:solidFill>
                <a:latin typeface="+mn-lt"/>
                <a:ea typeface="Nunito" panose="02000503030000020003" pitchFamily="2" charset="77"/>
                <a:cs typeface="Futura Medium" panose="020B0602020204020303" pitchFamily="34" charset="-79"/>
              </a:defRPr>
            </a:lvl1pPr>
            <a:lvl2pPr marL="534988" indent="-268288" algn="l" defTabSz="914333" rtl="0" eaLnBrk="1" latinLnBrk="0" hangingPunct="1">
              <a:spcBef>
                <a:spcPct val="20000"/>
              </a:spcBef>
              <a:buFont typeface="Arial" panose="020B0604020202020204" pitchFamily="34" charset="0"/>
              <a:buChar char="–"/>
              <a:tabLst/>
              <a:defRPr sz="1200" kern="1200">
                <a:solidFill>
                  <a:schemeClr val="tx1"/>
                </a:solidFill>
                <a:latin typeface="Nunito" panose="02000503030000020003" pitchFamily="2" charset="77"/>
                <a:ea typeface="Nunito" panose="02000503030000020003" pitchFamily="2" charset="77"/>
                <a:cs typeface="Nunito" panose="02000503030000020003" pitchFamily="2" charset="77"/>
              </a:defRPr>
            </a:lvl2pPr>
            <a:lvl3pPr marL="712788" indent="-177800" algn="l" defTabSz="914333" rtl="0" eaLnBrk="1" latinLnBrk="0" hangingPunct="1">
              <a:spcBef>
                <a:spcPct val="20000"/>
              </a:spcBef>
              <a:buFont typeface="Wingdings" charset="2"/>
              <a:buChar char="§"/>
              <a:tabLst/>
              <a:defRPr sz="1000" kern="1200">
                <a:solidFill>
                  <a:schemeClr val="tx1"/>
                </a:solidFill>
                <a:latin typeface="Nunito" panose="02000503030000020003" pitchFamily="2" charset="77"/>
                <a:ea typeface="Nunito" panose="02000503030000020003" pitchFamily="2" charset="77"/>
                <a:cs typeface="Nunito" panose="02000503030000020003" pitchFamily="2" charset="77"/>
              </a:defRPr>
            </a:lvl3pPr>
            <a:lvl4pPr marL="892175" indent="-179388" algn="l" defTabSz="914333" rtl="0" eaLnBrk="1" latinLnBrk="0" hangingPunct="1">
              <a:spcBef>
                <a:spcPct val="20000"/>
              </a:spcBef>
              <a:buFont typeface="Arial" panose="020B0604020202020204" pitchFamily="34" charset="0"/>
              <a:buChar char="–"/>
              <a:tabLst/>
              <a:defRPr sz="1000" kern="1200">
                <a:solidFill>
                  <a:schemeClr val="tx1"/>
                </a:solidFill>
                <a:latin typeface="Nunito" panose="02000503030000020003" pitchFamily="2" charset="77"/>
                <a:ea typeface="Nunito" panose="02000503030000020003" pitchFamily="2" charset="77"/>
                <a:cs typeface="Nunito" panose="02000503030000020003" pitchFamily="2" charset="77"/>
              </a:defRPr>
            </a:lvl4pPr>
            <a:lvl5pPr marL="1022350" indent="-130175" algn="l" defTabSz="914333" rtl="0" eaLnBrk="1" latinLnBrk="0" hangingPunct="1">
              <a:spcBef>
                <a:spcPct val="20000"/>
              </a:spcBef>
              <a:buFont typeface="Arial" panose="020B0604020202020204" pitchFamily="34" charset="0"/>
              <a:buChar char="»"/>
              <a:tabLst/>
              <a:defRPr sz="900" kern="1200">
                <a:solidFill>
                  <a:schemeClr val="tx1"/>
                </a:solidFill>
                <a:latin typeface="Nunito" panose="02000503030000020003" pitchFamily="2" charset="77"/>
                <a:ea typeface="Nunito" panose="02000503030000020003" pitchFamily="2" charset="77"/>
                <a:cs typeface="Nunito" panose="02000503030000020003" pitchFamily="2" charset="77"/>
              </a:defRPr>
            </a:lvl5pPr>
            <a:lvl6pPr marL="2514411"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78"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44"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909"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50467" indent="-250467" algn="ctr">
              <a:defRPr/>
            </a:pPr>
            <a:r>
              <a:rPr lang="fr-FR" sz="2000" b="0" i="0">
                <a:solidFill>
                  <a:srgbClr val="0A5B69"/>
                </a:solidFill>
              </a:rPr>
              <a:t>Pause/Break</a:t>
            </a:r>
          </a:p>
        </p:txBody>
      </p:sp>
      <p:pic>
        <p:nvPicPr>
          <p:cNvPr id="12" name="Graphique 11">
            <a:extLst>
              <a:ext uri="{FF2B5EF4-FFF2-40B4-BE49-F238E27FC236}">
                <a16:creationId xmlns:a16="http://schemas.microsoft.com/office/drawing/2014/main" id="{68B05A5C-F6F9-994A-9F1F-904F4AA55ADA}"/>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449370" y="216827"/>
            <a:ext cx="2245260" cy="372990"/>
          </a:xfrm>
          <a:prstGeom prst="rect">
            <a:avLst/>
          </a:prstGeom>
        </p:spPr>
      </p:pic>
      <p:pic>
        <p:nvPicPr>
          <p:cNvPr id="13" name="Graphique 12">
            <a:extLst>
              <a:ext uri="{FF2B5EF4-FFF2-40B4-BE49-F238E27FC236}">
                <a16:creationId xmlns:a16="http://schemas.microsoft.com/office/drawing/2014/main" id="{14D4FF87-34E0-D941-A6C2-D07DEC393CA6}"/>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001402" y="3701676"/>
            <a:ext cx="1141195" cy="1034208"/>
          </a:xfrm>
          <a:prstGeom prst="rect">
            <a:avLst/>
          </a:prstGeom>
        </p:spPr>
      </p:pic>
    </p:spTree>
    <p:extLst>
      <p:ext uri="{BB962C8B-B14F-4D97-AF65-F5344CB8AC3E}">
        <p14:creationId xmlns:p14="http://schemas.microsoft.com/office/powerpoint/2010/main" val="3374843045"/>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Slide Dejeuner Pleniere">
    <p:spTree>
      <p:nvGrpSpPr>
        <p:cNvPr id="1" name=""/>
        <p:cNvGrpSpPr/>
        <p:nvPr/>
      </p:nvGrpSpPr>
      <p:grpSpPr>
        <a:xfrm>
          <a:off x="0" y="0"/>
          <a:ext cx="0" cy="0"/>
          <a:chOff x="0" y="0"/>
          <a:chExt cx="0" cy="0"/>
        </a:xfrm>
      </p:grpSpPr>
      <p:pic>
        <p:nvPicPr>
          <p:cNvPr id="7" name="Image 6" descr="Une image contenant volant, extérieur, plane, avion&#10;&#10;Description générée automatiquement">
            <a:extLst>
              <a:ext uri="{FF2B5EF4-FFF2-40B4-BE49-F238E27FC236}">
                <a16:creationId xmlns:a16="http://schemas.microsoft.com/office/drawing/2014/main" id="{68F67DA4-2A38-FA4D-A9B7-D6AB6AE7458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7700" b="10657"/>
          <a:stretch/>
        </p:blipFill>
        <p:spPr>
          <a:xfrm>
            <a:off x="0" y="788362"/>
            <a:ext cx="9144000" cy="4371950"/>
          </a:xfrm>
          <a:prstGeom prst="rect">
            <a:avLst/>
          </a:prstGeom>
        </p:spPr>
      </p:pic>
      <p:sp>
        <p:nvSpPr>
          <p:cNvPr id="9" name="Espace réservé du texte 14">
            <a:extLst>
              <a:ext uri="{FF2B5EF4-FFF2-40B4-BE49-F238E27FC236}">
                <a16:creationId xmlns:a16="http://schemas.microsoft.com/office/drawing/2014/main" id="{1651F9EF-07FD-804E-9B92-4E3183A76358}"/>
              </a:ext>
            </a:extLst>
          </p:cNvPr>
          <p:cNvSpPr txBox="1">
            <a:spLocks/>
          </p:cNvSpPr>
          <p:nvPr userDrawn="1"/>
        </p:nvSpPr>
        <p:spPr>
          <a:xfrm>
            <a:off x="1547664" y="2643758"/>
            <a:ext cx="2184678" cy="360463"/>
          </a:xfrm>
          <a:prstGeom prst="rect">
            <a:avLst/>
          </a:prstGeom>
        </p:spPr>
        <p:txBody>
          <a:bodyPr lIns="0" tIns="0" bIns="0">
            <a:noAutofit/>
          </a:bodyPr>
          <a:lstStyle>
            <a:lvl1pPr marL="0" indent="0" algn="l" defTabSz="914333" rtl="0" eaLnBrk="1" latinLnBrk="0" hangingPunct="1">
              <a:spcBef>
                <a:spcPct val="20000"/>
              </a:spcBef>
              <a:buFontTx/>
              <a:buNone/>
              <a:tabLst/>
              <a:defRPr sz="1400" b="0" i="0" kern="1200" baseline="0">
                <a:solidFill>
                  <a:schemeClr val="tx1"/>
                </a:solidFill>
                <a:latin typeface="+mn-lt"/>
                <a:ea typeface="Nunito" panose="02000503030000020003" pitchFamily="2" charset="77"/>
                <a:cs typeface="Futura Medium" panose="020B0602020204020303" pitchFamily="34" charset="-79"/>
              </a:defRPr>
            </a:lvl1pPr>
            <a:lvl2pPr marL="534988" indent="-268288" algn="l" defTabSz="914333" rtl="0" eaLnBrk="1" latinLnBrk="0" hangingPunct="1">
              <a:spcBef>
                <a:spcPct val="20000"/>
              </a:spcBef>
              <a:buFont typeface="Arial" panose="020B0604020202020204" pitchFamily="34" charset="0"/>
              <a:buChar char="–"/>
              <a:tabLst/>
              <a:defRPr sz="1200" kern="1200">
                <a:solidFill>
                  <a:schemeClr val="tx1"/>
                </a:solidFill>
                <a:latin typeface="Nunito" panose="02000503030000020003" pitchFamily="2" charset="77"/>
                <a:ea typeface="Nunito" panose="02000503030000020003" pitchFamily="2" charset="77"/>
                <a:cs typeface="Nunito" panose="02000503030000020003" pitchFamily="2" charset="77"/>
              </a:defRPr>
            </a:lvl2pPr>
            <a:lvl3pPr marL="712788" indent="-177800" algn="l" defTabSz="914333" rtl="0" eaLnBrk="1" latinLnBrk="0" hangingPunct="1">
              <a:spcBef>
                <a:spcPct val="20000"/>
              </a:spcBef>
              <a:buFont typeface="Wingdings" charset="2"/>
              <a:buChar char="§"/>
              <a:tabLst/>
              <a:defRPr sz="1000" kern="1200">
                <a:solidFill>
                  <a:schemeClr val="tx1"/>
                </a:solidFill>
                <a:latin typeface="Nunito" panose="02000503030000020003" pitchFamily="2" charset="77"/>
                <a:ea typeface="Nunito" panose="02000503030000020003" pitchFamily="2" charset="77"/>
                <a:cs typeface="Nunito" panose="02000503030000020003" pitchFamily="2" charset="77"/>
              </a:defRPr>
            </a:lvl3pPr>
            <a:lvl4pPr marL="892175" indent="-179388" algn="l" defTabSz="914333" rtl="0" eaLnBrk="1" latinLnBrk="0" hangingPunct="1">
              <a:spcBef>
                <a:spcPct val="20000"/>
              </a:spcBef>
              <a:buFont typeface="Arial" panose="020B0604020202020204" pitchFamily="34" charset="0"/>
              <a:buChar char="–"/>
              <a:tabLst/>
              <a:defRPr sz="1000" kern="1200">
                <a:solidFill>
                  <a:schemeClr val="tx1"/>
                </a:solidFill>
                <a:latin typeface="Nunito" panose="02000503030000020003" pitchFamily="2" charset="77"/>
                <a:ea typeface="Nunito" panose="02000503030000020003" pitchFamily="2" charset="77"/>
                <a:cs typeface="Nunito" panose="02000503030000020003" pitchFamily="2" charset="77"/>
              </a:defRPr>
            </a:lvl4pPr>
            <a:lvl5pPr marL="1022350" indent="-130175" algn="l" defTabSz="914333" rtl="0" eaLnBrk="1" latinLnBrk="0" hangingPunct="1">
              <a:spcBef>
                <a:spcPct val="20000"/>
              </a:spcBef>
              <a:buFont typeface="Arial" panose="020B0604020202020204" pitchFamily="34" charset="0"/>
              <a:buChar char="»"/>
              <a:tabLst/>
              <a:defRPr sz="900" kern="1200">
                <a:solidFill>
                  <a:schemeClr val="tx1"/>
                </a:solidFill>
                <a:latin typeface="Nunito" panose="02000503030000020003" pitchFamily="2" charset="77"/>
                <a:ea typeface="Nunito" panose="02000503030000020003" pitchFamily="2" charset="77"/>
                <a:cs typeface="Nunito" panose="02000503030000020003" pitchFamily="2" charset="77"/>
              </a:defRPr>
            </a:lvl5pPr>
            <a:lvl6pPr marL="2514411"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78"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44"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909"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50467" indent="-250467" algn="ctr">
              <a:defRPr/>
            </a:pPr>
            <a:r>
              <a:rPr lang="fr-FR" sz="2000" b="0" i="0">
                <a:solidFill>
                  <a:srgbClr val="0A5B69"/>
                </a:solidFill>
              </a:rPr>
              <a:t>Déjeuner/Lunch</a:t>
            </a:r>
          </a:p>
        </p:txBody>
      </p:sp>
      <p:pic>
        <p:nvPicPr>
          <p:cNvPr id="11" name="Graphique 10">
            <a:extLst>
              <a:ext uri="{FF2B5EF4-FFF2-40B4-BE49-F238E27FC236}">
                <a16:creationId xmlns:a16="http://schemas.microsoft.com/office/drawing/2014/main" id="{E888ABB5-8F3B-9C4C-8E25-448A00E04729}"/>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001402" y="3701676"/>
            <a:ext cx="1141195" cy="1034208"/>
          </a:xfrm>
          <a:prstGeom prst="rect">
            <a:avLst/>
          </a:prstGeom>
        </p:spPr>
      </p:pic>
      <p:pic>
        <p:nvPicPr>
          <p:cNvPr id="6" name="Graphique 5">
            <a:extLst>
              <a:ext uri="{FF2B5EF4-FFF2-40B4-BE49-F238E27FC236}">
                <a16:creationId xmlns:a16="http://schemas.microsoft.com/office/drawing/2014/main" id="{CB4E8632-A4A5-A04E-866B-C142F6E30F4F}"/>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449370" y="216827"/>
            <a:ext cx="2245260" cy="372990"/>
          </a:xfrm>
          <a:prstGeom prst="rect">
            <a:avLst/>
          </a:prstGeom>
        </p:spPr>
      </p:pic>
    </p:spTree>
    <p:extLst>
      <p:ext uri="{BB962C8B-B14F-4D97-AF65-F5344CB8AC3E}">
        <p14:creationId xmlns:p14="http://schemas.microsoft.com/office/powerpoint/2010/main" val="3736817447"/>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Slide Tour de Table Pleniere">
    <p:spTree>
      <p:nvGrpSpPr>
        <p:cNvPr id="1" name=""/>
        <p:cNvGrpSpPr/>
        <p:nvPr/>
      </p:nvGrpSpPr>
      <p:grpSpPr>
        <a:xfrm>
          <a:off x="0" y="0"/>
          <a:ext cx="0" cy="0"/>
          <a:chOff x="0" y="0"/>
          <a:chExt cx="0" cy="0"/>
        </a:xfrm>
      </p:grpSpPr>
      <p:pic>
        <p:nvPicPr>
          <p:cNvPr id="6" name="Image 5" descr="Une image contenant objet, microphone&#10;&#10;Description générée automatiquement">
            <a:extLst>
              <a:ext uri="{FF2B5EF4-FFF2-40B4-BE49-F238E27FC236}">
                <a16:creationId xmlns:a16="http://schemas.microsoft.com/office/drawing/2014/main" id="{3DD5DE03-4EE0-FA43-8D58-3C0511B9A4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7976" b="10381"/>
          <a:stretch/>
        </p:blipFill>
        <p:spPr>
          <a:xfrm>
            <a:off x="1" y="788362"/>
            <a:ext cx="9144000" cy="4371950"/>
          </a:xfrm>
          <a:prstGeom prst="rect">
            <a:avLst/>
          </a:prstGeom>
        </p:spPr>
      </p:pic>
      <p:sp>
        <p:nvSpPr>
          <p:cNvPr id="4" name="Espace réservé du texte 14">
            <a:extLst>
              <a:ext uri="{FF2B5EF4-FFF2-40B4-BE49-F238E27FC236}">
                <a16:creationId xmlns:a16="http://schemas.microsoft.com/office/drawing/2014/main" id="{7F515BFD-2C5A-9B4A-A00F-886EEACB9288}"/>
              </a:ext>
            </a:extLst>
          </p:cNvPr>
          <p:cNvSpPr txBox="1">
            <a:spLocks/>
          </p:cNvSpPr>
          <p:nvPr userDrawn="1"/>
        </p:nvSpPr>
        <p:spPr>
          <a:xfrm>
            <a:off x="1835696" y="2643758"/>
            <a:ext cx="2184678" cy="360463"/>
          </a:xfrm>
          <a:prstGeom prst="rect">
            <a:avLst/>
          </a:prstGeom>
        </p:spPr>
        <p:txBody>
          <a:bodyPr lIns="0" tIns="0" bIns="0">
            <a:noAutofit/>
          </a:bodyPr>
          <a:lstStyle>
            <a:lvl1pPr marL="0" indent="0" algn="l" defTabSz="914333" rtl="0" eaLnBrk="1" latinLnBrk="0" hangingPunct="1">
              <a:spcBef>
                <a:spcPct val="20000"/>
              </a:spcBef>
              <a:buFontTx/>
              <a:buNone/>
              <a:tabLst/>
              <a:defRPr sz="1400" b="0" i="0" kern="1200" baseline="0">
                <a:solidFill>
                  <a:schemeClr val="tx1"/>
                </a:solidFill>
                <a:latin typeface="+mn-lt"/>
                <a:ea typeface="Nunito" panose="02000503030000020003" pitchFamily="2" charset="77"/>
                <a:cs typeface="Futura Medium" panose="020B0602020204020303" pitchFamily="34" charset="-79"/>
              </a:defRPr>
            </a:lvl1pPr>
            <a:lvl2pPr marL="534988" indent="-268288" algn="l" defTabSz="914333" rtl="0" eaLnBrk="1" latinLnBrk="0" hangingPunct="1">
              <a:spcBef>
                <a:spcPct val="20000"/>
              </a:spcBef>
              <a:buFont typeface="Arial" panose="020B0604020202020204" pitchFamily="34" charset="0"/>
              <a:buChar char="–"/>
              <a:tabLst/>
              <a:defRPr sz="1200" kern="1200">
                <a:solidFill>
                  <a:schemeClr val="tx1"/>
                </a:solidFill>
                <a:latin typeface="Nunito" panose="02000503030000020003" pitchFamily="2" charset="77"/>
                <a:ea typeface="Nunito" panose="02000503030000020003" pitchFamily="2" charset="77"/>
                <a:cs typeface="Nunito" panose="02000503030000020003" pitchFamily="2" charset="77"/>
              </a:defRPr>
            </a:lvl2pPr>
            <a:lvl3pPr marL="712788" indent="-177800" algn="l" defTabSz="914333" rtl="0" eaLnBrk="1" latinLnBrk="0" hangingPunct="1">
              <a:spcBef>
                <a:spcPct val="20000"/>
              </a:spcBef>
              <a:buFont typeface="Wingdings" charset="2"/>
              <a:buChar char="§"/>
              <a:tabLst/>
              <a:defRPr sz="1000" kern="1200">
                <a:solidFill>
                  <a:schemeClr val="tx1"/>
                </a:solidFill>
                <a:latin typeface="Nunito" panose="02000503030000020003" pitchFamily="2" charset="77"/>
                <a:ea typeface="Nunito" panose="02000503030000020003" pitchFamily="2" charset="77"/>
                <a:cs typeface="Nunito" panose="02000503030000020003" pitchFamily="2" charset="77"/>
              </a:defRPr>
            </a:lvl3pPr>
            <a:lvl4pPr marL="892175" indent="-179388" algn="l" defTabSz="914333" rtl="0" eaLnBrk="1" latinLnBrk="0" hangingPunct="1">
              <a:spcBef>
                <a:spcPct val="20000"/>
              </a:spcBef>
              <a:buFont typeface="Arial" panose="020B0604020202020204" pitchFamily="34" charset="0"/>
              <a:buChar char="–"/>
              <a:tabLst/>
              <a:defRPr sz="1000" kern="1200">
                <a:solidFill>
                  <a:schemeClr val="tx1"/>
                </a:solidFill>
                <a:latin typeface="Nunito" panose="02000503030000020003" pitchFamily="2" charset="77"/>
                <a:ea typeface="Nunito" panose="02000503030000020003" pitchFamily="2" charset="77"/>
                <a:cs typeface="Nunito" panose="02000503030000020003" pitchFamily="2" charset="77"/>
              </a:defRPr>
            </a:lvl4pPr>
            <a:lvl5pPr marL="1022350" indent="-130175" algn="l" defTabSz="914333" rtl="0" eaLnBrk="1" latinLnBrk="0" hangingPunct="1">
              <a:spcBef>
                <a:spcPct val="20000"/>
              </a:spcBef>
              <a:buFont typeface="Arial" panose="020B0604020202020204" pitchFamily="34" charset="0"/>
              <a:buChar char="»"/>
              <a:tabLst/>
              <a:defRPr sz="900" kern="1200">
                <a:solidFill>
                  <a:schemeClr val="tx1"/>
                </a:solidFill>
                <a:latin typeface="Nunito" panose="02000503030000020003" pitchFamily="2" charset="77"/>
                <a:ea typeface="Nunito" panose="02000503030000020003" pitchFamily="2" charset="77"/>
                <a:cs typeface="Nunito" panose="02000503030000020003" pitchFamily="2" charset="77"/>
              </a:defRPr>
            </a:lvl5pPr>
            <a:lvl6pPr marL="2514411"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78"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44"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909"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50467" indent="-250467" algn="ctr">
              <a:defRPr/>
            </a:pPr>
            <a:r>
              <a:rPr lang="fr-FR" sz="2000" b="0" i="0">
                <a:solidFill>
                  <a:srgbClr val="0A5B69"/>
                </a:solidFill>
              </a:rPr>
              <a:t>Tour de table</a:t>
            </a:r>
          </a:p>
        </p:txBody>
      </p:sp>
      <p:pic>
        <p:nvPicPr>
          <p:cNvPr id="7" name="Graphique 6">
            <a:extLst>
              <a:ext uri="{FF2B5EF4-FFF2-40B4-BE49-F238E27FC236}">
                <a16:creationId xmlns:a16="http://schemas.microsoft.com/office/drawing/2014/main" id="{13233306-24A4-0541-A6A0-338B0B72E8FE}"/>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001402" y="3701676"/>
            <a:ext cx="1141195" cy="1034208"/>
          </a:xfrm>
          <a:prstGeom prst="rect">
            <a:avLst/>
          </a:prstGeom>
        </p:spPr>
      </p:pic>
      <p:pic>
        <p:nvPicPr>
          <p:cNvPr id="8" name="Graphique 7">
            <a:extLst>
              <a:ext uri="{FF2B5EF4-FFF2-40B4-BE49-F238E27FC236}">
                <a16:creationId xmlns:a16="http://schemas.microsoft.com/office/drawing/2014/main" id="{A39CF88C-856B-E747-993A-BDC552C70EBF}"/>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449370" y="216827"/>
            <a:ext cx="2245260" cy="372990"/>
          </a:xfrm>
          <a:prstGeom prst="rect">
            <a:avLst/>
          </a:prstGeom>
        </p:spPr>
      </p:pic>
    </p:spTree>
    <p:extLst>
      <p:ext uri="{BB962C8B-B14F-4D97-AF65-F5344CB8AC3E}">
        <p14:creationId xmlns:p14="http://schemas.microsoft.com/office/powerpoint/2010/main" val="2833896107"/>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olice &amp; Couleurs Quantmetry">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F4526D3-725C-6D4B-827C-CE3A7727BA7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077422" y="4731990"/>
            <a:ext cx="959834" cy="201767"/>
          </a:xfrm>
          <a:prstGeom prst="rect">
            <a:avLst/>
          </a:prstGeom>
        </p:spPr>
      </p:pic>
      <p:sp>
        <p:nvSpPr>
          <p:cNvPr id="8" name="Slide Number Placeholder 8">
            <a:extLst>
              <a:ext uri="{FF2B5EF4-FFF2-40B4-BE49-F238E27FC236}">
                <a16:creationId xmlns:a16="http://schemas.microsoft.com/office/drawing/2014/main" id="{577A58D4-F376-924E-81B5-D58368E21592}"/>
              </a:ext>
            </a:extLst>
          </p:cNvPr>
          <p:cNvSpPr txBox="1">
            <a:spLocks/>
          </p:cNvSpPr>
          <p:nvPr userDrawn="1"/>
        </p:nvSpPr>
        <p:spPr>
          <a:xfrm>
            <a:off x="4222626" y="4948014"/>
            <a:ext cx="698748" cy="169440"/>
          </a:xfrm>
          <a:prstGeom prst="rect">
            <a:avLst/>
          </a:prstGeom>
          <a:noFill/>
        </p:spPr>
        <p:txBody>
          <a:bodyPr vert="horz" lIns="101600" tIns="50800" rIns="101600" bIns="50800" rtlCol="0" anchor="ctr"/>
          <a:lstStyle>
            <a:defPPr>
              <a:defRPr lang="en-US"/>
            </a:defPPr>
            <a:lvl1pPr marL="0" algn="r" defTabSz="914400" rtl="0" eaLnBrk="1" latinLnBrk="0" hangingPunct="1">
              <a:defRPr sz="1050" b="1" i="0" kern="1200">
                <a:solidFill>
                  <a:schemeClr val="bg1">
                    <a:lumMod val="65000"/>
                  </a:schemeClr>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E081DE2-73AC-B640-AE46-1F397D409A68}" type="slidenum">
              <a:rPr lang="en-US" sz="500" b="0" smtClean="0">
                <a:solidFill>
                  <a:schemeClr val="bg1">
                    <a:lumMod val="65000"/>
                  </a:schemeClr>
                </a:solidFill>
                <a:latin typeface="+mn-lt"/>
              </a:rPr>
              <a:pPr algn="ctr"/>
              <a:t>‹N°›</a:t>
            </a:fld>
            <a:endParaRPr lang="en-US" sz="500" b="0">
              <a:solidFill>
                <a:schemeClr val="bg1">
                  <a:lumMod val="65000"/>
                </a:schemeClr>
              </a:solidFill>
              <a:latin typeface="+mn-lt"/>
            </a:endParaRPr>
          </a:p>
        </p:txBody>
      </p:sp>
      <p:sp>
        <p:nvSpPr>
          <p:cNvPr id="12" name="Rectangle 11">
            <a:extLst>
              <a:ext uri="{FF2B5EF4-FFF2-40B4-BE49-F238E27FC236}">
                <a16:creationId xmlns:a16="http://schemas.microsoft.com/office/drawing/2014/main" id="{978E8A4F-B022-B644-81A1-D3C836F79E9A}"/>
              </a:ext>
            </a:extLst>
          </p:cNvPr>
          <p:cNvSpPr/>
          <p:nvPr userDrawn="1"/>
        </p:nvSpPr>
        <p:spPr>
          <a:xfrm>
            <a:off x="1287966" y="258104"/>
            <a:ext cx="6652704" cy="338554"/>
          </a:xfrm>
          <a:prstGeom prst="rect">
            <a:avLst/>
          </a:prstGeom>
        </p:spPr>
        <p:txBody>
          <a:bodyPr wrap="square">
            <a:spAutoFit/>
          </a:bodyPr>
          <a:lstStyle/>
          <a:p>
            <a:pPr algn="ctr"/>
            <a:r>
              <a:rPr lang="fr-FR" sz="1600" b="1" i="0" kern="1200" spc="100" baseline="0">
                <a:solidFill>
                  <a:schemeClr val="tx1"/>
                </a:solidFill>
                <a:latin typeface="Trebuchet MS" panose="020B0703020202090204" pitchFamily="34" charset="0"/>
                <a:ea typeface="+mn-ea"/>
                <a:cs typeface="+mn-cs"/>
              </a:rPr>
              <a:t> Police &amp; </a:t>
            </a:r>
            <a:r>
              <a:rPr lang="fr-FR" sz="1600" b="1" i="0" kern="1200" spc="100" baseline="0">
                <a:solidFill>
                  <a:schemeClr val="tx1"/>
                </a:solidFill>
                <a:latin typeface="Trebuchet MS" panose="020B0703020202090204" pitchFamily="34" charset="0"/>
                <a:ea typeface="+mj-ea"/>
                <a:cs typeface="+mj-cs"/>
              </a:rPr>
              <a:t>Couleurs Quantmetry</a:t>
            </a:r>
          </a:p>
        </p:txBody>
      </p:sp>
      <p:sp>
        <p:nvSpPr>
          <p:cNvPr id="13" name="Rectangle 12">
            <a:extLst>
              <a:ext uri="{FF2B5EF4-FFF2-40B4-BE49-F238E27FC236}">
                <a16:creationId xmlns:a16="http://schemas.microsoft.com/office/drawing/2014/main" id="{F458A845-D3BC-5A4A-85A5-63EF17232E71}"/>
              </a:ext>
            </a:extLst>
          </p:cNvPr>
          <p:cNvSpPr/>
          <p:nvPr userDrawn="1"/>
        </p:nvSpPr>
        <p:spPr>
          <a:xfrm>
            <a:off x="4216503" y="2931790"/>
            <a:ext cx="432048" cy="432048"/>
          </a:xfrm>
          <a:prstGeom prst="rect">
            <a:avLst/>
          </a:prstGeom>
          <a:solidFill>
            <a:srgbClr val="5E2885"/>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fr-FR" sz="1100" err="1">
              <a:solidFill>
                <a:schemeClr val="bg1"/>
              </a:solidFill>
              <a:cs typeface="Segoe UI" panose="020B0502040204020203" pitchFamily="34" charset="0"/>
            </a:endParaRPr>
          </a:p>
        </p:txBody>
      </p:sp>
      <p:sp>
        <p:nvSpPr>
          <p:cNvPr id="14" name="Rectangle 13">
            <a:extLst>
              <a:ext uri="{FF2B5EF4-FFF2-40B4-BE49-F238E27FC236}">
                <a16:creationId xmlns:a16="http://schemas.microsoft.com/office/drawing/2014/main" id="{B632A643-C307-5540-ACB0-667CAB4C5EBF}"/>
              </a:ext>
            </a:extLst>
          </p:cNvPr>
          <p:cNvSpPr/>
          <p:nvPr userDrawn="1"/>
        </p:nvSpPr>
        <p:spPr>
          <a:xfrm>
            <a:off x="1963773" y="2931790"/>
            <a:ext cx="432048" cy="432048"/>
          </a:xfrm>
          <a:prstGeom prst="rect">
            <a:avLst/>
          </a:prstGeom>
          <a:solidFill>
            <a:srgbClr val="1C829D"/>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fr-FR" sz="1100" err="1">
              <a:solidFill>
                <a:schemeClr val="bg1"/>
              </a:solidFill>
            </a:endParaRPr>
          </a:p>
        </p:txBody>
      </p:sp>
      <p:sp>
        <p:nvSpPr>
          <p:cNvPr id="15" name="Rectangle 14">
            <a:extLst>
              <a:ext uri="{FF2B5EF4-FFF2-40B4-BE49-F238E27FC236}">
                <a16:creationId xmlns:a16="http://schemas.microsoft.com/office/drawing/2014/main" id="{4EC8F80E-FB07-3648-8E4A-299E8503315C}"/>
              </a:ext>
            </a:extLst>
          </p:cNvPr>
          <p:cNvSpPr/>
          <p:nvPr userDrawn="1"/>
        </p:nvSpPr>
        <p:spPr>
          <a:xfrm>
            <a:off x="1212863" y="2931790"/>
            <a:ext cx="432048" cy="432048"/>
          </a:xfrm>
          <a:prstGeom prst="rect">
            <a:avLst/>
          </a:prstGeom>
          <a:solidFill>
            <a:srgbClr val="02AFBD"/>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fr-FR" sz="1100" err="1">
              <a:solidFill>
                <a:schemeClr val="bg1"/>
              </a:solidFill>
            </a:endParaRPr>
          </a:p>
        </p:txBody>
      </p:sp>
      <p:sp>
        <p:nvSpPr>
          <p:cNvPr id="16" name="Rectangle 15">
            <a:extLst>
              <a:ext uri="{FF2B5EF4-FFF2-40B4-BE49-F238E27FC236}">
                <a16:creationId xmlns:a16="http://schemas.microsoft.com/office/drawing/2014/main" id="{84683C0A-88B1-1F4F-9AB2-05DD0E8A1AD8}"/>
              </a:ext>
            </a:extLst>
          </p:cNvPr>
          <p:cNvSpPr/>
          <p:nvPr userDrawn="1"/>
        </p:nvSpPr>
        <p:spPr>
          <a:xfrm>
            <a:off x="7220143" y="2931790"/>
            <a:ext cx="432048" cy="432048"/>
          </a:xfrm>
          <a:prstGeom prst="rect">
            <a:avLst/>
          </a:prstGeom>
          <a:solidFill>
            <a:srgbClr val="F7991A"/>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fr-FR" sz="1100" err="1">
              <a:solidFill>
                <a:schemeClr val="bg1"/>
              </a:solidFill>
              <a:cs typeface="Segoe UI" panose="020B0502040204020203" pitchFamily="34" charset="0"/>
            </a:endParaRPr>
          </a:p>
        </p:txBody>
      </p:sp>
      <p:sp>
        <p:nvSpPr>
          <p:cNvPr id="17" name="Rectangle 16">
            <a:extLst>
              <a:ext uri="{FF2B5EF4-FFF2-40B4-BE49-F238E27FC236}">
                <a16:creationId xmlns:a16="http://schemas.microsoft.com/office/drawing/2014/main" id="{9A1506D1-C04B-484D-9E8E-3AC62BE06528}"/>
              </a:ext>
            </a:extLst>
          </p:cNvPr>
          <p:cNvSpPr/>
          <p:nvPr userDrawn="1"/>
        </p:nvSpPr>
        <p:spPr>
          <a:xfrm>
            <a:off x="3465593" y="2931790"/>
            <a:ext cx="432048" cy="432048"/>
          </a:xfrm>
          <a:prstGeom prst="rect">
            <a:avLst/>
          </a:prstGeom>
          <a:solidFill>
            <a:srgbClr val="273469"/>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fr-FR" sz="1100" err="1">
              <a:solidFill>
                <a:schemeClr val="bg1"/>
              </a:solidFill>
            </a:endParaRPr>
          </a:p>
        </p:txBody>
      </p:sp>
      <p:sp>
        <p:nvSpPr>
          <p:cNvPr id="18" name="Rectangle 17">
            <a:extLst>
              <a:ext uri="{FF2B5EF4-FFF2-40B4-BE49-F238E27FC236}">
                <a16:creationId xmlns:a16="http://schemas.microsoft.com/office/drawing/2014/main" id="{D56E49B1-6064-5E44-AF75-220F68C299C5}"/>
              </a:ext>
            </a:extLst>
          </p:cNvPr>
          <p:cNvSpPr/>
          <p:nvPr userDrawn="1"/>
        </p:nvSpPr>
        <p:spPr>
          <a:xfrm>
            <a:off x="2714683" y="2931790"/>
            <a:ext cx="432048" cy="432048"/>
          </a:xfrm>
          <a:prstGeom prst="rect">
            <a:avLst/>
          </a:prstGeom>
          <a:solidFill>
            <a:srgbClr val="004F5F"/>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fr-FR" sz="1100" err="1">
              <a:solidFill>
                <a:schemeClr val="bg1"/>
              </a:solidFill>
            </a:endParaRPr>
          </a:p>
        </p:txBody>
      </p:sp>
      <p:sp>
        <p:nvSpPr>
          <p:cNvPr id="19" name="Rectangle 18">
            <a:extLst>
              <a:ext uri="{FF2B5EF4-FFF2-40B4-BE49-F238E27FC236}">
                <a16:creationId xmlns:a16="http://schemas.microsoft.com/office/drawing/2014/main" id="{B7E3A6A2-3FC1-DD41-B797-0BDBD2834EF1}"/>
              </a:ext>
            </a:extLst>
          </p:cNvPr>
          <p:cNvSpPr/>
          <p:nvPr userDrawn="1"/>
        </p:nvSpPr>
        <p:spPr>
          <a:xfrm>
            <a:off x="5718323" y="2931790"/>
            <a:ext cx="432048" cy="432048"/>
          </a:xfrm>
          <a:prstGeom prst="rect">
            <a:avLst/>
          </a:prstGeom>
          <a:solidFill>
            <a:srgbClr val="E55A5A"/>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fr-FR" sz="1100" err="1">
              <a:solidFill>
                <a:schemeClr val="bg1"/>
              </a:solidFill>
              <a:cs typeface="Segoe UI" panose="020B0502040204020203" pitchFamily="34" charset="0"/>
            </a:endParaRPr>
          </a:p>
        </p:txBody>
      </p:sp>
      <p:sp>
        <p:nvSpPr>
          <p:cNvPr id="20" name="Rectangle 19">
            <a:extLst>
              <a:ext uri="{FF2B5EF4-FFF2-40B4-BE49-F238E27FC236}">
                <a16:creationId xmlns:a16="http://schemas.microsoft.com/office/drawing/2014/main" id="{1CA8C635-05B4-5040-9258-61CCBB5AA4BD}"/>
              </a:ext>
            </a:extLst>
          </p:cNvPr>
          <p:cNvSpPr/>
          <p:nvPr userDrawn="1"/>
        </p:nvSpPr>
        <p:spPr>
          <a:xfrm>
            <a:off x="461953" y="3620599"/>
            <a:ext cx="432048" cy="432048"/>
          </a:xfrm>
          <a:prstGeom prst="rect">
            <a:avLst/>
          </a:prstGeom>
          <a:solidFill>
            <a:srgbClr val="A3C810"/>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fr-FR" sz="1100" err="1">
              <a:solidFill>
                <a:schemeClr val="bg1"/>
              </a:solidFill>
            </a:endParaRPr>
          </a:p>
        </p:txBody>
      </p:sp>
      <p:sp>
        <p:nvSpPr>
          <p:cNvPr id="21" name="Rectangle 20">
            <a:extLst>
              <a:ext uri="{FF2B5EF4-FFF2-40B4-BE49-F238E27FC236}">
                <a16:creationId xmlns:a16="http://schemas.microsoft.com/office/drawing/2014/main" id="{68E7BBD2-D372-9646-A118-F6ADBB1A79AA}"/>
              </a:ext>
            </a:extLst>
          </p:cNvPr>
          <p:cNvSpPr/>
          <p:nvPr userDrawn="1"/>
        </p:nvSpPr>
        <p:spPr>
          <a:xfrm>
            <a:off x="4967413" y="2931790"/>
            <a:ext cx="432048" cy="432048"/>
          </a:xfrm>
          <a:prstGeom prst="rect">
            <a:avLst/>
          </a:prstGeom>
          <a:solidFill>
            <a:srgbClr val="C7251B"/>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fr-FR" sz="1100" err="1">
              <a:solidFill>
                <a:schemeClr val="bg1"/>
              </a:solidFill>
            </a:endParaRPr>
          </a:p>
        </p:txBody>
      </p:sp>
      <p:sp>
        <p:nvSpPr>
          <p:cNvPr id="23" name="Rectangle 22">
            <a:extLst>
              <a:ext uri="{FF2B5EF4-FFF2-40B4-BE49-F238E27FC236}">
                <a16:creationId xmlns:a16="http://schemas.microsoft.com/office/drawing/2014/main" id="{9387DB1D-262B-194B-A46D-78CAABD668AB}"/>
              </a:ext>
            </a:extLst>
          </p:cNvPr>
          <p:cNvSpPr/>
          <p:nvPr userDrawn="1"/>
        </p:nvSpPr>
        <p:spPr>
          <a:xfrm>
            <a:off x="7971050" y="2931790"/>
            <a:ext cx="432048" cy="432048"/>
          </a:xfrm>
          <a:prstGeom prst="rect">
            <a:avLst/>
          </a:prstGeom>
          <a:solidFill>
            <a:srgbClr val="D0AF51"/>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fr-FR" sz="1100" err="1">
              <a:solidFill>
                <a:schemeClr val="bg1"/>
              </a:solidFill>
              <a:cs typeface="Segoe UI" panose="020B0502040204020203" pitchFamily="34" charset="0"/>
            </a:endParaRPr>
          </a:p>
        </p:txBody>
      </p:sp>
      <p:sp>
        <p:nvSpPr>
          <p:cNvPr id="24" name="Rectangle 23">
            <a:extLst>
              <a:ext uri="{FF2B5EF4-FFF2-40B4-BE49-F238E27FC236}">
                <a16:creationId xmlns:a16="http://schemas.microsoft.com/office/drawing/2014/main" id="{D02DF494-E3C1-A944-B539-2CF11FF2BDBD}"/>
              </a:ext>
            </a:extLst>
          </p:cNvPr>
          <p:cNvSpPr/>
          <p:nvPr userDrawn="1"/>
        </p:nvSpPr>
        <p:spPr>
          <a:xfrm>
            <a:off x="1212863" y="3620599"/>
            <a:ext cx="432048" cy="432048"/>
          </a:xfrm>
          <a:prstGeom prst="rect">
            <a:avLst/>
          </a:prstGeom>
          <a:solidFill>
            <a:srgbClr val="77945A"/>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fr-FR" sz="1100" err="1">
              <a:solidFill>
                <a:schemeClr val="bg1"/>
              </a:solidFill>
              <a:cs typeface="Segoe UI" panose="020B0502040204020203" pitchFamily="34" charset="0"/>
            </a:endParaRPr>
          </a:p>
        </p:txBody>
      </p:sp>
      <p:sp>
        <p:nvSpPr>
          <p:cNvPr id="25" name="Rectangle 24">
            <a:extLst>
              <a:ext uri="{FF2B5EF4-FFF2-40B4-BE49-F238E27FC236}">
                <a16:creationId xmlns:a16="http://schemas.microsoft.com/office/drawing/2014/main" id="{CC0B2874-951D-9E44-9A8C-AA70998C1303}"/>
              </a:ext>
            </a:extLst>
          </p:cNvPr>
          <p:cNvSpPr/>
          <p:nvPr userDrawn="1"/>
        </p:nvSpPr>
        <p:spPr>
          <a:xfrm>
            <a:off x="6469233" y="2931790"/>
            <a:ext cx="432048" cy="432048"/>
          </a:xfrm>
          <a:prstGeom prst="rect">
            <a:avLst/>
          </a:prstGeom>
          <a:solidFill>
            <a:srgbClr val="914B18"/>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fr-FR" sz="1100" err="1">
              <a:solidFill>
                <a:schemeClr val="bg1"/>
              </a:solidFill>
            </a:endParaRPr>
          </a:p>
        </p:txBody>
      </p:sp>
      <p:sp>
        <p:nvSpPr>
          <p:cNvPr id="26" name="Rectangle 25">
            <a:extLst>
              <a:ext uri="{FF2B5EF4-FFF2-40B4-BE49-F238E27FC236}">
                <a16:creationId xmlns:a16="http://schemas.microsoft.com/office/drawing/2014/main" id="{A065926D-95A9-1E41-B0CE-458CBF4A90AF}"/>
              </a:ext>
            </a:extLst>
          </p:cNvPr>
          <p:cNvSpPr/>
          <p:nvPr userDrawn="1"/>
        </p:nvSpPr>
        <p:spPr>
          <a:xfrm>
            <a:off x="461953" y="2931790"/>
            <a:ext cx="432048" cy="432048"/>
          </a:xfrm>
          <a:prstGeom prst="rect">
            <a:avLst/>
          </a:prstGeom>
          <a:solidFill>
            <a:srgbClr val="75BBB9"/>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fr-FR" sz="1100" err="1">
              <a:solidFill>
                <a:schemeClr val="bg1"/>
              </a:solidFill>
              <a:cs typeface="Segoe UI" panose="020B0502040204020203" pitchFamily="34" charset="0"/>
            </a:endParaRPr>
          </a:p>
        </p:txBody>
      </p:sp>
      <p:sp>
        <p:nvSpPr>
          <p:cNvPr id="28" name="Rectangle 27">
            <a:extLst>
              <a:ext uri="{FF2B5EF4-FFF2-40B4-BE49-F238E27FC236}">
                <a16:creationId xmlns:a16="http://schemas.microsoft.com/office/drawing/2014/main" id="{869D9225-7FB0-D24D-B062-6406240C52D0}"/>
              </a:ext>
            </a:extLst>
          </p:cNvPr>
          <p:cNvSpPr/>
          <p:nvPr userDrawn="1"/>
        </p:nvSpPr>
        <p:spPr>
          <a:xfrm>
            <a:off x="1212863" y="1811973"/>
            <a:ext cx="432048" cy="432048"/>
          </a:xfrm>
          <a:prstGeom prst="rect">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fr-FR" sz="1100" err="1">
              <a:solidFill>
                <a:schemeClr val="bg1"/>
              </a:solidFill>
            </a:endParaRPr>
          </a:p>
        </p:txBody>
      </p:sp>
      <p:sp>
        <p:nvSpPr>
          <p:cNvPr id="29" name="Rectangle 28">
            <a:extLst>
              <a:ext uri="{FF2B5EF4-FFF2-40B4-BE49-F238E27FC236}">
                <a16:creationId xmlns:a16="http://schemas.microsoft.com/office/drawing/2014/main" id="{170E3078-9A6C-0D42-9452-CE80EF787356}"/>
              </a:ext>
            </a:extLst>
          </p:cNvPr>
          <p:cNvSpPr/>
          <p:nvPr userDrawn="1"/>
        </p:nvSpPr>
        <p:spPr>
          <a:xfrm>
            <a:off x="461953" y="1811973"/>
            <a:ext cx="432048" cy="432048"/>
          </a:xfrm>
          <a:prstGeom prst="rect">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fr-FR" sz="1100" err="1">
              <a:solidFill>
                <a:schemeClr val="bg1"/>
              </a:solidFill>
            </a:endParaRPr>
          </a:p>
        </p:txBody>
      </p:sp>
      <p:sp>
        <p:nvSpPr>
          <p:cNvPr id="6" name="Rectangle 5">
            <a:extLst>
              <a:ext uri="{FF2B5EF4-FFF2-40B4-BE49-F238E27FC236}">
                <a16:creationId xmlns:a16="http://schemas.microsoft.com/office/drawing/2014/main" id="{F5BA1E7F-C7F4-8F48-B90F-351C80B8A988}"/>
              </a:ext>
            </a:extLst>
          </p:cNvPr>
          <p:cNvSpPr/>
          <p:nvPr userDrawn="1"/>
        </p:nvSpPr>
        <p:spPr>
          <a:xfrm>
            <a:off x="353651" y="1459609"/>
            <a:ext cx="1826141" cy="276999"/>
          </a:xfrm>
          <a:prstGeom prst="rect">
            <a:avLst/>
          </a:prstGeom>
        </p:spPr>
        <p:txBody>
          <a:bodyPr wrap="none">
            <a:noAutofit/>
          </a:bodyPr>
          <a:lstStyle/>
          <a:p>
            <a:r>
              <a:rPr lang="fr-FR" sz="1200" b="1" i="0" kern="1200" spc="100" baseline="0">
                <a:solidFill>
                  <a:schemeClr val="tx1"/>
                </a:solidFill>
                <a:latin typeface="Trebuchet MS" panose="020B0703020202090204" pitchFamily="34" charset="0"/>
                <a:ea typeface="+mn-ea"/>
                <a:cs typeface="+mn-cs"/>
              </a:rPr>
              <a:t>Couleurs Principale</a:t>
            </a:r>
            <a:endParaRPr lang="fr-FR" sz="1200"/>
          </a:p>
        </p:txBody>
      </p:sp>
      <p:sp>
        <p:nvSpPr>
          <p:cNvPr id="41" name="Rectangle 40">
            <a:extLst>
              <a:ext uri="{FF2B5EF4-FFF2-40B4-BE49-F238E27FC236}">
                <a16:creationId xmlns:a16="http://schemas.microsoft.com/office/drawing/2014/main" id="{DE2BE749-5A30-DA47-80CD-547F2723E4D7}"/>
              </a:ext>
            </a:extLst>
          </p:cNvPr>
          <p:cNvSpPr/>
          <p:nvPr userDrawn="1"/>
        </p:nvSpPr>
        <p:spPr>
          <a:xfrm>
            <a:off x="353651" y="2537220"/>
            <a:ext cx="2585964" cy="276999"/>
          </a:xfrm>
          <a:prstGeom prst="rect">
            <a:avLst/>
          </a:prstGeom>
        </p:spPr>
        <p:txBody>
          <a:bodyPr wrap="none">
            <a:noAutofit/>
          </a:bodyPr>
          <a:lstStyle/>
          <a:p>
            <a:r>
              <a:rPr lang="fr-FR" sz="1200" b="1" i="0" kern="1200" spc="100" baseline="0">
                <a:solidFill>
                  <a:schemeClr val="tx1"/>
                </a:solidFill>
                <a:latin typeface="Trebuchet MS" panose="020B0703020202090204" pitchFamily="34" charset="0"/>
                <a:ea typeface="+mn-ea"/>
                <a:cs typeface="+mn-cs"/>
              </a:rPr>
              <a:t>Couleurs d’accompagnement</a:t>
            </a:r>
            <a:endParaRPr lang="fr-FR" sz="1200"/>
          </a:p>
        </p:txBody>
      </p:sp>
      <p:sp>
        <p:nvSpPr>
          <p:cNvPr id="43" name="Rectangle 42">
            <a:extLst>
              <a:ext uri="{FF2B5EF4-FFF2-40B4-BE49-F238E27FC236}">
                <a16:creationId xmlns:a16="http://schemas.microsoft.com/office/drawing/2014/main" id="{693BC714-D38C-E644-9C90-92D59F0F8B8B}"/>
              </a:ext>
            </a:extLst>
          </p:cNvPr>
          <p:cNvSpPr/>
          <p:nvPr userDrawn="1"/>
        </p:nvSpPr>
        <p:spPr>
          <a:xfrm>
            <a:off x="410115" y="3369070"/>
            <a:ext cx="535724" cy="184666"/>
          </a:xfrm>
          <a:prstGeom prst="rect">
            <a:avLst/>
          </a:prstGeom>
        </p:spPr>
        <p:txBody>
          <a:bodyPr wrap="none">
            <a:noAutofit/>
          </a:bodyPr>
          <a:lstStyle/>
          <a:p>
            <a:r>
              <a:rPr lang="fr-FR" sz="600" b="1" i="0" kern="1200" spc="100" baseline="0">
                <a:solidFill>
                  <a:schemeClr val="tx1"/>
                </a:solidFill>
                <a:latin typeface="Trebuchet MS" panose="020B0703020202090204" pitchFamily="34" charset="0"/>
                <a:ea typeface="+mn-ea"/>
                <a:cs typeface="+mn-cs"/>
              </a:rPr>
              <a:t>75BBB9</a:t>
            </a:r>
            <a:endParaRPr lang="fr-FR" sz="600"/>
          </a:p>
        </p:txBody>
      </p:sp>
      <p:sp>
        <p:nvSpPr>
          <p:cNvPr id="44" name="Rectangle 43">
            <a:extLst>
              <a:ext uri="{FF2B5EF4-FFF2-40B4-BE49-F238E27FC236}">
                <a16:creationId xmlns:a16="http://schemas.microsoft.com/office/drawing/2014/main" id="{A9554314-B631-4246-8A4B-239D0AF06073}"/>
              </a:ext>
            </a:extLst>
          </p:cNvPr>
          <p:cNvSpPr/>
          <p:nvPr userDrawn="1"/>
        </p:nvSpPr>
        <p:spPr>
          <a:xfrm>
            <a:off x="1161843" y="3369070"/>
            <a:ext cx="535724" cy="184666"/>
          </a:xfrm>
          <a:prstGeom prst="rect">
            <a:avLst/>
          </a:prstGeom>
        </p:spPr>
        <p:txBody>
          <a:bodyPr wrap="none">
            <a:noAutofit/>
          </a:bodyPr>
          <a:lstStyle/>
          <a:p>
            <a:r>
              <a:rPr lang="fr-FR" sz="600" b="1" i="0" kern="1200" spc="100" baseline="0">
                <a:solidFill>
                  <a:schemeClr val="tx1"/>
                </a:solidFill>
                <a:latin typeface="Trebuchet MS" panose="020B0703020202090204" pitchFamily="34" charset="0"/>
                <a:ea typeface="+mn-ea"/>
                <a:cs typeface="+mn-cs"/>
              </a:rPr>
              <a:t>02AFBD</a:t>
            </a:r>
            <a:endParaRPr lang="fr-FR" sz="600"/>
          </a:p>
        </p:txBody>
      </p:sp>
      <p:sp>
        <p:nvSpPr>
          <p:cNvPr id="45" name="Rectangle 44">
            <a:extLst>
              <a:ext uri="{FF2B5EF4-FFF2-40B4-BE49-F238E27FC236}">
                <a16:creationId xmlns:a16="http://schemas.microsoft.com/office/drawing/2014/main" id="{8CF33D65-E6B4-F841-A1D0-DCF2AA5C7646}"/>
              </a:ext>
            </a:extLst>
          </p:cNvPr>
          <p:cNvSpPr/>
          <p:nvPr userDrawn="1"/>
        </p:nvSpPr>
        <p:spPr>
          <a:xfrm>
            <a:off x="2662845" y="3369070"/>
            <a:ext cx="535724" cy="184666"/>
          </a:xfrm>
          <a:prstGeom prst="rect">
            <a:avLst/>
          </a:prstGeom>
        </p:spPr>
        <p:txBody>
          <a:bodyPr wrap="none">
            <a:noAutofit/>
          </a:bodyPr>
          <a:lstStyle/>
          <a:p>
            <a:r>
              <a:rPr lang="fr-FR" sz="600" b="1" i="0" kern="1200" spc="100" baseline="0">
                <a:solidFill>
                  <a:schemeClr val="tx1"/>
                </a:solidFill>
                <a:latin typeface="Trebuchet MS" panose="020B0703020202090204" pitchFamily="34" charset="0"/>
                <a:ea typeface="+mn-ea"/>
                <a:cs typeface="+mn-cs"/>
              </a:rPr>
              <a:t>004F5F</a:t>
            </a:r>
            <a:endParaRPr lang="fr-FR" sz="600"/>
          </a:p>
        </p:txBody>
      </p:sp>
      <p:sp>
        <p:nvSpPr>
          <p:cNvPr id="46" name="Rectangle 45">
            <a:extLst>
              <a:ext uri="{FF2B5EF4-FFF2-40B4-BE49-F238E27FC236}">
                <a16:creationId xmlns:a16="http://schemas.microsoft.com/office/drawing/2014/main" id="{D4DA1FEF-7955-AF49-AAC1-506DC03FF85C}"/>
              </a:ext>
            </a:extLst>
          </p:cNvPr>
          <p:cNvSpPr/>
          <p:nvPr userDrawn="1"/>
        </p:nvSpPr>
        <p:spPr>
          <a:xfrm>
            <a:off x="1926245" y="3369070"/>
            <a:ext cx="535724" cy="184666"/>
          </a:xfrm>
          <a:prstGeom prst="rect">
            <a:avLst/>
          </a:prstGeom>
        </p:spPr>
        <p:txBody>
          <a:bodyPr wrap="none">
            <a:noAutofit/>
          </a:bodyPr>
          <a:lstStyle/>
          <a:p>
            <a:r>
              <a:rPr lang="fr-FR" sz="600" b="1" i="0" kern="1200" spc="100" baseline="0">
                <a:solidFill>
                  <a:schemeClr val="tx1"/>
                </a:solidFill>
                <a:latin typeface="Trebuchet MS" panose="020B0703020202090204" pitchFamily="34" charset="0"/>
                <a:ea typeface="+mn-ea"/>
                <a:cs typeface="+mn-cs"/>
              </a:rPr>
              <a:t>1C829D</a:t>
            </a:r>
            <a:endParaRPr lang="fr-FR" sz="600"/>
          </a:p>
        </p:txBody>
      </p:sp>
      <p:sp>
        <p:nvSpPr>
          <p:cNvPr id="47" name="Rectangle 46">
            <a:extLst>
              <a:ext uri="{FF2B5EF4-FFF2-40B4-BE49-F238E27FC236}">
                <a16:creationId xmlns:a16="http://schemas.microsoft.com/office/drawing/2014/main" id="{914A28C9-EE49-BC4E-80D3-130D5E8F0E34}"/>
              </a:ext>
            </a:extLst>
          </p:cNvPr>
          <p:cNvSpPr/>
          <p:nvPr userDrawn="1"/>
        </p:nvSpPr>
        <p:spPr>
          <a:xfrm>
            <a:off x="3424845" y="3369070"/>
            <a:ext cx="535724" cy="184666"/>
          </a:xfrm>
          <a:prstGeom prst="rect">
            <a:avLst/>
          </a:prstGeom>
        </p:spPr>
        <p:txBody>
          <a:bodyPr wrap="none">
            <a:noAutofit/>
          </a:bodyPr>
          <a:lstStyle/>
          <a:p>
            <a:r>
              <a:rPr lang="fr-FR" sz="600" b="1" i="0" kern="1200" spc="100" baseline="0">
                <a:solidFill>
                  <a:schemeClr val="tx1"/>
                </a:solidFill>
                <a:latin typeface="Trebuchet MS" panose="020B0703020202090204" pitchFamily="34" charset="0"/>
                <a:ea typeface="+mn-ea"/>
                <a:cs typeface="+mn-cs"/>
              </a:rPr>
              <a:t>273469</a:t>
            </a:r>
            <a:endParaRPr lang="fr-FR" sz="600"/>
          </a:p>
        </p:txBody>
      </p:sp>
      <p:sp>
        <p:nvSpPr>
          <p:cNvPr id="48" name="Rectangle 47">
            <a:extLst>
              <a:ext uri="{FF2B5EF4-FFF2-40B4-BE49-F238E27FC236}">
                <a16:creationId xmlns:a16="http://schemas.microsoft.com/office/drawing/2014/main" id="{5A83803F-FE18-9C46-8C9B-75CA036B61D8}"/>
              </a:ext>
            </a:extLst>
          </p:cNvPr>
          <p:cNvSpPr/>
          <p:nvPr userDrawn="1"/>
        </p:nvSpPr>
        <p:spPr>
          <a:xfrm>
            <a:off x="4167795" y="3369070"/>
            <a:ext cx="535724" cy="184666"/>
          </a:xfrm>
          <a:prstGeom prst="rect">
            <a:avLst/>
          </a:prstGeom>
        </p:spPr>
        <p:txBody>
          <a:bodyPr wrap="none">
            <a:noAutofit/>
          </a:bodyPr>
          <a:lstStyle/>
          <a:p>
            <a:r>
              <a:rPr lang="fr-FR" sz="600" b="1" i="0" kern="1200" spc="100" baseline="0">
                <a:solidFill>
                  <a:schemeClr val="tx1"/>
                </a:solidFill>
                <a:latin typeface="Trebuchet MS" panose="020B0703020202090204" pitchFamily="34" charset="0"/>
                <a:ea typeface="+mn-ea"/>
                <a:cs typeface="+mn-cs"/>
              </a:rPr>
              <a:t>5E2885</a:t>
            </a:r>
            <a:endParaRPr lang="fr-FR" sz="600"/>
          </a:p>
        </p:txBody>
      </p:sp>
      <p:sp>
        <p:nvSpPr>
          <p:cNvPr id="49" name="Rectangle 48">
            <a:extLst>
              <a:ext uri="{FF2B5EF4-FFF2-40B4-BE49-F238E27FC236}">
                <a16:creationId xmlns:a16="http://schemas.microsoft.com/office/drawing/2014/main" id="{01E47215-7379-AD40-8540-CCCAB014692F}"/>
              </a:ext>
            </a:extLst>
          </p:cNvPr>
          <p:cNvSpPr/>
          <p:nvPr userDrawn="1"/>
        </p:nvSpPr>
        <p:spPr>
          <a:xfrm>
            <a:off x="4929795" y="3369070"/>
            <a:ext cx="535724" cy="184666"/>
          </a:xfrm>
          <a:prstGeom prst="rect">
            <a:avLst/>
          </a:prstGeom>
        </p:spPr>
        <p:txBody>
          <a:bodyPr wrap="none">
            <a:noAutofit/>
          </a:bodyPr>
          <a:lstStyle/>
          <a:p>
            <a:r>
              <a:rPr lang="fr-FR" sz="600" b="1" i="0" kern="1200" spc="100" baseline="0">
                <a:solidFill>
                  <a:schemeClr val="tx1"/>
                </a:solidFill>
                <a:latin typeface="Trebuchet MS" panose="020B0703020202090204" pitchFamily="34" charset="0"/>
                <a:ea typeface="+mn-ea"/>
                <a:cs typeface="+mn-cs"/>
              </a:rPr>
              <a:t>C7251B</a:t>
            </a:r>
            <a:endParaRPr lang="fr-FR" sz="600"/>
          </a:p>
        </p:txBody>
      </p:sp>
      <p:sp>
        <p:nvSpPr>
          <p:cNvPr id="50" name="Rectangle 49">
            <a:extLst>
              <a:ext uri="{FF2B5EF4-FFF2-40B4-BE49-F238E27FC236}">
                <a16:creationId xmlns:a16="http://schemas.microsoft.com/office/drawing/2014/main" id="{58F445DD-F1F0-ED43-B48B-40118C689179}"/>
              </a:ext>
            </a:extLst>
          </p:cNvPr>
          <p:cNvSpPr/>
          <p:nvPr userDrawn="1"/>
        </p:nvSpPr>
        <p:spPr>
          <a:xfrm>
            <a:off x="5666395" y="3369070"/>
            <a:ext cx="535724" cy="184666"/>
          </a:xfrm>
          <a:prstGeom prst="rect">
            <a:avLst/>
          </a:prstGeom>
        </p:spPr>
        <p:txBody>
          <a:bodyPr wrap="none">
            <a:noAutofit/>
          </a:bodyPr>
          <a:lstStyle/>
          <a:p>
            <a:r>
              <a:rPr lang="fr-FR" sz="600" b="1" i="0" kern="1200" spc="100" baseline="0">
                <a:solidFill>
                  <a:schemeClr val="tx1"/>
                </a:solidFill>
                <a:latin typeface="Trebuchet MS" panose="020B0703020202090204" pitchFamily="34" charset="0"/>
                <a:ea typeface="+mn-ea"/>
                <a:cs typeface="+mn-cs"/>
              </a:rPr>
              <a:t>E55A5A</a:t>
            </a:r>
            <a:endParaRPr lang="fr-FR" sz="600"/>
          </a:p>
        </p:txBody>
      </p:sp>
      <p:sp>
        <p:nvSpPr>
          <p:cNvPr id="51" name="Rectangle 50">
            <a:extLst>
              <a:ext uri="{FF2B5EF4-FFF2-40B4-BE49-F238E27FC236}">
                <a16:creationId xmlns:a16="http://schemas.microsoft.com/office/drawing/2014/main" id="{DD1BE773-C556-E84F-8143-B67CC11A7249}"/>
              </a:ext>
            </a:extLst>
          </p:cNvPr>
          <p:cNvSpPr/>
          <p:nvPr userDrawn="1"/>
        </p:nvSpPr>
        <p:spPr>
          <a:xfrm>
            <a:off x="6428395" y="3369070"/>
            <a:ext cx="535724" cy="184666"/>
          </a:xfrm>
          <a:prstGeom prst="rect">
            <a:avLst/>
          </a:prstGeom>
        </p:spPr>
        <p:txBody>
          <a:bodyPr wrap="none">
            <a:noAutofit/>
          </a:bodyPr>
          <a:lstStyle/>
          <a:p>
            <a:r>
              <a:rPr lang="fr-FR" sz="600" b="1" i="0" kern="1200" spc="100" baseline="0">
                <a:solidFill>
                  <a:schemeClr val="tx1"/>
                </a:solidFill>
                <a:latin typeface="Trebuchet MS" panose="020B0703020202090204" pitchFamily="34" charset="0"/>
                <a:ea typeface="+mn-ea"/>
                <a:cs typeface="+mn-cs"/>
              </a:rPr>
              <a:t>914B18</a:t>
            </a:r>
            <a:endParaRPr lang="fr-FR" sz="600"/>
          </a:p>
        </p:txBody>
      </p:sp>
      <p:sp>
        <p:nvSpPr>
          <p:cNvPr id="52" name="Rectangle 51">
            <a:extLst>
              <a:ext uri="{FF2B5EF4-FFF2-40B4-BE49-F238E27FC236}">
                <a16:creationId xmlns:a16="http://schemas.microsoft.com/office/drawing/2014/main" id="{9A01B9ED-66B3-D741-AA20-81504C6831AA}"/>
              </a:ext>
            </a:extLst>
          </p:cNvPr>
          <p:cNvSpPr/>
          <p:nvPr userDrawn="1"/>
        </p:nvSpPr>
        <p:spPr>
          <a:xfrm>
            <a:off x="7184045" y="3369070"/>
            <a:ext cx="535724" cy="184666"/>
          </a:xfrm>
          <a:prstGeom prst="rect">
            <a:avLst/>
          </a:prstGeom>
        </p:spPr>
        <p:txBody>
          <a:bodyPr wrap="none">
            <a:noAutofit/>
          </a:bodyPr>
          <a:lstStyle/>
          <a:p>
            <a:r>
              <a:rPr lang="fr-FR" sz="600" b="1" i="0" kern="1200" spc="100" baseline="0">
                <a:solidFill>
                  <a:schemeClr val="tx1"/>
                </a:solidFill>
                <a:latin typeface="Trebuchet MS" panose="020B0703020202090204" pitchFamily="34" charset="0"/>
                <a:ea typeface="+mn-ea"/>
                <a:cs typeface="+mn-cs"/>
              </a:rPr>
              <a:t>F7991A</a:t>
            </a:r>
            <a:endParaRPr lang="fr-FR" sz="600"/>
          </a:p>
        </p:txBody>
      </p:sp>
      <p:sp>
        <p:nvSpPr>
          <p:cNvPr id="53" name="Rectangle 52">
            <a:extLst>
              <a:ext uri="{FF2B5EF4-FFF2-40B4-BE49-F238E27FC236}">
                <a16:creationId xmlns:a16="http://schemas.microsoft.com/office/drawing/2014/main" id="{7C663A85-7084-3A41-8F79-61BC71C5B00E}"/>
              </a:ext>
            </a:extLst>
          </p:cNvPr>
          <p:cNvSpPr/>
          <p:nvPr userDrawn="1"/>
        </p:nvSpPr>
        <p:spPr>
          <a:xfrm>
            <a:off x="7920645" y="3369070"/>
            <a:ext cx="535724" cy="184666"/>
          </a:xfrm>
          <a:prstGeom prst="rect">
            <a:avLst/>
          </a:prstGeom>
        </p:spPr>
        <p:txBody>
          <a:bodyPr wrap="none">
            <a:noAutofit/>
          </a:bodyPr>
          <a:lstStyle/>
          <a:p>
            <a:r>
              <a:rPr lang="fr-FR" sz="600" b="1" i="0" kern="1200" spc="100" baseline="0">
                <a:solidFill>
                  <a:schemeClr val="tx1"/>
                </a:solidFill>
                <a:latin typeface="Trebuchet MS" panose="020B0703020202090204" pitchFamily="34" charset="0"/>
                <a:ea typeface="+mn-ea"/>
                <a:cs typeface="+mn-cs"/>
              </a:rPr>
              <a:t>D0AF51</a:t>
            </a:r>
            <a:endParaRPr lang="fr-FR" sz="600"/>
          </a:p>
        </p:txBody>
      </p:sp>
      <p:sp>
        <p:nvSpPr>
          <p:cNvPr id="54" name="Rectangle 53">
            <a:extLst>
              <a:ext uri="{FF2B5EF4-FFF2-40B4-BE49-F238E27FC236}">
                <a16:creationId xmlns:a16="http://schemas.microsoft.com/office/drawing/2014/main" id="{E4BEC275-802E-5846-887A-D0D6D7A86900}"/>
              </a:ext>
            </a:extLst>
          </p:cNvPr>
          <p:cNvSpPr/>
          <p:nvPr userDrawn="1"/>
        </p:nvSpPr>
        <p:spPr>
          <a:xfrm>
            <a:off x="410115" y="4061220"/>
            <a:ext cx="535724" cy="184666"/>
          </a:xfrm>
          <a:prstGeom prst="rect">
            <a:avLst/>
          </a:prstGeom>
        </p:spPr>
        <p:txBody>
          <a:bodyPr wrap="none">
            <a:noAutofit/>
          </a:bodyPr>
          <a:lstStyle/>
          <a:p>
            <a:r>
              <a:rPr lang="fr-FR" sz="600" b="1" i="0" kern="1200" spc="100" baseline="0">
                <a:solidFill>
                  <a:schemeClr val="tx1"/>
                </a:solidFill>
                <a:latin typeface="Trebuchet MS" panose="020B0703020202090204" pitchFamily="34" charset="0"/>
                <a:ea typeface="+mn-ea"/>
                <a:cs typeface="+mn-cs"/>
              </a:rPr>
              <a:t>A3C810</a:t>
            </a:r>
            <a:endParaRPr lang="fr-FR" sz="600"/>
          </a:p>
        </p:txBody>
      </p:sp>
      <p:sp>
        <p:nvSpPr>
          <p:cNvPr id="55" name="Rectangle 54">
            <a:extLst>
              <a:ext uri="{FF2B5EF4-FFF2-40B4-BE49-F238E27FC236}">
                <a16:creationId xmlns:a16="http://schemas.microsoft.com/office/drawing/2014/main" id="{397269DD-1313-8D4A-ADFB-A996B18C99D7}"/>
              </a:ext>
            </a:extLst>
          </p:cNvPr>
          <p:cNvSpPr/>
          <p:nvPr userDrawn="1"/>
        </p:nvSpPr>
        <p:spPr>
          <a:xfrm>
            <a:off x="1161843" y="4061220"/>
            <a:ext cx="535724" cy="184666"/>
          </a:xfrm>
          <a:prstGeom prst="rect">
            <a:avLst/>
          </a:prstGeom>
        </p:spPr>
        <p:txBody>
          <a:bodyPr wrap="none">
            <a:noAutofit/>
          </a:bodyPr>
          <a:lstStyle/>
          <a:p>
            <a:r>
              <a:rPr lang="fr-FR" sz="600" b="1" i="0" kern="1200" spc="100" baseline="0">
                <a:solidFill>
                  <a:schemeClr val="tx1"/>
                </a:solidFill>
                <a:latin typeface="Trebuchet MS" panose="020B0703020202090204" pitchFamily="34" charset="0"/>
                <a:ea typeface="+mn-ea"/>
                <a:cs typeface="+mn-cs"/>
              </a:rPr>
              <a:t>77945A</a:t>
            </a:r>
            <a:endParaRPr lang="fr-FR" sz="600"/>
          </a:p>
        </p:txBody>
      </p:sp>
      <p:sp>
        <p:nvSpPr>
          <p:cNvPr id="56" name="Rectangle 55">
            <a:extLst>
              <a:ext uri="{FF2B5EF4-FFF2-40B4-BE49-F238E27FC236}">
                <a16:creationId xmlns:a16="http://schemas.microsoft.com/office/drawing/2014/main" id="{B95F4E28-8137-B940-BBA4-9AC2460F4DF6}"/>
              </a:ext>
            </a:extLst>
          </p:cNvPr>
          <p:cNvSpPr/>
          <p:nvPr userDrawn="1"/>
        </p:nvSpPr>
        <p:spPr>
          <a:xfrm>
            <a:off x="410115" y="2241866"/>
            <a:ext cx="535724" cy="184666"/>
          </a:xfrm>
          <a:prstGeom prst="rect">
            <a:avLst/>
          </a:prstGeom>
        </p:spPr>
        <p:txBody>
          <a:bodyPr wrap="none">
            <a:noAutofit/>
          </a:bodyPr>
          <a:lstStyle/>
          <a:p>
            <a:r>
              <a:rPr lang="fr-FR" sz="600" b="1" i="0" kern="1200" spc="100" baseline="0">
                <a:solidFill>
                  <a:schemeClr val="tx1"/>
                </a:solidFill>
                <a:latin typeface="Trebuchet MS" panose="020B0703020202090204" pitchFamily="34" charset="0"/>
                <a:ea typeface="+mn-ea"/>
                <a:cs typeface="+mn-cs"/>
              </a:rPr>
              <a:t>000000</a:t>
            </a:r>
            <a:endParaRPr lang="fr-FR" sz="600"/>
          </a:p>
        </p:txBody>
      </p:sp>
      <p:sp>
        <p:nvSpPr>
          <p:cNvPr id="57" name="Rectangle 56">
            <a:extLst>
              <a:ext uri="{FF2B5EF4-FFF2-40B4-BE49-F238E27FC236}">
                <a16:creationId xmlns:a16="http://schemas.microsoft.com/office/drawing/2014/main" id="{F045A5F2-D22A-AE43-B8C4-C97211F015C7}"/>
              </a:ext>
            </a:extLst>
          </p:cNvPr>
          <p:cNvSpPr/>
          <p:nvPr userDrawn="1"/>
        </p:nvSpPr>
        <p:spPr>
          <a:xfrm>
            <a:off x="1161843" y="2241866"/>
            <a:ext cx="535724" cy="184666"/>
          </a:xfrm>
          <a:prstGeom prst="rect">
            <a:avLst/>
          </a:prstGeom>
        </p:spPr>
        <p:txBody>
          <a:bodyPr wrap="none">
            <a:noAutofit/>
          </a:bodyPr>
          <a:lstStyle/>
          <a:p>
            <a:r>
              <a:rPr lang="fr-FR" sz="600" b="1" i="0" kern="1200" spc="100" baseline="0">
                <a:solidFill>
                  <a:schemeClr val="tx1"/>
                </a:solidFill>
                <a:latin typeface="Trebuchet MS" panose="020B0703020202090204" pitchFamily="34" charset="0"/>
                <a:ea typeface="+mn-ea"/>
                <a:cs typeface="+mn-cs"/>
              </a:rPr>
              <a:t>FFFFFF</a:t>
            </a:r>
            <a:endParaRPr lang="fr-FR" sz="600"/>
          </a:p>
        </p:txBody>
      </p:sp>
      <p:sp>
        <p:nvSpPr>
          <p:cNvPr id="61" name="Rectangle 60">
            <a:extLst>
              <a:ext uri="{FF2B5EF4-FFF2-40B4-BE49-F238E27FC236}">
                <a16:creationId xmlns:a16="http://schemas.microsoft.com/office/drawing/2014/main" id="{C3FF4DAC-4998-6E41-A693-D8CC55139D53}"/>
              </a:ext>
            </a:extLst>
          </p:cNvPr>
          <p:cNvSpPr/>
          <p:nvPr userDrawn="1"/>
        </p:nvSpPr>
        <p:spPr>
          <a:xfrm>
            <a:off x="346866" y="952125"/>
            <a:ext cx="2922205" cy="276999"/>
          </a:xfrm>
          <a:prstGeom prst="rect">
            <a:avLst/>
          </a:prstGeom>
        </p:spPr>
        <p:txBody>
          <a:bodyPr wrap="none">
            <a:noAutofit/>
          </a:bodyPr>
          <a:lstStyle/>
          <a:p>
            <a:r>
              <a:rPr lang="fr-FR" sz="1200" b="1" i="0" kern="1200" spc="100" baseline="0">
                <a:solidFill>
                  <a:schemeClr val="tx1"/>
                </a:solidFill>
                <a:latin typeface="Trebuchet MS" panose="020B0703020202090204" pitchFamily="34" charset="0"/>
                <a:ea typeface="+mn-ea"/>
                <a:cs typeface="+mn-cs"/>
              </a:rPr>
              <a:t>Font PPT Principale : ‘</a:t>
            </a:r>
            <a:r>
              <a:rPr lang="fr-FR" sz="1200" b="1" i="0" kern="1200" spc="100" baseline="0" err="1">
                <a:solidFill>
                  <a:schemeClr val="tx1"/>
                </a:solidFill>
                <a:latin typeface="Trebuchet MS" panose="020B0703020202090204" pitchFamily="34" charset="0"/>
                <a:ea typeface="+mn-ea"/>
                <a:cs typeface="+mn-cs"/>
              </a:rPr>
              <a:t>Trebuchet</a:t>
            </a:r>
            <a:r>
              <a:rPr lang="fr-FR" sz="1200" b="1" i="0" kern="1200" spc="100" baseline="0">
                <a:solidFill>
                  <a:schemeClr val="tx1"/>
                </a:solidFill>
                <a:latin typeface="Trebuchet MS" panose="020B0703020202090204" pitchFamily="34" charset="0"/>
                <a:ea typeface="+mn-ea"/>
                <a:cs typeface="+mn-cs"/>
              </a:rPr>
              <a:t>’</a:t>
            </a:r>
          </a:p>
        </p:txBody>
      </p:sp>
    </p:spTree>
    <p:extLst>
      <p:ext uri="{BB962C8B-B14F-4D97-AF65-F5344CB8AC3E}">
        <p14:creationId xmlns:p14="http://schemas.microsoft.com/office/powerpoint/2010/main" val="279868163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GV-1/3">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F4526D3-725C-6D4B-827C-CE3A7727BA7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077422" y="4731990"/>
            <a:ext cx="959834" cy="201767"/>
          </a:xfrm>
          <a:prstGeom prst="rect">
            <a:avLst/>
          </a:prstGeom>
        </p:spPr>
      </p:pic>
      <p:sp>
        <p:nvSpPr>
          <p:cNvPr id="8" name="Slide Number Placeholder 8">
            <a:extLst>
              <a:ext uri="{FF2B5EF4-FFF2-40B4-BE49-F238E27FC236}">
                <a16:creationId xmlns:a16="http://schemas.microsoft.com/office/drawing/2014/main" id="{577A58D4-F376-924E-81B5-D58368E21592}"/>
              </a:ext>
            </a:extLst>
          </p:cNvPr>
          <p:cNvSpPr txBox="1">
            <a:spLocks/>
          </p:cNvSpPr>
          <p:nvPr userDrawn="1"/>
        </p:nvSpPr>
        <p:spPr>
          <a:xfrm>
            <a:off x="4222626" y="4948014"/>
            <a:ext cx="698748" cy="169440"/>
          </a:xfrm>
          <a:prstGeom prst="rect">
            <a:avLst/>
          </a:prstGeom>
          <a:noFill/>
        </p:spPr>
        <p:txBody>
          <a:bodyPr vert="horz" lIns="101600" tIns="50800" rIns="101600" bIns="50800" rtlCol="0" anchor="ctr"/>
          <a:lstStyle>
            <a:defPPr>
              <a:defRPr lang="en-US"/>
            </a:defPPr>
            <a:lvl1pPr marL="0" algn="r" defTabSz="914400" rtl="0" eaLnBrk="1" latinLnBrk="0" hangingPunct="1">
              <a:defRPr sz="1050" b="1" i="0" kern="1200">
                <a:solidFill>
                  <a:schemeClr val="bg1">
                    <a:lumMod val="65000"/>
                  </a:schemeClr>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E081DE2-73AC-B640-AE46-1F397D409A68}" type="slidenum">
              <a:rPr lang="en-US" sz="500" b="0" smtClean="0">
                <a:solidFill>
                  <a:schemeClr val="bg1">
                    <a:lumMod val="65000"/>
                  </a:schemeClr>
                </a:solidFill>
                <a:latin typeface="+mn-lt"/>
              </a:rPr>
              <a:pPr algn="ctr"/>
              <a:t>‹N°›</a:t>
            </a:fld>
            <a:endParaRPr lang="en-US" sz="500" b="0">
              <a:solidFill>
                <a:schemeClr val="bg1">
                  <a:lumMod val="65000"/>
                </a:schemeClr>
              </a:solidFill>
              <a:latin typeface="+mn-lt"/>
            </a:endParaRPr>
          </a:p>
        </p:txBody>
      </p:sp>
      <p:sp>
        <p:nvSpPr>
          <p:cNvPr id="9" name="Espace réservé du texte 1">
            <a:extLst>
              <a:ext uri="{FF2B5EF4-FFF2-40B4-BE49-F238E27FC236}">
                <a16:creationId xmlns:a16="http://schemas.microsoft.com/office/drawing/2014/main" id="{9E5A5884-8104-E44E-A4D3-ABA67061C266}"/>
              </a:ext>
            </a:extLst>
          </p:cNvPr>
          <p:cNvSpPr txBox="1">
            <a:spLocks/>
          </p:cNvSpPr>
          <p:nvPr userDrawn="1"/>
        </p:nvSpPr>
        <p:spPr>
          <a:xfrm>
            <a:off x="683958" y="1315028"/>
            <a:ext cx="7776083" cy="3231068"/>
          </a:xfrm>
          <a:prstGeom prst="rect">
            <a:avLst/>
          </a:prstGeom>
        </p:spPr>
        <p:txBody>
          <a:bodyPr>
            <a:noAutofit/>
          </a:bodyPr>
          <a:lstStyle>
            <a:lvl1pPr marL="250467" indent="-250467" algn="l" defTabSz="1015905" rtl="0" eaLnBrk="1" latinLnBrk="0" hangingPunct="1">
              <a:spcBef>
                <a:spcPct val="20000"/>
              </a:spcBef>
              <a:buFont typeface="Arial" panose="020B0604020202020204" pitchFamily="34" charset="0"/>
              <a:buChar char="•"/>
              <a:tabLst/>
              <a:defRPr sz="1556" kern="1200">
                <a:solidFill>
                  <a:schemeClr val="tx1"/>
                </a:solidFill>
                <a:latin typeface="Nunito" panose="02000503030000020003" pitchFamily="2" charset="77"/>
                <a:ea typeface="Nunito" panose="02000503030000020003" pitchFamily="2" charset="77"/>
                <a:cs typeface="Nunito" panose="02000503030000020003" pitchFamily="2" charset="77"/>
              </a:defRPr>
            </a:lvl1pPr>
            <a:lvl2pPr marL="594420" indent="-298093" algn="l" defTabSz="1015905" rtl="0" eaLnBrk="1" latinLnBrk="0" hangingPunct="1">
              <a:spcBef>
                <a:spcPct val="20000"/>
              </a:spcBef>
              <a:buFont typeface="Arial" panose="020B0604020202020204" pitchFamily="34" charset="0"/>
              <a:buChar char="–"/>
              <a:tabLst/>
              <a:defRPr sz="1333" kern="1200">
                <a:solidFill>
                  <a:schemeClr val="tx1"/>
                </a:solidFill>
                <a:latin typeface="Nunito" panose="02000503030000020003" pitchFamily="2" charset="77"/>
                <a:ea typeface="Nunito" panose="02000503030000020003" pitchFamily="2" charset="77"/>
                <a:cs typeface="Nunito" panose="02000503030000020003" pitchFamily="2" charset="77"/>
              </a:defRPr>
            </a:lvl2pPr>
            <a:lvl3pPr marL="791971" indent="-197552" algn="l" defTabSz="1015905" rtl="0" eaLnBrk="1" latinLnBrk="0" hangingPunct="1">
              <a:spcBef>
                <a:spcPct val="20000"/>
              </a:spcBef>
              <a:buFont typeface="Wingdings" charset="2"/>
              <a:buChar char="§"/>
              <a:tabLst/>
              <a:defRPr sz="1111" kern="1200">
                <a:solidFill>
                  <a:schemeClr val="tx1"/>
                </a:solidFill>
                <a:latin typeface="Nunito" panose="02000503030000020003" pitchFamily="2" charset="77"/>
                <a:ea typeface="Nunito" panose="02000503030000020003" pitchFamily="2" charset="77"/>
                <a:cs typeface="Nunito" panose="02000503030000020003" pitchFamily="2" charset="77"/>
              </a:defRPr>
            </a:lvl3pPr>
            <a:lvl4pPr marL="991286" indent="-199316" algn="l" defTabSz="1015905" rtl="0" eaLnBrk="1" latinLnBrk="0" hangingPunct="1">
              <a:spcBef>
                <a:spcPct val="20000"/>
              </a:spcBef>
              <a:buFont typeface="Arial" panose="020B0604020202020204" pitchFamily="34" charset="0"/>
              <a:buChar char="–"/>
              <a:tabLst/>
              <a:defRPr sz="1111" kern="1200">
                <a:solidFill>
                  <a:schemeClr val="tx1"/>
                </a:solidFill>
                <a:latin typeface="Nunito" panose="02000503030000020003" pitchFamily="2" charset="77"/>
                <a:ea typeface="Nunito" panose="02000503030000020003" pitchFamily="2" charset="77"/>
                <a:cs typeface="Nunito" panose="02000503030000020003" pitchFamily="2" charset="77"/>
              </a:defRPr>
            </a:lvl4pPr>
            <a:lvl5pPr marL="1135922" indent="-144635" algn="l" defTabSz="1015905" rtl="0" eaLnBrk="1" latinLnBrk="0" hangingPunct="1">
              <a:spcBef>
                <a:spcPct val="20000"/>
              </a:spcBef>
              <a:buFont typeface="Arial" panose="020B0604020202020204" pitchFamily="34" charset="0"/>
              <a:buChar char="»"/>
              <a:tabLst/>
              <a:defRPr sz="1000" kern="1200">
                <a:solidFill>
                  <a:schemeClr val="tx1"/>
                </a:solidFill>
                <a:latin typeface="Nunito" panose="02000503030000020003" pitchFamily="2" charset="77"/>
                <a:ea typeface="Nunito" panose="02000503030000020003" pitchFamily="2" charset="77"/>
                <a:cs typeface="Nunito" panose="02000503030000020003" pitchFamily="2" charset="77"/>
              </a:defRPr>
            </a:lvl5pPr>
            <a:lvl6pPr marL="2793734" indent="-253974" algn="l" defTabSz="1015905"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6pPr>
            <a:lvl7pPr marL="3301687" indent="-253974" algn="l" defTabSz="1015905"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7pPr>
            <a:lvl8pPr marL="3809639" indent="-253974" algn="l" defTabSz="1015905"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8pPr>
            <a:lvl9pPr marL="4317590" indent="-253974" algn="l" defTabSz="1015905"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9pPr>
          </a:lstStyle>
          <a:p>
            <a:pPr marL="88900" indent="0" algn="just">
              <a:buFont typeface="Arial" panose="020B0604020202020204" pitchFamily="34" charset="0"/>
              <a:buNone/>
            </a:pPr>
            <a:r>
              <a:rPr lang="fr-FR" sz="900" b="0" i="0">
                <a:solidFill>
                  <a:schemeClr val="tx1">
                    <a:lumMod val="75000"/>
                    <a:lumOff val="25000"/>
                  </a:schemeClr>
                </a:solidFill>
                <a:latin typeface="+mj-lt"/>
              </a:rPr>
              <a:t>Les présentes Conditions Générales de Ventes de prestations de services, ci-après dénommées « CGV », constituent l’accord régissant pendant sa durée, les relations entre Quantmetry, ci-après dénommé le « Prestataire » et ses Clients dans le cadre de la vente des prestations de services. A défaut de contrat conclu entre le Prestataire et son Client, les prestations effectuées sont soumises aux CGV décrites ci-après. Toute commande passée ainsi que tout contrat conclu avec Quantmetry impliquent l’adhésion pleine et entière et sans réserve du Client à ces CGV. Le fait que le Prestataire ne mette pas en œuvre l’une ou l’autre clause établie en sa faveur dans les présentes conditions ne peut être interprété comme une renonciation de sa part à s’en prévaloir.</a:t>
            </a:r>
          </a:p>
          <a:p>
            <a:pPr marL="88900" indent="0" algn="just">
              <a:buFont typeface="Arial" panose="020B0604020202020204" pitchFamily="34" charset="0"/>
              <a:buNone/>
            </a:pPr>
            <a:endParaRPr lang="fr-FR" sz="900" b="0" i="0">
              <a:latin typeface="+mj-lt"/>
            </a:endParaRPr>
          </a:p>
          <a:p>
            <a:pPr marL="88900" indent="0" algn="just">
              <a:buFont typeface="Arial" panose="020B0604020202020204" pitchFamily="34" charset="0"/>
              <a:buNone/>
            </a:pPr>
            <a:r>
              <a:rPr lang="fr-FR" sz="900" b="0" i="0">
                <a:latin typeface="+mj-lt"/>
              </a:rPr>
              <a:t>Article 1 - Durée de la Prestation : Les présentes conditions générales de vente entrent en vigueur à la date de leur signature et durent jusqu’à l’exécution complète des Prestations telles que définies dans la proposition technique et commerciale.</a:t>
            </a:r>
          </a:p>
          <a:p>
            <a:pPr marL="88900" indent="0" algn="just">
              <a:buFont typeface="Arial" panose="020B0604020202020204" pitchFamily="34" charset="0"/>
              <a:buNone/>
            </a:pPr>
            <a:endParaRPr lang="fr-FR" sz="900" b="0" i="0">
              <a:latin typeface="+mj-lt"/>
            </a:endParaRPr>
          </a:p>
          <a:p>
            <a:pPr marL="88900" indent="0" algn="just">
              <a:buFont typeface="Arial" panose="020B0604020202020204" pitchFamily="34" charset="0"/>
              <a:buNone/>
            </a:pPr>
            <a:r>
              <a:rPr lang="fr-FR" sz="900" b="0" i="0">
                <a:latin typeface="+mj-lt"/>
              </a:rPr>
              <a:t>Article 2 - Prix et conditions de paiement :  Le montant de la prestation et l’échéancier de facturation sont définis dans la proposition commerciale. Toutes les factures sont payables à 30 jours, date de facture.</a:t>
            </a:r>
          </a:p>
          <a:p>
            <a:pPr marL="88900" indent="0" algn="just">
              <a:buFont typeface="Arial" panose="020B0604020202020204" pitchFamily="34" charset="0"/>
              <a:buNone/>
            </a:pPr>
            <a:endParaRPr lang="fr-FR" sz="900" b="0" i="0">
              <a:latin typeface="+mj-lt"/>
            </a:endParaRPr>
          </a:p>
          <a:p>
            <a:pPr marL="88900" indent="0" algn="just">
              <a:buFont typeface="Arial" panose="020B0604020202020204" pitchFamily="34" charset="0"/>
              <a:buNone/>
            </a:pPr>
            <a:r>
              <a:rPr lang="fr-FR" sz="900" b="0" i="0">
                <a:latin typeface="+mj-lt"/>
              </a:rPr>
              <a:t>Article 3 - Obligations des parties - Article 3.1 : Collaboration des Parties : Les Parties conviennent de collaborer de bonne foi et de façon loyale dans le cadre de l’exécution du Contrat, et notamment de s’échanger les informations nécessaires à la bonne réalisation des Prestations. Chacune des Parties s’engage à communiquer à l’autre les difficultés importantes qu’elles rencontreraient lors de l’exécution du Contrat et pouvant affecter le droits et obligations de l’une ou l’autre des Parties au titre du Contrat.  Article 3.2 : Obligation du Prestataire : Le prestataire s’engage à exécuter les Prestations telles que décrites dans la proposition commerciale. Le Prestataire s’engage à réaliser son devoir de conseil. Article 3.3 : Obligation du Client : Le Client s’engage à valider les Connaissances Nouvelles dans les dix (10) jours ouvrés à partir de leur date de livraison prévue. A défaut de validation expresse de la part du Client dans ce délai, les Connaissances Nouvelles sont réputées acceptées et validées par celui-ci. </a:t>
            </a:r>
          </a:p>
        </p:txBody>
      </p:sp>
      <p:sp>
        <p:nvSpPr>
          <p:cNvPr id="10" name="Rectangle 9">
            <a:extLst>
              <a:ext uri="{FF2B5EF4-FFF2-40B4-BE49-F238E27FC236}">
                <a16:creationId xmlns:a16="http://schemas.microsoft.com/office/drawing/2014/main" id="{FA608A9A-71CB-9142-BDB6-7FC21CDA67D9}"/>
              </a:ext>
            </a:extLst>
          </p:cNvPr>
          <p:cNvSpPr/>
          <p:nvPr userDrawn="1"/>
        </p:nvSpPr>
        <p:spPr>
          <a:xfrm>
            <a:off x="4296923" y="828246"/>
            <a:ext cx="425116" cy="276999"/>
          </a:xfrm>
          <a:prstGeom prst="rect">
            <a:avLst/>
          </a:prstGeom>
        </p:spPr>
        <p:txBody>
          <a:bodyPr wrap="none">
            <a:spAutoFit/>
          </a:bodyPr>
          <a:lstStyle/>
          <a:p>
            <a:pPr algn="ctr"/>
            <a:r>
              <a:rPr lang="fr-FR" sz="1200"/>
              <a:t>1/3</a:t>
            </a:r>
          </a:p>
        </p:txBody>
      </p:sp>
      <p:sp>
        <p:nvSpPr>
          <p:cNvPr id="12" name="Rectangle 11">
            <a:extLst>
              <a:ext uri="{FF2B5EF4-FFF2-40B4-BE49-F238E27FC236}">
                <a16:creationId xmlns:a16="http://schemas.microsoft.com/office/drawing/2014/main" id="{978E8A4F-B022-B644-81A1-D3C836F79E9A}"/>
              </a:ext>
            </a:extLst>
          </p:cNvPr>
          <p:cNvSpPr/>
          <p:nvPr userDrawn="1"/>
        </p:nvSpPr>
        <p:spPr>
          <a:xfrm>
            <a:off x="1287966" y="258104"/>
            <a:ext cx="6652704" cy="338554"/>
          </a:xfrm>
          <a:prstGeom prst="rect">
            <a:avLst/>
          </a:prstGeom>
        </p:spPr>
        <p:txBody>
          <a:bodyPr wrap="square">
            <a:spAutoFit/>
          </a:bodyPr>
          <a:lstStyle/>
          <a:p>
            <a:pPr algn="ctr"/>
            <a:r>
              <a:rPr lang="fr-FR" sz="1600" b="1" i="0" kern="1200" spc="100" baseline="0">
                <a:solidFill>
                  <a:schemeClr val="tx1"/>
                </a:solidFill>
                <a:latin typeface="Trebuchet MS" panose="020B0703020202090204" pitchFamily="34" charset="0"/>
                <a:ea typeface="+mj-ea"/>
                <a:cs typeface="+mj-cs"/>
              </a:rPr>
              <a:t>Conditions Générales de Vente Quantmetry</a:t>
            </a:r>
          </a:p>
        </p:txBody>
      </p:sp>
    </p:spTree>
    <p:extLst>
      <p:ext uri="{BB962C8B-B14F-4D97-AF65-F5344CB8AC3E}">
        <p14:creationId xmlns:p14="http://schemas.microsoft.com/office/powerpoint/2010/main" val="3791295417"/>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GV-2/3">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F4526D3-725C-6D4B-827C-CE3A7727BA7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077422" y="4731990"/>
            <a:ext cx="959834" cy="201767"/>
          </a:xfrm>
          <a:prstGeom prst="rect">
            <a:avLst/>
          </a:prstGeom>
        </p:spPr>
      </p:pic>
      <p:sp>
        <p:nvSpPr>
          <p:cNvPr id="8" name="Slide Number Placeholder 8">
            <a:extLst>
              <a:ext uri="{FF2B5EF4-FFF2-40B4-BE49-F238E27FC236}">
                <a16:creationId xmlns:a16="http://schemas.microsoft.com/office/drawing/2014/main" id="{577A58D4-F376-924E-81B5-D58368E21592}"/>
              </a:ext>
            </a:extLst>
          </p:cNvPr>
          <p:cNvSpPr txBox="1">
            <a:spLocks/>
          </p:cNvSpPr>
          <p:nvPr userDrawn="1"/>
        </p:nvSpPr>
        <p:spPr>
          <a:xfrm>
            <a:off x="4222626" y="4948014"/>
            <a:ext cx="698748" cy="169440"/>
          </a:xfrm>
          <a:prstGeom prst="rect">
            <a:avLst/>
          </a:prstGeom>
          <a:noFill/>
        </p:spPr>
        <p:txBody>
          <a:bodyPr vert="horz" lIns="101600" tIns="50800" rIns="101600" bIns="50800" rtlCol="0" anchor="ctr"/>
          <a:lstStyle>
            <a:defPPr>
              <a:defRPr lang="en-US"/>
            </a:defPPr>
            <a:lvl1pPr marL="0" algn="r" defTabSz="914400" rtl="0" eaLnBrk="1" latinLnBrk="0" hangingPunct="1">
              <a:defRPr sz="1050" b="1" i="0" kern="1200">
                <a:solidFill>
                  <a:schemeClr val="bg1">
                    <a:lumMod val="65000"/>
                  </a:schemeClr>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E081DE2-73AC-B640-AE46-1F397D409A68}" type="slidenum">
              <a:rPr lang="en-US" sz="500" b="0" smtClean="0">
                <a:solidFill>
                  <a:schemeClr val="bg1">
                    <a:lumMod val="65000"/>
                  </a:schemeClr>
                </a:solidFill>
                <a:latin typeface="+mn-lt"/>
              </a:rPr>
              <a:pPr algn="ctr"/>
              <a:t>‹N°›</a:t>
            </a:fld>
            <a:endParaRPr lang="en-US" sz="500" b="0">
              <a:solidFill>
                <a:schemeClr val="bg1">
                  <a:lumMod val="65000"/>
                </a:schemeClr>
              </a:solidFill>
              <a:latin typeface="+mn-lt"/>
            </a:endParaRPr>
          </a:p>
        </p:txBody>
      </p:sp>
      <p:sp>
        <p:nvSpPr>
          <p:cNvPr id="10" name="Rectangle 9">
            <a:extLst>
              <a:ext uri="{FF2B5EF4-FFF2-40B4-BE49-F238E27FC236}">
                <a16:creationId xmlns:a16="http://schemas.microsoft.com/office/drawing/2014/main" id="{FA608A9A-71CB-9142-BDB6-7FC21CDA67D9}"/>
              </a:ext>
            </a:extLst>
          </p:cNvPr>
          <p:cNvSpPr/>
          <p:nvPr userDrawn="1"/>
        </p:nvSpPr>
        <p:spPr>
          <a:xfrm>
            <a:off x="4296923" y="828246"/>
            <a:ext cx="425116" cy="276999"/>
          </a:xfrm>
          <a:prstGeom prst="rect">
            <a:avLst/>
          </a:prstGeom>
        </p:spPr>
        <p:txBody>
          <a:bodyPr wrap="none">
            <a:spAutoFit/>
          </a:bodyPr>
          <a:lstStyle/>
          <a:p>
            <a:pPr algn="ctr"/>
            <a:r>
              <a:rPr lang="fr-FR" sz="1200"/>
              <a:t>2/3</a:t>
            </a:r>
          </a:p>
        </p:txBody>
      </p:sp>
      <p:sp>
        <p:nvSpPr>
          <p:cNvPr id="12" name="Rectangle 11">
            <a:extLst>
              <a:ext uri="{FF2B5EF4-FFF2-40B4-BE49-F238E27FC236}">
                <a16:creationId xmlns:a16="http://schemas.microsoft.com/office/drawing/2014/main" id="{13FF1CD3-FECE-4D43-B61E-553634811CE4}"/>
              </a:ext>
            </a:extLst>
          </p:cNvPr>
          <p:cNvSpPr/>
          <p:nvPr userDrawn="1"/>
        </p:nvSpPr>
        <p:spPr>
          <a:xfrm>
            <a:off x="1287966" y="258104"/>
            <a:ext cx="6652704" cy="338554"/>
          </a:xfrm>
          <a:prstGeom prst="rect">
            <a:avLst/>
          </a:prstGeom>
        </p:spPr>
        <p:txBody>
          <a:bodyPr wrap="square">
            <a:spAutoFit/>
          </a:bodyPr>
          <a:lstStyle/>
          <a:p>
            <a:pPr algn="ctr"/>
            <a:r>
              <a:rPr lang="fr-FR" sz="1600" b="1" i="0" kern="1200" spc="100" baseline="0">
                <a:solidFill>
                  <a:schemeClr val="tx1"/>
                </a:solidFill>
                <a:latin typeface="Trebuchet MS" panose="020B0703020202090204" pitchFamily="34" charset="0"/>
                <a:ea typeface="+mj-ea"/>
                <a:cs typeface="+mj-cs"/>
              </a:rPr>
              <a:t>Conditions Générales de Vente Quantmetry</a:t>
            </a:r>
          </a:p>
        </p:txBody>
      </p:sp>
      <p:sp>
        <p:nvSpPr>
          <p:cNvPr id="15" name="Espace réservé du texte 1">
            <a:extLst>
              <a:ext uri="{FF2B5EF4-FFF2-40B4-BE49-F238E27FC236}">
                <a16:creationId xmlns:a16="http://schemas.microsoft.com/office/drawing/2014/main" id="{A7705799-1E8D-FD4F-A421-FF0062AE68F1}"/>
              </a:ext>
            </a:extLst>
          </p:cNvPr>
          <p:cNvSpPr txBox="1">
            <a:spLocks/>
          </p:cNvSpPr>
          <p:nvPr userDrawn="1"/>
        </p:nvSpPr>
        <p:spPr>
          <a:xfrm>
            <a:off x="683958" y="1315028"/>
            <a:ext cx="7776083" cy="3231068"/>
          </a:xfrm>
          <a:prstGeom prst="rect">
            <a:avLst/>
          </a:prstGeom>
        </p:spPr>
        <p:txBody>
          <a:bodyPr>
            <a:noAutofit/>
          </a:bodyPr>
          <a:lstStyle>
            <a:lvl1pPr marL="250467" indent="-250467" algn="l" defTabSz="1015905" rtl="0" eaLnBrk="1" latinLnBrk="0" hangingPunct="1">
              <a:spcBef>
                <a:spcPct val="20000"/>
              </a:spcBef>
              <a:buFont typeface="Arial" panose="020B0604020202020204" pitchFamily="34" charset="0"/>
              <a:buChar char="•"/>
              <a:tabLst/>
              <a:defRPr sz="1556" kern="1200">
                <a:solidFill>
                  <a:schemeClr val="tx1"/>
                </a:solidFill>
                <a:latin typeface="Nunito" panose="02000503030000020003" pitchFamily="2" charset="77"/>
                <a:ea typeface="Nunito" panose="02000503030000020003" pitchFamily="2" charset="77"/>
                <a:cs typeface="Nunito" panose="02000503030000020003" pitchFamily="2" charset="77"/>
              </a:defRPr>
            </a:lvl1pPr>
            <a:lvl2pPr marL="594420" indent="-298093" algn="l" defTabSz="1015905" rtl="0" eaLnBrk="1" latinLnBrk="0" hangingPunct="1">
              <a:spcBef>
                <a:spcPct val="20000"/>
              </a:spcBef>
              <a:buFont typeface="Arial" panose="020B0604020202020204" pitchFamily="34" charset="0"/>
              <a:buChar char="–"/>
              <a:tabLst/>
              <a:defRPr sz="1333" kern="1200">
                <a:solidFill>
                  <a:schemeClr val="tx1"/>
                </a:solidFill>
                <a:latin typeface="Nunito" panose="02000503030000020003" pitchFamily="2" charset="77"/>
                <a:ea typeface="Nunito" panose="02000503030000020003" pitchFamily="2" charset="77"/>
                <a:cs typeface="Nunito" panose="02000503030000020003" pitchFamily="2" charset="77"/>
              </a:defRPr>
            </a:lvl2pPr>
            <a:lvl3pPr marL="791971" indent="-197552" algn="l" defTabSz="1015905" rtl="0" eaLnBrk="1" latinLnBrk="0" hangingPunct="1">
              <a:spcBef>
                <a:spcPct val="20000"/>
              </a:spcBef>
              <a:buFont typeface="Wingdings" charset="2"/>
              <a:buChar char="§"/>
              <a:tabLst/>
              <a:defRPr sz="1111" kern="1200">
                <a:solidFill>
                  <a:schemeClr val="tx1"/>
                </a:solidFill>
                <a:latin typeface="Nunito" panose="02000503030000020003" pitchFamily="2" charset="77"/>
                <a:ea typeface="Nunito" panose="02000503030000020003" pitchFamily="2" charset="77"/>
                <a:cs typeface="Nunito" panose="02000503030000020003" pitchFamily="2" charset="77"/>
              </a:defRPr>
            </a:lvl3pPr>
            <a:lvl4pPr marL="991286" indent="-199316" algn="l" defTabSz="1015905" rtl="0" eaLnBrk="1" latinLnBrk="0" hangingPunct="1">
              <a:spcBef>
                <a:spcPct val="20000"/>
              </a:spcBef>
              <a:buFont typeface="Arial" panose="020B0604020202020204" pitchFamily="34" charset="0"/>
              <a:buChar char="–"/>
              <a:tabLst/>
              <a:defRPr sz="1111" kern="1200">
                <a:solidFill>
                  <a:schemeClr val="tx1"/>
                </a:solidFill>
                <a:latin typeface="Nunito" panose="02000503030000020003" pitchFamily="2" charset="77"/>
                <a:ea typeface="Nunito" panose="02000503030000020003" pitchFamily="2" charset="77"/>
                <a:cs typeface="Nunito" panose="02000503030000020003" pitchFamily="2" charset="77"/>
              </a:defRPr>
            </a:lvl4pPr>
            <a:lvl5pPr marL="1135922" indent="-144635" algn="l" defTabSz="1015905" rtl="0" eaLnBrk="1" latinLnBrk="0" hangingPunct="1">
              <a:spcBef>
                <a:spcPct val="20000"/>
              </a:spcBef>
              <a:buFont typeface="Arial" panose="020B0604020202020204" pitchFamily="34" charset="0"/>
              <a:buChar char="»"/>
              <a:tabLst/>
              <a:defRPr sz="1000" kern="1200">
                <a:solidFill>
                  <a:schemeClr val="tx1"/>
                </a:solidFill>
                <a:latin typeface="Nunito" panose="02000503030000020003" pitchFamily="2" charset="77"/>
                <a:ea typeface="Nunito" panose="02000503030000020003" pitchFamily="2" charset="77"/>
                <a:cs typeface="Nunito" panose="02000503030000020003" pitchFamily="2" charset="77"/>
              </a:defRPr>
            </a:lvl5pPr>
            <a:lvl6pPr marL="2793734" indent="-253974" algn="l" defTabSz="1015905"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6pPr>
            <a:lvl7pPr marL="3301687" indent="-253974" algn="l" defTabSz="1015905"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7pPr>
            <a:lvl8pPr marL="3809639" indent="-253974" algn="l" defTabSz="1015905"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8pPr>
            <a:lvl9pPr marL="4317590" indent="-253974" algn="l" defTabSz="1015905"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9pPr>
          </a:lstStyle>
          <a:p>
            <a:pPr marL="88900" indent="0" algn="just">
              <a:buNone/>
            </a:pPr>
            <a:r>
              <a:rPr lang="fr-FR" sz="900" b="0" i="0">
                <a:latin typeface="+mj-lt"/>
              </a:rPr>
              <a:t>Article 4 - Propriété intellectuelle : Chaque partie conserve la Propriété intellectuelle des connaissances antérieures. La Propriété Intellectuelle des connaissances nouvelles issues de l’exécution de la Prestation est transférée au Client dès complet paiement des Prestations.</a:t>
            </a:r>
          </a:p>
          <a:p>
            <a:pPr marL="88900" indent="0" algn="just">
              <a:buNone/>
            </a:pPr>
            <a:endParaRPr lang="fr-FR" sz="900" b="0" i="0">
              <a:latin typeface="+mj-lt"/>
            </a:endParaRPr>
          </a:p>
          <a:p>
            <a:pPr marL="88900" indent="0" algn="just">
              <a:buNone/>
            </a:pPr>
            <a:r>
              <a:rPr lang="fr-FR" sz="900" b="0" i="0">
                <a:latin typeface="+mj-lt"/>
              </a:rPr>
              <a:t>Article 5 - Confidentialité : Les Parties s’engagent, pendant toute la durée du Contrat, à ce que les Informations confidentielles qu’elles communiquent :</a:t>
            </a:r>
          </a:p>
          <a:p>
            <a:pPr marL="355600" indent="-88900" algn="just"/>
            <a:r>
              <a:rPr lang="fr-FR" sz="900" b="0" i="0">
                <a:latin typeface="+mj-lt"/>
              </a:rPr>
              <a:t>Soient protégées et gardées strictement confidentielles </a:t>
            </a:r>
          </a:p>
          <a:p>
            <a:pPr marL="355600" indent="-88900" algn="just"/>
            <a:r>
              <a:rPr lang="fr-FR" sz="900" b="0" i="0">
                <a:latin typeface="+mj-lt"/>
              </a:rPr>
              <a:t>Ne soient exclusivement communiquées qu’aux seules personnes, salariés ou dirigeants de l’autre Partie, en charge de l’exécution du Projet</a:t>
            </a:r>
          </a:p>
          <a:p>
            <a:pPr marL="355600" indent="-88900" algn="just"/>
            <a:r>
              <a:rPr lang="fr-FR" sz="900" b="0" i="0">
                <a:latin typeface="+mj-lt"/>
              </a:rPr>
              <a:t>Ne soient pas divulguées ou laissées divulguées à un tiers</a:t>
            </a:r>
          </a:p>
          <a:p>
            <a:pPr marL="355600" indent="-88900" algn="just"/>
            <a:r>
              <a:rPr lang="fr-FR" sz="900" b="0" i="0">
                <a:latin typeface="+mj-lt"/>
              </a:rPr>
              <a:t>Ne soient ni copiées, ni reproduites, ni dupliquées totalement ou partiellement</a:t>
            </a:r>
          </a:p>
          <a:p>
            <a:pPr marL="88900" indent="0" algn="just">
              <a:buNone/>
            </a:pPr>
            <a:endParaRPr lang="fr-FR" sz="900" b="0" i="0">
              <a:latin typeface="+mj-lt"/>
            </a:endParaRPr>
          </a:p>
          <a:p>
            <a:pPr marL="88900" indent="0" algn="just">
              <a:buNone/>
            </a:pPr>
            <a:r>
              <a:rPr lang="fr-FR" sz="900" b="0" i="0">
                <a:latin typeface="+mj-lt"/>
              </a:rPr>
              <a:t>Le Client autorise le Prestataire à citer le nom du Client et/ou sa dénomination sociale, et utiliser son logo à titre de référence commerciale dans tout document destiné à promouvoir l’activité du Prestataire, notamment sur son site Internet, pendant la durée du Contrat et dans un délai maximal de 5 (cinq) ans après la fin du Contrat. </a:t>
            </a:r>
          </a:p>
          <a:p>
            <a:pPr marL="88900" indent="0" algn="just">
              <a:buNone/>
            </a:pPr>
            <a:endParaRPr lang="fr-FR" sz="900" b="0" i="0">
              <a:latin typeface="+mj-lt"/>
            </a:endParaRPr>
          </a:p>
          <a:p>
            <a:pPr marL="88900" indent="0" algn="just">
              <a:buNone/>
            </a:pPr>
            <a:r>
              <a:rPr lang="fr-FR" sz="900" b="0" i="0">
                <a:latin typeface="+mj-lt"/>
              </a:rPr>
              <a:t>Article 6 - Responsabilité : Le Prestataire ne saurait en aucun cas être tenus pour responsables des dommages indirects, tels que tout préjudice commercial ou financier, perte de clientèle, perte de commande, trouble commercial, perte d’exploitation, perte de bénéfice ou d’économie, atteinte à l’image ou à la réputation. La responsabilité du Prestataire, toutes causes confondues,  pour tout manquement prouvé de celui-ci ayant directement causé un préjudice au Client, est expressément limitée  aux sommes effectivement réglées par le Client au titre du Contrat au cours des 6 (six) derniers mois précédant la survenance du manquement de nature à engager la responsabilité du Prestataire, en application du Contrat.</a:t>
            </a:r>
          </a:p>
        </p:txBody>
      </p:sp>
    </p:spTree>
    <p:extLst>
      <p:ext uri="{BB962C8B-B14F-4D97-AF65-F5344CB8AC3E}">
        <p14:creationId xmlns:p14="http://schemas.microsoft.com/office/powerpoint/2010/main" val="100634215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uverture">
    <p:spTree>
      <p:nvGrpSpPr>
        <p:cNvPr id="1" name=""/>
        <p:cNvGrpSpPr/>
        <p:nvPr/>
      </p:nvGrpSpPr>
      <p:grpSpPr>
        <a:xfrm>
          <a:off x="0" y="0"/>
          <a:ext cx="0" cy="0"/>
          <a:chOff x="0" y="0"/>
          <a:chExt cx="0" cy="0"/>
        </a:xfrm>
      </p:grpSpPr>
      <p:pic>
        <p:nvPicPr>
          <p:cNvPr id="8" name="Image 7" descr="Une image contenant extérieur, montagne, air, arrière-plan&#10;&#10;Description générée automatiquement">
            <a:extLst>
              <a:ext uri="{FF2B5EF4-FFF2-40B4-BE49-F238E27FC236}">
                <a16:creationId xmlns:a16="http://schemas.microsoft.com/office/drawing/2014/main" id="{CF81959C-E50C-6B4B-B1D9-8D6EE269256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232" b="20406"/>
          <a:stretch/>
        </p:blipFill>
        <p:spPr>
          <a:xfrm>
            <a:off x="0" y="771550"/>
            <a:ext cx="9144000" cy="4371950"/>
          </a:xfrm>
          <a:prstGeom prst="rect">
            <a:avLst/>
          </a:prstGeom>
        </p:spPr>
      </p:pic>
      <p:sp>
        <p:nvSpPr>
          <p:cNvPr id="5" name="ZoneTexte 4"/>
          <p:cNvSpPr txBox="1"/>
          <p:nvPr userDrawn="1"/>
        </p:nvSpPr>
        <p:spPr>
          <a:xfrm>
            <a:off x="1064881" y="4953966"/>
            <a:ext cx="184731" cy="297454"/>
          </a:xfrm>
          <a:prstGeom prst="rect">
            <a:avLst/>
          </a:prstGeom>
          <a:noFill/>
        </p:spPr>
        <p:txBody>
          <a:bodyPr wrap="none" rtlCol="0">
            <a:spAutoFit/>
          </a:bodyPr>
          <a:lstStyle/>
          <a:p>
            <a:endParaRPr lang="en-US" sz="1333">
              <a:ea typeface="Segoe UI" panose="020B0502040204020203" pitchFamily="34" charset="0"/>
              <a:cs typeface="Segoe UI" panose="020B0502040204020203" pitchFamily="34" charset="0"/>
            </a:endParaRPr>
          </a:p>
        </p:txBody>
      </p:sp>
      <p:pic>
        <p:nvPicPr>
          <p:cNvPr id="4" name="Graphique 3">
            <a:extLst>
              <a:ext uri="{FF2B5EF4-FFF2-40B4-BE49-F238E27FC236}">
                <a16:creationId xmlns:a16="http://schemas.microsoft.com/office/drawing/2014/main" id="{255EC2B5-57B8-CA4C-8EB8-00A8D0BEE59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449370" y="216827"/>
            <a:ext cx="2245260" cy="372990"/>
          </a:xfrm>
          <a:prstGeom prst="rect">
            <a:avLst/>
          </a:prstGeom>
        </p:spPr>
      </p:pic>
      <p:sp>
        <p:nvSpPr>
          <p:cNvPr id="6" name="Espace réservé du texte 11">
            <a:extLst>
              <a:ext uri="{FF2B5EF4-FFF2-40B4-BE49-F238E27FC236}">
                <a16:creationId xmlns:a16="http://schemas.microsoft.com/office/drawing/2014/main" id="{D289CAAC-7B9D-904D-9162-D067BFE48EF6}"/>
              </a:ext>
            </a:extLst>
          </p:cNvPr>
          <p:cNvSpPr txBox="1">
            <a:spLocks/>
          </p:cNvSpPr>
          <p:nvPr userDrawn="1"/>
        </p:nvSpPr>
        <p:spPr>
          <a:xfrm>
            <a:off x="299804" y="4946882"/>
            <a:ext cx="8544394" cy="144016"/>
          </a:xfrm>
          <a:prstGeom prst="rect">
            <a:avLst/>
          </a:prstGeom>
        </p:spPr>
        <p:txBody>
          <a:bodyPr lIns="0" tIns="0" bIns="0">
            <a:noAutofit/>
          </a:bodyPr>
          <a:lstStyle>
            <a:lvl1pPr marL="0" indent="0" algn="l" defTabSz="914333" rtl="0" eaLnBrk="1" latinLnBrk="0" hangingPunct="1">
              <a:spcBef>
                <a:spcPct val="20000"/>
              </a:spcBef>
              <a:buFontTx/>
              <a:buNone/>
              <a:tabLst/>
              <a:defRPr sz="2000" b="0" i="0" kern="1200" baseline="0">
                <a:solidFill>
                  <a:schemeClr val="tx1"/>
                </a:solidFill>
                <a:latin typeface="+mn-lt"/>
                <a:ea typeface="Nunito" panose="02000503030000020003" pitchFamily="2" charset="77"/>
                <a:cs typeface="Futura Medium" panose="020B0602020204020303" pitchFamily="34" charset="-79"/>
              </a:defRPr>
            </a:lvl1pPr>
            <a:lvl2pPr marL="534988" indent="-268288" algn="l" defTabSz="914333" rtl="0" eaLnBrk="1" latinLnBrk="0" hangingPunct="1">
              <a:spcBef>
                <a:spcPct val="20000"/>
              </a:spcBef>
              <a:buFont typeface="Arial" panose="020B0604020202020204" pitchFamily="34" charset="0"/>
              <a:buChar char="–"/>
              <a:tabLst/>
              <a:defRPr sz="1200" kern="1200">
                <a:solidFill>
                  <a:schemeClr val="tx1"/>
                </a:solidFill>
                <a:latin typeface="Nunito" panose="02000503030000020003" pitchFamily="2" charset="77"/>
                <a:ea typeface="Nunito" panose="02000503030000020003" pitchFamily="2" charset="77"/>
                <a:cs typeface="Nunito" panose="02000503030000020003" pitchFamily="2" charset="77"/>
              </a:defRPr>
            </a:lvl2pPr>
            <a:lvl3pPr marL="712788" indent="-177800" algn="l" defTabSz="914333" rtl="0" eaLnBrk="1" latinLnBrk="0" hangingPunct="1">
              <a:spcBef>
                <a:spcPct val="20000"/>
              </a:spcBef>
              <a:buFont typeface="Wingdings" charset="2"/>
              <a:buChar char="§"/>
              <a:tabLst/>
              <a:defRPr sz="1000" kern="1200">
                <a:solidFill>
                  <a:schemeClr val="tx1"/>
                </a:solidFill>
                <a:latin typeface="Nunito" panose="02000503030000020003" pitchFamily="2" charset="77"/>
                <a:ea typeface="Nunito" panose="02000503030000020003" pitchFamily="2" charset="77"/>
                <a:cs typeface="Nunito" panose="02000503030000020003" pitchFamily="2" charset="77"/>
              </a:defRPr>
            </a:lvl3pPr>
            <a:lvl4pPr marL="892175" indent="-179388" algn="l" defTabSz="914333" rtl="0" eaLnBrk="1" latinLnBrk="0" hangingPunct="1">
              <a:spcBef>
                <a:spcPct val="20000"/>
              </a:spcBef>
              <a:buFont typeface="Arial" panose="020B0604020202020204" pitchFamily="34" charset="0"/>
              <a:buChar char="–"/>
              <a:tabLst/>
              <a:defRPr sz="1000" kern="1200">
                <a:solidFill>
                  <a:schemeClr val="tx1"/>
                </a:solidFill>
                <a:latin typeface="Nunito" panose="02000503030000020003" pitchFamily="2" charset="77"/>
                <a:ea typeface="Nunito" panose="02000503030000020003" pitchFamily="2" charset="77"/>
                <a:cs typeface="Nunito" panose="02000503030000020003" pitchFamily="2" charset="77"/>
              </a:defRPr>
            </a:lvl4pPr>
            <a:lvl5pPr marL="1022350" indent="-130175" algn="l" defTabSz="914333" rtl="0" eaLnBrk="1" latinLnBrk="0" hangingPunct="1">
              <a:spcBef>
                <a:spcPct val="20000"/>
              </a:spcBef>
              <a:buFont typeface="Arial" panose="020B0604020202020204" pitchFamily="34" charset="0"/>
              <a:buChar char="»"/>
              <a:tabLst/>
              <a:defRPr sz="900" kern="1200">
                <a:solidFill>
                  <a:schemeClr val="tx1"/>
                </a:solidFill>
                <a:latin typeface="Nunito" panose="02000503030000020003" pitchFamily="2" charset="77"/>
                <a:ea typeface="Nunito" panose="02000503030000020003" pitchFamily="2" charset="77"/>
                <a:cs typeface="Nunito" panose="02000503030000020003" pitchFamily="2" charset="77"/>
              </a:defRPr>
            </a:lvl5pPr>
            <a:lvl6pPr marL="2514411"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78"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44"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909"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50467" indent="-250467" algn="ctr">
              <a:defRPr/>
            </a:pPr>
            <a:r>
              <a:rPr lang="fr-FR" sz="600" b="0" i="0">
                <a:solidFill>
                  <a:schemeClr val="bg1">
                    <a:lumMod val="75000"/>
                  </a:schemeClr>
                </a:solidFill>
              </a:rPr>
              <a:t>© Quantmetry 2020 | Diffusion interdite sans accord - </a:t>
            </a:r>
            <a:r>
              <a:rPr lang="fr-FR" sz="600" b="0" i="0" err="1">
                <a:solidFill>
                  <a:schemeClr val="bg1">
                    <a:lumMod val="75000"/>
                  </a:schemeClr>
                </a:solidFill>
              </a:rPr>
              <a:t>Quantmetry.com</a:t>
            </a:r>
            <a:r>
              <a:rPr lang="fr-FR" sz="600" b="0" i="0">
                <a:solidFill>
                  <a:schemeClr val="bg1">
                    <a:lumMod val="75000"/>
                  </a:schemeClr>
                </a:solidFill>
              </a:rPr>
              <a:t>  -  52 rue d’Anjou, 75008 Paris  -  RCS Paris 531172393  -  TVA : FR27531172393</a:t>
            </a:r>
          </a:p>
        </p:txBody>
      </p:sp>
      <p:pic>
        <p:nvPicPr>
          <p:cNvPr id="7" name="Graphique 6">
            <a:extLst>
              <a:ext uri="{FF2B5EF4-FFF2-40B4-BE49-F238E27FC236}">
                <a16:creationId xmlns:a16="http://schemas.microsoft.com/office/drawing/2014/main" id="{5E1522E7-02FA-4B46-A19A-54064A44F5E6}"/>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264873" y="4204889"/>
            <a:ext cx="614254" cy="556668"/>
          </a:xfrm>
          <a:prstGeom prst="rect">
            <a:avLst/>
          </a:prstGeom>
        </p:spPr>
      </p:pic>
    </p:spTree>
    <p:extLst>
      <p:ext uri="{BB962C8B-B14F-4D97-AF65-F5344CB8AC3E}">
        <p14:creationId xmlns:p14="http://schemas.microsoft.com/office/powerpoint/2010/main" val="2035411596"/>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GV-3/3">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F4526D3-725C-6D4B-827C-CE3A7727BA7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077422" y="4731990"/>
            <a:ext cx="959834" cy="201767"/>
          </a:xfrm>
          <a:prstGeom prst="rect">
            <a:avLst/>
          </a:prstGeom>
        </p:spPr>
      </p:pic>
      <p:sp>
        <p:nvSpPr>
          <p:cNvPr id="8" name="Slide Number Placeholder 8">
            <a:extLst>
              <a:ext uri="{FF2B5EF4-FFF2-40B4-BE49-F238E27FC236}">
                <a16:creationId xmlns:a16="http://schemas.microsoft.com/office/drawing/2014/main" id="{577A58D4-F376-924E-81B5-D58368E21592}"/>
              </a:ext>
            </a:extLst>
          </p:cNvPr>
          <p:cNvSpPr txBox="1">
            <a:spLocks/>
          </p:cNvSpPr>
          <p:nvPr userDrawn="1"/>
        </p:nvSpPr>
        <p:spPr>
          <a:xfrm>
            <a:off x="4222626" y="4948014"/>
            <a:ext cx="698748" cy="169440"/>
          </a:xfrm>
          <a:prstGeom prst="rect">
            <a:avLst/>
          </a:prstGeom>
          <a:noFill/>
        </p:spPr>
        <p:txBody>
          <a:bodyPr vert="horz" lIns="101600" tIns="50800" rIns="101600" bIns="50800" rtlCol="0" anchor="ctr"/>
          <a:lstStyle>
            <a:defPPr>
              <a:defRPr lang="en-US"/>
            </a:defPPr>
            <a:lvl1pPr marL="0" algn="r" defTabSz="914400" rtl="0" eaLnBrk="1" latinLnBrk="0" hangingPunct="1">
              <a:defRPr sz="1050" b="1" i="0" kern="1200">
                <a:solidFill>
                  <a:schemeClr val="bg1">
                    <a:lumMod val="65000"/>
                  </a:schemeClr>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E081DE2-73AC-B640-AE46-1F397D409A68}" type="slidenum">
              <a:rPr lang="en-US" sz="500" b="0" smtClean="0">
                <a:solidFill>
                  <a:schemeClr val="bg1">
                    <a:lumMod val="65000"/>
                  </a:schemeClr>
                </a:solidFill>
                <a:latin typeface="+mn-lt"/>
              </a:rPr>
              <a:pPr algn="ctr"/>
              <a:t>‹N°›</a:t>
            </a:fld>
            <a:endParaRPr lang="en-US" sz="500" b="0">
              <a:solidFill>
                <a:schemeClr val="bg1">
                  <a:lumMod val="65000"/>
                </a:schemeClr>
              </a:solidFill>
              <a:latin typeface="+mn-lt"/>
            </a:endParaRPr>
          </a:p>
        </p:txBody>
      </p:sp>
      <p:sp>
        <p:nvSpPr>
          <p:cNvPr id="10" name="Rectangle 9">
            <a:extLst>
              <a:ext uri="{FF2B5EF4-FFF2-40B4-BE49-F238E27FC236}">
                <a16:creationId xmlns:a16="http://schemas.microsoft.com/office/drawing/2014/main" id="{FA608A9A-71CB-9142-BDB6-7FC21CDA67D9}"/>
              </a:ext>
            </a:extLst>
          </p:cNvPr>
          <p:cNvSpPr/>
          <p:nvPr userDrawn="1"/>
        </p:nvSpPr>
        <p:spPr>
          <a:xfrm>
            <a:off x="4296923" y="828246"/>
            <a:ext cx="425116" cy="276999"/>
          </a:xfrm>
          <a:prstGeom prst="rect">
            <a:avLst/>
          </a:prstGeom>
        </p:spPr>
        <p:txBody>
          <a:bodyPr wrap="none">
            <a:spAutoFit/>
          </a:bodyPr>
          <a:lstStyle/>
          <a:p>
            <a:pPr algn="ctr"/>
            <a:r>
              <a:rPr lang="fr-FR" sz="1200"/>
              <a:t>3/3</a:t>
            </a:r>
          </a:p>
        </p:txBody>
      </p:sp>
      <p:sp>
        <p:nvSpPr>
          <p:cNvPr id="12" name="Rectangle 11">
            <a:extLst>
              <a:ext uri="{FF2B5EF4-FFF2-40B4-BE49-F238E27FC236}">
                <a16:creationId xmlns:a16="http://schemas.microsoft.com/office/drawing/2014/main" id="{13FF1CD3-FECE-4D43-B61E-553634811CE4}"/>
              </a:ext>
            </a:extLst>
          </p:cNvPr>
          <p:cNvSpPr/>
          <p:nvPr userDrawn="1"/>
        </p:nvSpPr>
        <p:spPr>
          <a:xfrm>
            <a:off x="1287966" y="258104"/>
            <a:ext cx="6652704" cy="338554"/>
          </a:xfrm>
          <a:prstGeom prst="rect">
            <a:avLst/>
          </a:prstGeom>
        </p:spPr>
        <p:txBody>
          <a:bodyPr wrap="square">
            <a:spAutoFit/>
          </a:bodyPr>
          <a:lstStyle/>
          <a:p>
            <a:pPr algn="ctr"/>
            <a:r>
              <a:rPr lang="fr-FR" sz="1600" b="1" i="0" kern="1200" spc="100" baseline="0">
                <a:solidFill>
                  <a:schemeClr val="tx1"/>
                </a:solidFill>
                <a:latin typeface="Trebuchet MS" panose="020B0703020202090204" pitchFamily="34" charset="0"/>
                <a:ea typeface="+mj-ea"/>
                <a:cs typeface="+mj-cs"/>
              </a:rPr>
              <a:t>Conditions Générales de Vente Quantmetry</a:t>
            </a:r>
          </a:p>
        </p:txBody>
      </p:sp>
      <p:sp>
        <p:nvSpPr>
          <p:cNvPr id="11" name="Espace réservé du texte 1">
            <a:extLst>
              <a:ext uri="{FF2B5EF4-FFF2-40B4-BE49-F238E27FC236}">
                <a16:creationId xmlns:a16="http://schemas.microsoft.com/office/drawing/2014/main" id="{9991C514-9C3D-6D45-82EC-B8853985B5CD}"/>
              </a:ext>
            </a:extLst>
          </p:cNvPr>
          <p:cNvSpPr txBox="1">
            <a:spLocks/>
          </p:cNvSpPr>
          <p:nvPr userDrawn="1"/>
        </p:nvSpPr>
        <p:spPr>
          <a:xfrm>
            <a:off x="683958" y="1315028"/>
            <a:ext cx="7776083" cy="3231068"/>
          </a:xfrm>
          <a:prstGeom prst="rect">
            <a:avLst/>
          </a:prstGeom>
        </p:spPr>
        <p:txBody>
          <a:bodyPr>
            <a:noAutofit/>
          </a:bodyPr>
          <a:lstStyle>
            <a:lvl1pPr marL="250467" indent="-250467" algn="l" defTabSz="1015905" rtl="0" eaLnBrk="1" latinLnBrk="0" hangingPunct="1">
              <a:spcBef>
                <a:spcPct val="20000"/>
              </a:spcBef>
              <a:buFont typeface="Arial" panose="020B0604020202020204" pitchFamily="34" charset="0"/>
              <a:buChar char="•"/>
              <a:tabLst/>
              <a:defRPr sz="1556" kern="1200">
                <a:solidFill>
                  <a:schemeClr val="tx1"/>
                </a:solidFill>
                <a:latin typeface="Nunito" panose="02000503030000020003" pitchFamily="2" charset="77"/>
                <a:ea typeface="Nunito" panose="02000503030000020003" pitchFamily="2" charset="77"/>
                <a:cs typeface="Nunito" panose="02000503030000020003" pitchFamily="2" charset="77"/>
              </a:defRPr>
            </a:lvl1pPr>
            <a:lvl2pPr marL="594420" indent="-298093" algn="l" defTabSz="1015905" rtl="0" eaLnBrk="1" latinLnBrk="0" hangingPunct="1">
              <a:spcBef>
                <a:spcPct val="20000"/>
              </a:spcBef>
              <a:buFont typeface="Arial" panose="020B0604020202020204" pitchFamily="34" charset="0"/>
              <a:buChar char="–"/>
              <a:tabLst/>
              <a:defRPr sz="1333" kern="1200">
                <a:solidFill>
                  <a:schemeClr val="tx1"/>
                </a:solidFill>
                <a:latin typeface="Nunito" panose="02000503030000020003" pitchFamily="2" charset="77"/>
                <a:ea typeface="Nunito" panose="02000503030000020003" pitchFamily="2" charset="77"/>
                <a:cs typeface="Nunito" panose="02000503030000020003" pitchFamily="2" charset="77"/>
              </a:defRPr>
            </a:lvl2pPr>
            <a:lvl3pPr marL="791971" indent="-197552" algn="l" defTabSz="1015905" rtl="0" eaLnBrk="1" latinLnBrk="0" hangingPunct="1">
              <a:spcBef>
                <a:spcPct val="20000"/>
              </a:spcBef>
              <a:buFont typeface="Wingdings" charset="2"/>
              <a:buChar char="§"/>
              <a:tabLst/>
              <a:defRPr sz="1111" kern="1200">
                <a:solidFill>
                  <a:schemeClr val="tx1"/>
                </a:solidFill>
                <a:latin typeface="Nunito" panose="02000503030000020003" pitchFamily="2" charset="77"/>
                <a:ea typeface="Nunito" panose="02000503030000020003" pitchFamily="2" charset="77"/>
                <a:cs typeface="Nunito" panose="02000503030000020003" pitchFamily="2" charset="77"/>
              </a:defRPr>
            </a:lvl3pPr>
            <a:lvl4pPr marL="991286" indent="-199316" algn="l" defTabSz="1015905" rtl="0" eaLnBrk="1" latinLnBrk="0" hangingPunct="1">
              <a:spcBef>
                <a:spcPct val="20000"/>
              </a:spcBef>
              <a:buFont typeface="Arial" panose="020B0604020202020204" pitchFamily="34" charset="0"/>
              <a:buChar char="–"/>
              <a:tabLst/>
              <a:defRPr sz="1111" kern="1200">
                <a:solidFill>
                  <a:schemeClr val="tx1"/>
                </a:solidFill>
                <a:latin typeface="Nunito" panose="02000503030000020003" pitchFamily="2" charset="77"/>
                <a:ea typeface="Nunito" panose="02000503030000020003" pitchFamily="2" charset="77"/>
                <a:cs typeface="Nunito" panose="02000503030000020003" pitchFamily="2" charset="77"/>
              </a:defRPr>
            </a:lvl4pPr>
            <a:lvl5pPr marL="1135922" indent="-144635" algn="l" defTabSz="1015905" rtl="0" eaLnBrk="1" latinLnBrk="0" hangingPunct="1">
              <a:spcBef>
                <a:spcPct val="20000"/>
              </a:spcBef>
              <a:buFont typeface="Arial" panose="020B0604020202020204" pitchFamily="34" charset="0"/>
              <a:buChar char="»"/>
              <a:tabLst/>
              <a:defRPr sz="1000" kern="1200">
                <a:solidFill>
                  <a:schemeClr val="tx1"/>
                </a:solidFill>
                <a:latin typeface="Nunito" panose="02000503030000020003" pitchFamily="2" charset="77"/>
                <a:ea typeface="Nunito" panose="02000503030000020003" pitchFamily="2" charset="77"/>
                <a:cs typeface="Nunito" panose="02000503030000020003" pitchFamily="2" charset="77"/>
              </a:defRPr>
            </a:lvl5pPr>
            <a:lvl6pPr marL="2793734" indent="-253974" algn="l" defTabSz="1015905"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6pPr>
            <a:lvl7pPr marL="3301687" indent="-253974" algn="l" defTabSz="1015905"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7pPr>
            <a:lvl8pPr marL="3809639" indent="-253974" algn="l" defTabSz="1015905"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8pPr>
            <a:lvl9pPr marL="4317590" indent="-253974" algn="l" defTabSz="1015905"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9pPr>
          </a:lstStyle>
          <a:p>
            <a:pPr marL="88900" indent="0" algn="just">
              <a:buNone/>
            </a:pPr>
            <a:r>
              <a:rPr lang="fr-FR" sz="900" b="0" i="0">
                <a:latin typeface="+mj-lt"/>
              </a:rPr>
              <a:t>Article 7 - Clause de non-sollicitation de personnel : Chacune des Parties renonce, sauf accord écrit et préalable de l’autre Partie, à solliciter, démarcher, directement ou indirectement un collaborateur, salarié ou non, de l’autre Partie ou d’une Société affiliée de l’autre Partie, ou à le prendre à son service, sous quelque statut que ce soit, même si la sollicitation initiale est formulée par le collaborateur. Cette renonciation est valable pendant toute la durée du présent contrat augmentée d’une durée de douze (12) mois à compter de l’achèvement des prestations. En cas de manquement de l’une ou l’autre des Parties à cette obligation, la Partie défaillante s’engage à verser à l’autre Partie une indemnité égale à douze (12) mois de salaire brut du collaborateur concerné. </a:t>
            </a:r>
          </a:p>
          <a:p>
            <a:pPr marL="88900" indent="0" algn="just">
              <a:buNone/>
            </a:pPr>
            <a:endParaRPr lang="fr-FR" sz="900" b="0" i="0">
              <a:latin typeface="+mj-lt"/>
            </a:endParaRPr>
          </a:p>
          <a:p>
            <a:pPr marL="88900" indent="0" algn="just">
              <a:buNone/>
            </a:pPr>
            <a:r>
              <a:rPr lang="fr-FR" sz="900" b="0" i="0">
                <a:latin typeface="+mj-lt"/>
              </a:rPr>
              <a:t>Article 8 - Résiliation : Il est convenu entre le Prestataire et le Client qu’il pourra être mis fin au Contrat pour convenance par l’une ou l’autre des Parties à l’issue d’une durée d’un (1) mois à compter de la date d’entrée en vigueur du Contrat sans justification ni indemnité de part ou d’autre et sous réserve du respect d’une notification et d’un préavis d’un (1) mois.</a:t>
            </a:r>
          </a:p>
          <a:p>
            <a:pPr marL="88900" indent="0" algn="just">
              <a:buNone/>
            </a:pPr>
            <a:endParaRPr lang="fr-FR" sz="900" b="0" i="0">
              <a:latin typeface="+mj-lt"/>
            </a:endParaRPr>
          </a:p>
          <a:p>
            <a:pPr marL="88900" indent="0" algn="just">
              <a:buNone/>
            </a:pPr>
            <a:r>
              <a:rPr lang="fr-FR" sz="900" b="0" i="0">
                <a:latin typeface="+mj-lt"/>
              </a:rPr>
              <a:t>Article 9 - Force Majeure : Le Prestataire ne sera pas tenu pour responsable, ou considéré comme ayant failli au Contrat, pour tout manquement à ses obligations résultant du Contrat, lorsque la cause du manquement est due à un cas de force majeure, tel que défini par le droit et les juridictions français.</a:t>
            </a:r>
          </a:p>
          <a:p>
            <a:pPr marL="88900" indent="0" algn="just">
              <a:buNone/>
            </a:pPr>
            <a:endParaRPr lang="fr-FR" sz="900" b="0" i="0">
              <a:latin typeface="+mj-lt"/>
            </a:endParaRPr>
          </a:p>
          <a:p>
            <a:pPr marL="88900" indent="0" algn="just">
              <a:buNone/>
            </a:pPr>
            <a:r>
              <a:rPr lang="fr-FR" sz="900" b="0" i="0">
                <a:latin typeface="+mj-lt"/>
              </a:rPr>
              <a:t>Article 10 - Loi Applicable, litiges, et attribution de compétence : Le Contrat est soumis au droit français. En cas de litige qui viendrait à naître entre les Parties à propos de la validité, de l’exécution ou de l’interprétation du Contrat, les Parties s’engagent à coopérer avec diligence et bonne foi en vue de trouver une solution amiable dans un délai de deux (2) mois. Si toutefois, aucun accord n’est trouvé, pour toute compétence, litige qui pourrait s’élever dans l’interprétation, la validité ou l’exécution du Contrat, compétence expresse est attribuée au Tribunal de Commerce de Paris (ou en cas d’incompétence du tribunal de commerce, d’un tribunal du ressort de la Cour d’appel de Paris), nonobstant pluralité de défendeurs ou appel en garantie.</a:t>
            </a:r>
          </a:p>
          <a:p>
            <a:pPr marL="139700" indent="0" algn="just">
              <a:buNone/>
            </a:pPr>
            <a:endParaRPr lang="fr-FR" sz="900" b="0" i="0">
              <a:latin typeface="+mj-lt"/>
            </a:endParaRPr>
          </a:p>
        </p:txBody>
      </p:sp>
    </p:spTree>
    <p:extLst>
      <p:ext uri="{BB962C8B-B14F-4D97-AF65-F5344CB8AC3E}">
        <p14:creationId xmlns:p14="http://schemas.microsoft.com/office/powerpoint/2010/main" val="3828398150"/>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uverture basline">
    <p:spTree>
      <p:nvGrpSpPr>
        <p:cNvPr id="1" name=""/>
        <p:cNvGrpSpPr/>
        <p:nvPr/>
      </p:nvGrpSpPr>
      <p:grpSpPr>
        <a:xfrm>
          <a:off x="0" y="0"/>
          <a:ext cx="0" cy="0"/>
          <a:chOff x="0" y="0"/>
          <a:chExt cx="0" cy="0"/>
        </a:xfrm>
      </p:grpSpPr>
      <p:pic>
        <p:nvPicPr>
          <p:cNvPr id="6" name="Image 5" descr="Une image contenant extérieur, montagne, air, arrière-plan&#10;&#10;Description générée automatiquement">
            <a:extLst>
              <a:ext uri="{FF2B5EF4-FFF2-40B4-BE49-F238E27FC236}">
                <a16:creationId xmlns:a16="http://schemas.microsoft.com/office/drawing/2014/main" id="{2FD9B9D8-9A26-9049-83C3-4B72D8D115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232" b="20406"/>
          <a:stretch/>
        </p:blipFill>
        <p:spPr>
          <a:xfrm>
            <a:off x="0" y="771550"/>
            <a:ext cx="9144000" cy="4371950"/>
          </a:xfrm>
          <a:prstGeom prst="rect">
            <a:avLst/>
          </a:prstGeom>
        </p:spPr>
      </p:pic>
      <p:sp>
        <p:nvSpPr>
          <p:cNvPr id="9" name="Espace réservé du texte 14">
            <a:extLst>
              <a:ext uri="{FF2B5EF4-FFF2-40B4-BE49-F238E27FC236}">
                <a16:creationId xmlns:a16="http://schemas.microsoft.com/office/drawing/2014/main" id="{1D113DC0-A9F5-8046-9E51-85963623182F}"/>
              </a:ext>
            </a:extLst>
          </p:cNvPr>
          <p:cNvSpPr txBox="1">
            <a:spLocks/>
          </p:cNvSpPr>
          <p:nvPr userDrawn="1"/>
        </p:nvSpPr>
        <p:spPr>
          <a:xfrm>
            <a:off x="1828800" y="4011487"/>
            <a:ext cx="5486400" cy="360463"/>
          </a:xfrm>
          <a:prstGeom prst="rect">
            <a:avLst/>
          </a:prstGeom>
        </p:spPr>
        <p:txBody>
          <a:bodyPr lIns="0" tIns="0" bIns="0">
            <a:noAutofit/>
          </a:bodyPr>
          <a:lstStyle>
            <a:lvl1pPr marL="0" indent="0" algn="l" defTabSz="914333" rtl="0" eaLnBrk="1" latinLnBrk="0" hangingPunct="1">
              <a:spcBef>
                <a:spcPct val="20000"/>
              </a:spcBef>
              <a:buFontTx/>
              <a:buNone/>
              <a:tabLst/>
              <a:defRPr sz="1400" b="0" i="0" kern="1200" baseline="0">
                <a:solidFill>
                  <a:schemeClr val="tx1"/>
                </a:solidFill>
                <a:latin typeface="+mn-lt"/>
                <a:ea typeface="Nunito" panose="02000503030000020003" pitchFamily="2" charset="77"/>
                <a:cs typeface="Futura Medium" panose="020B0602020204020303" pitchFamily="34" charset="-79"/>
              </a:defRPr>
            </a:lvl1pPr>
            <a:lvl2pPr marL="534988" indent="-268288" algn="l" defTabSz="914333" rtl="0" eaLnBrk="1" latinLnBrk="0" hangingPunct="1">
              <a:spcBef>
                <a:spcPct val="20000"/>
              </a:spcBef>
              <a:buFont typeface="Arial" panose="020B0604020202020204" pitchFamily="34" charset="0"/>
              <a:buChar char="–"/>
              <a:tabLst/>
              <a:defRPr sz="1200" kern="1200">
                <a:solidFill>
                  <a:schemeClr val="tx1"/>
                </a:solidFill>
                <a:latin typeface="Nunito" panose="02000503030000020003" pitchFamily="2" charset="77"/>
                <a:ea typeface="Nunito" panose="02000503030000020003" pitchFamily="2" charset="77"/>
                <a:cs typeface="Nunito" panose="02000503030000020003" pitchFamily="2" charset="77"/>
              </a:defRPr>
            </a:lvl2pPr>
            <a:lvl3pPr marL="712788" indent="-177800" algn="l" defTabSz="914333" rtl="0" eaLnBrk="1" latinLnBrk="0" hangingPunct="1">
              <a:spcBef>
                <a:spcPct val="20000"/>
              </a:spcBef>
              <a:buFont typeface="Wingdings" charset="2"/>
              <a:buChar char="§"/>
              <a:tabLst/>
              <a:defRPr sz="1000" kern="1200">
                <a:solidFill>
                  <a:schemeClr val="tx1"/>
                </a:solidFill>
                <a:latin typeface="Nunito" panose="02000503030000020003" pitchFamily="2" charset="77"/>
                <a:ea typeface="Nunito" panose="02000503030000020003" pitchFamily="2" charset="77"/>
                <a:cs typeface="Nunito" panose="02000503030000020003" pitchFamily="2" charset="77"/>
              </a:defRPr>
            </a:lvl3pPr>
            <a:lvl4pPr marL="892175" indent="-179388" algn="l" defTabSz="914333" rtl="0" eaLnBrk="1" latinLnBrk="0" hangingPunct="1">
              <a:spcBef>
                <a:spcPct val="20000"/>
              </a:spcBef>
              <a:buFont typeface="Arial" panose="020B0604020202020204" pitchFamily="34" charset="0"/>
              <a:buChar char="–"/>
              <a:tabLst/>
              <a:defRPr sz="1000" kern="1200">
                <a:solidFill>
                  <a:schemeClr val="tx1"/>
                </a:solidFill>
                <a:latin typeface="Nunito" panose="02000503030000020003" pitchFamily="2" charset="77"/>
                <a:ea typeface="Nunito" panose="02000503030000020003" pitchFamily="2" charset="77"/>
                <a:cs typeface="Nunito" panose="02000503030000020003" pitchFamily="2" charset="77"/>
              </a:defRPr>
            </a:lvl4pPr>
            <a:lvl5pPr marL="1022350" indent="-130175" algn="l" defTabSz="914333" rtl="0" eaLnBrk="1" latinLnBrk="0" hangingPunct="1">
              <a:spcBef>
                <a:spcPct val="20000"/>
              </a:spcBef>
              <a:buFont typeface="Arial" panose="020B0604020202020204" pitchFamily="34" charset="0"/>
              <a:buChar char="»"/>
              <a:tabLst/>
              <a:defRPr sz="900" kern="1200">
                <a:solidFill>
                  <a:schemeClr val="tx1"/>
                </a:solidFill>
                <a:latin typeface="Nunito" panose="02000503030000020003" pitchFamily="2" charset="77"/>
                <a:ea typeface="Nunito" panose="02000503030000020003" pitchFamily="2" charset="77"/>
                <a:cs typeface="Nunito" panose="02000503030000020003" pitchFamily="2" charset="77"/>
              </a:defRPr>
            </a:lvl5pPr>
            <a:lvl6pPr marL="2514411"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78"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44"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909"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50467" indent="-250467" algn="ctr">
              <a:defRPr/>
            </a:pPr>
            <a:r>
              <a:rPr lang="fr-FR" sz="1600" b="0" i="0">
                <a:solidFill>
                  <a:schemeClr val="bg1">
                    <a:lumMod val="85000"/>
                  </a:schemeClr>
                </a:solidFill>
              </a:rPr>
              <a:t>The State of the Art AI company.</a:t>
            </a:r>
          </a:p>
        </p:txBody>
      </p:sp>
      <p:pic>
        <p:nvPicPr>
          <p:cNvPr id="10" name="Graphique 9">
            <a:extLst>
              <a:ext uri="{FF2B5EF4-FFF2-40B4-BE49-F238E27FC236}">
                <a16:creationId xmlns:a16="http://schemas.microsoft.com/office/drawing/2014/main" id="{434B33F0-D8D9-F74D-8832-66FD7B98A2D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449370" y="216827"/>
            <a:ext cx="2245260" cy="372990"/>
          </a:xfrm>
          <a:prstGeom prst="rect">
            <a:avLst/>
          </a:prstGeom>
        </p:spPr>
      </p:pic>
      <p:pic>
        <p:nvPicPr>
          <p:cNvPr id="11" name="Graphique 10">
            <a:extLst>
              <a:ext uri="{FF2B5EF4-FFF2-40B4-BE49-F238E27FC236}">
                <a16:creationId xmlns:a16="http://schemas.microsoft.com/office/drawing/2014/main" id="{27BD19A8-B72E-F94E-B34A-F25DEC0E4993}"/>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734382" y="1812658"/>
            <a:ext cx="1675236" cy="1518184"/>
          </a:xfrm>
          <a:prstGeom prst="rect">
            <a:avLst/>
          </a:prstGeom>
        </p:spPr>
      </p:pic>
    </p:spTree>
    <p:extLst>
      <p:ext uri="{BB962C8B-B14F-4D97-AF65-F5344CB8AC3E}">
        <p14:creationId xmlns:p14="http://schemas.microsoft.com/office/powerpoint/2010/main" val="1957500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uverture Equipe">
    <p:spTree>
      <p:nvGrpSpPr>
        <p:cNvPr id="1" name=""/>
        <p:cNvGrpSpPr/>
        <p:nvPr/>
      </p:nvGrpSpPr>
      <p:grpSpPr>
        <a:xfrm>
          <a:off x="0" y="0"/>
          <a:ext cx="0" cy="0"/>
          <a:chOff x="0" y="0"/>
          <a:chExt cx="0" cy="0"/>
        </a:xfrm>
      </p:grpSpPr>
      <p:pic>
        <p:nvPicPr>
          <p:cNvPr id="8" name="Image 7" descr="Une image contenant extérieur, montagne, air, arrière-plan&#10;&#10;Description générée automatiquement">
            <a:extLst>
              <a:ext uri="{FF2B5EF4-FFF2-40B4-BE49-F238E27FC236}">
                <a16:creationId xmlns:a16="http://schemas.microsoft.com/office/drawing/2014/main" id="{4F6962EF-416B-C947-AF53-ABE3168599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232" b="20406"/>
          <a:stretch/>
        </p:blipFill>
        <p:spPr>
          <a:xfrm>
            <a:off x="0" y="771550"/>
            <a:ext cx="9144000" cy="4371950"/>
          </a:xfrm>
          <a:prstGeom prst="rect">
            <a:avLst/>
          </a:prstGeom>
        </p:spPr>
      </p:pic>
      <p:pic>
        <p:nvPicPr>
          <p:cNvPr id="7" name="Image 6">
            <a:extLst>
              <a:ext uri="{FF2B5EF4-FFF2-40B4-BE49-F238E27FC236}">
                <a16:creationId xmlns:a16="http://schemas.microsoft.com/office/drawing/2014/main" id="{90B57C10-66F4-4F4F-B4A0-EBA03FABB63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187441" y="4227934"/>
            <a:ext cx="769120" cy="751128"/>
          </a:xfrm>
          <a:prstGeom prst="rect">
            <a:avLst/>
          </a:prstGeom>
        </p:spPr>
      </p:pic>
      <p:sp>
        <p:nvSpPr>
          <p:cNvPr id="13" name="Titre 3">
            <a:extLst>
              <a:ext uri="{FF2B5EF4-FFF2-40B4-BE49-F238E27FC236}">
                <a16:creationId xmlns:a16="http://schemas.microsoft.com/office/drawing/2014/main" id="{9B66F26B-A595-014A-A2A8-EA0DAFFCA334}"/>
              </a:ext>
            </a:extLst>
          </p:cNvPr>
          <p:cNvSpPr>
            <a:spLocks noGrp="1"/>
          </p:cNvSpPr>
          <p:nvPr>
            <p:ph type="title"/>
          </p:nvPr>
        </p:nvSpPr>
        <p:spPr>
          <a:xfrm>
            <a:off x="233491" y="128260"/>
            <a:ext cx="8761654" cy="593896"/>
          </a:xfrm>
          <a:prstGeom prst="rect">
            <a:avLst/>
          </a:prstGeom>
        </p:spPr>
        <p:txBody>
          <a:bodyPr anchor="ctr"/>
          <a:lstStyle>
            <a:lvl1pPr algn="ctr">
              <a:defRPr sz="1600" b="1" i="0" spc="100" baseline="0">
                <a:solidFill>
                  <a:schemeClr val="tx1"/>
                </a:solidFill>
                <a:latin typeface="Trebuchet MS" panose="020B0703020202090204" pitchFamily="34" charset="0"/>
              </a:defRPr>
            </a:lvl1pPr>
          </a:lstStyle>
          <a:p>
            <a:r>
              <a:rPr lang="en-US"/>
              <a:t>Click to edit Master title style</a:t>
            </a:r>
            <a:endParaRPr lang="fr-FR"/>
          </a:p>
        </p:txBody>
      </p:sp>
    </p:spTree>
    <p:extLst>
      <p:ext uri="{BB962C8B-B14F-4D97-AF65-F5344CB8AC3E}">
        <p14:creationId xmlns:p14="http://schemas.microsoft.com/office/powerpoint/2010/main" val="42288454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de partie">
    <p:spTree>
      <p:nvGrpSpPr>
        <p:cNvPr id="1" name=""/>
        <p:cNvGrpSpPr/>
        <p:nvPr/>
      </p:nvGrpSpPr>
      <p:grpSpPr>
        <a:xfrm>
          <a:off x="0" y="0"/>
          <a:ext cx="0" cy="0"/>
          <a:chOff x="0" y="0"/>
          <a:chExt cx="0" cy="0"/>
        </a:xfrm>
      </p:grpSpPr>
      <p:sp>
        <p:nvSpPr>
          <p:cNvPr id="13" name="Espace réservé pour une image  12">
            <a:extLst>
              <a:ext uri="{FF2B5EF4-FFF2-40B4-BE49-F238E27FC236}">
                <a16:creationId xmlns:a16="http://schemas.microsoft.com/office/drawing/2014/main" id="{2E0AF4F9-6671-0244-A570-DBB49525FC3F}"/>
              </a:ext>
            </a:extLst>
          </p:cNvPr>
          <p:cNvSpPr>
            <a:spLocks noGrp="1"/>
          </p:cNvSpPr>
          <p:nvPr>
            <p:ph type="pic" sz="quarter" idx="11" hasCustomPrompt="1"/>
          </p:nvPr>
        </p:nvSpPr>
        <p:spPr>
          <a:xfrm>
            <a:off x="4001544" y="0"/>
            <a:ext cx="5142455" cy="5143500"/>
          </a:xfrm>
          <a:prstGeom prst="rect">
            <a:avLst/>
          </a:prstGeom>
          <a:solidFill>
            <a:schemeClr val="bg1">
              <a:lumMod val="95000"/>
            </a:schemeClr>
          </a:solidFill>
        </p:spPr>
        <p:txBody>
          <a:bodyPr anchor="ctr"/>
          <a:lstStyle>
            <a:lvl1pPr marL="0" indent="0" algn="ctr">
              <a:buNone/>
              <a:defRPr b="0" i="0">
                <a:latin typeface="Trebuchet MS" panose="020B0703020202090204" pitchFamily="34" charset="0"/>
              </a:defRPr>
            </a:lvl1pPr>
          </a:lstStyle>
          <a:p>
            <a:pPr algn="ctr"/>
            <a:r>
              <a:rPr lang="fr-FR" sz="1600">
                <a:solidFill>
                  <a:schemeClr val="bg1"/>
                </a:solidFill>
                <a:ea typeface="Segoe UI" panose="020B0502040204020203" pitchFamily="34" charset="0"/>
                <a:cs typeface="Segoe UI" panose="020B0502040204020203" pitchFamily="34" charset="0"/>
              </a:rPr>
              <a:t>Image</a:t>
            </a:r>
          </a:p>
          <a:p>
            <a:pPr algn="ctr"/>
            <a:r>
              <a:rPr lang="fr-FR" sz="1600">
                <a:solidFill>
                  <a:schemeClr val="bg1"/>
                </a:solidFill>
                <a:ea typeface="Segoe UI" panose="020B0502040204020203" pitchFamily="34" charset="0"/>
                <a:cs typeface="Segoe UI" panose="020B0502040204020203" pitchFamily="34" charset="0"/>
              </a:rPr>
              <a:t>intercalaire</a:t>
            </a:r>
          </a:p>
        </p:txBody>
      </p:sp>
      <p:sp>
        <p:nvSpPr>
          <p:cNvPr id="5" name="ZoneTexte 4"/>
          <p:cNvSpPr txBox="1"/>
          <p:nvPr userDrawn="1"/>
        </p:nvSpPr>
        <p:spPr>
          <a:xfrm>
            <a:off x="1064881" y="4953966"/>
            <a:ext cx="184731" cy="297454"/>
          </a:xfrm>
          <a:prstGeom prst="rect">
            <a:avLst/>
          </a:prstGeom>
          <a:noFill/>
        </p:spPr>
        <p:txBody>
          <a:bodyPr wrap="none" rtlCol="0">
            <a:spAutoFit/>
          </a:bodyPr>
          <a:lstStyle/>
          <a:p>
            <a:endParaRPr lang="en-US" sz="1333">
              <a:ea typeface="Segoe UI" panose="020B0502040204020203" pitchFamily="34" charset="0"/>
              <a:cs typeface="Segoe UI" panose="020B0502040204020203" pitchFamily="34" charset="0"/>
            </a:endParaRPr>
          </a:p>
        </p:txBody>
      </p:sp>
      <p:sp>
        <p:nvSpPr>
          <p:cNvPr id="4" name="Ellipse 3">
            <a:extLst>
              <a:ext uri="{FF2B5EF4-FFF2-40B4-BE49-F238E27FC236}">
                <a16:creationId xmlns:a16="http://schemas.microsoft.com/office/drawing/2014/main" id="{09B26B03-9405-6B48-BA07-009CA6CD9B17}"/>
              </a:ext>
            </a:extLst>
          </p:cNvPr>
          <p:cNvSpPr/>
          <p:nvPr userDrawn="1"/>
        </p:nvSpPr>
        <p:spPr>
          <a:xfrm>
            <a:off x="1619622" y="568350"/>
            <a:ext cx="763350" cy="763348"/>
          </a:xfrm>
          <a:prstGeom prst="ellipse">
            <a:avLst/>
          </a:prstGeom>
          <a:solidFill>
            <a:schemeClr val="bg1">
              <a:lumMod val="9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fr-FR" sz="1100">
                <a:solidFill>
                  <a:schemeClr val="bg1"/>
                </a:solidFill>
                <a:ea typeface="Segoe UI" panose="020B0502040204020203" pitchFamily="34" charset="0"/>
                <a:cs typeface="Segoe UI" panose="020B0502040204020203" pitchFamily="34" charset="0"/>
              </a:rPr>
              <a:t>Partie X</a:t>
            </a:r>
          </a:p>
        </p:txBody>
      </p:sp>
      <p:pic>
        <p:nvPicPr>
          <p:cNvPr id="6" name="Graphique 5">
            <a:extLst>
              <a:ext uri="{FF2B5EF4-FFF2-40B4-BE49-F238E27FC236}">
                <a16:creationId xmlns:a16="http://schemas.microsoft.com/office/drawing/2014/main" id="{AF16AAF5-2D7F-2944-9D41-1BD97A1CF13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30700" y="3701676"/>
            <a:ext cx="1141195" cy="1034208"/>
          </a:xfrm>
          <a:prstGeom prst="rect">
            <a:avLst/>
          </a:prstGeom>
        </p:spPr>
      </p:pic>
      <p:sp>
        <p:nvSpPr>
          <p:cNvPr id="11" name="Espace réservé du texte 10">
            <a:extLst>
              <a:ext uri="{FF2B5EF4-FFF2-40B4-BE49-F238E27FC236}">
                <a16:creationId xmlns:a16="http://schemas.microsoft.com/office/drawing/2014/main" id="{A124A3C3-5ECD-2946-A0EF-6305C6E38ABF}"/>
              </a:ext>
            </a:extLst>
          </p:cNvPr>
          <p:cNvSpPr>
            <a:spLocks noGrp="1"/>
          </p:cNvSpPr>
          <p:nvPr>
            <p:ph type="body" sz="quarter" idx="10" hasCustomPrompt="1"/>
          </p:nvPr>
        </p:nvSpPr>
        <p:spPr>
          <a:xfrm>
            <a:off x="559548" y="1676400"/>
            <a:ext cx="2880328" cy="1787270"/>
          </a:xfrm>
          <a:prstGeom prst="rect">
            <a:avLst/>
          </a:prstGeom>
        </p:spPr>
        <p:txBody>
          <a:bodyPr anchor="ctr"/>
          <a:lstStyle>
            <a:lvl1pPr marL="0" indent="0" algn="ctr">
              <a:buNone/>
              <a:defRPr lang="fr-FR" sz="1600" b="1" kern="1200" dirty="0" smtClean="0">
                <a:solidFill>
                  <a:schemeClr val="tx1"/>
                </a:solidFill>
                <a:latin typeface="+mn-lt"/>
                <a:ea typeface="Segoe UI" panose="020B0502040204020203" pitchFamily="34" charset="0"/>
                <a:cs typeface="Segoe UI" panose="020B0502040204020203" pitchFamily="34" charset="0"/>
              </a:defRPr>
            </a:lvl1pPr>
            <a:lvl2pPr marL="6350" indent="0" algn="ctr">
              <a:buNone/>
              <a:tabLst/>
              <a:defRPr lang="fr-FR" sz="1200" kern="1200" dirty="0" smtClean="0">
                <a:solidFill>
                  <a:schemeClr val="tx1"/>
                </a:solidFill>
                <a:latin typeface="+mn-lt"/>
                <a:ea typeface="+mn-ea"/>
                <a:cs typeface="+mn-cs"/>
              </a:defRPr>
            </a:lvl2pPr>
            <a:lvl3pPr marL="594419" indent="0">
              <a:buNone/>
              <a:defRPr lang="fr-FR" sz="1600" b="1" kern="1200" dirty="0" smtClean="0">
                <a:solidFill>
                  <a:schemeClr val="tx1"/>
                </a:solidFill>
                <a:latin typeface="+mn-lt"/>
                <a:ea typeface="Segoe UI" panose="020B0502040204020203" pitchFamily="34" charset="0"/>
                <a:cs typeface="Segoe UI" panose="020B0502040204020203" pitchFamily="34" charset="0"/>
              </a:defRPr>
            </a:lvl3pPr>
            <a:lvl4pPr marL="791970" indent="0">
              <a:buNone/>
              <a:defRPr lang="fr-FR" sz="1600" b="1" kern="1200" dirty="0" smtClean="0">
                <a:solidFill>
                  <a:schemeClr val="tx1"/>
                </a:solidFill>
                <a:latin typeface="+mn-lt"/>
                <a:ea typeface="Segoe UI" panose="020B0502040204020203" pitchFamily="34" charset="0"/>
                <a:cs typeface="Segoe UI" panose="020B0502040204020203" pitchFamily="34" charset="0"/>
              </a:defRPr>
            </a:lvl4pPr>
            <a:lvl5pPr marL="991287" indent="0">
              <a:buNone/>
              <a:defRPr lang="fr-FR" sz="1600" b="1" kern="1200" dirty="0">
                <a:solidFill>
                  <a:schemeClr val="tx1"/>
                </a:solidFill>
                <a:latin typeface="+mn-lt"/>
                <a:ea typeface="Segoe UI" panose="020B0502040204020203" pitchFamily="34" charset="0"/>
                <a:cs typeface="Segoe UI" panose="020B0502040204020203" pitchFamily="34" charset="0"/>
              </a:defRPr>
            </a:lvl5pPr>
          </a:lstStyle>
          <a:p>
            <a:pPr lvl="0"/>
            <a:r>
              <a:rPr lang="fr-FR"/>
              <a:t>Cliquez pour modifier </a:t>
            </a:r>
            <a:br>
              <a:rPr lang="fr-FR"/>
            </a:br>
            <a:r>
              <a:rPr lang="fr-FR"/>
              <a:t>le titre du masque</a:t>
            </a:r>
          </a:p>
          <a:p>
            <a:pPr lvl="1"/>
            <a:br>
              <a:rPr lang="fr-FR"/>
            </a:br>
            <a:r>
              <a:rPr lang="fr-FR"/>
              <a:t>Deuxième niveau</a:t>
            </a:r>
          </a:p>
        </p:txBody>
      </p:sp>
    </p:spTree>
    <p:extLst>
      <p:ext uri="{BB962C8B-B14F-4D97-AF65-F5344CB8AC3E}">
        <p14:creationId xmlns:p14="http://schemas.microsoft.com/office/powerpoint/2010/main" val="8467672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noir">
    <p:spTree>
      <p:nvGrpSpPr>
        <p:cNvPr id="1" name=""/>
        <p:cNvGrpSpPr/>
        <p:nvPr/>
      </p:nvGrpSpPr>
      <p:grpSpPr>
        <a:xfrm>
          <a:off x="0" y="0"/>
          <a:ext cx="0" cy="0"/>
          <a:chOff x="0" y="0"/>
          <a:chExt cx="0" cy="0"/>
        </a:xfrm>
      </p:grpSpPr>
      <p:sp>
        <p:nvSpPr>
          <p:cNvPr id="5" name="ZoneTexte 4"/>
          <p:cNvSpPr txBox="1"/>
          <p:nvPr userDrawn="1"/>
        </p:nvSpPr>
        <p:spPr>
          <a:xfrm>
            <a:off x="1064881" y="4953966"/>
            <a:ext cx="184731" cy="297454"/>
          </a:xfrm>
          <a:prstGeom prst="rect">
            <a:avLst/>
          </a:prstGeom>
          <a:noFill/>
        </p:spPr>
        <p:txBody>
          <a:bodyPr wrap="none" rtlCol="0">
            <a:spAutoFit/>
          </a:bodyPr>
          <a:lstStyle/>
          <a:p>
            <a:endParaRPr lang="en-US" sz="1333">
              <a:ea typeface="Segoe UI" panose="020B0502040204020203" pitchFamily="34" charset="0"/>
              <a:cs typeface="Segoe UI" panose="020B0502040204020203" pitchFamily="34" charset="0"/>
            </a:endParaRPr>
          </a:p>
        </p:txBody>
      </p:sp>
      <p:sp>
        <p:nvSpPr>
          <p:cNvPr id="4" name="Slide Number Placeholder 8">
            <a:extLst>
              <a:ext uri="{FF2B5EF4-FFF2-40B4-BE49-F238E27FC236}">
                <a16:creationId xmlns:a16="http://schemas.microsoft.com/office/drawing/2014/main" id="{244E6AA7-3ACD-734D-AFD9-D398EE009FCA}"/>
              </a:ext>
            </a:extLst>
          </p:cNvPr>
          <p:cNvSpPr txBox="1">
            <a:spLocks/>
          </p:cNvSpPr>
          <p:nvPr userDrawn="1"/>
        </p:nvSpPr>
        <p:spPr>
          <a:xfrm>
            <a:off x="4222626" y="4948014"/>
            <a:ext cx="698748" cy="169440"/>
          </a:xfrm>
          <a:prstGeom prst="rect">
            <a:avLst/>
          </a:prstGeom>
          <a:noFill/>
        </p:spPr>
        <p:txBody>
          <a:bodyPr vert="horz" lIns="101600" tIns="50800" rIns="101600" bIns="50800" rtlCol="0" anchor="ctr"/>
          <a:lstStyle>
            <a:defPPr>
              <a:defRPr lang="en-US"/>
            </a:defPPr>
            <a:lvl1pPr marL="0" algn="r" defTabSz="914400" rtl="0" eaLnBrk="1" latinLnBrk="0" hangingPunct="1">
              <a:defRPr sz="1050" b="1" i="0" kern="1200">
                <a:solidFill>
                  <a:schemeClr val="bg1">
                    <a:lumMod val="65000"/>
                  </a:schemeClr>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E081DE2-73AC-B640-AE46-1F397D409A68}" type="slidenum">
              <a:rPr lang="en-US" sz="500" b="0" smtClean="0">
                <a:solidFill>
                  <a:schemeClr val="bg1">
                    <a:lumMod val="65000"/>
                  </a:schemeClr>
                </a:solidFill>
                <a:latin typeface="+mn-lt"/>
              </a:rPr>
              <a:pPr algn="ctr"/>
              <a:t>‹N°›</a:t>
            </a:fld>
            <a:endParaRPr lang="en-US" sz="500" b="0">
              <a:solidFill>
                <a:schemeClr val="bg1">
                  <a:lumMod val="65000"/>
                </a:schemeClr>
              </a:solidFill>
              <a:latin typeface="+mn-lt"/>
            </a:endParaRPr>
          </a:p>
        </p:txBody>
      </p:sp>
      <p:pic>
        <p:nvPicPr>
          <p:cNvPr id="7" name="Graphique 6">
            <a:extLst>
              <a:ext uri="{FF2B5EF4-FFF2-40B4-BE49-F238E27FC236}">
                <a16:creationId xmlns:a16="http://schemas.microsoft.com/office/drawing/2014/main" id="{795E4041-BE04-1044-9C27-897C6D2AFE4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17975" y="4759274"/>
            <a:ext cx="886073" cy="147197"/>
          </a:xfrm>
          <a:prstGeom prst="rect">
            <a:avLst/>
          </a:prstGeom>
        </p:spPr>
      </p:pic>
    </p:spTree>
    <p:extLst>
      <p:ext uri="{BB962C8B-B14F-4D97-AF65-F5344CB8AC3E}">
        <p14:creationId xmlns:p14="http://schemas.microsoft.com/office/powerpoint/2010/main" val="247972605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LIDE-Cont+Titre+Logo+Folio">
    <p:spTree>
      <p:nvGrpSpPr>
        <p:cNvPr id="1" name=""/>
        <p:cNvGrpSpPr/>
        <p:nvPr/>
      </p:nvGrpSpPr>
      <p:grpSpPr>
        <a:xfrm>
          <a:off x="0" y="0"/>
          <a:ext cx="0" cy="0"/>
          <a:chOff x="0" y="0"/>
          <a:chExt cx="0" cy="0"/>
        </a:xfrm>
      </p:grpSpPr>
      <p:sp>
        <p:nvSpPr>
          <p:cNvPr id="6" name="Espace réservé du contenu 2">
            <a:extLst>
              <a:ext uri="{FF2B5EF4-FFF2-40B4-BE49-F238E27FC236}">
                <a16:creationId xmlns:a16="http://schemas.microsoft.com/office/drawing/2014/main" id="{DBDD94B2-4A90-4A4F-979A-4AB70BDB256C}"/>
              </a:ext>
            </a:extLst>
          </p:cNvPr>
          <p:cNvSpPr>
            <a:spLocks noGrp="1"/>
          </p:cNvSpPr>
          <p:nvPr>
            <p:ph idx="1"/>
          </p:nvPr>
        </p:nvSpPr>
        <p:spPr>
          <a:xfrm>
            <a:off x="511847" y="915567"/>
            <a:ext cx="8204942" cy="3553880"/>
          </a:xfrm>
          <a:prstGeom prst="rect">
            <a:avLst/>
          </a:prstGeom>
        </p:spPr>
        <p:txBody>
          <a:bodyPr/>
          <a:lstStyle>
            <a:lvl1pPr>
              <a:defRPr sz="1400" b="0" i="0">
                <a:solidFill>
                  <a:srgbClr val="000000"/>
                </a:solidFill>
                <a:latin typeface="+mj-lt"/>
              </a:defRPr>
            </a:lvl1pPr>
            <a:lvl2pPr>
              <a:defRPr/>
            </a:lvl2pPr>
            <a:lvl3pPr>
              <a:defRPr/>
            </a:lvl3pPr>
            <a:lvl4pPr>
              <a:defRPr/>
            </a:lvl4pPr>
            <a:lvl5pPr>
              <a:defRPr/>
            </a:lvl5pPr>
          </a:lstStyle>
          <a:p>
            <a:pPr lvl="0"/>
            <a:r>
              <a:rPr lang="en-US"/>
              <a:t>Click to edit Master text styles</a:t>
            </a:r>
          </a:p>
        </p:txBody>
      </p:sp>
      <p:sp>
        <p:nvSpPr>
          <p:cNvPr id="5" name="Titre 3">
            <a:extLst>
              <a:ext uri="{FF2B5EF4-FFF2-40B4-BE49-F238E27FC236}">
                <a16:creationId xmlns:a16="http://schemas.microsoft.com/office/drawing/2014/main" id="{A3716A2D-AD37-D04B-ABD7-0EBE9F483982}"/>
              </a:ext>
            </a:extLst>
          </p:cNvPr>
          <p:cNvSpPr>
            <a:spLocks noGrp="1"/>
          </p:cNvSpPr>
          <p:nvPr>
            <p:ph type="title"/>
          </p:nvPr>
        </p:nvSpPr>
        <p:spPr>
          <a:xfrm>
            <a:off x="233491" y="128260"/>
            <a:ext cx="8761654" cy="593896"/>
          </a:xfrm>
          <a:prstGeom prst="rect">
            <a:avLst/>
          </a:prstGeom>
        </p:spPr>
        <p:txBody>
          <a:bodyPr anchor="ctr"/>
          <a:lstStyle>
            <a:lvl1pPr algn="ctr">
              <a:defRPr sz="1600" b="1" i="0" spc="100" baseline="0">
                <a:solidFill>
                  <a:schemeClr val="tx1"/>
                </a:solidFill>
                <a:latin typeface="Trebuchet MS" panose="020B0703020202090204" pitchFamily="34" charset="0"/>
              </a:defRPr>
            </a:lvl1pPr>
          </a:lstStyle>
          <a:p>
            <a:r>
              <a:rPr lang="en-US"/>
              <a:t>Click to edit Master title style</a:t>
            </a:r>
            <a:endParaRPr lang="fr-FR"/>
          </a:p>
        </p:txBody>
      </p:sp>
      <p:sp>
        <p:nvSpPr>
          <p:cNvPr id="12" name="Slide Number Placeholder 8">
            <a:extLst>
              <a:ext uri="{FF2B5EF4-FFF2-40B4-BE49-F238E27FC236}">
                <a16:creationId xmlns:a16="http://schemas.microsoft.com/office/drawing/2014/main" id="{F1EFEA3A-102A-8E41-90AF-02C9131FF337}"/>
              </a:ext>
            </a:extLst>
          </p:cNvPr>
          <p:cNvSpPr txBox="1">
            <a:spLocks/>
          </p:cNvSpPr>
          <p:nvPr userDrawn="1"/>
        </p:nvSpPr>
        <p:spPr>
          <a:xfrm>
            <a:off x="4222626" y="4948014"/>
            <a:ext cx="698748" cy="169440"/>
          </a:xfrm>
          <a:prstGeom prst="rect">
            <a:avLst/>
          </a:prstGeom>
          <a:noFill/>
        </p:spPr>
        <p:txBody>
          <a:bodyPr vert="horz" lIns="101600" tIns="50800" rIns="101600" bIns="50800" rtlCol="0" anchor="ctr"/>
          <a:lstStyle>
            <a:defPPr>
              <a:defRPr lang="en-US"/>
            </a:defPPr>
            <a:lvl1pPr marL="0" algn="r" defTabSz="914400" rtl="0" eaLnBrk="1" latinLnBrk="0" hangingPunct="1">
              <a:defRPr sz="1050" b="1" i="0" kern="1200">
                <a:solidFill>
                  <a:schemeClr val="bg1">
                    <a:lumMod val="65000"/>
                  </a:schemeClr>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E081DE2-73AC-B640-AE46-1F397D409A68}" type="slidenum">
              <a:rPr lang="en-US" sz="500" b="0" smtClean="0">
                <a:solidFill>
                  <a:schemeClr val="bg1">
                    <a:lumMod val="65000"/>
                  </a:schemeClr>
                </a:solidFill>
                <a:latin typeface="+mn-lt"/>
              </a:rPr>
              <a:pPr algn="ctr"/>
              <a:t>‹N°›</a:t>
            </a:fld>
            <a:endParaRPr lang="en-US" sz="500" b="0">
              <a:solidFill>
                <a:schemeClr val="bg1">
                  <a:lumMod val="65000"/>
                </a:schemeClr>
              </a:solidFill>
              <a:latin typeface="+mn-lt"/>
            </a:endParaRPr>
          </a:p>
        </p:txBody>
      </p:sp>
      <p:pic>
        <p:nvPicPr>
          <p:cNvPr id="7" name="Graphique 6">
            <a:extLst>
              <a:ext uri="{FF2B5EF4-FFF2-40B4-BE49-F238E27FC236}">
                <a16:creationId xmlns:a16="http://schemas.microsoft.com/office/drawing/2014/main" id="{9DCBE5ED-7720-5F49-A737-33F8E6B9263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17975" y="4759274"/>
            <a:ext cx="886073" cy="147197"/>
          </a:xfrm>
          <a:prstGeom prst="rect">
            <a:avLst/>
          </a:prstGeom>
        </p:spPr>
      </p:pic>
    </p:spTree>
    <p:extLst>
      <p:ext uri="{BB962C8B-B14F-4D97-AF65-F5344CB8AC3E}">
        <p14:creationId xmlns:p14="http://schemas.microsoft.com/office/powerpoint/2010/main" val="163823657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LIDE Titre+Logo+Folio">
    <p:spTree>
      <p:nvGrpSpPr>
        <p:cNvPr id="1" name=""/>
        <p:cNvGrpSpPr/>
        <p:nvPr/>
      </p:nvGrpSpPr>
      <p:grpSpPr>
        <a:xfrm>
          <a:off x="0" y="0"/>
          <a:ext cx="0" cy="0"/>
          <a:chOff x="0" y="0"/>
          <a:chExt cx="0" cy="0"/>
        </a:xfrm>
      </p:grpSpPr>
      <p:sp>
        <p:nvSpPr>
          <p:cNvPr id="8" name="Slide Number Placeholder 8">
            <a:extLst>
              <a:ext uri="{FF2B5EF4-FFF2-40B4-BE49-F238E27FC236}">
                <a16:creationId xmlns:a16="http://schemas.microsoft.com/office/drawing/2014/main" id="{577A58D4-F376-924E-81B5-D58368E21592}"/>
              </a:ext>
            </a:extLst>
          </p:cNvPr>
          <p:cNvSpPr txBox="1">
            <a:spLocks/>
          </p:cNvSpPr>
          <p:nvPr userDrawn="1"/>
        </p:nvSpPr>
        <p:spPr>
          <a:xfrm>
            <a:off x="4222626" y="4948014"/>
            <a:ext cx="698748" cy="169440"/>
          </a:xfrm>
          <a:prstGeom prst="rect">
            <a:avLst/>
          </a:prstGeom>
          <a:noFill/>
        </p:spPr>
        <p:txBody>
          <a:bodyPr vert="horz" lIns="101600" tIns="50800" rIns="101600" bIns="50800" rtlCol="0" anchor="ctr"/>
          <a:lstStyle>
            <a:defPPr>
              <a:defRPr lang="en-US"/>
            </a:defPPr>
            <a:lvl1pPr marL="0" algn="r" defTabSz="914400" rtl="0" eaLnBrk="1" latinLnBrk="0" hangingPunct="1">
              <a:defRPr sz="1050" b="1" i="0" kern="1200">
                <a:solidFill>
                  <a:schemeClr val="bg1">
                    <a:lumMod val="65000"/>
                  </a:schemeClr>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E081DE2-73AC-B640-AE46-1F397D409A68}" type="slidenum">
              <a:rPr lang="en-US" sz="500" b="0" smtClean="0">
                <a:solidFill>
                  <a:schemeClr val="bg1">
                    <a:lumMod val="65000"/>
                  </a:schemeClr>
                </a:solidFill>
                <a:latin typeface="+mn-lt"/>
              </a:rPr>
              <a:pPr algn="ctr"/>
              <a:t>‹N°›</a:t>
            </a:fld>
            <a:endParaRPr lang="en-US" sz="500" b="0">
              <a:solidFill>
                <a:schemeClr val="bg1">
                  <a:lumMod val="65000"/>
                </a:schemeClr>
              </a:solidFill>
              <a:latin typeface="+mn-lt"/>
            </a:endParaRPr>
          </a:p>
        </p:txBody>
      </p:sp>
      <p:sp>
        <p:nvSpPr>
          <p:cNvPr id="6" name="Titre 3">
            <a:extLst>
              <a:ext uri="{FF2B5EF4-FFF2-40B4-BE49-F238E27FC236}">
                <a16:creationId xmlns:a16="http://schemas.microsoft.com/office/drawing/2014/main" id="{BC192383-C038-D640-98D1-26F4FD665A7E}"/>
              </a:ext>
            </a:extLst>
          </p:cNvPr>
          <p:cNvSpPr>
            <a:spLocks noGrp="1"/>
          </p:cNvSpPr>
          <p:nvPr>
            <p:ph type="title"/>
          </p:nvPr>
        </p:nvSpPr>
        <p:spPr>
          <a:xfrm>
            <a:off x="233491" y="128260"/>
            <a:ext cx="8761654" cy="593896"/>
          </a:xfrm>
          <a:prstGeom prst="rect">
            <a:avLst/>
          </a:prstGeom>
        </p:spPr>
        <p:txBody>
          <a:bodyPr anchor="ctr"/>
          <a:lstStyle>
            <a:lvl1pPr algn="ctr">
              <a:defRPr sz="1600" b="1" i="0" spc="100" baseline="0">
                <a:solidFill>
                  <a:schemeClr val="tx1"/>
                </a:solidFill>
                <a:latin typeface="Trebuchet MS" panose="020B0703020202090204" pitchFamily="34" charset="0"/>
              </a:defRPr>
            </a:lvl1pPr>
          </a:lstStyle>
          <a:p>
            <a:r>
              <a:rPr lang="en-US"/>
              <a:t>Click to edit Master title style</a:t>
            </a:r>
            <a:endParaRPr lang="fr-FR"/>
          </a:p>
        </p:txBody>
      </p:sp>
      <p:pic>
        <p:nvPicPr>
          <p:cNvPr id="5" name="Graphique 4">
            <a:extLst>
              <a:ext uri="{FF2B5EF4-FFF2-40B4-BE49-F238E27FC236}">
                <a16:creationId xmlns:a16="http://schemas.microsoft.com/office/drawing/2014/main" id="{E8CBFCF7-898C-8E44-AAB5-D658C61A903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17975" y="4759274"/>
            <a:ext cx="886073" cy="147197"/>
          </a:xfrm>
          <a:prstGeom prst="rect">
            <a:avLst/>
          </a:prstGeom>
        </p:spPr>
      </p:pic>
    </p:spTree>
    <p:extLst>
      <p:ext uri="{BB962C8B-B14F-4D97-AF65-F5344CB8AC3E}">
        <p14:creationId xmlns:p14="http://schemas.microsoft.com/office/powerpoint/2010/main" val="43370652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SLIDE-Titre+Logo">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29544E2-DAF7-BD43-A5CF-F7BDAC95AB07}"/>
              </a:ext>
            </a:extLst>
          </p:cNvPr>
          <p:cNvSpPr>
            <a:spLocks noGrp="1"/>
          </p:cNvSpPr>
          <p:nvPr>
            <p:ph type="title"/>
          </p:nvPr>
        </p:nvSpPr>
        <p:spPr>
          <a:xfrm>
            <a:off x="233491" y="128260"/>
            <a:ext cx="8761654" cy="593896"/>
          </a:xfrm>
          <a:prstGeom prst="rect">
            <a:avLst/>
          </a:prstGeom>
        </p:spPr>
        <p:txBody>
          <a:bodyPr anchor="ctr"/>
          <a:lstStyle>
            <a:lvl1pPr algn="ctr">
              <a:defRPr sz="1600" b="1" i="0" spc="100" baseline="0">
                <a:solidFill>
                  <a:schemeClr val="tx1"/>
                </a:solidFill>
                <a:latin typeface="Trebuchet MS" panose="020B0703020202090204" pitchFamily="34" charset="0"/>
              </a:defRPr>
            </a:lvl1pPr>
          </a:lstStyle>
          <a:p>
            <a:r>
              <a:rPr lang="en-US"/>
              <a:t>Click to edit Master title style</a:t>
            </a:r>
            <a:endParaRPr lang="fr-FR"/>
          </a:p>
        </p:txBody>
      </p:sp>
      <p:pic>
        <p:nvPicPr>
          <p:cNvPr id="5" name="Graphique 4">
            <a:extLst>
              <a:ext uri="{FF2B5EF4-FFF2-40B4-BE49-F238E27FC236}">
                <a16:creationId xmlns:a16="http://schemas.microsoft.com/office/drawing/2014/main" id="{5D935D4C-4E4E-AD47-ABA0-30C01FC0844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17975" y="4759274"/>
            <a:ext cx="886073" cy="147197"/>
          </a:xfrm>
          <a:prstGeom prst="rect">
            <a:avLst/>
          </a:prstGeom>
        </p:spPr>
      </p:pic>
    </p:spTree>
    <p:extLst>
      <p:ext uri="{BB962C8B-B14F-4D97-AF65-F5344CB8AC3E}">
        <p14:creationId xmlns:p14="http://schemas.microsoft.com/office/powerpoint/2010/main" val="11830805"/>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7410408"/>
      </p:ext>
    </p:extLst>
  </p:cSld>
  <p:clrMap bg1="lt1" tx1="dk1" bg2="lt2" tx2="dk2" accent1="accent1" accent2="accent2" accent3="accent3" accent4="accent4" accent5="accent5" accent6="accent6" hlink="hlink" folHlink="folHlink"/>
  <p:sldLayoutIdLst>
    <p:sldLayoutId id="2147483710" r:id="rId1"/>
    <p:sldLayoutId id="2147483727" r:id="rId2"/>
    <p:sldLayoutId id="2147483728" r:id="rId3"/>
    <p:sldLayoutId id="2147483729" r:id="rId4"/>
    <p:sldLayoutId id="2147483723" r:id="rId5"/>
    <p:sldLayoutId id="2147483722" r:id="rId6"/>
    <p:sldLayoutId id="2147483718" r:id="rId7"/>
    <p:sldLayoutId id="2147483713" r:id="rId8"/>
    <p:sldLayoutId id="2147483720" r:id="rId9"/>
    <p:sldLayoutId id="2147483721" r:id="rId10"/>
    <p:sldLayoutId id="2147483719" r:id="rId11"/>
    <p:sldLayoutId id="2147483717" r:id="rId12"/>
    <p:sldLayoutId id="2147483712" r:id="rId13"/>
    <p:sldLayoutId id="2147483726" r:id="rId14"/>
    <p:sldLayoutId id="2147483725" r:id="rId15"/>
    <p:sldLayoutId id="2147483724" r:id="rId16"/>
    <p:sldLayoutId id="2147483733" r:id="rId17"/>
    <p:sldLayoutId id="2147483730" r:id="rId18"/>
    <p:sldLayoutId id="2147483731" r:id="rId19"/>
    <p:sldLayoutId id="2147483732" r:id="rId20"/>
  </p:sldLayoutIdLst>
  <p:hf hdr="0" ftr="0" dt="0"/>
  <p:txStyles>
    <p:titleStyle>
      <a:lvl1pPr algn="just" defTabSz="1015905" rtl="0" eaLnBrk="1" latinLnBrk="0" hangingPunct="1">
        <a:spcBef>
          <a:spcPct val="0"/>
        </a:spcBef>
        <a:buNone/>
        <a:defRPr sz="2222" kern="1200">
          <a:solidFill>
            <a:schemeClr val="bg1"/>
          </a:solidFill>
          <a:latin typeface="+mj-lt"/>
          <a:ea typeface="+mj-ea"/>
          <a:cs typeface="+mj-cs"/>
        </a:defRPr>
      </a:lvl1pPr>
    </p:titleStyle>
    <p:bodyStyle>
      <a:lvl1pPr marL="250467" indent="-250467" algn="l" defTabSz="1015905" rtl="0" eaLnBrk="1" latinLnBrk="0" hangingPunct="1">
        <a:spcBef>
          <a:spcPct val="20000"/>
        </a:spcBef>
        <a:buFont typeface="Arial" panose="020B0604020202020204" pitchFamily="34" charset="0"/>
        <a:buChar char="•"/>
        <a:tabLst/>
        <a:defRPr sz="1556" kern="1200">
          <a:solidFill>
            <a:schemeClr val="tx1"/>
          </a:solidFill>
          <a:latin typeface="Nunito" panose="02000503030000020003" pitchFamily="2" charset="77"/>
          <a:ea typeface="Nunito" panose="02000503030000020003" pitchFamily="2" charset="77"/>
          <a:cs typeface="Nunito" panose="02000503030000020003" pitchFamily="2" charset="77"/>
        </a:defRPr>
      </a:lvl1pPr>
      <a:lvl2pPr marL="594420" indent="-298093" algn="l" defTabSz="1015905" rtl="0" eaLnBrk="1" latinLnBrk="0" hangingPunct="1">
        <a:spcBef>
          <a:spcPct val="20000"/>
        </a:spcBef>
        <a:buFont typeface="Arial" panose="020B0604020202020204" pitchFamily="34" charset="0"/>
        <a:buChar char="–"/>
        <a:tabLst/>
        <a:defRPr sz="1333" kern="1200">
          <a:solidFill>
            <a:schemeClr val="tx1"/>
          </a:solidFill>
          <a:latin typeface="Nunito" panose="02000503030000020003" pitchFamily="2" charset="77"/>
          <a:ea typeface="Nunito" panose="02000503030000020003" pitchFamily="2" charset="77"/>
          <a:cs typeface="Nunito" panose="02000503030000020003" pitchFamily="2" charset="77"/>
        </a:defRPr>
      </a:lvl2pPr>
      <a:lvl3pPr marL="791971" indent="-197552" algn="l" defTabSz="1015905" rtl="0" eaLnBrk="1" latinLnBrk="0" hangingPunct="1">
        <a:spcBef>
          <a:spcPct val="20000"/>
        </a:spcBef>
        <a:buFont typeface="Wingdings" charset="2"/>
        <a:buChar char="§"/>
        <a:tabLst/>
        <a:defRPr sz="1111" kern="1200">
          <a:solidFill>
            <a:schemeClr val="tx1"/>
          </a:solidFill>
          <a:latin typeface="Nunito" panose="02000503030000020003" pitchFamily="2" charset="77"/>
          <a:ea typeface="Nunito" panose="02000503030000020003" pitchFamily="2" charset="77"/>
          <a:cs typeface="Nunito" panose="02000503030000020003" pitchFamily="2" charset="77"/>
        </a:defRPr>
      </a:lvl3pPr>
      <a:lvl4pPr marL="991286" indent="-199316" algn="l" defTabSz="1015905" rtl="0" eaLnBrk="1" latinLnBrk="0" hangingPunct="1">
        <a:spcBef>
          <a:spcPct val="20000"/>
        </a:spcBef>
        <a:buFont typeface="Arial" panose="020B0604020202020204" pitchFamily="34" charset="0"/>
        <a:buChar char="–"/>
        <a:tabLst/>
        <a:defRPr sz="1111" kern="1200">
          <a:solidFill>
            <a:schemeClr val="tx1"/>
          </a:solidFill>
          <a:latin typeface="Nunito" panose="02000503030000020003" pitchFamily="2" charset="77"/>
          <a:ea typeface="Nunito" panose="02000503030000020003" pitchFamily="2" charset="77"/>
          <a:cs typeface="Nunito" panose="02000503030000020003" pitchFamily="2" charset="77"/>
        </a:defRPr>
      </a:lvl4pPr>
      <a:lvl5pPr marL="1135922" indent="-144635" algn="l" defTabSz="1015905" rtl="0" eaLnBrk="1" latinLnBrk="0" hangingPunct="1">
        <a:spcBef>
          <a:spcPct val="20000"/>
        </a:spcBef>
        <a:buFont typeface="Arial" panose="020B0604020202020204" pitchFamily="34" charset="0"/>
        <a:buChar char="»"/>
        <a:tabLst/>
        <a:defRPr sz="1000" kern="1200">
          <a:solidFill>
            <a:schemeClr val="tx1"/>
          </a:solidFill>
          <a:latin typeface="Nunito" panose="02000503030000020003" pitchFamily="2" charset="77"/>
          <a:ea typeface="Nunito" panose="02000503030000020003" pitchFamily="2" charset="77"/>
          <a:cs typeface="Nunito" panose="02000503030000020003" pitchFamily="2" charset="77"/>
        </a:defRPr>
      </a:lvl5pPr>
      <a:lvl6pPr marL="2793734" indent="-253974" algn="l" defTabSz="1015905"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6pPr>
      <a:lvl7pPr marL="3301687" indent="-253974" algn="l" defTabSz="1015905"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7pPr>
      <a:lvl8pPr marL="3809639" indent="-253974" algn="l" defTabSz="1015905"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8pPr>
      <a:lvl9pPr marL="4317590" indent="-253974" algn="l" defTabSz="1015905"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9pPr>
    </p:bodyStyle>
    <p:otherStyle>
      <a:defPPr>
        <a:defRPr lang="fr-FR"/>
      </a:defPPr>
      <a:lvl1pPr marL="0" algn="l" defTabSz="1015905" rtl="0" eaLnBrk="1" latinLnBrk="0" hangingPunct="1">
        <a:defRPr sz="2000" kern="1200">
          <a:solidFill>
            <a:schemeClr val="tx1"/>
          </a:solidFill>
          <a:latin typeface="+mn-lt"/>
          <a:ea typeface="+mn-ea"/>
          <a:cs typeface="+mn-cs"/>
        </a:defRPr>
      </a:lvl1pPr>
      <a:lvl2pPr marL="507952" algn="l" defTabSz="1015905" rtl="0" eaLnBrk="1" latinLnBrk="0" hangingPunct="1">
        <a:defRPr sz="2000" kern="1200">
          <a:solidFill>
            <a:schemeClr val="tx1"/>
          </a:solidFill>
          <a:latin typeface="+mn-lt"/>
          <a:ea typeface="+mn-ea"/>
          <a:cs typeface="+mn-cs"/>
        </a:defRPr>
      </a:lvl2pPr>
      <a:lvl3pPr marL="1015905" algn="l" defTabSz="1015905" rtl="0" eaLnBrk="1" latinLnBrk="0" hangingPunct="1">
        <a:defRPr sz="2000" kern="1200">
          <a:solidFill>
            <a:schemeClr val="tx1"/>
          </a:solidFill>
          <a:latin typeface="+mn-lt"/>
          <a:ea typeface="+mn-ea"/>
          <a:cs typeface="+mn-cs"/>
        </a:defRPr>
      </a:lvl3pPr>
      <a:lvl4pPr marL="1523856" algn="l" defTabSz="1015905" rtl="0" eaLnBrk="1" latinLnBrk="0" hangingPunct="1">
        <a:defRPr sz="2000" kern="1200">
          <a:solidFill>
            <a:schemeClr val="tx1"/>
          </a:solidFill>
          <a:latin typeface="+mn-lt"/>
          <a:ea typeface="+mn-ea"/>
          <a:cs typeface="+mn-cs"/>
        </a:defRPr>
      </a:lvl4pPr>
      <a:lvl5pPr marL="2031809" algn="l" defTabSz="1015905" rtl="0" eaLnBrk="1" latinLnBrk="0" hangingPunct="1">
        <a:defRPr sz="2000" kern="1200">
          <a:solidFill>
            <a:schemeClr val="tx1"/>
          </a:solidFill>
          <a:latin typeface="+mn-lt"/>
          <a:ea typeface="+mn-ea"/>
          <a:cs typeface="+mn-cs"/>
        </a:defRPr>
      </a:lvl5pPr>
      <a:lvl6pPr marL="2539760" algn="l" defTabSz="1015905" rtl="0" eaLnBrk="1" latinLnBrk="0" hangingPunct="1">
        <a:defRPr sz="2000" kern="1200">
          <a:solidFill>
            <a:schemeClr val="tx1"/>
          </a:solidFill>
          <a:latin typeface="+mn-lt"/>
          <a:ea typeface="+mn-ea"/>
          <a:cs typeface="+mn-cs"/>
        </a:defRPr>
      </a:lvl6pPr>
      <a:lvl7pPr marL="3047712" algn="l" defTabSz="1015905" rtl="0" eaLnBrk="1" latinLnBrk="0" hangingPunct="1">
        <a:defRPr sz="2000" kern="1200">
          <a:solidFill>
            <a:schemeClr val="tx1"/>
          </a:solidFill>
          <a:latin typeface="+mn-lt"/>
          <a:ea typeface="+mn-ea"/>
          <a:cs typeface="+mn-cs"/>
        </a:defRPr>
      </a:lvl7pPr>
      <a:lvl8pPr marL="3555662" algn="l" defTabSz="1015905" rtl="0" eaLnBrk="1" latinLnBrk="0" hangingPunct="1">
        <a:defRPr sz="2000" kern="1200">
          <a:solidFill>
            <a:schemeClr val="tx1"/>
          </a:solidFill>
          <a:latin typeface="+mn-lt"/>
          <a:ea typeface="+mn-ea"/>
          <a:cs typeface="+mn-cs"/>
        </a:defRPr>
      </a:lvl8pPr>
      <a:lvl9pPr marL="4063615" algn="l" defTabSz="1015905" rtl="0" eaLnBrk="1" latinLnBrk="0" hangingPunct="1">
        <a:defRPr sz="20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8.png"/><Relationship Id="rId7" Type="http://schemas.openxmlformats.org/officeDocument/2006/relationships/image" Target="../media/image19.jpeg"/><Relationship Id="rId12"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mailto:vblot@quantmetry.com" TargetMode="External"/><Relationship Id="rId11" Type="http://schemas.microsoft.com/office/2007/relationships/hdphoto" Target="../media/hdphoto1.wdp"/><Relationship Id="rId5" Type="http://schemas.openxmlformats.org/officeDocument/2006/relationships/hyperlink" Target="mailto:pnom@quantmetry.com" TargetMode="External"/><Relationship Id="rId10" Type="http://schemas.openxmlformats.org/officeDocument/2006/relationships/image" Target="../media/image22.png"/><Relationship Id="rId4" Type="http://schemas.openxmlformats.org/officeDocument/2006/relationships/hyperlink" Target="mailto:nbrunel@quantmetry.com" TargetMode="External"/><Relationship Id="rId9" Type="http://schemas.openxmlformats.org/officeDocument/2006/relationships/image" Target="../media/image21.tiff"/></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jpe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image" Target="../media/image53.gif"/><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s>
</file>

<file path=ppt/slides/_rels/slide1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5.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5.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slides/_rels/slide2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1.png"/><Relationship Id="rId7" Type="http://schemas.openxmlformats.org/officeDocument/2006/relationships/image" Target="../media/image84.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83.png"/><Relationship Id="rId5" Type="http://schemas.openxmlformats.org/officeDocument/2006/relationships/image" Target="../media/image82.png"/><Relationship Id="rId10" Type="http://schemas.openxmlformats.org/officeDocument/2006/relationships/image" Target="../media/image87.jpeg"/><Relationship Id="rId4" Type="http://schemas.openxmlformats.org/officeDocument/2006/relationships/hyperlink" Target="https://pypi.org/project/MAPIE/" TargetMode="External"/><Relationship Id="rId9" Type="http://schemas.openxmlformats.org/officeDocument/2006/relationships/image" Target="../media/image86.png"/></Relationships>
</file>

<file path=ppt/slides/_rels/slide2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5.xml"/><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5.xml"/><Relationship Id="rId4" Type="http://schemas.openxmlformats.org/officeDocument/2006/relationships/image" Target="../media/image26.jpeg"/></Relationships>
</file>

<file path=ppt/slides/_rels/slide30.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3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3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01.png"/><Relationship Id="rId4" Type="http://schemas.openxmlformats.org/officeDocument/2006/relationships/image" Target="../media/image100.png"/></Relationships>
</file>

<file path=ppt/slides/_rels/slide3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04.png"/><Relationship Id="rId4" Type="http://schemas.openxmlformats.org/officeDocument/2006/relationships/image" Target="../media/image103.png"/></Relationships>
</file>

<file path=ppt/slides/_rels/slide3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07.png"/><Relationship Id="rId4" Type="http://schemas.openxmlformats.org/officeDocument/2006/relationships/image" Target="../media/image106.png"/></Relationships>
</file>

<file path=ppt/slides/_rels/slide3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5.xml"/><Relationship Id="rId4" Type="http://schemas.openxmlformats.org/officeDocument/2006/relationships/image" Target="../media/image26.jpeg"/></Relationships>
</file>

<file path=ppt/slides/_rels/slide3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3" Type="http://schemas.openxmlformats.org/officeDocument/2006/relationships/image" Target="../media/image4.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 Id="rId14" Type="http://schemas.openxmlformats.org/officeDocument/2006/relationships/image" Target="../media/image37.svg"/></Relationships>
</file>

<file path=ppt/slides/_rels/slide4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hyperlink" Target="http://proceedings.mlr.press/v139/xu21h.html"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5.xml"/><Relationship Id="rId4" Type="http://schemas.openxmlformats.org/officeDocument/2006/relationships/image" Target="../media/image26.jpeg"/></Relationships>
</file>

<file path=ppt/slides/_rels/slide4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4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 Id="rId5" Type="http://schemas.openxmlformats.org/officeDocument/2006/relationships/image" Target="../media/image120.png"/><Relationship Id="rId4" Type="http://schemas.openxmlformats.org/officeDocument/2006/relationships/image" Target="../media/image119.png"/></Relationships>
</file>

<file path=ppt/slides/_rels/slide4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4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5.xml"/><Relationship Id="rId4" Type="http://schemas.openxmlformats.org/officeDocument/2006/relationships/image" Target="../media/image26.jpeg"/></Relationships>
</file>

<file path=ppt/slides/_rels/slide4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7.svg"/></Relationships>
</file>

<file path=ppt/slides/_rels/slide50.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3.png"/><Relationship Id="rId3" Type="http://schemas.openxmlformats.org/officeDocument/2006/relationships/image" Target="../media/image18.png"/><Relationship Id="rId7" Type="http://schemas.openxmlformats.org/officeDocument/2006/relationships/hyperlink" Target="https://pypi.org/project/MAPIE/" TargetMode="External"/><Relationship Id="rId12" Type="http://schemas.openxmlformats.org/officeDocument/2006/relationships/image" Target="../media/image84.png"/><Relationship Id="rId2" Type="http://schemas.openxmlformats.org/officeDocument/2006/relationships/image" Target="../media/image130.png"/><Relationship Id="rId1" Type="http://schemas.openxmlformats.org/officeDocument/2006/relationships/slideLayout" Target="../slideLayouts/slideLayout7.xml"/><Relationship Id="rId6" Type="http://schemas.openxmlformats.org/officeDocument/2006/relationships/image" Target="../media/image131.png"/><Relationship Id="rId11" Type="http://schemas.openxmlformats.org/officeDocument/2006/relationships/image" Target="../media/image132.png"/><Relationship Id="rId5" Type="http://schemas.openxmlformats.org/officeDocument/2006/relationships/hyperlink" Target="https://github.com/simai-ml/MAPIE" TargetMode="External"/><Relationship Id="rId10" Type="http://schemas.openxmlformats.org/officeDocument/2006/relationships/hyperlink" Target="https://app.codecov.io/gh/simai-ml/MAPIE" TargetMode="External"/><Relationship Id="rId4" Type="http://schemas.openxmlformats.org/officeDocument/2006/relationships/hyperlink" Target="https://github.com/scikit-learn-contrib/MAPIE" TargetMode="External"/><Relationship Id="rId9" Type="http://schemas.openxmlformats.org/officeDocument/2006/relationships/image" Target="../media/image85.png"/><Relationship Id="rId14" Type="http://schemas.openxmlformats.org/officeDocument/2006/relationships/image" Target="../media/image86.png"/></Relationships>
</file>

<file path=ppt/slides/_rels/slide51.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4.png"/><Relationship Id="rId7" Type="http://schemas.openxmlformats.org/officeDocument/2006/relationships/image" Target="../media/image136.png"/><Relationship Id="rId2" Type="http://schemas.openxmlformats.org/officeDocument/2006/relationships/image" Target="../media/image133.jpeg"/><Relationship Id="rId1" Type="http://schemas.openxmlformats.org/officeDocument/2006/relationships/slideLayout" Target="../slideLayouts/slideLayout1.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27.svg"/></Relationships>
</file>

<file path=ppt/slides/_rels/slide6.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4.png"/><Relationship Id="rId7" Type="http://schemas.openxmlformats.org/officeDocument/2006/relationships/image" Target="../media/image41.png"/><Relationship Id="rId12" Type="http://schemas.openxmlformats.org/officeDocument/2006/relationships/image" Target="../media/image3.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2.pn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5.svg"/><Relationship Id="rId9"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5.xml"/><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texte 11">
            <a:extLst>
              <a:ext uri="{FF2B5EF4-FFF2-40B4-BE49-F238E27FC236}">
                <a16:creationId xmlns:a16="http://schemas.microsoft.com/office/drawing/2014/main" id="{93014CE1-1E68-8D41-8284-1008D0E5FD00}"/>
              </a:ext>
            </a:extLst>
          </p:cNvPr>
          <p:cNvSpPr txBox="1">
            <a:spLocks/>
          </p:cNvSpPr>
          <p:nvPr/>
        </p:nvSpPr>
        <p:spPr>
          <a:xfrm>
            <a:off x="193294" y="1586497"/>
            <a:ext cx="8802477" cy="1178467"/>
          </a:xfrm>
          <a:prstGeom prst="rect">
            <a:avLst/>
          </a:prstGeom>
        </p:spPr>
        <p:txBody>
          <a:bodyPr lIns="0" tIns="0" bIns="0">
            <a:noAutofit/>
          </a:bodyPr>
          <a:lstStyle>
            <a:lvl1pPr marL="0" indent="0" algn="l" defTabSz="914333" rtl="0" eaLnBrk="1" latinLnBrk="0" hangingPunct="1">
              <a:spcBef>
                <a:spcPct val="20000"/>
              </a:spcBef>
              <a:buFontTx/>
              <a:buNone/>
              <a:tabLst/>
              <a:defRPr sz="2000" b="0" i="0" kern="1200" baseline="0">
                <a:solidFill>
                  <a:schemeClr val="tx1"/>
                </a:solidFill>
                <a:latin typeface="+mn-lt"/>
                <a:ea typeface="Nunito" panose="02000503030000020003" pitchFamily="2" charset="77"/>
                <a:cs typeface="Futura Medium" panose="020B0602020204020303" pitchFamily="34" charset="-79"/>
              </a:defRPr>
            </a:lvl1pPr>
            <a:lvl2pPr marL="534988" indent="-268288" algn="l" defTabSz="914333" rtl="0" eaLnBrk="1" latinLnBrk="0" hangingPunct="1">
              <a:spcBef>
                <a:spcPct val="20000"/>
              </a:spcBef>
              <a:buFont typeface="Arial" panose="020B0604020202020204" pitchFamily="34" charset="0"/>
              <a:buChar char="–"/>
              <a:tabLst/>
              <a:defRPr sz="1200" kern="1200">
                <a:solidFill>
                  <a:schemeClr val="tx1"/>
                </a:solidFill>
                <a:latin typeface="Nunito" panose="02000503030000020003" pitchFamily="2" charset="77"/>
                <a:ea typeface="Nunito" panose="02000503030000020003" pitchFamily="2" charset="77"/>
                <a:cs typeface="Nunito" panose="02000503030000020003" pitchFamily="2" charset="77"/>
              </a:defRPr>
            </a:lvl2pPr>
            <a:lvl3pPr marL="712788" indent="-177800" algn="l" defTabSz="914333" rtl="0" eaLnBrk="1" latinLnBrk="0" hangingPunct="1">
              <a:spcBef>
                <a:spcPct val="20000"/>
              </a:spcBef>
              <a:buFont typeface="Wingdings" charset="2"/>
              <a:buChar char="§"/>
              <a:tabLst/>
              <a:defRPr sz="1000" kern="1200">
                <a:solidFill>
                  <a:schemeClr val="tx1"/>
                </a:solidFill>
                <a:latin typeface="Nunito" panose="02000503030000020003" pitchFamily="2" charset="77"/>
                <a:ea typeface="Nunito" panose="02000503030000020003" pitchFamily="2" charset="77"/>
                <a:cs typeface="Nunito" panose="02000503030000020003" pitchFamily="2" charset="77"/>
              </a:defRPr>
            </a:lvl3pPr>
            <a:lvl4pPr marL="892175" indent="-179388" algn="l" defTabSz="914333" rtl="0" eaLnBrk="1" latinLnBrk="0" hangingPunct="1">
              <a:spcBef>
                <a:spcPct val="20000"/>
              </a:spcBef>
              <a:buFont typeface="Arial" panose="020B0604020202020204" pitchFamily="34" charset="0"/>
              <a:buChar char="–"/>
              <a:tabLst/>
              <a:defRPr sz="1000" kern="1200">
                <a:solidFill>
                  <a:schemeClr val="tx1"/>
                </a:solidFill>
                <a:latin typeface="Nunito" panose="02000503030000020003" pitchFamily="2" charset="77"/>
                <a:ea typeface="Nunito" panose="02000503030000020003" pitchFamily="2" charset="77"/>
                <a:cs typeface="Nunito" panose="02000503030000020003" pitchFamily="2" charset="77"/>
              </a:defRPr>
            </a:lvl4pPr>
            <a:lvl5pPr marL="1022350" indent="-130175" algn="l" defTabSz="914333" rtl="0" eaLnBrk="1" latinLnBrk="0" hangingPunct="1">
              <a:spcBef>
                <a:spcPct val="20000"/>
              </a:spcBef>
              <a:buFont typeface="Arial" panose="020B0604020202020204" pitchFamily="34" charset="0"/>
              <a:buChar char="»"/>
              <a:tabLst/>
              <a:defRPr sz="900" kern="1200">
                <a:solidFill>
                  <a:schemeClr val="tx1"/>
                </a:solidFill>
                <a:latin typeface="Nunito" panose="02000503030000020003" pitchFamily="2" charset="77"/>
                <a:ea typeface="Nunito" panose="02000503030000020003" pitchFamily="2" charset="77"/>
                <a:cs typeface="Nunito" panose="02000503030000020003" pitchFamily="2" charset="77"/>
              </a:defRPr>
            </a:lvl5pPr>
            <a:lvl6pPr marL="2514411"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78"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44"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909"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50467" indent="-250467" algn="ctr">
              <a:defRPr/>
            </a:pPr>
            <a:r>
              <a:rPr lang="en-GB" sz="1800" b="1">
                <a:solidFill>
                  <a:schemeClr val="bg1"/>
                </a:solidFill>
              </a:rPr>
              <a:t>Model Agnostic Prediction Interval Estimator :</a:t>
            </a:r>
          </a:p>
          <a:p>
            <a:pPr marL="250467" indent="-250467" algn="ctr">
              <a:defRPr/>
            </a:pPr>
            <a:r>
              <a:rPr lang="en-GB" sz="1800" b="1">
                <a:solidFill>
                  <a:schemeClr val="bg1"/>
                </a:solidFill>
              </a:rPr>
              <a:t> a scikit-learn-</a:t>
            </a:r>
            <a:r>
              <a:rPr lang="en-GB" sz="1800" b="1" err="1">
                <a:solidFill>
                  <a:schemeClr val="bg1"/>
                </a:solidFill>
              </a:rPr>
              <a:t>contrib</a:t>
            </a:r>
            <a:r>
              <a:rPr lang="en-GB" sz="1800" b="1">
                <a:solidFill>
                  <a:schemeClr val="bg1"/>
                </a:solidFill>
              </a:rPr>
              <a:t> library</a:t>
            </a:r>
          </a:p>
        </p:txBody>
      </p:sp>
      <p:sp>
        <p:nvSpPr>
          <p:cNvPr id="13" name="Espace réservé du texte 18">
            <a:extLst>
              <a:ext uri="{FF2B5EF4-FFF2-40B4-BE49-F238E27FC236}">
                <a16:creationId xmlns:a16="http://schemas.microsoft.com/office/drawing/2014/main" id="{82D55361-92EF-1B43-AE86-B846DCC9126D}"/>
              </a:ext>
            </a:extLst>
          </p:cNvPr>
          <p:cNvSpPr txBox="1">
            <a:spLocks/>
          </p:cNvSpPr>
          <p:nvPr/>
        </p:nvSpPr>
        <p:spPr>
          <a:xfrm>
            <a:off x="2776211" y="2959860"/>
            <a:ext cx="3534100" cy="250466"/>
          </a:xfrm>
          <a:prstGeom prst="rect">
            <a:avLst/>
          </a:prstGeom>
        </p:spPr>
        <p:txBody>
          <a:bodyPr lIns="0" tIns="0" bIns="0">
            <a:noAutofit/>
          </a:bodyPr>
          <a:lstStyle>
            <a:lvl1pPr marL="0" indent="0" algn="l" defTabSz="914333" rtl="0" eaLnBrk="1" latinLnBrk="0" hangingPunct="1">
              <a:spcBef>
                <a:spcPct val="20000"/>
              </a:spcBef>
              <a:buFontTx/>
              <a:buNone/>
              <a:tabLst/>
              <a:defRPr sz="900" b="0" i="0" kern="1200">
                <a:solidFill>
                  <a:schemeClr val="tx1"/>
                </a:solidFill>
                <a:latin typeface="+mn-lt"/>
                <a:ea typeface="Nunito" panose="02000503030000020003" pitchFamily="2" charset="77"/>
                <a:cs typeface="Futura Medium" panose="020B0602020204020303" pitchFamily="34" charset="-79"/>
              </a:defRPr>
            </a:lvl1pPr>
            <a:lvl2pPr marL="534988" indent="-268288" algn="l" defTabSz="914333" rtl="0" eaLnBrk="1" latinLnBrk="0" hangingPunct="1">
              <a:spcBef>
                <a:spcPct val="20000"/>
              </a:spcBef>
              <a:buFont typeface="Arial" panose="020B0604020202020204" pitchFamily="34" charset="0"/>
              <a:buChar char="–"/>
              <a:tabLst/>
              <a:defRPr sz="1200" kern="1200">
                <a:solidFill>
                  <a:schemeClr val="tx1"/>
                </a:solidFill>
                <a:latin typeface="Nunito" panose="02000503030000020003" pitchFamily="2" charset="77"/>
                <a:ea typeface="Nunito" panose="02000503030000020003" pitchFamily="2" charset="77"/>
                <a:cs typeface="Nunito" panose="02000503030000020003" pitchFamily="2" charset="77"/>
              </a:defRPr>
            </a:lvl2pPr>
            <a:lvl3pPr marL="712788" indent="-177800" algn="l" defTabSz="914333" rtl="0" eaLnBrk="1" latinLnBrk="0" hangingPunct="1">
              <a:spcBef>
                <a:spcPct val="20000"/>
              </a:spcBef>
              <a:buFont typeface="Wingdings" charset="2"/>
              <a:buChar char="§"/>
              <a:tabLst/>
              <a:defRPr sz="1000" kern="1200">
                <a:solidFill>
                  <a:schemeClr val="tx1"/>
                </a:solidFill>
                <a:latin typeface="Nunito" panose="02000503030000020003" pitchFamily="2" charset="77"/>
                <a:ea typeface="Nunito" panose="02000503030000020003" pitchFamily="2" charset="77"/>
                <a:cs typeface="Nunito" panose="02000503030000020003" pitchFamily="2" charset="77"/>
              </a:defRPr>
            </a:lvl3pPr>
            <a:lvl4pPr marL="892175" indent="-179388" algn="l" defTabSz="914333" rtl="0" eaLnBrk="1" latinLnBrk="0" hangingPunct="1">
              <a:spcBef>
                <a:spcPct val="20000"/>
              </a:spcBef>
              <a:buFont typeface="Arial" panose="020B0604020202020204" pitchFamily="34" charset="0"/>
              <a:buChar char="–"/>
              <a:tabLst/>
              <a:defRPr sz="1000" kern="1200">
                <a:solidFill>
                  <a:schemeClr val="tx1"/>
                </a:solidFill>
                <a:latin typeface="Nunito" panose="02000503030000020003" pitchFamily="2" charset="77"/>
                <a:ea typeface="Nunito" panose="02000503030000020003" pitchFamily="2" charset="77"/>
                <a:cs typeface="Nunito" panose="02000503030000020003" pitchFamily="2" charset="77"/>
              </a:defRPr>
            </a:lvl4pPr>
            <a:lvl5pPr marL="1022350" indent="-130175" algn="l" defTabSz="914333" rtl="0" eaLnBrk="1" latinLnBrk="0" hangingPunct="1">
              <a:spcBef>
                <a:spcPct val="20000"/>
              </a:spcBef>
              <a:buFont typeface="Arial" panose="020B0604020202020204" pitchFamily="34" charset="0"/>
              <a:buChar char="»"/>
              <a:tabLst/>
              <a:defRPr sz="900" kern="1200">
                <a:solidFill>
                  <a:schemeClr val="tx1"/>
                </a:solidFill>
                <a:latin typeface="Nunito" panose="02000503030000020003" pitchFamily="2" charset="77"/>
                <a:ea typeface="Nunito" panose="02000503030000020003" pitchFamily="2" charset="77"/>
                <a:cs typeface="Nunito" panose="02000503030000020003" pitchFamily="2" charset="77"/>
              </a:defRPr>
            </a:lvl5pPr>
            <a:lvl6pPr marL="2514411"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78"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44"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909"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50467" indent="-250467" algn="ctr">
              <a:defRPr/>
            </a:pPr>
            <a:r>
              <a:rPr lang="en-GB" sz="1400">
                <a:solidFill>
                  <a:schemeClr val="bg1"/>
                </a:solidFill>
              </a:rPr>
              <a:t>21/04/2022</a:t>
            </a:r>
          </a:p>
        </p:txBody>
      </p:sp>
      <p:cxnSp>
        <p:nvCxnSpPr>
          <p:cNvPr id="24" name="Connecteur droit 23">
            <a:extLst>
              <a:ext uri="{FF2B5EF4-FFF2-40B4-BE49-F238E27FC236}">
                <a16:creationId xmlns:a16="http://schemas.microsoft.com/office/drawing/2014/main" id="{FDEA3B8A-0700-F94F-9591-69136EB58859}"/>
              </a:ext>
            </a:extLst>
          </p:cNvPr>
          <p:cNvCxnSpPr>
            <a:cxnSpLocks/>
          </p:cNvCxnSpPr>
          <p:nvPr/>
        </p:nvCxnSpPr>
        <p:spPr>
          <a:xfrm>
            <a:off x="1379530" y="3170342"/>
            <a:ext cx="6384941"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text, sign, gauge&#10;&#10;Description automatically generated">
            <a:extLst>
              <a:ext uri="{FF2B5EF4-FFF2-40B4-BE49-F238E27FC236}">
                <a16:creationId xmlns:a16="http://schemas.microsoft.com/office/drawing/2014/main" id="{E51056F6-3735-244B-A155-660CBD35F523}"/>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3210528" y="727763"/>
            <a:ext cx="2677879" cy="936133"/>
          </a:xfrm>
          <a:prstGeom prst="rect">
            <a:avLst/>
          </a:prstGeom>
        </p:spPr>
      </p:pic>
      <p:grpSp>
        <p:nvGrpSpPr>
          <p:cNvPr id="5" name="Group 4">
            <a:extLst>
              <a:ext uri="{FF2B5EF4-FFF2-40B4-BE49-F238E27FC236}">
                <a16:creationId xmlns:a16="http://schemas.microsoft.com/office/drawing/2014/main" id="{FF10C50E-0628-3046-B182-4CA859AFACC7}"/>
              </a:ext>
            </a:extLst>
          </p:cNvPr>
          <p:cNvGrpSpPr/>
          <p:nvPr/>
        </p:nvGrpSpPr>
        <p:grpSpPr>
          <a:xfrm>
            <a:off x="1048019" y="3221940"/>
            <a:ext cx="7047963" cy="1148183"/>
            <a:chOff x="1048019" y="3221940"/>
            <a:chExt cx="7047963" cy="1148183"/>
          </a:xfrm>
        </p:grpSpPr>
        <p:grpSp>
          <p:nvGrpSpPr>
            <p:cNvPr id="2" name="Group 1">
              <a:extLst>
                <a:ext uri="{FF2B5EF4-FFF2-40B4-BE49-F238E27FC236}">
                  <a16:creationId xmlns:a16="http://schemas.microsoft.com/office/drawing/2014/main" id="{320683F8-617C-B744-AECD-FC6D52B8ECE4}"/>
                </a:ext>
              </a:extLst>
            </p:cNvPr>
            <p:cNvGrpSpPr/>
            <p:nvPr/>
          </p:nvGrpSpPr>
          <p:grpSpPr>
            <a:xfrm>
              <a:off x="1048019" y="3884992"/>
              <a:ext cx="7047963" cy="485131"/>
              <a:chOff x="869557" y="3506860"/>
              <a:chExt cx="7047963" cy="485131"/>
            </a:xfrm>
          </p:grpSpPr>
          <p:sp>
            <p:nvSpPr>
              <p:cNvPr id="25" name="Espace réservé du texte 18">
                <a:extLst>
                  <a:ext uri="{FF2B5EF4-FFF2-40B4-BE49-F238E27FC236}">
                    <a16:creationId xmlns:a16="http://schemas.microsoft.com/office/drawing/2014/main" id="{14CA53A8-0F82-C34A-BB90-32C01DA9AA01}"/>
                  </a:ext>
                </a:extLst>
              </p:cNvPr>
              <p:cNvSpPr txBox="1">
                <a:spLocks/>
              </p:cNvSpPr>
              <p:nvPr/>
            </p:nvSpPr>
            <p:spPr>
              <a:xfrm>
                <a:off x="869557" y="3513153"/>
                <a:ext cx="1728192" cy="478838"/>
              </a:xfrm>
              <a:prstGeom prst="rect">
                <a:avLst/>
              </a:prstGeom>
            </p:spPr>
            <p:txBody>
              <a:bodyPr vert="horz" lIns="91434" tIns="0" rIns="91434" bIns="45717" rtlCol="0">
                <a:noAutofit/>
              </a:bodyPr>
              <a:lstStyle>
                <a:lvl1pPr marL="225425" indent="-225425" algn="l" defTabSz="914333" rtl="0" eaLnBrk="1" latinLnBrk="0" hangingPunct="1">
                  <a:spcBef>
                    <a:spcPct val="20000"/>
                  </a:spcBef>
                  <a:buFont typeface="Arial" panose="020B0604020202020204" pitchFamily="34" charset="0"/>
                  <a:buChar char="•"/>
                  <a:tabLst/>
                  <a:defRPr sz="1400" kern="1200">
                    <a:solidFill>
                      <a:schemeClr val="tx1"/>
                    </a:solidFill>
                    <a:latin typeface="Nunito" panose="02000503030000020003" pitchFamily="2" charset="77"/>
                    <a:ea typeface="Nunito" panose="02000503030000020003" pitchFamily="2" charset="77"/>
                    <a:cs typeface="Nunito" panose="02000503030000020003" pitchFamily="2" charset="77"/>
                  </a:defRPr>
                </a:lvl1pPr>
                <a:lvl2pPr marL="534988" indent="-268288" algn="l" defTabSz="914333" rtl="0" eaLnBrk="1" latinLnBrk="0" hangingPunct="1">
                  <a:spcBef>
                    <a:spcPct val="20000"/>
                  </a:spcBef>
                  <a:buFont typeface="Arial" panose="020B0604020202020204" pitchFamily="34" charset="0"/>
                  <a:buChar char="–"/>
                  <a:tabLst/>
                  <a:defRPr sz="1200" kern="1200">
                    <a:solidFill>
                      <a:schemeClr val="tx1"/>
                    </a:solidFill>
                    <a:latin typeface="Nunito" panose="02000503030000020003" pitchFamily="2" charset="77"/>
                    <a:ea typeface="Nunito" panose="02000503030000020003" pitchFamily="2" charset="77"/>
                    <a:cs typeface="Nunito" panose="02000503030000020003" pitchFamily="2" charset="77"/>
                  </a:defRPr>
                </a:lvl2pPr>
                <a:lvl3pPr marL="712788" indent="-177800" algn="l" defTabSz="914333" rtl="0" eaLnBrk="1" latinLnBrk="0" hangingPunct="1">
                  <a:spcBef>
                    <a:spcPct val="20000"/>
                  </a:spcBef>
                  <a:buFont typeface="Wingdings" charset="2"/>
                  <a:buChar char="§"/>
                  <a:tabLst/>
                  <a:defRPr sz="1000" kern="1200">
                    <a:solidFill>
                      <a:schemeClr val="tx1"/>
                    </a:solidFill>
                    <a:latin typeface="Nunito" panose="02000503030000020003" pitchFamily="2" charset="77"/>
                    <a:ea typeface="Nunito" panose="02000503030000020003" pitchFamily="2" charset="77"/>
                    <a:cs typeface="Nunito" panose="02000503030000020003" pitchFamily="2" charset="77"/>
                  </a:defRPr>
                </a:lvl3pPr>
                <a:lvl4pPr marL="892175" indent="-179388" algn="l" defTabSz="914333" rtl="0" eaLnBrk="1" latinLnBrk="0" hangingPunct="1">
                  <a:spcBef>
                    <a:spcPct val="20000"/>
                  </a:spcBef>
                  <a:buFont typeface="Arial" panose="020B0604020202020204" pitchFamily="34" charset="0"/>
                  <a:buChar char="–"/>
                  <a:tabLst/>
                  <a:defRPr sz="1000" kern="1200">
                    <a:solidFill>
                      <a:schemeClr val="tx1"/>
                    </a:solidFill>
                    <a:latin typeface="Nunito" panose="02000503030000020003" pitchFamily="2" charset="77"/>
                    <a:ea typeface="Nunito" panose="02000503030000020003" pitchFamily="2" charset="77"/>
                    <a:cs typeface="Nunito" panose="02000503030000020003" pitchFamily="2" charset="77"/>
                  </a:defRPr>
                </a:lvl4pPr>
                <a:lvl5pPr marL="1022350" indent="-130175" algn="l" defTabSz="914333" rtl="0" eaLnBrk="1" latinLnBrk="0" hangingPunct="1">
                  <a:spcBef>
                    <a:spcPct val="20000"/>
                  </a:spcBef>
                  <a:buFont typeface="Arial" panose="020B0604020202020204" pitchFamily="34" charset="0"/>
                  <a:buChar char="»"/>
                  <a:tabLst/>
                  <a:defRPr sz="900" kern="1200">
                    <a:solidFill>
                      <a:schemeClr val="tx1"/>
                    </a:solidFill>
                    <a:latin typeface="Nunito" panose="02000503030000020003" pitchFamily="2" charset="77"/>
                    <a:ea typeface="Nunito" panose="02000503030000020003" pitchFamily="2" charset="77"/>
                    <a:cs typeface="Nunito" panose="02000503030000020003" pitchFamily="2" charset="77"/>
                  </a:defRPr>
                </a:lvl5pPr>
                <a:lvl6pPr marL="2514411"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78"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44"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909"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0"/>
                  </a:spcBef>
                  <a:buNone/>
                </a:pPr>
                <a:r>
                  <a:rPr lang="en-GB" sz="700" spc="50">
                    <a:solidFill>
                      <a:schemeClr val="bg1"/>
                    </a:solidFill>
                    <a:latin typeface="+mj-lt"/>
                    <a:cs typeface="Arial" panose="020B0604020202020204" pitchFamily="34" charset="0"/>
                  </a:rPr>
                  <a:t>Nicolas Brunel</a:t>
                </a:r>
              </a:p>
              <a:p>
                <a:pPr marL="0" indent="0" algn="ctr">
                  <a:spcBef>
                    <a:spcPts val="0"/>
                  </a:spcBef>
                  <a:buNone/>
                </a:pPr>
                <a:r>
                  <a:rPr lang="en-GB" sz="700" spc="50" err="1">
                    <a:solidFill>
                      <a:schemeClr val="bg1"/>
                    </a:solidFill>
                    <a:latin typeface="+mj-lt"/>
                    <a:cs typeface="Arial" panose="020B0604020202020204" pitchFamily="34" charset="0"/>
                  </a:rPr>
                  <a:t>Laboratoire</a:t>
                </a:r>
                <a:r>
                  <a:rPr lang="en-GB" sz="700" spc="50">
                    <a:solidFill>
                      <a:schemeClr val="bg1"/>
                    </a:solidFill>
                    <a:latin typeface="+mj-lt"/>
                    <a:cs typeface="Arial" panose="020B0604020202020204" pitchFamily="34" charset="0"/>
                  </a:rPr>
                  <a:t> de </a:t>
                </a:r>
                <a:r>
                  <a:rPr lang="en-GB" sz="700" spc="50" err="1">
                    <a:solidFill>
                      <a:schemeClr val="bg1"/>
                    </a:solidFill>
                    <a:latin typeface="+mj-lt"/>
                    <a:cs typeface="Arial" panose="020B0604020202020204" pitchFamily="34" charset="0"/>
                  </a:rPr>
                  <a:t>Mathématiques</a:t>
                </a:r>
                <a:r>
                  <a:rPr lang="en-GB" sz="700" spc="50">
                    <a:solidFill>
                      <a:schemeClr val="bg1"/>
                    </a:solidFill>
                    <a:latin typeface="+mj-lt"/>
                    <a:cs typeface="Arial" panose="020B0604020202020204" pitchFamily="34" charset="0"/>
                  </a:rPr>
                  <a:t> et </a:t>
                </a:r>
                <a:r>
                  <a:rPr lang="en-GB" sz="700" spc="50" err="1">
                    <a:solidFill>
                      <a:schemeClr val="bg1"/>
                    </a:solidFill>
                    <a:latin typeface="+mj-lt"/>
                    <a:cs typeface="Arial" panose="020B0604020202020204" pitchFamily="34" charset="0"/>
                  </a:rPr>
                  <a:t>Modélisation</a:t>
                </a:r>
                <a:r>
                  <a:rPr lang="en-GB" sz="700" spc="50">
                    <a:solidFill>
                      <a:schemeClr val="bg1"/>
                    </a:solidFill>
                    <a:latin typeface="+mj-lt"/>
                    <a:cs typeface="Arial" panose="020B0604020202020204" pitchFamily="34" charset="0"/>
                  </a:rPr>
                  <a:t> </a:t>
                </a:r>
                <a:r>
                  <a:rPr lang="en-GB" sz="700" spc="50" err="1">
                    <a:solidFill>
                      <a:schemeClr val="bg1"/>
                    </a:solidFill>
                    <a:latin typeface="+mj-lt"/>
                    <a:cs typeface="Arial" panose="020B0604020202020204" pitchFamily="34" charset="0"/>
                  </a:rPr>
                  <a:t>d’Evry</a:t>
                </a:r>
                <a:r>
                  <a:rPr lang="en-GB" sz="700" spc="50">
                    <a:solidFill>
                      <a:schemeClr val="bg1"/>
                    </a:solidFill>
                    <a:latin typeface="+mj-lt"/>
                    <a:cs typeface="Arial" panose="020B0604020202020204" pitchFamily="34" charset="0"/>
                  </a:rPr>
                  <a:t>, </a:t>
                </a:r>
              </a:p>
              <a:p>
                <a:pPr marL="0" indent="0" algn="ctr">
                  <a:spcBef>
                    <a:spcPts val="0"/>
                  </a:spcBef>
                  <a:buNone/>
                </a:pPr>
                <a:r>
                  <a:rPr lang="en-GB" sz="700" spc="50">
                    <a:solidFill>
                      <a:schemeClr val="bg1"/>
                    </a:solidFill>
                    <a:latin typeface="+mj-lt"/>
                    <a:cs typeface="Arial" panose="020B0604020202020204" pitchFamily="34" charset="0"/>
                  </a:rPr>
                  <a:t>ENSIIE, Univ. Paris </a:t>
                </a:r>
                <a:r>
                  <a:rPr lang="en-GB" sz="700" spc="50" err="1">
                    <a:solidFill>
                      <a:schemeClr val="bg1"/>
                    </a:solidFill>
                    <a:latin typeface="+mj-lt"/>
                    <a:cs typeface="Arial" panose="020B0604020202020204" pitchFamily="34" charset="0"/>
                  </a:rPr>
                  <a:t>Saclay</a:t>
                </a:r>
                <a:endParaRPr lang="en-GB" sz="700" spc="50">
                  <a:solidFill>
                    <a:schemeClr val="bg1"/>
                  </a:solidFill>
                  <a:latin typeface="+mj-lt"/>
                  <a:cs typeface="Arial" panose="020B0604020202020204" pitchFamily="34" charset="0"/>
                </a:endParaRPr>
              </a:p>
              <a:p>
                <a:pPr marL="0" indent="0" algn="ctr">
                  <a:spcBef>
                    <a:spcPts val="0"/>
                  </a:spcBef>
                  <a:buNone/>
                </a:pPr>
                <a:r>
                  <a:rPr lang="en-GB" sz="700" spc="50">
                    <a:solidFill>
                      <a:schemeClr val="bg1"/>
                    </a:solidFill>
                    <a:latin typeface="+mj-lt"/>
                    <a:cs typeface="Arial" panose="020B0604020202020204" pitchFamily="34" charset="0"/>
                    <a:hlinkClick r:id="rId4">
                      <a:extLst>
                        <a:ext uri="{A12FA001-AC4F-418D-AE19-62706E023703}">
                          <ahyp:hlinkClr xmlns:ahyp="http://schemas.microsoft.com/office/drawing/2018/hyperlinkcolor" val="tx"/>
                        </a:ext>
                      </a:extLst>
                    </a:hlinkClick>
                  </a:rPr>
                  <a:t>nbrunel@quantmetry.com</a:t>
                </a:r>
                <a:endParaRPr lang="en-GB" sz="700" spc="50">
                  <a:solidFill>
                    <a:schemeClr val="bg1"/>
                  </a:solidFill>
                  <a:latin typeface="+mj-lt"/>
                  <a:cs typeface="Arial" panose="020B0604020202020204" pitchFamily="34" charset="0"/>
                </a:endParaRPr>
              </a:p>
            </p:txBody>
          </p:sp>
          <p:sp>
            <p:nvSpPr>
              <p:cNvPr id="26" name="Espace réservé du texte 18">
                <a:extLst>
                  <a:ext uri="{FF2B5EF4-FFF2-40B4-BE49-F238E27FC236}">
                    <a16:creationId xmlns:a16="http://schemas.microsoft.com/office/drawing/2014/main" id="{FC43A6F5-CBCF-7447-9BEF-926CA0610848}"/>
                  </a:ext>
                </a:extLst>
              </p:cNvPr>
              <p:cNvSpPr txBox="1">
                <a:spLocks/>
              </p:cNvSpPr>
              <p:nvPr/>
            </p:nvSpPr>
            <p:spPr>
              <a:xfrm>
                <a:off x="2642814" y="3506860"/>
                <a:ext cx="1728192" cy="478838"/>
              </a:xfrm>
              <a:prstGeom prst="rect">
                <a:avLst/>
              </a:prstGeom>
            </p:spPr>
            <p:txBody>
              <a:bodyPr vert="horz" lIns="91434" tIns="0" rIns="91434" bIns="45717" rtlCol="0">
                <a:noAutofit/>
              </a:bodyPr>
              <a:lstStyle>
                <a:lvl1pPr marL="225425" indent="-225425" algn="l" defTabSz="914333" rtl="0" eaLnBrk="1" latinLnBrk="0" hangingPunct="1">
                  <a:spcBef>
                    <a:spcPct val="20000"/>
                  </a:spcBef>
                  <a:buFont typeface="Arial" panose="020B0604020202020204" pitchFamily="34" charset="0"/>
                  <a:buChar char="•"/>
                  <a:tabLst/>
                  <a:defRPr sz="1400" kern="1200">
                    <a:solidFill>
                      <a:schemeClr val="tx1"/>
                    </a:solidFill>
                    <a:latin typeface="Nunito" panose="02000503030000020003" pitchFamily="2" charset="77"/>
                    <a:ea typeface="Nunito" panose="02000503030000020003" pitchFamily="2" charset="77"/>
                    <a:cs typeface="Nunito" panose="02000503030000020003" pitchFamily="2" charset="77"/>
                  </a:defRPr>
                </a:lvl1pPr>
                <a:lvl2pPr marL="534988" indent="-268288" algn="l" defTabSz="914333" rtl="0" eaLnBrk="1" latinLnBrk="0" hangingPunct="1">
                  <a:spcBef>
                    <a:spcPct val="20000"/>
                  </a:spcBef>
                  <a:buFont typeface="Arial" panose="020B0604020202020204" pitchFamily="34" charset="0"/>
                  <a:buChar char="–"/>
                  <a:tabLst/>
                  <a:defRPr sz="1200" kern="1200">
                    <a:solidFill>
                      <a:schemeClr val="tx1"/>
                    </a:solidFill>
                    <a:latin typeface="Nunito" panose="02000503030000020003" pitchFamily="2" charset="77"/>
                    <a:ea typeface="Nunito" panose="02000503030000020003" pitchFamily="2" charset="77"/>
                    <a:cs typeface="Nunito" panose="02000503030000020003" pitchFamily="2" charset="77"/>
                  </a:defRPr>
                </a:lvl2pPr>
                <a:lvl3pPr marL="712788" indent="-177800" algn="l" defTabSz="914333" rtl="0" eaLnBrk="1" latinLnBrk="0" hangingPunct="1">
                  <a:spcBef>
                    <a:spcPct val="20000"/>
                  </a:spcBef>
                  <a:buFont typeface="Wingdings" charset="2"/>
                  <a:buChar char="§"/>
                  <a:tabLst/>
                  <a:defRPr sz="1000" kern="1200">
                    <a:solidFill>
                      <a:schemeClr val="tx1"/>
                    </a:solidFill>
                    <a:latin typeface="Nunito" panose="02000503030000020003" pitchFamily="2" charset="77"/>
                    <a:ea typeface="Nunito" panose="02000503030000020003" pitchFamily="2" charset="77"/>
                    <a:cs typeface="Nunito" panose="02000503030000020003" pitchFamily="2" charset="77"/>
                  </a:defRPr>
                </a:lvl3pPr>
                <a:lvl4pPr marL="892175" indent="-179388" algn="l" defTabSz="914333" rtl="0" eaLnBrk="1" latinLnBrk="0" hangingPunct="1">
                  <a:spcBef>
                    <a:spcPct val="20000"/>
                  </a:spcBef>
                  <a:buFont typeface="Arial" panose="020B0604020202020204" pitchFamily="34" charset="0"/>
                  <a:buChar char="–"/>
                  <a:tabLst/>
                  <a:defRPr sz="1000" kern="1200">
                    <a:solidFill>
                      <a:schemeClr val="tx1"/>
                    </a:solidFill>
                    <a:latin typeface="Nunito" panose="02000503030000020003" pitchFamily="2" charset="77"/>
                    <a:ea typeface="Nunito" panose="02000503030000020003" pitchFamily="2" charset="77"/>
                    <a:cs typeface="Nunito" panose="02000503030000020003" pitchFamily="2" charset="77"/>
                  </a:defRPr>
                </a:lvl4pPr>
                <a:lvl5pPr marL="1022350" indent="-130175" algn="l" defTabSz="914333" rtl="0" eaLnBrk="1" latinLnBrk="0" hangingPunct="1">
                  <a:spcBef>
                    <a:spcPct val="20000"/>
                  </a:spcBef>
                  <a:buFont typeface="Arial" panose="020B0604020202020204" pitchFamily="34" charset="0"/>
                  <a:buChar char="»"/>
                  <a:tabLst/>
                  <a:defRPr sz="900" kern="1200">
                    <a:solidFill>
                      <a:schemeClr val="tx1"/>
                    </a:solidFill>
                    <a:latin typeface="Nunito" panose="02000503030000020003" pitchFamily="2" charset="77"/>
                    <a:ea typeface="Nunito" panose="02000503030000020003" pitchFamily="2" charset="77"/>
                    <a:cs typeface="Nunito" panose="02000503030000020003" pitchFamily="2" charset="77"/>
                  </a:defRPr>
                </a:lvl5pPr>
                <a:lvl6pPr marL="2514411"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78"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44"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909"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0"/>
                  </a:spcBef>
                  <a:buNone/>
                </a:pPr>
                <a:r>
                  <a:rPr lang="en-GB" sz="700" spc="50">
                    <a:solidFill>
                      <a:schemeClr val="bg1"/>
                    </a:solidFill>
                    <a:latin typeface="+mj-lt"/>
                    <a:cs typeface="Arial" panose="020B0604020202020204" pitchFamily="34" charset="0"/>
                  </a:rPr>
                  <a:t>Vianney Taquet</a:t>
                </a:r>
              </a:p>
              <a:p>
                <a:pPr marL="0" indent="0" algn="ctr">
                  <a:spcBef>
                    <a:spcPts val="0"/>
                  </a:spcBef>
                  <a:buNone/>
                </a:pPr>
                <a:r>
                  <a:rPr lang="en-GB" sz="700" spc="50">
                    <a:solidFill>
                      <a:schemeClr val="bg1"/>
                    </a:solidFill>
                    <a:latin typeface="+mj-lt"/>
                    <a:cs typeface="Arial" panose="020B0604020202020204" pitchFamily="34" charset="0"/>
                  </a:rPr>
                  <a:t>Senior Data Scientist</a:t>
                </a:r>
              </a:p>
              <a:p>
                <a:pPr marL="0" indent="0" algn="ctr">
                  <a:spcBef>
                    <a:spcPts val="0"/>
                  </a:spcBef>
                  <a:buNone/>
                </a:pPr>
                <a:r>
                  <a:rPr lang="en-GB" sz="700" spc="50">
                    <a:solidFill>
                      <a:schemeClr val="bg1"/>
                    </a:solidFill>
                    <a:latin typeface="+mj-lt"/>
                    <a:cs typeface="Arial" panose="020B0604020202020204" pitchFamily="34" charset="0"/>
                    <a:hlinkClick r:id="rId5">
                      <a:extLst>
                        <a:ext uri="{A12FA001-AC4F-418D-AE19-62706E023703}">
                          <ahyp:hlinkClr xmlns:ahyp="http://schemas.microsoft.com/office/drawing/2018/hyperlinkcolor" val="tx"/>
                        </a:ext>
                      </a:extLst>
                    </a:hlinkClick>
                  </a:rPr>
                  <a:t>vtaquet@quantmetry.com</a:t>
                </a:r>
                <a:endParaRPr lang="en-GB" sz="700" spc="50">
                  <a:solidFill>
                    <a:schemeClr val="bg1"/>
                  </a:solidFill>
                  <a:latin typeface="+mj-lt"/>
                  <a:cs typeface="Arial" panose="020B0604020202020204" pitchFamily="34" charset="0"/>
                </a:endParaRPr>
              </a:p>
            </p:txBody>
          </p:sp>
          <p:sp>
            <p:nvSpPr>
              <p:cNvPr id="16" name="Espace réservé du texte 18">
                <a:extLst>
                  <a:ext uri="{FF2B5EF4-FFF2-40B4-BE49-F238E27FC236}">
                    <a16:creationId xmlns:a16="http://schemas.microsoft.com/office/drawing/2014/main" id="{AC365724-06C9-3542-A213-5A428D2CEF96}"/>
                  </a:ext>
                </a:extLst>
              </p:cNvPr>
              <p:cNvSpPr txBox="1">
                <a:spLocks/>
              </p:cNvSpPr>
              <p:nvPr/>
            </p:nvSpPr>
            <p:spPr>
              <a:xfrm>
                <a:off x="4416071" y="3506860"/>
                <a:ext cx="1728192" cy="478838"/>
              </a:xfrm>
              <a:prstGeom prst="rect">
                <a:avLst/>
              </a:prstGeom>
            </p:spPr>
            <p:txBody>
              <a:bodyPr vert="horz" lIns="91434" tIns="0" rIns="91434" bIns="45717" rtlCol="0">
                <a:noAutofit/>
              </a:bodyPr>
              <a:lstStyle>
                <a:lvl1pPr marL="225425" indent="-225425" algn="l" defTabSz="914333" rtl="0" eaLnBrk="1" latinLnBrk="0" hangingPunct="1">
                  <a:spcBef>
                    <a:spcPct val="20000"/>
                  </a:spcBef>
                  <a:buFont typeface="Arial" panose="020B0604020202020204" pitchFamily="34" charset="0"/>
                  <a:buChar char="•"/>
                  <a:tabLst/>
                  <a:defRPr sz="1400" kern="1200">
                    <a:solidFill>
                      <a:schemeClr val="tx1"/>
                    </a:solidFill>
                    <a:latin typeface="Nunito" panose="02000503030000020003" pitchFamily="2" charset="77"/>
                    <a:ea typeface="Nunito" panose="02000503030000020003" pitchFamily="2" charset="77"/>
                    <a:cs typeface="Nunito" panose="02000503030000020003" pitchFamily="2" charset="77"/>
                  </a:defRPr>
                </a:lvl1pPr>
                <a:lvl2pPr marL="534988" indent="-268288" algn="l" defTabSz="914333" rtl="0" eaLnBrk="1" latinLnBrk="0" hangingPunct="1">
                  <a:spcBef>
                    <a:spcPct val="20000"/>
                  </a:spcBef>
                  <a:buFont typeface="Arial" panose="020B0604020202020204" pitchFamily="34" charset="0"/>
                  <a:buChar char="–"/>
                  <a:tabLst/>
                  <a:defRPr sz="1200" kern="1200">
                    <a:solidFill>
                      <a:schemeClr val="tx1"/>
                    </a:solidFill>
                    <a:latin typeface="Nunito" panose="02000503030000020003" pitchFamily="2" charset="77"/>
                    <a:ea typeface="Nunito" panose="02000503030000020003" pitchFamily="2" charset="77"/>
                    <a:cs typeface="Nunito" panose="02000503030000020003" pitchFamily="2" charset="77"/>
                  </a:defRPr>
                </a:lvl2pPr>
                <a:lvl3pPr marL="712788" indent="-177800" algn="l" defTabSz="914333" rtl="0" eaLnBrk="1" latinLnBrk="0" hangingPunct="1">
                  <a:spcBef>
                    <a:spcPct val="20000"/>
                  </a:spcBef>
                  <a:buFont typeface="Wingdings" charset="2"/>
                  <a:buChar char="§"/>
                  <a:tabLst/>
                  <a:defRPr sz="1000" kern="1200">
                    <a:solidFill>
                      <a:schemeClr val="tx1"/>
                    </a:solidFill>
                    <a:latin typeface="Nunito" panose="02000503030000020003" pitchFamily="2" charset="77"/>
                    <a:ea typeface="Nunito" panose="02000503030000020003" pitchFamily="2" charset="77"/>
                    <a:cs typeface="Nunito" panose="02000503030000020003" pitchFamily="2" charset="77"/>
                  </a:defRPr>
                </a:lvl3pPr>
                <a:lvl4pPr marL="892175" indent="-179388" algn="l" defTabSz="914333" rtl="0" eaLnBrk="1" latinLnBrk="0" hangingPunct="1">
                  <a:spcBef>
                    <a:spcPct val="20000"/>
                  </a:spcBef>
                  <a:buFont typeface="Arial" panose="020B0604020202020204" pitchFamily="34" charset="0"/>
                  <a:buChar char="–"/>
                  <a:tabLst/>
                  <a:defRPr sz="1000" kern="1200">
                    <a:solidFill>
                      <a:schemeClr val="tx1"/>
                    </a:solidFill>
                    <a:latin typeface="Nunito" panose="02000503030000020003" pitchFamily="2" charset="77"/>
                    <a:ea typeface="Nunito" panose="02000503030000020003" pitchFamily="2" charset="77"/>
                    <a:cs typeface="Nunito" panose="02000503030000020003" pitchFamily="2" charset="77"/>
                  </a:defRPr>
                </a:lvl4pPr>
                <a:lvl5pPr marL="1022350" indent="-130175" algn="l" defTabSz="914333" rtl="0" eaLnBrk="1" latinLnBrk="0" hangingPunct="1">
                  <a:spcBef>
                    <a:spcPct val="20000"/>
                  </a:spcBef>
                  <a:buFont typeface="Arial" panose="020B0604020202020204" pitchFamily="34" charset="0"/>
                  <a:buChar char="»"/>
                  <a:tabLst/>
                  <a:defRPr sz="900" kern="1200">
                    <a:solidFill>
                      <a:schemeClr val="tx1"/>
                    </a:solidFill>
                    <a:latin typeface="Nunito" panose="02000503030000020003" pitchFamily="2" charset="77"/>
                    <a:ea typeface="Nunito" panose="02000503030000020003" pitchFamily="2" charset="77"/>
                    <a:cs typeface="Nunito" panose="02000503030000020003" pitchFamily="2" charset="77"/>
                  </a:defRPr>
                </a:lvl5pPr>
                <a:lvl6pPr marL="2514411"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78"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44"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909"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0"/>
                  </a:spcBef>
                  <a:buNone/>
                </a:pPr>
                <a:r>
                  <a:rPr lang="en-GB" sz="700" spc="50">
                    <a:solidFill>
                      <a:schemeClr val="bg1"/>
                    </a:solidFill>
                    <a:latin typeface="+mj-lt"/>
                    <a:cs typeface="Arial" panose="020B0604020202020204" pitchFamily="34" charset="0"/>
                  </a:rPr>
                  <a:t>Vincent Blot</a:t>
                </a:r>
              </a:p>
              <a:p>
                <a:pPr marL="0" indent="0" algn="ctr">
                  <a:spcBef>
                    <a:spcPts val="0"/>
                  </a:spcBef>
                  <a:buNone/>
                </a:pPr>
                <a:r>
                  <a:rPr lang="en-GB" sz="700" spc="50">
                    <a:solidFill>
                      <a:schemeClr val="bg1"/>
                    </a:solidFill>
                    <a:latin typeface="+mj-lt"/>
                    <a:cs typeface="Arial" panose="020B0604020202020204" pitchFamily="34" charset="0"/>
                  </a:rPr>
                  <a:t>Data Scientist</a:t>
                </a:r>
              </a:p>
              <a:p>
                <a:pPr marL="0" indent="0" algn="ctr">
                  <a:spcBef>
                    <a:spcPts val="0"/>
                  </a:spcBef>
                  <a:buNone/>
                </a:pPr>
                <a:r>
                  <a:rPr lang="en-GB" sz="700" spc="50">
                    <a:solidFill>
                      <a:schemeClr val="bg1"/>
                    </a:solidFill>
                    <a:latin typeface="+mj-lt"/>
                    <a:cs typeface="Arial" panose="020B0604020202020204" pitchFamily="34" charset="0"/>
                    <a:hlinkClick r:id="rId6">
                      <a:extLst>
                        <a:ext uri="{A12FA001-AC4F-418D-AE19-62706E023703}">
                          <ahyp:hlinkClr xmlns:ahyp="http://schemas.microsoft.com/office/drawing/2018/hyperlinkcolor" val="tx"/>
                        </a:ext>
                      </a:extLst>
                    </a:hlinkClick>
                  </a:rPr>
                  <a:t>vblot@quantmetry.com</a:t>
                </a:r>
                <a:endParaRPr lang="en-GB" sz="700" spc="50">
                  <a:solidFill>
                    <a:schemeClr val="bg1"/>
                  </a:solidFill>
                  <a:latin typeface="+mj-lt"/>
                  <a:cs typeface="Arial" panose="020B0604020202020204" pitchFamily="34" charset="0"/>
                </a:endParaRPr>
              </a:p>
            </p:txBody>
          </p:sp>
          <p:sp>
            <p:nvSpPr>
              <p:cNvPr id="17" name="Espace réservé du texte 18">
                <a:extLst>
                  <a:ext uri="{FF2B5EF4-FFF2-40B4-BE49-F238E27FC236}">
                    <a16:creationId xmlns:a16="http://schemas.microsoft.com/office/drawing/2014/main" id="{DA19FFE8-20D8-D64D-88CB-2A158EB71CD3}"/>
                  </a:ext>
                </a:extLst>
              </p:cNvPr>
              <p:cNvSpPr txBox="1">
                <a:spLocks/>
              </p:cNvSpPr>
              <p:nvPr/>
            </p:nvSpPr>
            <p:spPr>
              <a:xfrm>
                <a:off x="6189328" y="3506860"/>
                <a:ext cx="1728192" cy="478838"/>
              </a:xfrm>
              <a:prstGeom prst="rect">
                <a:avLst/>
              </a:prstGeom>
            </p:spPr>
            <p:txBody>
              <a:bodyPr vert="horz" lIns="91434" tIns="0" rIns="91434" bIns="45717" rtlCol="0">
                <a:noAutofit/>
              </a:bodyPr>
              <a:lstStyle>
                <a:lvl1pPr marL="225425" indent="-225425" algn="l" defTabSz="914333" rtl="0" eaLnBrk="1" latinLnBrk="0" hangingPunct="1">
                  <a:spcBef>
                    <a:spcPct val="20000"/>
                  </a:spcBef>
                  <a:buFont typeface="Arial" panose="020B0604020202020204" pitchFamily="34" charset="0"/>
                  <a:buChar char="•"/>
                  <a:tabLst/>
                  <a:defRPr sz="1400" kern="1200">
                    <a:solidFill>
                      <a:schemeClr val="tx1"/>
                    </a:solidFill>
                    <a:latin typeface="Nunito" panose="02000503030000020003" pitchFamily="2" charset="77"/>
                    <a:ea typeface="Nunito" panose="02000503030000020003" pitchFamily="2" charset="77"/>
                    <a:cs typeface="Nunito" panose="02000503030000020003" pitchFamily="2" charset="77"/>
                  </a:defRPr>
                </a:lvl1pPr>
                <a:lvl2pPr marL="534988" indent="-268288" algn="l" defTabSz="914333" rtl="0" eaLnBrk="1" latinLnBrk="0" hangingPunct="1">
                  <a:spcBef>
                    <a:spcPct val="20000"/>
                  </a:spcBef>
                  <a:buFont typeface="Arial" panose="020B0604020202020204" pitchFamily="34" charset="0"/>
                  <a:buChar char="–"/>
                  <a:tabLst/>
                  <a:defRPr sz="1200" kern="1200">
                    <a:solidFill>
                      <a:schemeClr val="tx1"/>
                    </a:solidFill>
                    <a:latin typeface="Nunito" panose="02000503030000020003" pitchFamily="2" charset="77"/>
                    <a:ea typeface="Nunito" panose="02000503030000020003" pitchFamily="2" charset="77"/>
                    <a:cs typeface="Nunito" panose="02000503030000020003" pitchFamily="2" charset="77"/>
                  </a:defRPr>
                </a:lvl2pPr>
                <a:lvl3pPr marL="712788" indent="-177800" algn="l" defTabSz="914333" rtl="0" eaLnBrk="1" latinLnBrk="0" hangingPunct="1">
                  <a:spcBef>
                    <a:spcPct val="20000"/>
                  </a:spcBef>
                  <a:buFont typeface="Wingdings" charset="2"/>
                  <a:buChar char="§"/>
                  <a:tabLst/>
                  <a:defRPr sz="1000" kern="1200">
                    <a:solidFill>
                      <a:schemeClr val="tx1"/>
                    </a:solidFill>
                    <a:latin typeface="Nunito" panose="02000503030000020003" pitchFamily="2" charset="77"/>
                    <a:ea typeface="Nunito" panose="02000503030000020003" pitchFamily="2" charset="77"/>
                    <a:cs typeface="Nunito" panose="02000503030000020003" pitchFamily="2" charset="77"/>
                  </a:defRPr>
                </a:lvl3pPr>
                <a:lvl4pPr marL="892175" indent="-179388" algn="l" defTabSz="914333" rtl="0" eaLnBrk="1" latinLnBrk="0" hangingPunct="1">
                  <a:spcBef>
                    <a:spcPct val="20000"/>
                  </a:spcBef>
                  <a:buFont typeface="Arial" panose="020B0604020202020204" pitchFamily="34" charset="0"/>
                  <a:buChar char="–"/>
                  <a:tabLst/>
                  <a:defRPr sz="1000" kern="1200">
                    <a:solidFill>
                      <a:schemeClr val="tx1"/>
                    </a:solidFill>
                    <a:latin typeface="Nunito" panose="02000503030000020003" pitchFamily="2" charset="77"/>
                    <a:ea typeface="Nunito" panose="02000503030000020003" pitchFamily="2" charset="77"/>
                    <a:cs typeface="Nunito" panose="02000503030000020003" pitchFamily="2" charset="77"/>
                  </a:defRPr>
                </a:lvl4pPr>
                <a:lvl5pPr marL="1022350" indent="-130175" algn="l" defTabSz="914333" rtl="0" eaLnBrk="1" latinLnBrk="0" hangingPunct="1">
                  <a:spcBef>
                    <a:spcPct val="20000"/>
                  </a:spcBef>
                  <a:buFont typeface="Arial" panose="020B0604020202020204" pitchFamily="34" charset="0"/>
                  <a:buChar char="»"/>
                  <a:tabLst/>
                  <a:defRPr sz="900" kern="1200">
                    <a:solidFill>
                      <a:schemeClr val="tx1"/>
                    </a:solidFill>
                    <a:latin typeface="Nunito" panose="02000503030000020003" pitchFamily="2" charset="77"/>
                    <a:ea typeface="Nunito" panose="02000503030000020003" pitchFamily="2" charset="77"/>
                    <a:cs typeface="Nunito" panose="02000503030000020003" pitchFamily="2" charset="77"/>
                  </a:defRPr>
                </a:lvl5pPr>
                <a:lvl6pPr marL="2514411"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78"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44"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909"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0"/>
                  </a:spcBef>
                  <a:buNone/>
                </a:pPr>
                <a:r>
                  <a:rPr lang="en-GB" sz="700" spc="50">
                    <a:solidFill>
                      <a:schemeClr val="bg1"/>
                    </a:solidFill>
                    <a:latin typeface="+mj-lt"/>
                    <a:cs typeface="Arial" panose="020B0604020202020204" pitchFamily="34" charset="0"/>
                  </a:rPr>
                  <a:t>Thomas Morzadec</a:t>
                </a:r>
              </a:p>
              <a:p>
                <a:pPr marL="0" indent="0" algn="ctr">
                  <a:spcBef>
                    <a:spcPts val="0"/>
                  </a:spcBef>
                  <a:buNone/>
                </a:pPr>
                <a:r>
                  <a:rPr lang="en-GB" sz="700" spc="50">
                    <a:solidFill>
                      <a:schemeClr val="bg1"/>
                    </a:solidFill>
                    <a:latin typeface="+mj-lt"/>
                    <a:cs typeface="Arial" panose="020B0604020202020204" pitchFamily="34" charset="0"/>
                  </a:rPr>
                  <a:t>Data Scientist</a:t>
                </a:r>
              </a:p>
              <a:p>
                <a:pPr marL="0" indent="0" algn="ctr">
                  <a:spcBef>
                    <a:spcPts val="0"/>
                  </a:spcBef>
                  <a:buNone/>
                </a:pPr>
                <a:r>
                  <a:rPr lang="en-GB" sz="700" spc="50">
                    <a:solidFill>
                      <a:schemeClr val="bg1"/>
                    </a:solidFill>
                    <a:latin typeface="+mj-lt"/>
                    <a:cs typeface="Arial" panose="020B0604020202020204" pitchFamily="34" charset="0"/>
                    <a:hlinkClick r:id="rId6">
                      <a:extLst>
                        <a:ext uri="{A12FA001-AC4F-418D-AE19-62706E023703}">
                          <ahyp:hlinkClr xmlns:ahyp="http://schemas.microsoft.com/office/drawing/2018/hyperlinkcolor" val="tx"/>
                        </a:ext>
                      </a:extLst>
                    </a:hlinkClick>
                  </a:rPr>
                  <a:t>tmorzadec@quantmetry.com</a:t>
                </a:r>
                <a:endParaRPr lang="en-GB" sz="700" spc="50">
                  <a:solidFill>
                    <a:schemeClr val="bg1"/>
                  </a:solidFill>
                  <a:latin typeface="+mj-lt"/>
                  <a:cs typeface="Arial" panose="020B0604020202020204" pitchFamily="34" charset="0"/>
                </a:endParaRPr>
              </a:p>
            </p:txBody>
          </p:sp>
        </p:grpSp>
        <p:pic>
          <p:nvPicPr>
            <p:cNvPr id="20" name="Picture 6" descr="Vianney Taquet">
              <a:extLst>
                <a:ext uri="{FF2B5EF4-FFF2-40B4-BE49-F238E27FC236}">
                  <a16:creationId xmlns:a16="http://schemas.microsoft.com/office/drawing/2014/main" id="{41F44D51-775C-2D45-82CD-05C283835BC2}"/>
                </a:ext>
              </a:extLst>
            </p:cNvPr>
            <p:cNvPicPr>
              <a:picLocks noChangeAspect="1" noChangeArrowheads="1"/>
            </p:cNvPicPr>
            <p:nvPr/>
          </p:nvPicPr>
          <p:blipFill>
            <a:blip r:embed="rId7">
              <a:grayscl/>
              <a:extLst>
                <a:ext uri="{28A0092B-C50C-407E-A947-70E740481C1C}">
                  <a14:useLocalDpi xmlns:a14="http://schemas.microsoft.com/office/drawing/2010/main" val="0"/>
                </a:ext>
              </a:extLst>
            </a:blip>
            <a:srcRect/>
            <a:stretch>
              <a:fillRect/>
            </a:stretch>
          </p:blipFill>
          <p:spPr bwMode="auto">
            <a:xfrm>
              <a:off x="3382985" y="3221940"/>
              <a:ext cx="607134" cy="607134"/>
            </a:xfrm>
            <a:prstGeom prst="ellipse">
              <a:avLst/>
            </a:prstGeom>
            <a:noFill/>
            <a:extLst>
              <a:ext uri="{909E8E84-426E-40DD-AFC4-6F175D3DCCD1}">
                <a14:hiddenFill xmlns:a14="http://schemas.microsoft.com/office/drawing/2010/main">
                  <a:solidFill>
                    <a:srgbClr val="FFFFFF"/>
                  </a:solidFill>
                </a14:hiddenFill>
              </a:ext>
            </a:extLst>
          </p:spPr>
        </p:pic>
        <p:pic>
          <p:nvPicPr>
            <p:cNvPr id="21" name="Picture 8" descr="Photo de profil de Vincent Blot">
              <a:extLst>
                <a:ext uri="{FF2B5EF4-FFF2-40B4-BE49-F238E27FC236}">
                  <a16:creationId xmlns:a16="http://schemas.microsoft.com/office/drawing/2014/main" id="{B4550EB4-58A7-3C49-9428-5DC96178B87A}"/>
                </a:ext>
              </a:extLst>
            </p:cNvPr>
            <p:cNvPicPr>
              <a:picLocks noChangeAspect="1" noChangeArrowheads="1"/>
            </p:cNvPicPr>
            <p:nvPr/>
          </p:nvPicPr>
          <p:blipFill>
            <a:blip r:embed="rId8">
              <a:grayscl/>
              <a:extLst>
                <a:ext uri="{28A0092B-C50C-407E-A947-70E740481C1C}">
                  <a14:useLocalDpi xmlns:a14="http://schemas.microsoft.com/office/drawing/2010/main" val="0"/>
                </a:ext>
              </a:extLst>
            </a:blip>
            <a:srcRect/>
            <a:stretch>
              <a:fillRect/>
            </a:stretch>
          </p:blipFill>
          <p:spPr bwMode="auto">
            <a:xfrm>
              <a:off x="5143976" y="3246438"/>
              <a:ext cx="607134" cy="607134"/>
            </a:xfrm>
            <a:prstGeom prst="ellipse">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BEE1CD21-5DF5-4F4B-97A1-7C811D580374}"/>
                </a:ext>
              </a:extLst>
            </p:cNvPr>
            <p:cNvPicPr>
              <a:picLocks noChangeAspect="1"/>
            </p:cNvPicPr>
            <p:nvPr/>
          </p:nvPicPr>
          <p:blipFill>
            <a:blip r:embed="rId9"/>
            <a:stretch>
              <a:fillRect/>
            </a:stretch>
          </p:blipFill>
          <p:spPr>
            <a:xfrm>
              <a:off x="6975404" y="3246438"/>
              <a:ext cx="511271" cy="607134"/>
            </a:xfrm>
            <a:prstGeom prst="ellipse">
              <a:avLst/>
            </a:prstGeom>
          </p:spPr>
        </p:pic>
      </p:grpSp>
      <p:pic>
        <p:nvPicPr>
          <p:cNvPr id="29" name="Picture 4" descr="Profile photo of Nicolas Brunel">
            <a:extLst>
              <a:ext uri="{FF2B5EF4-FFF2-40B4-BE49-F238E27FC236}">
                <a16:creationId xmlns:a16="http://schemas.microsoft.com/office/drawing/2014/main" id="{1E34ACDD-B77E-01BE-69E2-77651E4468C7}"/>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l="11110" t="10219" r="8192" b="9958"/>
          <a:stretch/>
        </p:blipFill>
        <p:spPr bwMode="auto">
          <a:xfrm>
            <a:off x="1615147" y="3231853"/>
            <a:ext cx="601413" cy="594888"/>
          </a:xfrm>
          <a:prstGeom prst="ellipse">
            <a:avLst/>
          </a:prstGeom>
          <a:noFill/>
          <a:extLst>
            <a:ext uri="{909E8E84-426E-40DD-AFC4-6F175D3DCCD1}">
              <a14:hiddenFill xmlns:a14="http://schemas.microsoft.com/office/drawing/2010/main">
                <a:solidFill>
                  <a:srgbClr val="FFFFFF"/>
                </a:solidFill>
              </a14:hiddenFill>
            </a:ext>
          </a:extLst>
        </p:spPr>
      </p:pic>
      <p:pic>
        <p:nvPicPr>
          <p:cNvPr id="1026" name="Picture 2" descr="Learning to Discover">
            <a:extLst>
              <a:ext uri="{FF2B5EF4-FFF2-40B4-BE49-F238E27FC236}">
                <a16:creationId xmlns:a16="http://schemas.microsoft.com/office/drawing/2014/main" id="{E1EF48FF-70F0-8A88-7ADF-5E51EB4AAE9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42742" y="2289704"/>
            <a:ext cx="2240043" cy="615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62246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F6020CE2-76E7-8D4F-B14E-9F18A2E23414}"/>
              </a:ext>
            </a:extLst>
          </p:cNvPr>
          <p:cNvSpPr>
            <a:spLocks noGrp="1"/>
          </p:cNvSpPr>
          <p:nvPr>
            <p:ph type="title"/>
          </p:nvPr>
        </p:nvSpPr>
        <p:spPr/>
        <p:txBody>
          <a:bodyPr/>
          <a:lstStyle/>
          <a:p>
            <a:r>
              <a:rPr lang="en-GB">
                <a:latin typeface="Trebuchet MS"/>
              </a:rPr>
              <a:t>Uncertainty quantification : why bothering ?</a:t>
            </a:r>
            <a:endParaRPr lang="fr-FR"/>
          </a:p>
        </p:txBody>
      </p:sp>
      <p:pic>
        <p:nvPicPr>
          <p:cNvPr id="24" name="Image 23">
            <a:extLst>
              <a:ext uri="{FF2B5EF4-FFF2-40B4-BE49-F238E27FC236}">
                <a16:creationId xmlns:a16="http://schemas.microsoft.com/office/drawing/2014/main" id="{ABC9740A-0F21-B14C-8BBF-3760DE9145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8444" y="1839886"/>
            <a:ext cx="775905" cy="764089"/>
          </a:xfrm>
          <a:prstGeom prst="rect">
            <a:avLst/>
          </a:prstGeom>
        </p:spPr>
      </p:pic>
      <p:pic>
        <p:nvPicPr>
          <p:cNvPr id="26" name="Image 25">
            <a:extLst>
              <a:ext uri="{FF2B5EF4-FFF2-40B4-BE49-F238E27FC236}">
                <a16:creationId xmlns:a16="http://schemas.microsoft.com/office/drawing/2014/main" id="{B73254AC-A019-634A-9D26-F81AEA266C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2580" y="3653345"/>
            <a:ext cx="791659" cy="783782"/>
          </a:xfrm>
          <a:prstGeom prst="rect">
            <a:avLst/>
          </a:prstGeom>
        </p:spPr>
      </p:pic>
      <p:pic>
        <p:nvPicPr>
          <p:cNvPr id="28" name="Image 27">
            <a:extLst>
              <a:ext uri="{FF2B5EF4-FFF2-40B4-BE49-F238E27FC236}">
                <a16:creationId xmlns:a16="http://schemas.microsoft.com/office/drawing/2014/main" id="{43584EE0-0C5F-994B-BC8E-A5E8AF519C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0413" y="3653345"/>
            <a:ext cx="771967" cy="768028"/>
          </a:xfrm>
          <a:prstGeom prst="rect">
            <a:avLst/>
          </a:prstGeom>
        </p:spPr>
      </p:pic>
      <p:pic>
        <p:nvPicPr>
          <p:cNvPr id="30" name="Image 29">
            <a:extLst>
              <a:ext uri="{FF2B5EF4-FFF2-40B4-BE49-F238E27FC236}">
                <a16:creationId xmlns:a16="http://schemas.microsoft.com/office/drawing/2014/main" id="{A9DEFAF6-F12B-F44B-AA66-BE7348AEC0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2580" y="1839886"/>
            <a:ext cx="775905" cy="783782"/>
          </a:xfrm>
          <a:prstGeom prst="rect">
            <a:avLst/>
          </a:prstGeom>
        </p:spPr>
      </p:pic>
      <p:sp>
        <p:nvSpPr>
          <p:cNvPr id="31" name="ZoneTexte 30">
            <a:extLst>
              <a:ext uri="{FF2B5EF4-FFF2-40B4-BE49-F238E27FC236}">
                <a16:creationId xmlns:a16="http://schemas.microsoft.com/office/drawing/2014/main" id="{7054BDD1-842C-134D-8B5F-26AAEF21371D}"/>
              </a:ext>
            </a:extLst>
          </p:cNvPr>
          <p:cNvSpPr txBox="1"/>
          <p:nvPr/>
        </p:nvSpPr>
        <p:spPr>
          <a:xfrm>
            <a:off x="1925513" y="2590481"/>
            <a:ext cx="1197764" cy="276999"/>
          </a:xfrm>
          <a:prstGeom prst="rect">
            <a:avLst/>
          </a:prstGeom>
          <a:noFill/>
        </p:spPr>
        <p:txBody>
          <a:bodyPr wrap="none" rtlCol="0">
            <a:spAutoFit/>
          </a:bodyPr>
          <a:lstStyle/>
          <a:p>
            <a:r>
              <a:rPr lang="fr-FR" sz="1200">
                <a:ea typeface="Segoe UI" panose="020B0502040204020203" pitchFamily="34" charset="0"/>
                <a:cs typeface="Segoe UI" panose="020B0502040204020203" pitchFamily="34" charset="0"/>
              </a:rPr>
              <a:t>Data Scientists</a:t>
            </a:r>
          </a:p>
        </p:txBody>
      </p:sp>
      <p:sp>
        <p:nvSpPr>
          <p:cNvPr id="33" name="ZoneTexte 32">
            <a:extLst>
              <a:ext uri="{FF2B5EF4-FFF2-40B4-BE49-F238E27FC236}">
                <a16:creationId xmlns:a16="http://schemas.microsoft.com/office/drawing/2014/main" id="{ED129603-6379-654C-907B-8FF50FAC35F3}"/>
              </a:ext>
            </a:extLst>
          </p:cNvPr>
          <p:cNvSpPr txBox="1"/>
          <p:nvPr/>
        </p:nvSpPr>
        <p:spPr>
          <a:xfrm>
            <a:off x="2016000" y="4405436"/>
            <a:ext cx="1023037" cy="276999"/>
          </a:xfrm>
          <a:prstGeom prst="rect">
            <a:avLst/>
          </a:prstGeom>
          <a:noFill/>
        </p:spPr>
        <p:txBody>
          <a:bodyPr wrap="none" rtlCol="0">
            <a:spAutoFit/>
          </a:bodyPr>
          <a:lstStyle/>
          <a:p>
            <a:r>
              <a:rPr lang="fr-FR" sz="1200">
                <a:ea typeface="Segoe UI" panose="020B0502040204020203" pitchFamily="34" charset="0"/>
                <a:cs typeface="Segoe UI" panose="020B0502040204020203" pitchFamily="34" charset="0"/>
              </a:rPr>
              <a:t>AI </a:t>
            </a:r>
            <a:r>
              <a:rPr lang="fr-FR" sz="1200" err="1">
                <a:ea typeface="Segoe UI" panose="020B0502040204020203" pitchFamily="34" charset="0"/>
                <a:cs typeface="Segoe UI" panose="020B0502040204020203" pitchFamily="34" charset="0"/>
              </a:rPr>
              <a:t>operators</a:t>
            </a:r>
            <a:endParaRPr lang="fr-FR" sz="1200">
              <a:ea typeface="Segoe UI" panose="020B0502040204020203" pitchFamily="34" charset="0"/>
              <a:cs typeface="Segoe UI" panose="020B0502040204020203" pitchFamily="34" charset="0"/>
            </a:endParaRPr>
          </a:p>
        </p:txBody>
      </p:sp>
      <p:sp>
        <p:nvSpPr>
          <p:cNvPr id="34" name="ZoneTexte 33">
            <a:extLst>
              <a:ext uri="{FF2B5EF4-FFF2-40B4-BE49-F238E27FC236}">
                <a16:creationId xmlns:a16="http://schemas.microsoft.com/office/drawing/2014/main" id="{43180217-F9E2-FA44-ACB3-F6A4660BA21B}"/>
              </a:ext>
            </a:extLst>
          </p:cNvPr>
          <p:cNvSpPr txBox="1"/>
          <p:nvPr/>
        </p:nvSpPr>
        <p:spPr>
          <a:xfrm>
            <a:off x="6137213" y="2603975"/>
            <a:ext cx="903004" cy="276999"/>
          </a:xfrm>
          <a:prstGeom prst="rect">
            <a:avLst/>
          </a:prstGeom>
          <a:noFill/>
        </p:spPr>
        <p:txBody>
          <a:bodyPr wrap="none" rtlCol="0">
            <a:spAutoFit/>
          </a:bodyPr>
          <a:lstStyle/>
          <a:p>
            <a:r>
              <a:rPr lang="fr-FR" sz="1200" err="1">
                <a:ea typeface="Segoe UI" panose="020B0502040204020203" pitchFamily="34" charset="0"/>
                <a:cs typeface="Segoe UI" panose="020B0502040204020203" pitchFamily="34" charset="0"/>
              </a:rPr>
              <a:t>Regulators</a:t>
            </a:r>
            <a:endParaRPr lang="fr-FR" sz="1200">
              <a:ea typeface="Segoe UI" panose="020B0502040204020203" pitchFamily="34" charset="0"/>
              <a:cs typeface="Segoe UI" panose="020B0502040204020203" pitchFamily="34" charset="0"/>
            </a:endParaRPr>
          </a:p>
        </p:txBody>
      </p:sp>
      <p:sp>
        <p:nvSpPr>
          <p:cNvPr id="35" name="ZoneTexte 34">
            <a:extLst>
              <a:ext uri="{FF2B5EF4-FFF2-40B4-BE49-F238E27FC236}">
                <a16:creationId xmlns:a16="http://schemas.microsoft.com/office/drawing/2014/main" id="{D201F546-813D-3E4C-9C91-09A546300EEC}"/>
              </a:ext>
            </a:extLst>
          </p:cNvPr>
          <p:cNvSpPr txBox="1"/>
          <p:nvPr/>
        </p:nvSpPr>
        <p:spPr>
          <a:xfrm>
            <a:off x="5919301" y="4402052"/>
            <a:ext cx="1338828" cy="276999"/>
          </a:xfrm>
          <a:prstGeom prst="rect">
            <a:avLst/>
          </a:prstGeom>
          <a:noFill/>
        </p:spPr>
        <p:txBody>
          <a:bodyPr wrap="none" rtlCol="0">
            <a:spAutoFit/>
          </a:bodyPr>
          <a:lstStyle/>
          <a:p>
            <a:r>
              <a:rPr lang="fr-FR" sz="1200" err="1">
                <a:ea typeface="Segoe UI" panose="020B0502040204020203" pitchFamily="34" charset="0"/>
                <a:cs typeface="Segoe UI" panose="020B0502040204020203" pitchFamily="34" charset="0"/>
              </a:rPr>
              <a:t>Impacted</a:t>
            </a:r>
            <a:r>
              <a:rPr lang="fr-FR" sz="1200">
                <a:ea typeface="Segoe UI" panose="020B0502040204020203" pitchFamily="34" charset="0"/>
                <a:cs typeface="Segoe UI" panose="020B0502040204020203" pitchFamily="34" charset="0"/>
              </a:rPr>
              <a:t> people</a:t>
            </a:r>
          </a:p>
        </p:txBody>
      </p:sp>
      <p:cxnSp>
        <p:nvCxnSpPr>
          <p:cNvPr id="39" name="Connecteur droit 38">
            <a:extLst>
              <a:ext uri="{FF2B5EF4-FFF2-40B4-BE49-F238E27FC236}">
                <a16:creationId xmlns:a16="http://schemas.microsoft.com/office/drawing/2014/main" id="{2AFBCC9B-46B4-E048-8ECC-8BCECB3A2087}"/>
              </a:ext>
            </a:extLst>
          </p:cNvPr>
          <p:cNvCxnSpPr>
            <a:cxnSpLocks/>
          </p:cNvCxnSpPr>
          <p:nvPr/>
        </p:nvCxnSpPr>
        <p:spPr>
          <a:xfrm flipH="1" flipV="1">
            <a:off x="3036044" y="2241289"/>
            <a:ext cx="786230" cy="328918"/>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41" name="Connecteur droit 40">
            <a:extLst>
              <a:ext uri="{FF2B5EF4-FFF2-40B4-BE49-F238E27FC236}">
                <a16:creationId xmlns:a16="http://schemas.microsoft.com/office/drawing/2014/main" id="{125FD6D6-51F1-474E-A64A-F773B5EEDD1A}"/>
              </a:ext>
            </a:extLst>
          </p:cNvPr>
          <p:cNvCxnSpPr>
            <a:cxnSpLocks/>
          </p:cNvCxnSpPr>
          <p:nvPr/>
        </p:nvCxnSpPr>
        <p:spPr>
          <a:xfrm flipV="1">
            <a:off x="5314598" y="2245222"/>
            <a:ext cx="784800" cy="32760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45" name="Connecteur droit 44">
            <a:extLst>
              <a:ext uri="{FF2B5EF4-FFF2-40B4-BE49-F238E27FC236}">
                <a16:creationId xmlns:a16="http://schemas.microsoft.com/office/drawing/2014/main" id="{2C58E5E6-69A4-6942-8E96-2403D00E21E5}"/>
              </a:ext>
            </a:extLst>
          </p:cNvPr>
          <p:cNvCxnSpPr>
            <a:cxnSpLocks/>
          </p:cNvCxnSpPr>
          <p:nvPr/>
        </p:nvCxnSpPr>
        <p:spPr>
          <a:xfrm flipV="1">
            <a:off x="3060304" y="3627745"/>
            <a:ext cx="784800" cy="32760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46" name="Connecteur droit 45">
            <a:extLst>
              <a:ext uri="{FF2B5EF4-FFF2-40B4-BE49-F238E27FC236}">
                <a16:creationId xmlns:a16="http://schemas.microsoft.com/office/drawing/2014/main" id="{B85FAF42-C510-A24E-9A9A-0779FA876732}"/>
              </a:ext>
            </a:extLst>
          </p:cNvPr>
          <p:cNvCxnSpPr>
            <a:cxnSpLocks/>
          </p:cNvCxnSpPr>
          <p:nvPr/>
        </p:nvCxnSpPr>
        <p:spPr>
          <a:xfrm flipH="1" flipV="1">
            <a:off x="5317394" y="3626427"/>
            <a:ext cx="786230" cy="328918"/>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44" name="Bulle rectangulaire à coins arrondis 43">
            <a:extLst>
              <a:ext uri="{FF2B5EF4-FFF2-40B4-BE49-F238E27FC236}">
                <a16:creationId xmlns:a16="http://schemas.microsoft.com/office/drawing/2014/main" id="{FB72009B-60D9-CF42-B82F-888DDE16BD2F}"/>
              </a:ext>
            </a:extLst>
          </p:cNvPr>
          <p:cNvSpPr/>
          <p:nvPr/>
        </p:nvSpPr>
        <p:spPr>
          <a:xfrm>
            <a:off x="87782" y="1517090"/>
            <a:ext cx="1889092" cy="1301640"/>
          </a:xfrm>
          <a:prstGeom prst="wedgeRoundRectCallout">
            <a:avLst>
              <a:gd name="adj1" fmla="val 59034"/>
              <a:gd name="adj2" fmla="val -5940"/>
              <a:gd name="adj3" fmla="val 16667"/>
            </a:avLst>
          </a:prstGeom>
          <a:noFill/>
          <a:ln w="9525">
            <a:solidFill>
              <a:srgbClr val="C0000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1200" b="1" err="1">
                <a:solidFill>
                  <a:schemeClr val="tx1"/>
                </a:solidFill>
                <a:latin typeface="+mj-lt"/>
                <a:cs typeface="Segoe UI" panose="020B0502040204020203" pitchFamily="34" charset="0"/>
              </a:rPr>
              <a:t>Better</a:t>
            </a:r>
            <a:r>
              <a:rPr lang="fr-FR" sz="1200" b="1">
                <a:solidFill>
                  <a:schemeClr val="tx1"/>
                </a:solidFill>
                <a:latin typeface="+mj-lt"/>
                <a:cs typeface="Segoe UI" panose="020B0502040204020203" pitchFamily="34" charset="0"/>
              </a:rPr>
              <a:t> </a:t>
            </a:r>
            <a:r>
              <a:rPr lang="fr-FR" sz="1200" b="1" err="1">
                <a:solidFill>
                  <a:schemeClr val="tx1"/>
                </a:solidFill>
                <a:latin typeface="+mj-lt"/>
                <a:cs typeface="Segoe UI" panose="020B0502040204020203" pitchFamily="34" charset="0"/>
              </a:rPr>
              <a:t>knowledge</a:t>
            </a:r>
            <a:r>
              <a:rPr lang="fr-FR" sz="1200" b="1">
                <a:solidFill>
                  <a:schemeClr val="tx1"/>
                </a:solidFill>
                <a:latin typeface="+mj-lt"/>
                <a:cs typeface="Segoe UI" panose="020B0502040204020203" pitchFamily="34" charset="0"/>
              </a:rPr>
              <a:t> of AI model </a:t>
            </a:r>
            <a:r>
              <a:rPr lang="fr-FR" sz="1200" b="1" err="1">
                <a:solidFill>
                  <a:schemeClr val="tx1"/>
                </a:solidFill>
                <a:latin typeface="+mj-lt"/>
                <a:cs typeface="Segoe UI" panose="020B0502040204020203" pitchFamily="34" charset="0"/>
              </a:rPr>
              <a:t>predictions</a:t>
            </a:r>
            <a:endParaRPr lang="fr-FR" sz="1200" b="1">
              <a:solidFill>
                <a:schemeClr val="tx1"/>
              </a:solidFill>
              <a:latin typeface="+mj-lt"/>
              <a:cs typeface="Segoe UI" panose="020B0502040204020203" pitchFamily="34" charset="0"/>
            </a:endParaRPr>
          </a:p>
          <a:p>
            <a:pPr algn="ctr"/>
            <a:endParaRPr lang="fr-FR" sz="1000">
              <a:solidFill>
                <a:schemeClr val="tx1"/>
              </a:solidFill>
              <a:latin typeface="+mj-lt"/>
              <a:cs typeface="Segoe UI" panose="020B0502040204020203" pitchFamily="34" charset="0"/>
            </a:endParaRPr>
          </a:p>
          <a:p>
            <a:pPr algn="ctr"/>
            <a:r>
              <a:rPr lang="fr-FR" sz="1000" i="1">
                <a:solidFill>
                  <a:schemeClr val="tx1"/>
                </a:solidFill>
                <a:latin typeface="+mj-lt"/>
                <a:cs typeface="Segoe UI" panose="020B0502040204020203" pitchFamily="34" charset="0"/>
              </a:rPr>
              <a:t>Can </a:t>
            </a:r>
            <a:r>
              <a:rPr lang="fr-FR" sz="1000" i="1" err="1">
                <a:solidFill>
                  <a:schemeClr val="tx1"/>
                </a:solidFill>
                <a:latin typeface="+mj-lt"/>
                <a:cs typeface="Segoe UI" panose="020B0502040204020203" pitchFamily="34" charset="0"/>
              </a:rPr>
              <a:t>uncertainties</a:t>
            </a:r>
            <a:r>
              <a:rPr lang="fr-FR" sz="1000" i="1">
                <a:solidFill>
                  <a:schemeClr val="tx1"/>
                </a:solidFill>
                <a:latin typeface="+mj-lt"/>
                <a:cs typeface="Segoe UI" panose="020B0502040204020203" pitchFamily="34" charset="0"/>
              </a:rPr>
              <a:t> help me </a:t>
            </a:r>
            <a:r>
              <a:rPr lang="fr-FR" sz="1000" i="1" err="1">
                <a:solidFill>
                  <a:schemeClr val="tx1"/>
                </a:solidFill>
                <a:latin typeface="+mj-lt"/>
                <a:cs typeface="Segoe UI" panose="020B0502040204020203" pitchFamily="34" charset="0"/>
              </a:rPr>
              <a:t>debug</a:t>
            </a:r>
            <a:r>
              <a:rPr lang="fr-FR" sz="1000" i="1">
                <a:solidFill>
                  <a:schemeClr val="tx1"/>
                </a:solidFill>
                <a:latin typeface="+mj-lt"/>
                <a:cs typeface="Segoe UI" panose="020B0502040204020203" pitchFamily="34" charset="0"/>
              </a:rPr>
              <a:t> </a:t>
            </a:r>
            <a:r>
              <a:rPr lang="fr-FR" sz="1000" i="1" err="1">
                <a:solidFill>
                  <a:schemeClr val="tx1"/>
                </a:solidFill>
                <a:latin typeface="+mj-lt"/>
                <a:cs typeface="Segoe UI" panose="020B0502040204020203" pitchFamily="34" charset="0"/>
              </a:rPr>
              <a:t>my</a:t>
            </a:r>
            <a:r>
              <a:rPr lang="fr-FR" sz="1000" i="1">
                <a:solidFill>
                  <a:schemeClr val="tx1"/>
                </a:solidFill>
                <a:latin typeface="+mj-lt"/>
                <a:cs typeface="Segoe UI" panose="020B0502040204020203" pitchFamily="34" charset="0"/>
              </a:rPr>
              <a:t> model ?</a:t>
            </a:r>
          </a:p>
          <a:p>
            <a:pPr algn="ctr"/>
            <a:r>
              <a:rPr lang="fr-FR" sz="1000" i="1">
                <a:solidFill>
                  <a:schemeClr val="tx1"/>
                </a:solidFill>
                <a:latin typeface="+mj-lt"/>
                <a:cs typeface="Segoe UI" panose="020B0502040204020203" pitchFamily="34" charset="0"/>
              </a:rPr>
              <a:t>Are the model </a:t>
            </a:r>
            <a:r>
              <a:rPr lang="fr-FR" sz="1000" i="1" err="1">
                <a:solidFill>
                  <a:schemeClr val="tx1"/>
                </a:solidFill>
                <a:latin typeface="+mj-lt"/>
                <a:cs typeface="Segoe UI" panose="020B0502040204020203" pitchFamily="34" charset="0"/>
              </a:rPr>
              <a:t>predictions</a:t>
            </a:r>
            <a:r>
              <a:rPr lang="fr-FR" sz="1000" i="1">
                <a:solidFill>
                  <a:schemeClr val="tx1"/>
                </a:solidFill>
                <a:latin typeface="+mj-lt"/>
                <a:cs typeface="Segoe UI" panose="020B0502040204020203" pitchFamily="34" charset="0"/>
              </a:rPr>
              <a:t> </a:t>
            </a:r>
            <a:r>
              <a:rPr lang="fr-FR" sz="1000" i="1" err="1">
                <a:solidFill>
                  <a:schemeClr val="tx1"/>
                </a:solidFill>
                <a:latin typeface="+mj-lt"/>
                <a:cs typeface="Segoe UI" panose="020B0502040204020203" pitchFamily="34" charset="0"/>
              </a:rPr>
              <a:t>valid</a:t>
            </a:r>
            <a:r>
              <a:rPr lang="fr-FR" sz="1000" i="1">
                <a:solidFill>
                  <a:schemeClr val="tx1"/>
                </a:solidFill>
                <a:latin typeface="+mj-lt"/>
                <a:cs typeface="Segoe UI" panose="020B0502040204020203" pitchFamily="34" charset="0"/>
              </a:rPr>
              <a:t> on new data ?</a:t>
            </a:r>
          </a:p>
        </p:txBody>
      </p:sp>
      <p:sp>
        <p:nvSpPr>
          <p:cNvPr id="48" name="Bulle rectangulaire à coins arrondis 47">
            <a:extLst>
              <a:ext uri="{FF2B5EF4-FFF2-40B4-BE49-F238E27FC236}">
                <a16:creationId xmlns:a16="http://schemas.microsoft.com/office/drawing/2014/main" id="{452B35AB-8D3E-5B49-9A6B-81218BD37852}"/>
              </a:ext>
            </a:extLst>
          </p:cNvPr>
          <p:cNvSpPr/>
          <p:nvPr/>
        </p:nvSpPr>
        <p:spPr>
          <a:xfrm>
            <a:off x="58037" y="3241225"/>
            <a:ext cx="1889092" cy="1180538"/>
          </a:xfrm>
          <a:prstGeom prst="wedgeRoundRectCallout">
            <a:avLst>
              <a:gd name="adj1" fmla="val 58688"/>
              <a:gd name="adj2" fmla="val 16815"/>
              <a:gd name="adj3" fmla="val 16667"/>
            </a:avLst>
          </a:prstGeom>
          <a:noFill/>
          <a:ln w="9525">
            <a:solidFill>
              <a:srgbClr val="C0000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a:ea typeface="Segoe UI" panose="020B0502040204020203" pitchFamily="34" charset="0"/>
                <a:cs typeface="Segoe UI" panose="020B0502040204020203" pitchFamily="34" charset="0"/>
              </a:rPr>
              <a:t>Better risk management</a:t>
            </a:r>
          </a:p>
          <a:p>
            <a:pPr algn="ctr"/>
            <a:endParaRPr lang="fr-FR" sz="1000">
              <a:solidFill>
                <a:schemeClr val="tx1"/>
              </a:solidFill>
              <a:latin typeface="+mj-lt"/>
              <a:cs typeface="Segoe UI" panose="020B0502040204020203" pitchFamily="34" charset="0"/>
            </a:endParaRPr>
          </a:p>
          <a:p>
            <a:pPr algn="ctr"/>
            <a:r>
              <a:rPr lang="fr-FR" sz="1000" i="1">
                <a:solidFill>
                  <a:schemeClr val="tx1"/>
                </a:solidFill>
                <a:latin typeface="+mj-lt"/>
                <a:cs typeface="Segoe UI" panose="020B0502040204020203" pitchFamily="34" charset="0"/>
              </a:rPr>
              <a:t>Can I use the AI </a:t>
            </a:r>
            <a:r>
              <a:rPr lang="fr-FR" sz="1000" i="1" err="1">
                <a:solidFill>
                  <a:schemeClr val="tx1"/>
                </a:solidFill>
                <a:latin typeface="+mj-lt"/>
                <a:cs typeface="Segoe UI" panose="020B0502040204020203" pitchFamily="34" charset="0"/>
              </a:rPr>
              <a:t>predictions</a:t>
            </a:r>
            <a:r>
              <a:rPr lang="fr-FR" sz="1000" i="1">
                <a:solidFill>
                  <a:schemeClr val="tx1"/>
                </a:solidFill>
                <a:latin typeface="+mj-lt"/>
                <a:cs typeface="Segoe UI" panose="020B0502040204020203" pitchFamily="34" charset="0"/>
              </a:rPr>
              <a:t> for </a:t>
            </a:r>
            <a:r>
              <a:rPr lang="fr-FR" sz="1000" i="1" err="1">
                <a:solidFill>
                  <a:schemeClr val="tx1"/>
                </a:solidFill>
                <a:latin typeface="+mj-lt"/>
                <a:cs typeface="Segoe UI" panose="020B0502040204020203" pitchFamily="34" charset="0"/>
              </a:rPr>
              <a:t>making</a:t>
            </a:r>
            <a:r>
              <a:rPr lang="fr-FR" sz="1000" i="1">
                <a:solidFill>
                  <a:schemeClr val="tx1"/>
                </a:solidFill>
                <a:latin typeface="+mj-lt"/>
                <a:cs typeface="Segoe UI" panose="020B0502040204020203" pitchFamily="34" charset="0"/>
              </a:rPr>
              <a:t> </a:t>
            </a:r>
            <a:r>
              <a:rPr lang="fr-FR" sz="1000" i="1" err="1">
                <a:solidFill>
                  <a:schemeClr val="tx1"/>
                </a:solidFill>
                <a:latin typeface="+mj-lt"/>
                <a:cs typeface="Segoe UI" panose="020B0502040204020203" pitchFamily="34" charset="0"/>
              </a:rPr>
              <a:t>my</a:t>
            </a:r>
            <a:r>
              <a:rPr lang="fr-FR" sz="1000" i="1">
                <a:solidFill>
                  <a:schemeClr val="tx1"/>
                </a:solidFill>
                <a:latin typeface="+mj-lt"/>
                <a:cs typeface="Segoe UI" panose="020B0502040204020203" pitchFamily="34" charset="0"/>
              </a:rPr>
              <a:t> business </a:t>
            </a:r>
            <a:r>
              <a:rPr lang="fr-FR" sz="1000" i="1" err="1">
                <a:solidFill>
                  <a:schemeClr val="tx1"/>
                </a:solidFill>
                <a:latin typeface="+mj-lt"/>
                <a:cs typeface="Segoe UI" panose="020B0502040204020203" pitchFamily="34" charset="0"/>
              </a:rPr>
              <a:t>decision</a:t>
            </a:r>
            <a:r>
              <a:rPr lang="fr-FR" sz="1000" i="1">
                <a:solidFill>
                  <a:schemeClr val="tx1"/>
                </a:solidFill>
                <a:latin typeface="+mj-lt"/>
                <a:cs typeface="Segoe UI" panose="020B0502040204020203" pitchFamily="34" charset="0"/>
              </a:rPr>
              <a:t> ?</a:t>
            </a:r>
          </a:p>
        </p:txBody>
      </p:sp>
      <p:sp>
        <p:nvSpPr>
          <p:cNvPr id="49" name="Bulle rectangulaire à coins arrondis 48">
            <a:extLst>
              <a:ext uri="{FF2B5EF4-FFF2-40B4-BE49-F238E27FC236}">
                <a16:creationId xmlns:a16="http://schemas.microsoft.com/office/drawing/2014/main" id="{E43EDE98-E267-0942-B799-8E4BF0319811}"/>
              </a:ext>
            </a:extLst>
          </p:cNvPr>
          <p:cNvSpPr/>
          <p:nvPr/>
        </p:nvSpPr>
        <p:spPr>
          <a:xfrm>
            <a:off x="7130047" y="1651020"/>
            <a:ext cx="1889092" cy="1180538"/>
          </a:xfrm>
          <a:prstGeom prst="wedgeRoundRectCallout">
            <a:avLst>
              <a:gd name="adj1" fmla="val -57828"/>
              <a:gd name="adj2" fmla="val -10173"/>
              <a:gd name="adj3" fmla="val 16667"/>
            </a:avLst>
          </a:prstGeom>
          <a:noFill/>
          <a:ln w="9525">
            <a:solidFill>
              <a:srgbClr val="C0000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1200" b="1" err="1">
                <a:solidFill>
                  <a:schemeClr val="tx1"/>
                </a:solidFill>
                <a:latin typeface="+mj-lt"/>
                <a:cs typeface="Segoe UI" panose="020B0502040204020203" pitchFamily="34" charset="0"/>
              </a:rPr>
              <a:t>Mandatory</a:t>
            </a:r>
            <a:r>
              <a:rPr lang="fr-FR" sz="1200" b="1">
                <a:solidFill>
                  <a:schemeClr val="tx1"/>
                </a:solidFill>
                <a:latin typeface="+mj-lt"/>
                <a:cs typeface="Segoe UI" panose="020B0502040204020203" pitchFamily="34" charset="0"/>
              </a:rPr>
              <a:t> </a:t>
            </a:r>
            <a:r>
              <a:rPr lang="fr-FR" sz="1200" b="1" err="1">
                <a:solidFill>
                  <a:schemeClr val="tx1"/>
                </a:solidFill>
                <a:latin typeface="+mj-lt"/>
                <a:cs typeface="Segoe UI" panose="020B0502040204020203" pitchFamily="34" charset="0"/>
              </a:rPr>
              <a:t>is</a:t>
            </a:r>
            <a:r>
              <a:rPr lang="fr-FR" sz="1200" b="1">
                <a:solidFill>
                  <a:schemeClr val="tx1"/>
                </a:solidFill>
                <a:latin typeface="+mj-lt"/>
                <a:cs typeface="Segoe UI" panose="020B0502040204020203" pitchFamily="34" charset="0"/>
              </a:rPr>
              <a:t> </a:t>
            </a:r>
            <a:r>
              <a:rPr lang="fr-FR" sz="1200" b="1" err="1">
                <a:solidFill>
                  <a:schemeClr val="tx1"/>
                </a:solidFill>
                <a:latin typeface="+mj-lt"/>
                <a:cs typeface="Segoe UI" panose="020B0502040204020203" pitchFamily="34" charset="0"/>
              </a:rPr>
              <a:t>mandatory</a:t>
            </a:r>
            <a:r>
              <a:rPr lang="fr-FR" sz="1200" b="1">
                <a:solidFill>
                  <a:schemeClr val="tx1"/>
                </a:solidFill>
                <a:latin typeface="+mj-lt"/>
                <a:cs typeface="Segoe UI" panose="020B0502040204020203" pitchFamily="34" charset="0"/>
              </a:rPr>
              <a:t> in </a:t>
            </a:r>
            <a:r>
              <a:rPr lang="fr-FR" sz="1200" b="1" err="1">
                <a:solidFill>
                  <a:schemeClr val="tx1"/>
                </a:solidFill>
                <a:latin typeface="+mj-lt"/>
                <a:cs typeface="Segoe UI" panose="020B0502040204020203" pitchFamily="34" charset="0"/>
              </a:rPr>
              <a:t>critical</a:t>
            </a:r>
            <a:r>
              <a:rPr lang="fr-FR" sz="1200" b="1">
                <a:solidFill>
                  <a:schemeClr val="tx1"/>
                </a:solidFill>
                <a:latin typeface="+mj-lt"/>
                <a:cs typeface="Segoe UI" panose="020B0502040204020203" pitchFamily="34" charset="0"/>
              </a:rPr>
              <a:t> </a:t>
            </a:r>
            <a:r>
              <a:rPr lang="fr-FR" sz="1200" b="1" err="1">
                <a:solidFill>
                  <a:schemeClr val="tx1"/>
                </a:solidFill>
                <a:latin typeface="+mj-lt"/>
                <a:cs typeface="Segoe UI" panose="020B0502040204020203" pitchFamily="34" charset="0"/>
              </a:rPr>
              <a:t>domains</a:t>
            </a:r>
            <a:endParaRPr lang="fr-FR" sz="1200" b="1">
              <a:solidFill>
                <a:schemeClr val="tx1"/>
              </a:solidFill>
              <a:latin typeface="+mj-lt"/>
              <a:cs typeface="Segoe UI" panose="020B0502040204020203" pitchFamily="34" charset="0"/>
            </a:endParaRPr>
          </a:p>
          <a:p>
            <a:pPr algn="ctr"/>
            <a:endParaRPr lang="fr-FR" sz="1000">
              <a:solidFill>
                <a:schemeClr val="tx1"/>
              </a:solidFill>
              <a:latin typeface="+mj-lt"/>
              <a:cs typeface="Segoe UI" panose="020B0502040204020203" pitchFamily="34" charset="0"/>
            </a:endParaRPr>
          </a:p>
          <a:p>
            <a:pPr algn="ctr"/>
            <a:r>
              <a:rPr lang="fr-FR" sz="1000" i="1">
                <a:solidFill>
                  <a:schemeClr val="tx1"/>
                </a:solidFill>
                <a:latin typeface="+mj-lt"/>
                <a:cs typeface="Segoe UI" panose="020B0502040204020203" pitchFamily="34" charset="0"/>
              </a:rPr>
              <a:t>Are AI </a:t>
            </a:r>
            <a:r>
              <a:rPr lang="fr-FR" sz="1000" i="1" err="1">
                <a:solidFill>
                  <a:schemeClr val="tx1"/>
                </a:solidFill>
                <a:latin typeface="+mj-lt"/>
                <a:cs typeface="Segoe UI" panose="020B0502040204020203" pitchFamily="34" charset="0"/>
              </a:rPr>
              <a:t>models</a:t>
            </a:r>
            <a:r>
              <a:rPr lang="fr-FR" sz="1000" i="1">
                <a:solidFill>
                  <a:schemeClr val="tx1"/>
                </a:solidFill>
                <a:latin typeface="+mj-lt"/>
                <a:cs typeface="Segoe UI" panose="020B0502040204020203" pitchFamily="34" charset="0"/>
              </a:rPr>
              <a:t> compliant </a:t>
            </a:r>
            <a:r>
              <a:rPr lang="fr-FR" sz="1000" i="1" err="1">
                <a:solidFill>
                  <a:schemeClr val="tx1"/>
                </a:solidFill>
                <a:latin typeface="+mj-lt"/>
                <a:cs typeface="Segoe UI" panose="020B0502040204020203" pitchFamily="34" charset="0"/>
              </a:rPr>
              <a:t>with</a:t>
            </a:r>
            <a:r>
              <a:rPr lang="fr-FR" sz="1000" i="1">
                <a:solidFill>
                  <a:schemeClr val="tx1"/>
                </a:solidFill>
                <a:latin typeface="+mj-lt"/>
                <a:cs typeface="Segoe UI" panose="020B0502040204020203" pitchFamily="34" charset="0"/>
              </a:rPr>
              <a:t> the </a:t>
            </a:r>
            <a:r>
              <a:rPr lang="fr-FR" sz="1000" i="1" err="1">
                <a:solidFill>
                  <a:schemeClr val="tx1"/>
                </a:solidFill>
                <a:latin typeface="+mj-lt"/>
                <a:cs typeface="Segoe UI" panose="020B0502040204020203" pitchFamily="34" charset="0"/>
              </a:rPr>
              <a:t>regulation</a:t>
            </a:r>
            <a:r>
              <a:rPr lang="fr-FR" sz="1000" i="1">
                <a:solidFill>
                  <a:schemeClr val="tx1"/>
                </a:solidFill>
                <a:latin typeface="+mj-lt"/>
                <a:cs typeface="Segoe UI" panose="020B0502040204020203" pitchFamily="34" charset="0"/>
              </a:rPr>
              <a:t> ?</a:t>
            </a:r>
          </a:p>
        </p:txBody>
      </p:sp>
      <p:sp>
        <p:nvSpPr>
          <p:cNvPr id="50" name="Bulle rectangulaire à coins arrondis 49">
            <a:extLst>
              <a:ext uri="{FF2B5EF4-FFF2-40B4-BE49-F238E27FC236}">
                <a16:creationId xmlns:a16="http://schemas.microsoft.com/office/drawing/2014/main" id="{7F4EA274-0DE9-1645-9859-5A9E29B0FCA8}"/>
              </a:ext>
            </a:extLst>
          </p:cNvPr>
          <p:cNvSpPr/>
          <p:nvPr/>
        </p:nvSpPr>
        <p:spPr>
          <a:xfrm>
            <a:off x="7130047" y="3241225"/>
            <a:ext cx="1889092" cy="1180538"/>
          </a:xfrm>
          <a:prstGeom prst="wedgeRoundRectCallout">
            <a:avLst>
              <a:gd name="adj1" fmla="val -57828"/>
              <a:gd name="adj2" fmla="val 20287"/>
              <a:gd name="adj3" fmla="val 16667"/>
            </a:avLst>
          </a:prstGeom>
          <a:noFill/>
          <a:ln w="9525">
            <a:solidFill>
              <a:srgbClr val="C00000"/>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lang="fr-FR" sz="1200" b="1" err="1">
                <a:solidFill>
                  <a:schemeClr val="tx1"/>
                </a:solidFill>
                <a:latin typeface="+mj-lt"/>
                <a:cs typeface="Segoe UI" panose="020B0502040204020203" pitchFamily="34" charset="0"/>
              </a:rPr>
              <a:t>Make</a:t>
            </a:r>
            <a:r>
              <a:rPr lang="fr-FR" sz="1200" b="1">
                <a:solidFill>
                  <a:schemeClr val="tx1"/>
                </a:solidFill>
                <a:latin typeface="+mj-lt"/>
                <a:cs typeface="Segoe UI" panose="020B0502040204020203" pitchFamily="34" charset="0"/>
              </a:rPr>
              <a:t> AI more </a:t>
            </a:r>
            <a:r>
              <a:rPr lang="fr-FR" sz="1200" b="1" err="1">
                <a:solidFill>
                  <a:schemeClr val="tx1"/>
                </a:solidFill>
                <a:latin typeface="+mj-lt"/>
                <a:cs typeface="Segoe UI" panose="020B0502040204020203" pitchFamily="34" charset="0"/>
              </a:rPr>
              <a:t>trustworthy</a:t>
            </a:r>
            <a:endParaRPr lang="fr-FR" sz="1200" b="1">
              <a:solidFill>
                <a:schemeClr val="tx1"/>
              </a:solidFill>
              <a:latin typeface="+mj-lt"/>
              <a:cs typeface="Segoe UI" panose="020B0502040204020203" pitchFamily="34" charset="0"/>
            </a:endParaRPr>
          </a:p>
          <a:p>
            <a:pPr algn="ctr"/>
            <a:endParaRPr lang="fr-FR" sz="1000">
              <a:solidFill>
                <a:schemeClr val="tx1"/>
              </a:solidFill>
              <a:latin typeface="+mj-lt"/>
              <a:cs typeface="Segoe UI" panose="020B0502040204020203" pitchFamily="34" charset="0"/>
            </a:endParaRPr>
          </a:p>
          <a:p>
            <a:pPr algn="ctr"/>
            <a:r>
              <a:rPr lang="fr-FR" sz="1000" i="1">
                <a:solidFill>
                  <a:schemeClr val="tx1"/>
                </a:solidFill>
                <a:latin typeface="+mj-lt"/>
                <a:cs typeface="Segoe UI" panose="020B0502040204020203" pitchFamily="34" charset="0"/>
              </a:rPr>
              <a:t>Are </a:t>
            </a:r>
            <a:r>
              <a:rPr lang="fr-FR" sz="1000" i="1" err="1">
                <a:solidFill>
                  <a:schemeClr val="tx1"/>
                </a:solidFill>
                <a:latin typeface="+mj-lt"/>
                <a:cs typeface="Segoe UI" panose="020B0502040204020203" pitchFamily="34" charset="0"/>
              </a:rPr>
              <a:t>decisions</a:t>
            </a:r>
            <a:r>
              <a:rPr lang="fr-FR" sz="1000" i="1">
                <a:solidFill>
                  <a:schemeClr val="tx1"/>
                </a:solidFill>
                <a:latin typeface="+mj-lt"/>
                <a:cs typeface="Segoe UI" panose="020B0502040204020203" pitchFamily="34" charset="0"/>
              </a:rPr>
              <a:t> </a:t>
            </a:r>
            <a:r>
              <a:rPr lang="fr-FR" sz="1000" i="1" err="1">
                <a:solidFill>
                  <a:schemeClr val="tx1"/>
                </a:solidFill>
                <a:latin typeface="+mj-lt"/>
                <a:cs typeface="Segoe UI" panose="020B0502040204020203" pitchFamily="34" charset="0"/>
              </a:rPr>
              <a:t>taken</a:t>
            </a:r>
            <a:r>
              <a:rPr lang="fr-FR" sz="1000" i="1">
                <a:solidFill>
                  <a:schemeClr val="tx1"/>
                </a:solidFill>
                <a:latin typeface="+mj-lt"/>
                <a:cs typeface="Segoe UI" panose="020B0502040204020203" pitchFamily="34" charset="0"/>
              </a:rPr>
              <a:t> by AI about me reliable ? </a:t>
            </a:r>
          </a:p>
        </p:txBody>
      </p:sp>
      <p:graphicFrame>
        <p:nvGraphicFramePr>
          <p:cNvPr id="21" name="Tableau 8">
            <a:extLst>
              <a:ext uri="{FF2B5EF4-FFF2-40B4-BE49-F238E27FC236}">
                <a16:creationId xmlns:a16="http://schemas.microsoft.com/office/drawing/2014/main" id="{0124344B-2F6B-FB4B-B457-ED3FA6865200}"/>
              </a:ext>
            </a:extLst>
          </p:cNvPr>
          <p:cNvGraphicFramePr>
            <a:graphicFrameLocks noGrp="1"/>
          </p:cNvGraphicFramePr>
          <p:nvPr>
            <p:extLst>
              <p:ext uri="{D42A27DB-BD31-4B8C-83A1-F6EECF244321}">
                <p14:modId xmlns:p14="http://schemas.microsoft.com/office/powerpoint/2010/main" val="4053662573"/>
              </p:ext>
            </p:extLst>
          </p:nvPr>
        </p:nvGraphicFramePr>
        <p:xfrm>
          <a:off x="479299" y="728091"/>
          <a:ext cx="8185403" cy="416560"/>
        </p:xfrm>
        <a:graphic>
          <a:graphicData uri="http://schemas.openxmlformats.org/drawingml/2006/table">
            <a:tbl>
              <a:tblPr firstRow="1" bandRow="1">
                <a:tableStyleId>{5C22544A-7EE6-4342-B048-85BDC9FD1C3A}</a:tableStyleId>
              </a:tblPr>
              <a:tblGrid>
                <a:gridCol w="8185403">
                  <a:extLst>
                    <a:ext uri="{9D8B030D-6E8A-4147-A177-3AD203B41FA5}">
                      <a16:colId xmlns:a16="http://schemas.microsoft.com/office/drawing/2014/main" val="591220494"/>
                    </a:ext>
                  </a:extLst>
                </a:gridCol>
              </a:tblGrid>
              <a:tr h="41656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sz="1400" b="1" kern="1200">
                          <a:solidFill>
                            <a:schemeClr val="bg2"/>
                          </a:solidFill>
                          <a:latin typeface="+mn-lt"/>
                          <a:ea typeface="Segoe UI" panose="020B0502040204020203" pitchFamily="34" charset="0"/>
                          <a:cs typeface="Segoe UI" panose="020B0502040204020203" pitchFamily="34" charset="0"/>
                        </a:rPr>
                        <a:t>Uncertainty quantification is key for developing and deploying reliable AI models</a:t>
                      </a:r>
                    </a:p>
                  </a:txBody>
                  <a:tcPr anchor="ctr">
                    <a:lnL w="12700" cmpd="sng">
                      <a:noFill/>
                    </a:lnL>
                    <a:lnR w="12700" cmpd="sng">
                      <a:noFill/>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210535579"/>
                  </a:ext>
                </a:extLst>
              </a:tr>
            </a:tbl>
          </a:graphicData>
        </a:graphic>
      </p:graphicFrame>
      <p:pic>
        <p:nvPicPr>
          <p:cNvPr id="4" name="Picture 3">
            <a:extLst>
              <a:ext uri="{FF2B5EF4-FFF2-40B4-BE49-F238E27FC236}">
                <a16:creationId xmlns:a16="http://schemas.microsoft.com/office/drawing/2014/main" id="{DD7A182A-DD65-324B-9A90-256835600509}"/>
              </a:ext>
            </a:extLst>
          </p:cNvPr>
          <p:cNvPicPr>
            <a:picLocks noChangeAspect="1"/>
          </p:cNvPicPr>
          <p:nvPr/>
        </p:nvPicPr>
        <p:blipFill>
          <a:blip r:embed="rId6">
            <a:duotone>
              <a:schemeClr val="accent1">
                <a:shade val="45000"/>
                <a:satMod val="135000"/>
              </a:schemeClr>
              <a:prstClr val="white"/>
            </a:duotone>
          </a:blip>
          <a:stretch>
            <a:fillRect/>
          </a:stretch>
        </p:blipFill>
        <p:spPr>
          <a:xfrm>
            <a:off x="4528901" y="2701082"/>
            <a:ext cx="806556" cy="806556"/>
          </a:xfrm>
          <a:prstGeom prst="rect">
            <a:avLst/>
          </a:prstGeom>
        </p:spPr>
      </p:pic>
      <p:cxnSp>
        <p:nvCxnSpPr>
          <p:cNvPr id="5" name="Straight Connector 4">
            <a:extLst>
              <a:ext uri="{FF2B5EF4-FFF2-40B4-BE49-F238E27FC236}">
                <a16:creationId xmlns:a16="http://schemas.microsoft.com/office/drawing/2014/main" id="{FB46E72D-4698-C849-B974-9E2D2CC0794C}"/>
              </a:ext>
            </a:extLst>
          </p:cNvPr>
          <p:cNvCxnSpPr/>
          <p:nvPr/>
        </p:nvCxnSpPr>
        <p:spPr>
          <a:xfrm>
            <a:off x="3876541" y="2831558"/>
            <a:ext cx="0" cy="409667"/>
          </a:xfrm>
          <a:prstGeom prst="line">
            <a:avLst/>
          </a:prstGeom>
          <a:ln w="12700">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C18EBCA-E107-B44A-9986-E5EBAAF9B807}"/>
              </a:ext>
            </a:extLst>
          </p:cNvPr>
          <p:cNvCxnSpPr>
            <a:cxnSpLocks/>
          </p:cNvCxnSpPr>
          <p:nvPr/>
        </p:nvCxnSpPr>
        <p:spPr>
          <a:xfrm>
            <a:off x="4067760" y="2831558"/>
            <a:ext cx="0" cy="307089"/>
          </a:xfrm>
          <a:prstGeom prst="line">
            <a:avLst/>
          </a:prstGeom>
          <a:ln w="12700">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6DDE5E3-F4DF-D947-91AE-9012632DF045}"/>
              </a:ext>
            </a:extLst>
          </p:cNvPr>
          <p:cNvCxnSpPr>
            <a:cxnSpLocks/>
          </p:cNvCxnSpPr>
          <p:nvPr/>
        </p:nvCxnSpPr>
        <p:spPr>
          <a:xfrm>
            <a:off x="4207221" y="2920042"/>
            <a:ext cx="0" cy="404143"/>
          </a:xfrm>
          <a:prstGeom prst="line">
            <a:avLst/>
          </a:prstGeom>
          <a:ln w="12700">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AEFB0A3-8539-B045-8073-9BF0E2DFF455}"/>
              </a:ext>
            </a:extLst>
          </p:cNvPr>
          <p:cNvCxnSpPr>
            <a:cxnSpLocks/>
          </p:cNvCxnSpPr>
          <p:nvPr/>
        </p:nvCxnSpPr>
        <p:spPr>
          <a:xfrm>
            <a:off x="4359621" y="2719477"/>
            <a:ext cx="0" cy="265625"/>
          </a:xfrm>
          <a:prstGeom prst="line">
            <a:avLst/>
          </a:prstGeom>
          <a:ln w="12700">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D229A3-4D4F-0E4E-988C-88757FEBF4B1}"/>
              </a:ext>
            </a:extLst>
          </p:cNvPr>
          <p:cNvCxnSpPr>
            <a:cxnSpLocks/>
          </p:cNvCxnSpPr>
          <p:nvPr/>
        </p:nvCxnSpPr>
        <p:spPr>
          <a:xfrm flipV="1">
            <a:off x="3841204" y="2834726"/>
            <a:ext cx="72000" cy="1145"/>
          </a:xfrm>
          <a:prstGeom prst="line">
            <a:avLst/>
          </a:prstGeom>
          <a:ln w="12700">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4B9F2CB-5C4E-3C49-9673-4AB925678F4C}"/>
              </a:ext>
            </a:extLst>
          </p:cNvPr>
          <p:cNvCxnSpPr>
            <a:cxnSpLocks/>
          </p:cNvCxnSpPr>
          <p:nvPr/>
        </p:nvCxnSpPr>
        <p:spPr>
          <a:xfrm flipV="1">
            <a:off x="3841204" y="3244393"/>
            <a:ext cx="72000" cy="1145"/>
          </a:xfrm>
          <a:prstGeom prst="line">
            <a:avLst/>
          </a:prstGeom>
          <a:ln w="12700">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4A611C6-729F-CC43-89E9-B55DD8F340BC}"/>
              </a:ext>
            </a:extLst>
          </p:cNvPr>
          <p:cNvCxnSpPr>
            <a:cxnSpLocks/>
          </p:cNvCxnSpPr>
          <p:nvPr/>
        </p:nvCxnSpPr>
        <p:spPr>
          <a:xfrm flipV="1">
            <a:off x="4032354" y="3138647"/>
            <a:ext cx="72000" cy="1145"/>
          </a:xfrm>
          <a:prstGeom prst="line">
            <a:avLst/>
          </a:prstGeom>
          <a:ln w="12700">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C881580-2005-BE40-806B-6D9B8BBCA1BF}"/>
              </a:ext>
            </a:extLst>
          </p:cNvPr>
          <p:cNvCxnSpPr>
            <a:cxnSpLocks/>
          </p:cNvCxnSpPr>
          <p:nvPr/>
        </p:nvCxnSpPr>
        <p:spPr>
          <a:xfrm flipV="1">
            <a:off x="4033079" y="2829268"/>
            <a:ext cx="72000" cy="1145"/>
          </a:xfrm>
          <a:prstGeom prst="line">
            <a:avLst/>
          </a:prstGeom>
          <a:ln w="12700">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E2D8744-E936-1A4C-A194-FBC5E8930427}"/>
              </a:ext>
            </a:extLst>
          </p:cNvPr>
          <p:cNvCxnSpPr>
            <a:cxnSpLocks/>
          </p:cNvCxnSpPr>
          <p:nvPr/>
        </p:nvCxnSpPr>
        <p:spPr>
          <a:xfrm flipV="1">
            <a:off x="4172727" y="2914946"/>
            <a:ext cx="72000" cy="1145"/>
          </a:xfrm>
          <a:prstGeom prst="line">
            <a:avLst/>
          </a:prstGeom>
          <a:ln w="12700">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7847D95-5572-F346-8DCB-8A9A11F5B8CF}"/>
              </a:ext>
            </a:extLst>
          </p:cNvPr>
          <p:cNvCxnSpPr>
            <a:cxnSpLocks/>
          </p:cNvCxnSpPr>
          <p:nvPr/>
        </p:nvCxnSpPr>
        <p:spPr>
          <a:xfrm flipV="1">
            <a:off x="4171221" y="3323040"/>
            <a:ext cx="72000" cy="1145"/>
          </a:xfrm>
          <a:prstGeom prst="line">
            <a:avLst/>
          </a:prstGeom>
          <a:ln w="12700">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70B4E41-DE0A-F648-AC65-8C2ADA028B3D}"/>
              </a:ext>
            </a:extLst>
          </p:cNvPr>
          <p:cNvCxnSpPr>
            <a:cxnSpLocks/>
          </p:cNvCxnSpPr>
          <p:nvPr/>
        </p:nvCxnSpPr>
        <p:spPr>
          <a:xfrm flipV="1">
            <a:off x="4325408" y="2985102"/>
            <a:ext cx="72000" cy="1145"/>
          </a:xfrm>
          <a:prstGeom prst="line">
            <a:avLst/>
          </a:prstGeom>
          <a:ln w="12700">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C6EA6F5-CA27-624D-887D-237D024F0E0D}"/>
              </a:ext>
            </a:extLst>
          </p:cNvPr>
          <p:cNvCxnSpPr>
            <a:cxnSpLocks/>
          </p:cNvCxnSpPr>
          <p:nvPr/>
        </p:nvCxnSpPr>
        <p:spPr>
          <a:xfrm flipV="1">
            <a:off x="4327000" y="2715819"/>
            <a:ext cx="72000" cy="1145"/>
          </a:xfrm>
          <a:prstGeom prst="line">
            <a:avLst/>
          </a:prstGeom>
          <a:ln w="12700">
            <a:headEnd type="none"/>
            <a:tailEnd type="non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A0DA35C2-0503-194B-8A2C-77ECFD78289E}"/>
              </a:ext>
            </a:extLst>
          </p:cNvPr>
          <p:cNvSpPr/>
          <p:nvPr/>
        </p:nvSpPr>
        <p:spPr>
          <a:xfrm>
            <a:off x="3856486" y="3015688"/>
            <a:ext cx="45719" cy="45719"/>
          </a:xfrm>
          <a:prstGeom prst="ellipse">
            <a:avLst/>
          </a:prstGeom>
          <a:solidFill>
            <a:schemeClr val="accent1">
              <a:lumMod val="75000"/>
            </a:scheme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err="1">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47" name="Oval 46">
            <a:extLst>
              <a:ext uri="{FF2B5EF4-FFF2-40B4-BE49-F238E27FC236}">
                <a16:creationId xmlns:a16="http://schemas.microsoft.com/office/drawing/2014/main" id="{AB0BC66D-732B-334B-A814-519D02801A53}"/>
              </a:ext>
            </a:extLst>
          </p:cNvPr>
          <p:cNvSpPr/>
          <p:nvPr/>
        </p:nvSpPr>
        <p:spPr>
          <a:xfrm>
            <a:off x="4047676" y="2961670"/>
            <a:ext cx="45719" cy="45719"/>
          </a:xfrm>
          <a:prstGeom prst="ellipse">
            <a:avLst/>
          </a:prstGeom>
          <a:solidFill>
            <a:schemeClr val="accent1">
              <a:lumMod val="75000"/>
            </a:scheme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err="1">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51" name="Oval 50">
            <a:extLst>
              <a:ext uri="{FF2B5EF4-FFF2-40B4-BE49-F238E27FC236}">
                <a16:creationId xmlns:a16="http://schemas.microsoft.com/office/drawing/2014/main" id="{7A3A80ED-EC17-C149-B5CE-E7C4FFF41826}"/>
              </a:ext>
            </a:extLst>
          </p:cNvPr>
          <p:cNvSpPr/>
          <p:nvPr/>
        </p:nvSpPr>
        <p:spPr>
          <a:xfrm>
            <a:off x="4180958" y="3092928"/>
            <a:ext cx="45719" cy="45719"/>
          </a:xfrm>
          <a:prstGeom prst="ellipse">
            <a:avLst/>
          </a:prstGeom>
          <a:solidFill>
            <a:schemeClr val="accent1">
              <a:lumMod val="75000"/>
            </a:scheme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err="1">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52" name="Oval 51">
            <a:extLst>
              <a:ext uri="{FF2B5EF4-FFF2-40B4-BE49-F238E27FC236}">
                <a16:creationId xmlns:a16="http://schemas.microsoft.com/office/drawing/2014/main" id="{1AAF8DFA-EB48-5344-A747-20E1A104CF85}"/>
              </a:ext>
            </a:extLst>
          </p:cNvPr>
          <p:cNvSpPr/>
          <p:nvPr/>
        </p:nvSpPr>
        <p:spPr>
          <a:xfrm>
            <a:off x="4338548" y="2834726"/>
            <a:ext cx="45719" cy="45719"/>
          </a:xfrm>
          <a:prstGeom prst="ellipse">
            <a:avLst/>
          </a:prstGeom>
          <a:solidFill>
            <a:schemeClr val="accent1">
              <a:lumMod val="75000"/>
            </a:schemeClr>
          </a:solid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err="1">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257280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5FCFF2F-870F-EC4E-BBF1-7412696209F9}"/>
              </a:ext>
            </a:extLst>
          </p:cNvPr>
          <p:cNvSpPr>
            <a:spLocks noGrp="1"/>
          </p:cNvSpPr>
          <p:nvPr>
            <p:ph type="title"/>
          </p:nvPr>
        </p:nvSpPr>
        <p:spPr/>
        <p:txBody>
          <a:bodyPr lIns="91440" tIns="45720" rIns="91440" bIns="45720" anchor="ctr"/>
          <a:lstStyle/>
          <a:p>
            <a:r>
              <a:rPr lang="en-GB">
                <a:latin typeface="Trebuchet MS"/>
              </a:rPr>
              <a:t>Common approaches for computing Confidence Intervals</a:t>
            </a:r>
          </a:p>
        </p:txBody>
      </p:sp>
      <p:cxnSp>
        <p:nvCxnSpPr>
          <p:cNvPr id="4" name="Connecteur droit 3">
            <a:extLst>
              <a:ext uri="{FF2B5EF4-FFF2-40B4-BE49-F238E27FC236}">
                <a16:creationId xmlns:a16="http://schemas.microsoft.com/office/drawing/2014/main" id="{79563DA4-F685-3946-AB4E-92C8B4259AC7}"/>
              </a:ext>
            </a:extLst>
          </p:cNvPr>
          <p:cNvCxnSpPr/>
          <p:nvPr/>
        </p:nvCxnSpPr>
        <p:spPr>
          <a:xfrm>
            <a:off x="5864592" y="1196589"/>
            <a:ext cx="0" cy="3269673"/>
          </a:xfrm>
          <a:prstGeom prst="line">
            <a:avLst/>
          </a:prstGeom>
        </p:spPr>
        <p:style>
          <a:lnRef idx="1">
            <a:schemeClr val="accent1"/>
          </a:lnRef>
          <a:fillRef idx="0">
            <a:schemeClr val="accent1"/>
          </a:fillRef>
          <a:effectRef idx="0">
            <a:schemeClr val="accent1"/>
          </a:effectRef>
          <a:fontRef idx="minor">
            <a:schemeClr val="tx1"/>
          </a:fontRef>
        </p:style>
      </p:cxnSp>
      <p:pic>
        <p:nvPicPr>
          <p:cNvPr id="1030" name="Picture 6">
            <a:extLst>
              <a:ext uri="{FF2B5EF4-FFF2-40B4-BE49-F238E27FC236}">
                <a16:creationId xmlns:a16="http://schemas.microsoft.com/office/drawing/2014/main" id="{1110156F-F7E2-3D4A-98AB-FC6680113E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5895" y="2700798"/>
            <a:ext cx="2535913" cy="152154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C83678DF-5F2B-6F4C-8A64-770F0FEF22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0773" y="1493067"/>
            <a:ext cx="3006158" cy="1243694"/>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7A8DEF39-7C4B-B744-BB3A-E64BF0743EAD}"/>
              </a:ext>
            </a:extLst>
          </p:cNvPr>
          <p:cNvSpPr txBox="1"/>
          <p:nvPr/>
        </p:nvSpPr>
        <p:spPr>
          <a:xfrm>
            <a:off x="6180852" y="1172549"/>
            <a:ext cx="1183337" cy="276999"/>
          </a:xfrm>
          <a:prstGeom prst="rect">
            <a:avLst/>
          </a:prstGeom>
          <a:noFill/>
        </p:spPr>
        <p:txBody>
          <a:bodyPr wrap="none" rtlCol="0">
            <a:spAutoFit/>
          </a:bodyPr>
          <a:lstStyle/>
          <a:p>
            <a:r>
              <a:rPr lang="en-GB" sz="1200" b="1">
                <a:ea typeface="Segoe UI" panose="020B0502040204020203" pitchFamily="34" charset="0"/>
                <a:cs typeface="Segoe UI" panose="020B0502040204020203" pitchFamily="34" charset="0"/>
              </a:rPr>
              <a:t>Deep learning</a:t>
            </a:r>
          </a:p>
        </p:txBody>
      </p:sp>
      <p:sp>
        <p:nvSpPr>
          <p:cNvPr id="53" name="ZoneTexte 10">
            <a:extLst>
              <a:ext uri="{FF2B5EF4-FFF2-40B4-BE49-F238E27FC236}">
                <a16:creationId xmlns:a16="http://schemas.microsoft.com/office/drawing/2014/main" id="{E030CE0D-257D-C84F-9879-F7AE3C05CCF8}"/>
              </a:ext>
            </a:extLst>
          </p:cNvPr>
          <p:cNvSpPr txBox="1"/>
          <p:nvPr/>
        </p:nvSpPr>
        <p:spPr>
          <a:xfrm>
            <a:off x="2401677" y="717822"/>
            <a:ext cx="3462912" cy="307777"/>
          </a:xfrm>
          <a:prstGeom prst="rect">
            <a:avLst/>
          </a:prstGeom>
          <a:noFill/>
        </p:spPr>
        <p:txBody>
          <a:bodyPr wrap="square" rtlCol="0">
            <a:spAutoFit/>
          </a:bodyPr>
          <a:lstStyle/>
          <a:p>
            <a:pPr algn="ctr"/>
            <a:r>
              <a:rPr lang="en-GB" sz="1400" b="1">
                <a:ea typeface="Segoe UI" panose="020B0502040204020203" pitchFamily="34" charset="0"/>
                <a:cs typeface="Segoe UI" panose="020B0502040204020203" pitchFamily="34" charset="0"/>
              </a:rPr>
              <a:t>Model and Data perturbations</a:t>
            </a:r>
          </a:p>
        </p:txBody>
      </p:sp>
      <p:sp>
        <p:nvSpPr>
          <p:cNvPr id="54" name="ZoneTexte 10">
            <a:extLst>
              <a:ext uri="{FF2B5EF4-FFF2-40B4-BE49-F238E27FC236}">
                <a16:creationId xmlns:a16="http://schemas.microsoft.com/office/drawing/2014/main" id="{DF5C22F2-CB7E-6246-93D6-8620706159BB}"/>
              </a:ext>
            </a:extLst>
          </p:cNvPr>
          <p:cNvSpPr txBox="1"/>
          <p:nvPr/>
        </p:nvSpPr>
        <p:spPr>
          <a:xfrm>
            <a:off x="5892870" y="717822"/>
            <a:ext cx="3102275" cy="307777"/>
          </a:xfrm>
          <a:prstGeom prst="rect">
            <a:avLst/>
          </a:prstGeom>
          <a:noFill/>
        </p:spPr>
        <p:txBody>
          <a:bodyPr wrap="square" rtlCol="0">
            <a:spAutoFit/>
          </a:bodyPr>
          <a:lstStyle/>
          <a:p>
            <a:pPr algn="ctr"/>
            <a:r>
              <a:rPr lang="en-GB" sz="1400" b="1">
                <a:ea typeface="Segoe UI" panose="020B0502040204020203" pitchFamily="34" charset="0"/>
                <a:cs typeface="Segoe UI" panose="020B0502040204020203" pitchFamily="34" charset="0"/>
              </a:rPr>
              <a:t>Bayesian Inference</a:t>
            </a:r>
          </a:p>
        </p:txBody>
      </p:sp>
      <p:pic>
        <p:nvPicPr>
          <p:cNvPr id="5" name="Picture 4" descr="Diagram&#10;&#10;Description automatically generated">
            <a:extLst>
              <a:ext uri="{FF2B5EF4-FFF2-40B4-BE49-F238E27FC236}">
                <a16:creationId xmlns:a16="http://schemas.microsoft.com/office/drawing/2014/main" id="{C5503D83-5268-E052-C339-1AF1202693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0128" y="1193973"/>
            <a:ext cx="3376841" cy="2388375"/>
          </a:xfrm>
          <a:prstGeom prst="rect">
            <a:avLst/>
          </a:prstGeom>
        </p:spPr>
      </p:pic>
      <p:sp>
        <p:nvSpPr>
          <p:cNvPr id="55" name="ZoneTexte 10">
            <a:extLst>
              <a:ext uri="{FF2B5EF4-FFF2-40B4-BE49-F238E27FC236}">
                <a16:creationId xmlns:a16="http://schemas.microsoft.com/office/drawing/2014/main" id="{C888E7C7-A772-DC53-B17C-01D6CC87CC43}"/>
              </a:ext>
            </a:extLst>
          </p:cNvPr>
          <p:cNvSpPr txBox="1"/>
          <p:nvPr/>
        </p:nvSpPr>
        <p:spPr>
          <a:xfrm>
            <a:off x="51515" y="715581"/>
            <a:ext cx="2168186" cy="307777"/>
          </a:xfrm>
          <a:prstGeom prst="rect">
            <a:avLst/>
          </a:prstGeom>
          <a:noFill/>
        </p:spPr>
        <p:txBody>
          <a:bodyPr wrap="square" rtlCol="0">
            <a:spAutoFit/>
          </a:bodyPr>
          <a:lstStyle/>
          <a:p>
            <a:pPr algn="ctr"/>
            <a:r>
              <a:rPr lang="en-GB" sz="1400" b="1">
                <a:ea typeface="Segoe UI" panose="020B0502040204020203" pitchFamily="34" charset="0"/>
                <a:cs typeface="Segoe UI" panose="020B0502040204020203" pitchFamily="34" charset="0"/>
              </a:rPr>
              <a:t>Quantile Regression</a:t>
            </a:r>
          </a:p>
        </p:txBody>
      </p:sp>
      <p:cxnSp>
        <p:nvCxnSpPr>
          <p:cNvPr id="56" name="Connecteur droit 3">
            <a:extLst>
              <a:ext uri="{FF2B5EF4-FFF2-40B4-BE49-F238E27FC236}">
                <a16:creationId xmlns:a16="http://schemas.microsoft.com/office/drawing/2014/main" id="{47394FBD-039F-9CAE-2B4E-F8B2C228DAA0}"/>
              </a:ext>
            </a:extLst>
          </p:cNvPr>
          <p:cNvCxnSpPr/>
          <p:nvPr/>
        </p:nvCxnSpPr>
        <p:spPr>
          <a:xfrm>
            <a:off x="2381038" y="1196589"/>
            <a:ext cx="0" cy="3269673"/>
          </a:xfrm>
          <a:prstGeom prst="line">
            <a:avLst/>
          </a:prstGeom>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D5FBF3BC-B211-454C-95B1-A3FD54255E8F}"/>
              </a:ext>
            </a:extLst>
          </p:cNvPr>
          <p:cNvSpPr txBox="1"/>
          <p:nvPr/>
        </p:nvSpPr>
        <p:spPr>
          <a:xfrm>
            <a:off x="7727126" y="1080215"/>
            <a:ext cx="1183337" cy="461665"/>
          </a:xfrm>
          <a:prstGeom prst="rect">
            <a:avLst/>
          </a:prstGeom>
          <a:noFill/>
        </p:spPr>
        <p:txBody>
          <a:bodyPr wrap="none" rtlCol="0">
            <a:spAutoFit/>
          </a:bodyPr>
          <a:lstStyle/>
          <a:p>
            <a:pPr algn="ctr"/>
            <a:r>
              <a:rPr lang="en-GB" sz="1200" b="1">
                <a:ea typeface="Segoe UI" panose="020B0502040204020203" pitchFamily="34" charset="0"/>
                <a:cs typeface="Segoe UI" panose="020B0502040204020203" pitchFamily="34" charset="0"/>
              </a:rPr>
              <a:t>Bayesian </a:t>
            </a:r>
          </a:p>
          <a:p>
            <a:pPr algn="ctr"/>
            <a:r>
              <a:rPr lang="en-GB" sz="1200" b="1">
                <a:ea typeface="Segoe UI" panose="020B0502040204020203" pitchFamily="34" charset="0"/>
                <a:cs typeface="Segoe UI" panose="020B0502040204020203" pitchFamily="34" charset="0"/>
              </a:rPr>
              <a:t>Deep learning</a:t>
            </a:r>
          </a:p>
        </p:txBody>
      </p:sp>
      <p:pic>
        <p:nvPicPr>
          <p:cNvPr id="6" name="Picture 2" descr="The pinball loss function. | Download Scientific Diagram">
            <a:extLst>
              <a:ext uri="{FF2B5EF4-FFF2-40B4-BE49-F238E27FC236}">
                <a16:creationId xmlns:a16="http://schemas.microsoft.com/office/drawing/2014/main" id="{672D3C90-7A15-8914-ED6C-37EA70139A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859" y="2763857"/>
            <a:ext cx="1926410" cy="126572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Quantile regression — scikit-learn 1.0.2 documentation">
            <a:extLst>
              <a:ext uri="{FF2B5EF4-FFF2-40B4-BE49-F238E27FC236}">
                <a16:creationId xmlns:a16="http://schemas.microsoft.com/office/drawing/2014/main" id="{40E26462-2437-49CB-4CF3-893A7BAA381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586" t="10663" r="8956" b="8681"/>
          <a:stretch/>
        </p:blipFill>
        <p:spPr bwMode="auto">
          <a:xfrm>
            <a:off x="201785" y="1164546"/>
            <a:ext cx="2017916" cy="1536252"/>
          </a:xfrm>
          <a:prstGeom prst="rect">
            <a:avLst/>
          </a:prstGeom>
          <a:noFill/>
          <a:extLst>
            <a:ext uri="{909E8E84-426E-40DD-AFC4-6F175D3DCCD1}">
              <a14:hiddenFill xmlns:a14="http://schemas.microsoft.com/office/drawing/2010/main">
                <a:solidFill>
                  <a:srgbClr val="FFFFFF"/>
                </a:solidFill>
              </a14:hiddenFill>
            </a:ext>
          </a:extLst>
        </p:spPr>
      </p:pic>
      <p:sp>
        <p:nvSpPr>
          <p:cNvPr id="59" name="ZoneTexte 10">
            <a:extLst>
              <a:ext uri="{FF2B5EF4-FFF2-40B4-BE49-F238E27FC236}">
                <a16:creationId xmlns:a16="http://schemas.microsoft.com/office/drawing/2014/main" id="{8BFC6756-DFCE-6369-A07D-36D8B92A133C}"/>
              </a:ext>
            </a:extLst>
          </p:cNvPr>
          <p:cNvSpPr txBox="1"/>
          <p:nvPr/>
        </p:nvSpPr>
        <p:spPr>
          <a:xfrm>
            <a:off x="113558" y="2763857"/>
            <a:ext cx="2168186" cy="261610"/>
          </a:xfrm>
          <a:prstGeom prst="rect">
            <a:avLst/>
          </a:prstGeom>
          <a:noFill/>
        </p:spPr>
        <p:txBody>
          <a:bodyPr wrap="square" rtlCol="0">
            <a:spAutoFit/>
          </a:bodyPr>
          <a:lstStyle/>
          <a:p>
            <a:r>
              <a:rPr lang="en-GB" sz="1100" b="1">
                <a:ea typeface="Segoe UI" panose="020B0502040204020203" pitchFamily="34" charset="0"/>
                <a:cs typeface="Segoe UI" panose="020B0502040204020203" pitchFamily="34" charset="0"/>
              </a:rPr>
              <a:t>Pinball loss</a:t>
            </a:r>
          </a:p>
        </p:txBody>
      </p:sp>
      <p:pic>
        <p:nvPicPr>
          <p:cNvPr id="1026" name="Picture 2" descr="Scikit-learn — Wikipédia">
            <a:extLst>
              <a:ext uri="{FF2B5EF4-FFF2-40B4-BE49-F238E27FC236}">
                <a16:creationId xmlns:a16="http://schemas.microsoft.com/office/drawing/2014/main" id="{ED40B973-7995-F54A-AAD7-98EFAB2081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1785" y="4092644"/>
            <a:ext cx="801819" cy="4323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yro">
            <a:extLst>
              <a:ext uri="{FF2B5EF4-FFF2-40B4-BE49-F238E27FC236}">
                <a16:creationId xmlns:a16="http://schemas.microsoft.com/office/drawing/2014/main" id="{28F4EA40-46E2-D87C-33F0-ADB998C3462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89770" y="4430411"/>
            <a:ext cx="517928" cy="4393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GitHub - tensorflow/tensorflow: An Open Source Machine Learning Framework  for Everyone">
            <a:extLst>
              <a:ext uri="{FF2B5EF4-FFF2-40B4-BE49-F238E27FC236}">
                <a16:creationId xmlns:a16="http://schemas.microsoft.com/office/drawing/2014/main" id="{B2DF760A-D4E3-B30B-7077-78633477BEF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7706" t="24670" r="8194" b="25873"/>
          <a:stretch/>
        </p:blipFill>
        <p:spPr bwMode="auto">
          <a:xfrm>
            <a:off x="6728916" y="4341092"/>
            <a:ext cx="1270546" cy="2503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yMC3 Documentation — PyMC3 3.11.5 documentation">
            <a:extLst>
              <a:ext uri="{FF2B5EF4-FFF2-40B4-BE49-F238E27FC236}">
                <a16:creationId xmlns:a16="http://schemas.microsoft.com/office/drawing/2014/main" id="{1ECD14D5-E881-80B6-2EA7-E4A11EA9860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72520" y="4633805"/>
            <a:ext cx="1104247" cy="39353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quantreg/FAQ at master · cran/quantreg · GitHub">
            <a:extLst>
              <a:ext uri="{FF2B5EF4-FFF2-40B4-BE49-F238E27FC236}">
                <a16:creationId xmlns:a16="http://schemas.microsoft.com/office/drawing/2014/main" id="{6FD518B7-2E98-D3DF-4165-6BFD21E4CB3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6151" t="15583" r="46014" b="70208"/>
          <a:stretch/>
        </p:blipFill>
        <p:spPr bwMode="auto">
          <a:xfrm>
            <a:off x="1128780" y="4262805"/>
            <a:ext cx="965919" cy="14345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cikit-learn — Wikipédia">
            <a:extLst>
              <a:ext uri="{FF2B5EF4-FFF2-40B4-BE49-F238E27FC236}">
                <a16:creationId xmlns:a16="http://schemas.microsoft.com/office/drawing/2014/main" id="{31130A85-401D-BC9F-354F-25683737EC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0486" y="3655770"/>
            <a:ext cx="801819" cy="43235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tan - RStan">
            <a:extLst>
              <a:ext uri="{FF2B5EF4-FFF2-40B4-BE49-F238E27FC236}">
                <a16:creationId xmlns:a16="http://schemas.microsoft.com/office/drawing/2014/main" id="{D1160587-CE47-EFEB-AA13-D5E374F766E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89977" y="4341092"/>
            <a:ext cx="405168" cy="4062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856BB56-7C3A-A8EC-447E-4B43C33F9F4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097986" y="4747340"/>
            <a:ext cx="491991" cy="175405"/>
          </a:xfrm>
          <a:prstGeom prst="rect">
            <a:avLst/>
          </a:prstGeom>
        </p:spPr>
      </p:pic>
      <p:pic>
        <p:nvPicPr>
          <p:cNvPr id="1038" name="Picture 14" descr="Welcome to PyTorch Tutorials — PyTorch Tutorials 1.11.0+cu102 documentation">
            <a:extLst>
              <a:ext uri="{FF2B5EF4-FFF2-40B4-BE49-F238E27FC236}">
                <a16:creationId xmlns:a16="http://schemas.microsoft.com/office/drawing/2014/main" id="{163508FB-D9EB-5C89-143A-DCC1F1DEE308}"/>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0788" t="37747" r="9145" b="38821"/>
          <a:stretch/>
        </p:blipFill>
        <p:spPr bwMode="auto">
          <a:xfrm>
            <a:off x="4419310" y="3793102"/>
            <a:ext cx="1068942" cy="3128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GitHub - tensorflow/tensorflow: An Open Source Machine Learning Framework  for Everyone">
            <a:extLst>
              <a:ext uri="{FF2B5EF4-FFF2-40B4-BE49-F238E27FC236}">
                <a16:creationId xmlns:a16="http://schemas.microsoft.com/office/drawing/2014/main" id="{E086FC76-7970-00F7-22E8-04F68469452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7706" t="24670" r="8194" b="25873"/>
          <a:stretch/>
        </p:blipFill>
        <p:spPr bwMode="auto">
          <a:xfrm>
            <a:off x="3433275" y="4178564"/>
            <a:ext cx="1270546" cy="25034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BM — Wikipédia">
            <a:extLst>
              <a:ext uri="{FF2B5EF4-FFF2-40B4-BE49-F238E27FC236}">
                <a16:creationId xmlns:a16="http://schemas.microsoft.com/office/drawing/2014/main" id="{107B309B-6D0A-91BA-5CB5-0CC406F96B2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67233" y="4544216"/>
            <a:ext cx="570903" cy="22836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0580205-AA7A-C466-912D-211B1F134853}"/>
              </a:ext>
            </a:extLst>
          </p:cNvPr>
          <p:cNvSpPr txBox="1"/>
          <p:nvPr/>
        </p:nvSpPr>
        <p:spPr>
          <a:xfrm>
            <a:off x="1210743" y="4742499"/>
            <a:ext cx="670376" cy="276999"/>
          </a:xfrm>
          <a:prstGeom prst="rect">
            <a:avLst/>
          </a:prstGeom>
          <a:noFill/>
        </p:spPr>
        <p:txBody>
          <a:bodyPr wrap="none" rtlCol="0">
            <a:spAutoFit/>
          </a:bodyPr>
          <a:lstStyle/>
          <a:p>
            <a:r>
              <a:rPr lang="fr-FR" sz="1200">
                <a:latin typeface="Arial" panose="020B0604020202020204" pitchFamily="34" charset="0"/>
                <a:ea typeface="Segoe UI" panose="020B0502040204020203" pitchFamily="34" charset="0"/>
                <a:cs typeface="Arial" panose="020B0604020202020204" pitchFamily="34" charset="0"/>
              </a:rPr>
              <a:t>UQ360</a:t>
            </a:r>
          </a:p>
        </p:txBody>
      </p:sp>
    </p:spTree>
    <p:extLst>
      <p:ext uri="{BB962C8B-B14F-4D97-AF65-F5344CB8AC3E}">
        <p14:creationId xmlns:p14="http://schemas.microsoft.com/office/powerpoint/2010/main" val="1670628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5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3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3" grpId="0"/>
      <p:bldP spid="54"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phique 22">
            <a:extLst>
              <a:ext uri="{FF2B5EF4-FFF2-40B4-BE49-F238E27FC236}">
                <a16:creationId xmlns:a16="http://schemas.microsoft.com/office/drawing/2014/main" id="{7E42A84E-426B-6F4E-98CC-BA4FA1C3061E}"/>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30700" y="3701676"/>
            <a:ext cx="1141195" cy="1034208"/>
          </a:xfrm>
          <a:prstGeom prst="rect">
            <a:avLst/>
          </a:prstGeom>
        </p:spPr>
      </p:pic>
      <p:sp>
        <p:nvSpPr>
          <p:cNvPr id="16" name="Ellipse 15">
            <a:extLst>
              <a:ext uri="{FF2B5EF4-FFF2-40B4-BE49-F238E27FC236}">
                <a16:creationId xmlns:a16="http://schemas.microsoft.com/office/drawing/2014/main" id="{B8EA9E55-930F-D540-9C11-3BE861872777}"/>
              </a:ext>
            </a:extLst>
          </p:cNvPr>
          <p:cNvSpPr/>
          <p:nvPr/>
        </p:nvSpPr>
        <p:spPr>
          <a:xfrm>
            <a:off x="1615440" y="564167"/>
            <a:ext cx="771714" cy="771714"/>
          </a:xfrm>
          <a:prstGeom prst="ellipse">
            <a:avLst/>
          </a:prstGeom>
          <a:solidFill>
            <a:srgbClr val="3E727A"/>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fr-FR" sz="2000" b="1">
                <a:solidFill>
                  <a:schemeClr val="bg1"/>
                </a:solidFill>
              </a:rPr>
              <a:t>3</a:t>
            </a:r>
          </a:p>
        </p:txBody>
      </p:sp>
      <p:sp>
        <p:nvSpPr>
          <p:cNvPr id="5" name="Espace réservé du texte 4">
            <a:extLst>
              <a:ext uri="{FF2B5EF4-FFF2-40B4-BE49-F238E27FC236}">
                <a16:creationId xmlns:a16="http://schemas.microsoft.com/office/drawing/2014/main" id="{F2DBAB71-641E-CD4B-8496-D8B61109EF4C}"/>
              </a:ext>
            </a:extLst>
          </p:cNvPr>
          <p:cNvSpPr>
            <a:spLocks noGrp="1"/>
          </p:cNvSpPr>
          <p:nvPr>
            <p:ph type="body" sz="quarter" idx="10"/>
          </p:nvPr>
        </p:nvSpPr>
        <p:spPr/>
        <p:txBody>
          <a:bodyPr/>
          <a:lstStyle/>
          <a:p>
            <a:r>
              <a:rPr lang="en-GB"/>
              <a:t>Principles of </a:t>
            </a:r>
          </a:p>
          <a:p>
            <a:r>
              <a:rPr lang="en-GB"/>
              <a:t>Conformal Prediction </a:t>
            </a:r>
            <a:endParaRPr lang="en-GB" sz="1200" b="0"/>
          </a:p>
        </p:txBody>
      </p:sp>
      <p:sp>
        <p:nvSpPr>
          <p:cNvPr id="3" name="Espace réservé pour une image  2">
            <a:extLst>
              <a:ext uri="{FF2B5EF4-FFF2-40B4-BE49-F238E27FC236}">
                <a16:creationId xmlns:a16="http://schemas.microsoft.com/office/drawing/2014/main" id="{F42C24F6-89AF-FE45-A65A-A69AB0707A1C}"/>
              </a:ext>
            </a:extLst>
          </p:cNvPr>
          <p:cNvSpPr>
            <a:spLocks noGrp="1"/>
          </p:cNvSpPr>
          <p:nvPr>
            <p:ph type="pic" sz="quarter" idx="11"/>
          </p:nvPr>
        </p:nvSpPr>
        <p:spPr/>
      </p:sp>
      <p:pic>
        <p:nvPicPr>
          <p:cNvPr id="7" name="Espace réservé pour une image  6" descr="Une image contenant eau, extérieur, tortue, nageant&#10;&#10;Description générée automatiquement">
            <a:extLst>
              <a:ext uri="{FF2B5EF4-FFF2-40B4-BE49-F238E27FC236}">
                <a16:creationId xmlns:a16="http://schemas.microsoft.com/office/drawing/2014/main" id="{D06D07B7-02CD-8C4F-BDE3-B8C97F01CCB0}"/>
              </a:ext>
            </a:extLst>
          </p:cNvPr>
          <p:cNvPicPr>
            <a:picLocks noChangeAspect="1"/>
          </p:cNvPicPr>
          <p:nvPr/>
        </p:nvPicPr>
        <p:blipFill>
          <a:blip r:embed="rId4">
            <a:extLst>
              <a:ext uri="{28A0092B-C50C-407E-A947-70E740481C1C}">
                <a14:useLocalDpi xmlns:a14="http://schemas.microsoft.com/office/drawing/2010/main" val="0"/>
              </a:ext>
            </a:extLst>
          </a:blip>
          <a:srcRect t="47" b="47"/>
          <a:stretch>
            <a:fillRect/>
          </a:stretch>
        </p:blipFill>
        <p:spPr>
          <a:xfrm>
            <a:off x="4001544" y="-1715"/>
            <a:ext cx="5142455" cy="5143500"/>
          </a:xfrm>
          <a:prstGeom prst="rect">
            <a:avLst/>
          </a:prstGeom>
          <a:solidFill>
            <a:schemeClr val="bg1">
              <a:lumMod val="95000"/>
            </a:schemeClr>
          </a:solidFill>
        </p:spPr>
      </p:pic>
      <p:cxnSp>
        <p:nvCxnSpPr>
          <p:cNvPr id="9" name="Connecteur droit 8">
            <a:extLst>
              <a:ext uri="{FF2B5EF4-FFF2-40B4-BE49-F238E27FC236}">
                <a16:creationId xmlns:a16="http://schemas.microsoft.com/office/drawing/2014/main" id="{E794646A-3FF1-094B-9946-F4C18E77187C}"/>
              </a:ext>
            </a:extLst>
          </p:cNvPr>
          <p:cNvCxnSpPr>
            <a:cxnSpLocks/>
          </p:cNvCxnSpPr>
          <p:nvPr/>
        </p:nvCxnSpPr>
        <p:spPr>
          <a:xfrm>
            <a:off x="3808116" y="160187"/>
            <a:ext cx="0" cy="4879025"/>
          </a:xfrm>
          <a:prstGeom prst="line">
            <a:avLst/>
          </a:prstGeom>
          <a:ln w="317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 name="Ellipse 9">
            <a:extLst>
              <a:ext uri="{FF2B5EF4-FFF2-40B4-BE49-F238E27FC236}">
                <a16:creationId xmlns:a16="http://schemas.microsoft.com/office/drawing/2014/main" id="{124E6C4B-97F2-8D42-880E-45F6EF4686BC}"/>
              </a:ext>
            </a:extLst>
          </p:cNvPr>
          <p:cNvSpPr/>
          <p:nvPr/>
        </p:nvSpPr>
        <p:spPr>
          <a:xfrm>
            <a:off x="3772598" y="447638"/>
            <a:ext cx="83706" cy="83705"/>
          </a:xfrm>
          <a:prstGeom prst="ellipse">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sp>
        <p:nvSpPr>
          <p:cNvPr id="12" name="Ellipse 11">
            <a:extLst>
              <a:ext uri="{FF2B5EF4-FFF2-40B4-BE49-F238E27FC236}">
                <a16:creationId xmlns:a16="http://schemas.microsoft.com/office/drawing/2014/main" id="{48EAD6E3-4DEE-D142-B176-3310ADC02F1D}"/>
              </a:ext>
            </a:extLst>
          </p:cNvPr>
          <p:cNvSpPr/>
          <p:nvPr/>
        </p:nvSpPr>
        <p:spPr>
          <a:xfrm>
            <a:off x="3772598" y="1528790"/>
            <a:ext cx="83706" cy="83705"/>
          </a:xfrm>
          <a:prstGeom prst="ellipse">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sp>
        <p:nvSpPr>
          <p:cNvPr id="14" name="Ellipse 13">
            <a:extLst>
              <a:ext uri="{FF2B5EF4-FFF2-40B4-BE49-F238E27FC236}">
                <a16:creationId xmlns:a16="http://schemas.microsoft.com/office/drawing/2014/main" id="{6476B22D-0700-E74A-9103-FAB1B2616FDC}"/>
              </a:ext>
            </a:extLst>
          </p:cNvPr>
          <p:cNvSpPr/>
          <p:nvPr/>
        </p:nvSpPr>
        <p:spPr>
          <a:xfrm>
            <a:off x="3772598" y="2609940"/>
            <a:ext cx="83706" cy="83705"/>
          </a:xfrm>
          <a:prstGeom prst="ellipse">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sp>
        <p:nvSpPr>
          <p:cNvPr id="17" name="Ellipse 16">
            <a:extLst>
              <a:ext uri="{FF2B5EF4-FFF2-40B4-BE49-F238E27FC236}">
                <a16:creationId xmlns:a16="http://schemas.microsoft.com/office/drawing/2014/main" id="{96682981-8409-6544-AA85-262F57C5B07F}"/>
              </a:ext>
            </a:extLst>
          </p:cNvPr>
          <p:cNvSpPr/>
          <p:nvPr/>
        </p:nvSpPr>
        <p:spPr>
          <a:xfrm>
            <a:off x="3772598" y="3691091"/>
            <a:ext cx="83706" cy="83705"/>
          </a:xfrm>
          <a:prstGeom prst="ellipse">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sp>
        <p:nvSpPr>
          <p:cNvPr id="18" name="Ellipse 16">
            <a:extLst>
              <a:ext uri="{FF2B5EF4-FFF2-40B4-BE49-F238E27FC236}">
                <a16:creationId xmlns:a16="http://schemas.microsoft.com/office/drawing/2014/main" id="{04BCD4E5-C619-1C4D-9C9E-54E525F38BF8}"/>
              </a:ext>
            </a:extLst>
          </p:cNvPr>
          <p:cNvSpPr/>
          <p:nvPr/>
        </p:nvSpPr>
        <p:spPr>
          <a:xfrm>
            <a:off x="3779272" y="4767993"/>
            <a:ext cx="83706" cy="83705"/>
          </a:xfrm>
          <a:prstGeom prst="ellipse">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spTree>
    <p:extLst>
      <p:ext uri="{BB962C8B-B14F-4D97-AF65-F5344CB8AC3E}">
        <p14:creationId xmlns:p14="http://schemas.microsoft.com/office/powerpoint/2010/main" val="1060476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359ED0-EE9A-EF40-9E14-370F8DEBE6D3}"/>
              </a:ext>
            </a:extLst>
          </p:cNvPr>
          <p:cNvSpPr>
            <a:spLocks noGrp="1"/>
          </p:cNvSpPr>
          <p:nvPr>
            <p:ph type="title"/>
          </p:nvPr>
        </p:nvSpPr>
        <p:spPr/>
        <p:txBody>
          <a:bodyPr/>
          <a:lstStyle/>
          <a:p>
            <a:r>
              <a:rPr lang="fr-FR" err="1"/>
              <a:t>Conformal</a:t>
            </a:r>
            <a:r>
              <a:rPr lang="fr-FR"/>
              <a:t> </a:t>
            </a:r>
            <a:r>
              <a:rPr lang="fr-FR" err="1"/>
              <a:t>prediction</a:t>
            </a:r>
            <a:r>
              <a:rPr lang="fr-FR"/>
              <a:t> and confidence sets</a:t>
            </a:r>
          </a:p>
        </p:txBody>
      </p:sp>
      <p:pic>
        <p:nvPicPr>
          <p:cNvPr id="5" name="Image 3">
            <a:extLst>
              <a:ext uri="{FF2B5EF4-FFF2-40B4-BE49-F238E27FC236}">
                <a16:creationId xmlns:a16="http://schemas.microsoft.com/office/drawing/2014/main" id="{8A1F4938-3F2E-EE54-E31E-13C3648B6A00}"/>
              </a:ext>
            </a:extLst>
          </p:cNvPr>
          <p:cNvPicPr>
            <a:picLocks noChangeAspect="1"/>
          </p:cNvPicPr>
          <p:nvPr/>
        </p:nvPicPr>
        <p:blipFill rotWithShape="1">
          <a:blip r:embed="rId2">
            <a:extLst>
              <a:ext uri="{28A0092B-C50C-407E-A947-70E740481C1C}">
                <a14:useLocalDpi xmlns:a14="http://schemas.microsoft.com/office/drawing/2010/main" val="0"/>
              </a:ext>
            </a:extLst>
          </a:blip>
          <a:srcRect t="17678" b="9781"/>
          <a:stretch/>
        </p:blipFill>
        <p:spPr>
          <a:xfrm>
            <a:off x="1130626" y="1000538"/>
            <a:ext cx="6882748" cy="3579175"/>
          </a:xfrm>
          <a:prstGeom prst="rect">
            <a:avLst/>
          </a:prstGeom>
        </p:spPr>
      </p:pic>
    </p:spTree>
    <p:extLst>
      <p:ext uri="{BB962C8B-B14F-4D97-AF65-F5344CB8AC3E}">
        <p14:creationId xmlns:p14="http://schemas.microsoft.com/office/powerpoint/2010/main" val="906630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0837C2-6C3D-13E1-7A16-2BC66578B2DF}"/>
              </a:ext>
            </a:extLst>
          </p:cNvPr>
          <p:cNvSpPr>
            <a:spLocks noGrp="1"/>
          </p:cNvSpPr>
          <p:nvPr>
            <p:ph type="title"/>
          </p:nvPr>
        </p:nvSpPr>
        <p:spPr/>
        <p:txBody>
          <a:bodyPr/>
          <a:lstStyle/>
          <a:p>
            <a:r>
              <a:rPr lang="fr-FR"/>
              <a:t>Split </a:t>
            </a:r>
            <a:r>
              <a:rPr lang="fr-FR" err="1"/>
              <a:t>conformal</a:t>
            </a:r>
            <a:r>
              <a:rPr lang="fr-FR"/>
              <a:t> </a:t>
            </a:r>
            <a:r>
              <a:rPr lang="fr-FR" err="1"/>
              <a:t>regression</a:t>
            </a:r>
            <a:endParaRPr lang="fr-FR"/>
          </a:p>
        </p:txBody>
      </p:sp>
      <p:pic>
        <p:nvPicPr>
          <p:cNvPr id="4" name="Image 3">
            <a:extLst>
              <a:ext uri="{FF2B5EF4-FFF2-40B4-BE49-F238E27FC236}">
                <a16:creationId xmlns:a16="http://schemas.microsoft.com/office/drawing/2014/main" id="{92DF9D18-0839-D9D4-60E1-B55BD1D87D8D}"/>
              </a:ext>
            </a:extLst>
          </p:cNvPr>
          <p:cNvPicPr>
            <a:picLocks noChangeAspect="1"/>
          </p:cNvPicPr>
          <p:nvPr/>
        </p:nvPicPr>
        <p:blipFill rotWithShape="1">
          <a:blip r:embed="rId2">
            <a:extLst>
              <a:ext uri="{28A0092B-C50C-407E-A947-70E740481C1C}">
                <a14:useLocalDpi xmlns:a14="http://schemas.microsoft.com/office/drawing/2010/main" val="0"/>
              </a:ext>
            </a:extLst>
          </a:blip>
          <a:srcRect t="12238" b="4542"/>
          <a:stretch/>
        </p:blipFill>
        <p:spPr>
          <a:xfrm>
            <a:off x="1201207" y="722156"/>
            <a:ext cx="6741586" cy="3994928"/>
          </a:xfrm>
          <a:prstGeom prst="rect">
            <a:avLst/>
          </a:prstGeom>
        </p:spPr>
      </p:pic>
    </p:spTree>
    <p:extLst>
      <p:ext uri="{BB962C8B-B14F-4D97-AF65-F5344CB8AC3E}">
        <p14:creationId xmlns:p14="http://schemas.microsoft.com/office/powerpoint/2010/main" val="72201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0837C2-6C3D-13E1-7A16-2BC66578B2DF}"/>
              </a:ext>
            </a:extLst>
          </p:cNvPr>
          <p:cNvSpPr>
            <a:spLocks noGrp="1"/>
          </p:cNvSpPr>
          <p:nvPr>
            <p:ph type="title"/>
          </p:nvPr>
        </p:nvSpPr>
        <p:spPr/>
        <p:txBody>
          <a:bodyPr/>
          <a:lstStyle/>
          <a:p>
            <a:r>
              <a:rPr lang="fr-FR" err="1"/>
              <a:t>Valid</a:t>
            </a:r>
            <a:r>
              <a:rPr lang="fr-FR"/>
              <a:t> </a:t>
            </a:r>
            <a:r>
              <a:rPr lang="fr-FR" err="1"/>
              <a:t>coverage</a:t>
            </a:r>
            <a:r>
              <a:rPr lang="fr-FR"/>
              <a:t> for split </a:t>
            </a:r>
            <a:r>
              <a:rPr lang="fr-FR" err="1"/>
              <a:t>conformal</a:t>
            </a:r>
            <a:r>
              <a:rPr lang="fr-FR"/>
              <a:t> </a:t>
            </a:r>
            <a:r>
              <a:rPr lang="fr-FR" err="1"/>
              <a:t>prediction</a:t>
            </a:r>
            <a:endParaRPr lang="fr-FR"/>
          </a:p>
        </p:txBody>
      </p:sp>
      <p:pic>
        <p:nvPicPr>
          <p:cNvPr id="4" name="Image 3">
            <a:extLst>
              <a:ext uri="{FF2B5EF4-FFF2-40B4-BE49-F238E27FC236}">
                <a16:creationId xmlns:a16="http://schemas.microsoft.com/office/drawing/2014/main" id="{9A1D95A7-2AD4-BBDE-C0B3-951FA7501AC7}"/>
              </a:ext>
            </a:extLst>
          </p:cNvPr>
          <p:cNvPicPr>
            <a:picLocks noChangeAspect="1"/>
          </p:cNvPicPr>
          <p:nvPr/>
        </p:nvPicPr>
        <p:blipFill rotWithShape="1">
          <a:blip r:embed="rId2">
            <a:extLst>
              <a:ext uri="{28A0092B-C50C-407E-A947-70E740481C1C}">
                <a14:useLocalDpi xmlns:a14="http://schemas.microsoft.com/office/drawing/2010/main" val="0"/>
              </a:ext>
            </a:extLst>
          </a:blip>
          <a:srcRect t="11852"/>
          <a:stretch/>
        </p:blipFill>
        <p:spPr>
          <a:xfrm>
            <a:off x="1296000" y="609605"/>
            <a:ext cx="6552000" cy="4134117"/>
          </a:xfrm>
          <a:prstGeom prst="rect">
            <a:avLst/>
          </a:prstGeom>
        </p:spPr>
      </p:pic>
    </p:spTree>
    <p:extLst>
      <p:ext uri="{BB962C8B-B14F-4D97-AF65-F5344CB8AC3E}">
        <p14:creationId xmlns:p14="http://schemas.microsoft.com/office/powerpoint/2010/main" val="30537371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0837C2-6C3D-13E1-7A16-2BC66578B2DF}"/>
              </a:ext>
            </a:extLst>
          </p:cNvPr>
          <p:cNvSpPr>
            <a:spLocks noGrp="1"/>
          </p:cNvSpPr>
          <p:nvPr>
            <p:ph type="title"/>
          </p:nvPr>
        </p:nvSpPr>
        <p:spPr/>
        <p:txBody>
          <a:bodyPr/>
          <a:lstStyle/>
          <a:p>
            <a:r>
              <a:rPr lang="fr-FR"/>
              <a:t>Limits of split </a:t>
            </a:r>
            <a:r>
              <a:rPr lang="fr-FR" err="1"/>
              <a:t>conformal</a:t>
            </a:r>
            <a:r>
              <a:rPr lang="fr-FR"/>
              <a:t> </a:t>
            </a:r>
            <a:r>
              <a:rPr lang="fr-FR" err="1"/>
              <a:t>prediction</a:t>
            </a:r>
            <a:endParaRPr lang="fr-FR"/>
          </a:p>
        </p:txBody>
      </p:sp>
      <p:pic>
        <p:nvPicPr>
          <p:cNvPr id="4" name="Image 3">
            <a:extLst>
              <a:ext uri="{FF2B5EF4-FFF2-40B4-BE49-F238E27FC236}">
                <a16:creationId xmlns:a16="http://schemas.microsoft.com/office/drawing/2014/main" id="{95803795-1C22-A0A8-4688-BEF06958351E}"/>
              </a:ext>
            </a:extLst>
          </p:cNvPr>
          <p:cNvPicPr>
            <a:picLocks noChangeAspect="1"/>
          </p:cNvPicPr>
          <p:nvPr/>
        </p:nvPicPr>
        <p:blipFill rotWithShape="1">
          <a:blip r:embed="rId2">
            <a:extLst>
              <a:ext uri="{28A0092B-C50C-407E-A947-70E740481C1C}">
                <a14:useLocalDpi xmlns:a14="http://schemas.microsoft.com/office/drawing/2010/main" val="0"/>
              </a:ext>
            </a:extLst>
          </a:blip>
          <a:srcRect t="17133" b="8364"/>
          <a:stretch/>
        </p:blipFill>
        <p:spPr>
          <a:xfrm>
            <a:off x="1116000" y="952226"/>
            <a:ext cx="6912000" cy="3652904"/>
          </a:xfrm>
          <a:prstGeom prst="rect">
            <a:avLst/>
          </a:prstGeom>
        </p:spPr>
      </p:pic>
    </p:spTree>
    <p:extLst>
      <p:ext uri="{BB962C8B-B14F-4D97-AF65-F5344CB8AC3E}">
        <p14:creationId xmlns:p14="http://schemas.microsoft.com/office/powerpoint/2010/main" val="37658056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0837C2-6C3D-13E1-7A16-2BC66578B2DF}"/>
              </a:ext>
            </a:extLst>
          </p:cNvPr>
          <p:cNvSpPr>
            <a:spLocks noGrp="1"/>
          </p:cNvSpPr>
          <p:nvPr>
            <p:ph type="title"/>
          </p:nvPr>
        </p:nvSpPr>
        <p:spPr/>
        <p:txBody>
          <a:bodyPr/>
          <a:lstStyle/>
          <a:p>
            <a:r>
              <a:rPr lang="fr-FR"/>
              <a:t>Split </a:t>
            </a:r>
            <a:r>
              <a:rPr lang="fr-FR" err="1"/>
              <a:t>conformal</a:t>
            </a:r>
            <a:r>
              <a:rPr lang="fr-FR"/>
              <a:t> </a:t>
            </a:r>
            <a:r>
              <a:rPr lang="fr-FR" err="1"/>
              <a:t>prediction</a:t>
            </a:r>
            <a:r>
              <a:rPr lang="fr-FR"/>
              <a:t> for classification</a:t>
            </a:r>
          </a:p>
        </p:txBody>
      </p:sp>
      <p:pic>
        <p:nvPicPr>
          <p:cNvPr id="4" name="Image 3">
            <a:extLst>
              <a:ext uri="{FF2B5EF4-FFF2-40B4-BE49-F238E27FC236}">
                <a16:creationId xmlns:a16="http://schemas.microsoft.com/office/drawing/2014/main" id="{1D5E744F-D003-DAC6-817F-C5BEA136210A}"/>
              </a:ext>
            </a:extLst>
          </p:cNvPr>
          <p:cNvPicPr>
            <a:picLocks noChangeAspect="1"/>
          </p:cNvPicPr>
          <p:nvPr/>
        </p:nvPicPr>
        <p:blipFill rotWithShape="1">
          <a:blip r:embed="rId2">
            <a:extLst>
              <a:ext uri="{28A0092B-C50C-407E-A947-70E740481C1C}">
                <a14:useLocalDpi xmlns:a14="http://schemas.microsoft.com/office/drawing/2010/main" val="0"/>
              </a:ext>
            </a:extLst>
          </a:blip>
          <a:srcRect t="10274"/>
          <a:stretch/>
        </p:blipFill>
        <p:spPr>
          <a:xfrm>
            <a:off x="1332000" y="715530"/>
            <a:ext cx="6480000" cy="4276339"/>
          </a:xfrm>
          <a:prstGeom prst="rect">
            <a:avLst/>
          </a:prstGeom>
        </p:spPr>
      </p:pic>
    </p:spTree>
    <p:extLst>
      <p:ext uri="{BB962C8B-B14F-4D97-AF65-F5344CB8AC3E}">
        <p14:creationId xmlns:p14="http://schemas.microsoft.com/office/powerpoint/2010/main" val="38282507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0837C2-6C3D-13E1-7A16-2BC66578B2DF}"/>
              </a:ext>
            </a:extLst>
          </p:cNvPr>
          <p:cNvSpPr>
            <a:spLocks noGrp="1"/>
          </p:cNvSpPr>
          <p:nvPr>
            <p:ph type="title"/>
          </p:nvPr>
        </p:nvSpPr>
        <p:spPr/>
        <p:txBody>
          <a:bodyPr/>
          <a:lstStyle/>
          <a:p>
            <a:r>
              <a:rPr lang="fr-FR"/>
              <a:t>Cross-</a:t>
            </a:r>
            <a:r>
              <a:rPr lang="fr-FR" err="1"/>
              <a:t>conformal</a:t>
            </a:r>
            <a:r>
              <a:rPr lang="fr-FR"/>
              <a:t> : </a:t>
            </a:r>
            <a:r>
              <a:rPr lang="fr-FR" err="1"/>
              <a:t>Jackknife</a:t>
            </a:r>
            <a:r>
              <a:rPr lang="fr-FR"/>
              <a:t>+</a:t>
            </a:r>
          </a:p>
        </p:txBody>
      </p:sp>
      <p:pic>
        <p:nvPicPr>
          <p:cNvPr id="4" name="Image 3">
            <a:extLst>
              <a:ext uri="{FF2B5EF4-FFF2-40B4-BE49-F238E27FC236}">
                <a16:creationId xmlns:a16="http://schemas.microsoft.com/office/drawing/2014/main" id="{AB7D4535-6AC9-87C3-C8F3-AAFD61B21994}"/>
              </a:ext>
            </a:extLst>
          </p:cNvPr>
          <p:cNvPicPr>
            <a:picLocks noChangeAspect="1"/>
          </p:cNvPicPr>
          <p:nvPr/>
        </p:nvPicPr>
        <p:blipFill rotWithShape="1">
          <a:blip r:embed="rId2">
            <a:extLst>
              <a:ext uri="{28A0092B-C50C-407E-A947-70E740481C1C}">
                <a14:useLocalDpi xmlns:a14="http://schemas.microsoft.com/office/drawing/2010/main" val="0"/>
              </a:ext>
            </a:extLst>
          </a:blip>
          <a:srcRect t="15073" b="8383"/>
          <a:stretch/>
        </p:blipFill>
        <p:spPr>
          <a:xfrm>
            <a:off x="1242000" y="801759"/>
            <a:ext cx="6660000" cy="3637719"/>
          </a:xfrm>
          <a:prstGeom prst="rect">
            <a:avLst/>
          </a:prstGeom>
        </p:spPr>
      </p:pic>
    </p:spTree>
    <p:extLst>
      <p:ext uri="{BB962C8B-B14F-4D97-AF65-F5344CB8AC3E}">
        <p14:creationId xmlns:p14="http://schemas.microsoft.com/office/powerpoint/2010/main" val="4008288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B88348-FBE2-91E5-FE6E-EE115FD9A4DD}"/>
              </a:ext>
            </a:extLst>
          </p:cNvPr>
          <p:cNvSpPr>
            <a:spLocks noGrp="1"/>
          </p:cNvSpPr>
          <p:nvPr>
            <p:ph type="title"/>
          </p:nvPr>
        </p:nvSpPr>
        <p:spPr/>
        <p:txBody>
          <a:bodyPr/>
          <a:lstStyle/>
          <a:p>
            <a:r>
              <a:rPr lang="fr-FR" err="1"/>
              <a:t>Prediction</a:t>
            </a:r>
            <a:r>
              <a:rPr lang="fr-FR"/>
              <a:t> </a:t>
            </a:r>
            <a:r>
              <a:rPr lang="fr-FR" err="1"/>
              <a:t>interval</a:t>
            </a:r>
            <a:r>
              <a:rPr lang="fr-FR"/>
              <a:t> for </a:t>
            </a:r>
            <a:r>
              <a:rPr lang="fr-FR" err="1"/>
              <a:t>general</a:t>
            </a:r>
            <a:r>
              <a:rPr lang="fr-FR"/>
              <a:t> ML model</a:t>
            </a:r>
          </a:p>
        </p:txBody>
      </p:sp>
      <p:pic>
        <p:nvPicPr>
          <p:cNvPr id="4" name="Image 3">
            <a:extLst>
              <a:ext uri="{FF2B5EF4-FFF2-40B4-BE49-F238E27FC236}">
                <a16:creationId xmlns:a16="http://schemas.microsoft.com/office/drawing/2014/main" id="{1FF43734-A858-7C50-A7DF-3CE488832A5B}"/>
              </a:ext>
            </a:extLst>
          </p:cNvPr>
          <p:cNvPicPr>
            <a:picLocks noChangeAspect="1"/>
          </p:cNvPicPr>
          <p:nvPr/>
        </p:nvPicPr>
        <p:blipFill rotWithShape="1">
          <a:blip r:embed="rId2">
            <a:extLst>
              <a:ext uri="{28A0092B-C50C-407E-A947-70E740481C1C}">
                <a14:useLocalDpi xmlns:a14="http://schemas.microsoft.com/office/drawing/2010/main" val="0"/>
              </a:ext>
            </a:extLst>
          </a:blip>
          <a:srcRect t="19582" b="11646"/>
          <a:stretch/>
        </p:blipFill>
        <p:spPr>
          <a:xfrm>
            <a:off x="1152000" y="1013706"/>
            <a:ext cx="6840000" cy="3366138"/>
          </a:xfrm>
          <a:prstGeom prst="rect">
            <a:avLst/>
          </a:prstGeom>
        </p:spPr>
      </p:pic>
    </p:spTree>
    <p:extLst>
      <p:ext uri="{BB962C8B-B14F-4D97-AF65-F5344CB8AC3E}">
        <p14:creationId xmlns:p14="http://schemas.microsoft.com/office/powerpoint/2010/main" val="1029043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C333AFF-17A9-5C43-BA9C-988D78314D8B}"/>
              </a:ext>
            </a:extLst>
          </p:cNvPr>
          <p:cNvSpPr>
            <a:spLocks noGrp="1"/>
          </p:cNvSpPr>
          <p:nvPr>
            <p:ph type="title"/>
          </p:nvPr>
        </p:nvSpPr>
        <p:spPr>
          <a:prstGeom prst="rect">
            <a:avLst/>
          </a:prstGeom>
        </p:spPr>
        <p:txBody>
          <a:bodyPr/>
          <a:lstStyle/>
          <a:p>
            <a:r>
              <a:rPr lang="fr-FR" err="1"/>
              <a:t>Outline</a:t>
            </a:r>
            <a:endParaRPr lang="fr-FR"/>
          </a:p>
        </p:txBody>
      </p:sp>
      <p:cxnSp>
        <p:nvCxnSpPr>
          <p:cNvPr id="60" name="Connecteur droit 59">
            <a:extLst>
              <a:ext uri="{FF2B5EF4-FFF2-40B4-BE49-F238E27FC236}">
                <a16:creationId xmlns:a16="http://schemas.microsoft.com/office/drawing/2014/main" id="{50A1DE4A-9700-1C4F-847F-9F0F82A0472F}"/>
              </a:ext>
            </a:extLst>
          </p:cNvPr>
          <p:cNvCxnSpPr>
            <a:cxnSpLocks/>
          </p:cNvCxnSpPr>
          <p:nvPr/>
        </p:nvCxnSpPr>
        <p:spPr>
          <a:xfrm>
            <a:off x="1475656" y="1105236"/>
            <a:ext cx="0" cy="2589251"/>
          </a:xfrm>
          <a:prstGeom prst="line">
            <a:avLst/>
          </a:prstGeom>
          <a:ln w="63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2" name="Groupe 1">
            <a:extLst>
              <a:ext uri="{FF2B5EF4-FFF2-40B4-BE49-F238E27FC236}">
                <a16:creationId xmlns:a16="http://schemas.microsoft.com/office/drawing/2014/main" id="{3F1C95E5-F117-5A43-BEFE-B3304697166A}"/>
              </a:ext>
            </a:extLst>
          </p:cNvPr>
          <p:cNvGrpSpPr/>
          <p:nvPr/>
        </p:nvGrpSpPr>
        <p:grpSpPr>
          <a:xfrm>
            <a:off x="1355443" y="1415940"/>
            <a:ext cx="5329702" cy="253916"/>
            <a:chOff x="1614130" y="796101"/>
            <a:chExt cx="5329702" cy="253916"/>
          </a:xfrm>
        </p:grpSpPr>
        <p:sp>
          <p:nvSpPr>
            <p:cNvPr id="62" name="Ellipse 61">
              <a:extLst>
                <a:ext uri="{FF2B5EF4-FFF2-40B4-BE49-F238E27FC236}">
                  <a16:creationId xmlns:a16="http://schemas.microsoft.com/office/drawing/2014/main" id="{B8BEB1A2-38B8-4A40-B3E4-846F376FADAA}"/>
                </a:ext>
              </a:extLst>
            </p:cNvPr>
            <p:cNvSpPr/>
            <p:nvPr/>
          </p:nvSpPr>
          <p:spPr>
            <a:xfrm>
              <a:off x="1614130" y="803655"/>
              <a:ext cx="238821" cy="238821"/>
            </a:xfrm>
            <a:prstGeom prst="ellipse">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bg1"/>
                  </a:solidFill>
                  <a:ea typeface="Segoe UI" panose="020B0502040204020203" pitchFamily="34" charset="0"/>
                  <a:cs typeface="Segoe UI" panose="020B0502040204020203" pitchFamily="34" charset="0"/>
                </a:rPr>
                <a:t>2</a:t>
              </a:r>
              <a:endParaRPr lang="fr-FR" sz="1400">
                <a:solidFill>
                  <a:schemeClr val="bg1"/>
                </a:solidFill>
                <a:ea typeface="Segoe UI" panose="020B0502040204020203" pitchFamily="34" charset="0"/>
                <a:cs typeface="Segoe UI" panose="020B0502040204020203" pitchFamily="34" charset="0"/>
              </a:endParaRPr>
            </a:p>
          </p:txBody>
        </p:sp>
        <p:sp>
          <p:nvSpPr>
            <p:cNvPr id="63" name="Rectangle 62">
              <a:extLst>
                <a:ext uri="{FF2B5EF4-FFF2-40B4-BE49-F238E27FC236}">
                  <a16:creationId xmlns:a16="http://schemas.microsoft.com/office/drawing/2014/main" id="{4BE8236D-67F4-644E-AC5A-5DF06C462096}"/>
                </a:ext>
              </a:extLst>
            </p:cNvPr>
            <p:cNvSpPr/>
            <p:nvPr/>
          </p:nvSpPr>
          <p:spPr>
            <a:xfrm>
              <a:off x="1980317" y="796101"/>
              <a:ext cx="4963515" cy="253916"/>
            </a:xfrm>
            <a:prstGeom prst="rect">
              <a:avLst/>
            </a:prstGeom>
          </p:spPr>
          <p:txBody>
            <a:bodyPr wrap="square" anchor="ctr">
              <a:spAutoFit/>
            </a:bodyPr>
            <a:lstStyle/>
            <a:p>
              <a:r>
                <a:rPr lang="fr-FR" sz="1050" b="1" err="1">
                  <a:cs typeface="Arial" panose="020B0604020202020204" pitchFamily="34" charset="0"/>
                </a:rPr>
                <a:t>Uncertainty</a:t>
              </a:r>
              <a:r>
                <a:rPr lang="fr-FR" sz="1050" b="1">
                  <a:cs typeface="Arial" panose="020B0604020202020204" pitchFamily="34" charset="0"/>
                </a:rPr>
                <a:t> Quantification : </a:t>
              </a:r>
              <a:r>
                <a:rPr lang="fr-FR" sz="1050" b="1" err="1">
                  <a:cs typeface="Arial" panose="020B0604020202020204" pitchFamily="34" charset="0"/>
                </a:rPr>
                <a:t>why</a:t>
              </a:r>
              <a:r>
                <a:rPr lang="fr-FR" sz="1050" b="1">
                  <a:cs typeface="Arial" panose="020B0604020202020204" pitchFamily="34" charset="0"/>
                </a:rPr>
                <a:t> and how </a:t>
              </a:r>
            </a:p>
          </p:txBody>
        </p:sp>
      </p:grpSp>
      <p:grpSp>
        <p:nvGrpSpPr>
          <p:cNvPr id="3" name="Groupe 2">
            <a:extLst>
              <a:ext uri="{FF2B5EF4-FFF2-40B4-BE49-F238E27FC236}">
                <a16:creationId xmlns:a16="http://schemas.microsoft.com/office/drawing/2014/main" id="{EA6592C3-98E1-614A-B502-E677AAA105FD}"/>
              </a:ext>
            </a:extLst>
          </p:cNvPr>
          <p:cNvGrpSpPr/>
          <p:nvPr/>
        </p:nvGrpSpPr>
        <p:grpSpPr>
          <a:xfrm>
            <a:off x="1355444" y="1720269"/>
            <a:ext cx="5329701" cy="253916"/>
            <a:chOff x="1614130" y="1405701"/>
            <a:chExt cx="5329701" cy="253916"/>
          </a:xfrm>
        </p:grpSpPr>
        <p:sp>
          <p:nvSpPr>
            <p:cNvPr id="65" name="Ellipse 64">
              <a:extLst>
                <a:ext uri="{FF2B5EF4-FFF2-40B4-BE49-F238E27FC236}">
                  <a16:creationId xmlns:a16="http://schemas.microsoft.com/office/drawing/2014/main" id="{1C78F549-0845-574C-BE2B-A917A670DE5E}"/>
                </a:ext>
              </a:extLst>
            </p:cNvPr>
            <p:cNvSpPr/>
            <p:nvPr/>
          </p:nvSpPr>
          <p:spPr>
            <a:xfrm>
              <a:off x="1614130" y="1413255"/>
              <a:ext cx="238821" cy="238821"/>
            </a:xfrm>
            <a:prstGeom prst="ellipse">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bg1"/>
                  </a:solidFill>
                  <a:ea typeface="Segoe UI" panose="020B0502040204020203" pitchFamily="34" charset="0"/>
                  <a:cs typeface="Segoe UI" panose="020B0502040204020203" pitchFamily="34" charset="0"/>
                </a:rPr>
                <a:t>3</a:t>
              </a:r>
              <a:endParaRPr lang="fr-FR" sz="1400">
                <a:solidFill>
                  <a:schemeClr val="bg1"/>
                </a:solidFill>
                <a:ea typeface="Segoe UI" panose="020B0502040204020203" pitchFamily="34" charset="0"/>
                <a:cs typeface="Segoe UI" panose="020B0502040204020203" pitchFamily="34" charset="0"/>
              </a:endParaRPr>
            </a:p>
          </p:txBody>
        </p:sp>
        <p:sp>
          <p:nvSpPr>
            <p:cNvPr id="66" name="Rectangle 65">
              <a:extLst>
                <a:ext uri="{FF2B5EF4-FFF2-40B4-BE49-F238E27FC236}">
                  <a16:creationId xmlns:a16="http://schemas.microsoft.com/office/drawing/2014/main" id="{E72FEDFA-FD2B-C643-8709-CE3B0B994CFF}"/>
                </a:ext>
              </a:extLst>
            </p:cNvPr>
            <p:cNvSpPr/>
            <p:nvPr/>
          </p:nvSpPr>
          <p:spPr>
            <a:xfrm>
              <a:off x="1980316" y="1405701"/>
              <a:ext cx="4963515" cy="253916"/>
            </a:xfrm>
            <a:prstGeom prst="rect">
              <a:avLst/>
            </a:prstGeom>
          </p:spPr>
          <p:txBody>
            <a:bodyPr wrap="square" anchor="ctr">
              <a:spAutoFit/>
            </a:bodyPr>
            <a:lstStyle/>
            <a:p>
              <a:r>
                <a:rPr lang="fr-FR" sz="1050" b="1">
                  <a:cs typeface="Arial" panose="020B0604020202020204" pitchFamily="34" charset="0"/>
                </a:rPr>
                <a:t>Principles of </a:t>
              </a:r>
              <a:r>
                <a:rPr lang="fr-FR" sz="1050" b="1" err="1">
                  <a:cs typeface="Arial" panose="020B0604020202020204" pitchFamily="34" charset="0"/>
                </a:rPr>
                <a:t>Conformal</a:t>
              </a:r>
              <a:r>
                <a:rPr lang="fr-FR" sz="1050" b="1">
                  <a:cs typeface="Arial" panose="020B0604020202020204" pitchFamily="34" charset="0"/>
                </a:rPr>
                <a:t> </a:t>
              </a:r>
              <a:r>
                <a:rPr lang="fr-FR" sz="1050" b="1" err="1">
                  <a:cs typeface="Arial" panose="020B0604020202020204" pitchFamily="34" charset="0"/>
                </a:rPr>
                <a:t>Prediction</a:t>
              </a:r>
              <a:endParaRPr lang="fr-FR" sz="1050" b="1">
                <a:cs typeface="Arial" panose="020B0604020202020204" pitchFamily="34" charset="0"/>
              </a:endParaRPr>
            </a:p>
          </p:txBody>
        </p:sp>
      </p:grpSp>
      <p:grpSp>
        <p:nvGrpSpPr>
          <p:cNvPr id="6" name="Groupe 5">
            <a:extLst>
              <a:ext uri="{FF2B5EF4-FFF2-40B4-BE49-F238E27FC236}">
                <a16:creationId xmlns:a16="http://schemas.microsoft.com/office/drawing/2014/main" id="{9AF5185F-22E7-1246-9DCC-7548A85B79D8}"/>
              </a:ext>
            </a:extLst>
          </p:cNvPr>
          <p:cNvGrpSpPr/>
          <p:nvPr/>
        </p:nvGrpSpPr>
        <p:grpSpPr>
          <a:xfrm>
            <a:off x="1355466" y="2328927"/>
            <a:ext cx="5329679" cy="253916"/>
            <a:chOff x="1614130" y="2624901"/>
            <a:chExt cx="5329679" cy="253916"/>
          </a:xfrm>
        </p:grpSpPr>
        <p:sp>
          <p:nvSpPr>
            <p:cNvPr id="71" name="Ellipse 70">
              <a:extLst>
                <a:ext uri="{FF2B5EF4-FFF2-40B4-BE49-F238E27FC236}">
                  <a16:creationId xmlns:a16="http://schemas.microsoft.com/office/drawing/2014/main" id="{7E8E4723-08A4-2E4E-8D51-C40F93CB6779}"/>
                </a:ext>
              </a:extLst>
            </p:cNvPr>
            <p:cNvSpPr/>
            <p:nvPr/>
          </p:nvSpPr>
          <p:spPr>
            <a:xfrm>
              <a:off x="1614130" y="2632455"/>
              <a:ext cx="238821" cy="238821"/>
            </a:xfrm>
            <a:prstGeom prst="ellipse">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1200">
                  <a:solidFill>
                    <a:schemeClr val="bg1"/>
                  </a:solidFill>
                  <a:ea typeface="Segoe UI" panose="020B0502040204020203" pitchFamily="34" charset="0"/>
                  <a:cs typeface="Segoe UI"/>
                </a:rPr>
                <a:t>5</a:t>
              </a:r>
              <a:endParaRPr lang="fr-FR" sz="1400">
                <a:solidFill>
                  <a:schemeClr val="bg1"/>
                </a:solidFill>
                <a:ea typeface="Segoe UI" panose="020B0502040204020203" pitchFamily="34" charset="0"/>
                <a:cs typeface="Segoe UI" panose="020B0502040204020203" pitchFamily="34" charset="0"/>
              </a:endParaRPr>
            </a:p>
          </p:txBody>
        </p:sp>
        <p:sp>
          <p:nvSpPr>
            <p:cNvPr id="72" name="Rectangle 71">
              <a:extLst>
                <a:ext uri="{FF2B5EF4-FFF2-40B4-BE49-F238E27FC236}">
                  <a16:creationId xmlns:a16="http://schemas.microsoft.com/office/drawing/2014/main" id="{C7423427-8B79-8B45-B5BD-8A2097B2259D}"/>
                </a:ext>
              </a:extLst>
            </p:cNvPr>
            <p:cNvSpPr/>
            <p:nvPr/>
          </p:nvSpPr>
          <p:spPr>
            <a:xfrm>
              <a:off x="1980309" y="2624901"/>
              <a:ext cx="4963500" cy="253916"/>
            </a:xfrm>
            <a:prstGeom prst="rect">
              <a:avLst/>
            </a:prstGeom>
          </p:spPr>
          <p:txBody>
            <a:bodyPr wrap="square" anchor="ctr">
              <a:spAutoFit/>
            </a:bodyPr>
            <a:lstStyle/>
            <a:p>
              <a:r>
                <a:rPr lang="fr-FR" sz="1050" b="1">
                  <a:cs typeface="Arial" panose="020B0604020202020204" pitchFamily="34" charset="0"/>
                </a:rPr>
                <a:t>MAPIE for </a:t>
              </a:r>
              <a:r>
                <a:rPr lang="fr-FR" sz="1050" b="1" err="1">
                  <a:cs typeface="Arial" panose="020B0604020202020204" pitchFamily="34" charset="0"/>
                </a:rPr>
                <a:t>regression</a:t>
              </a:r>
              <a:endParaRPr lang="fr-FR" sz="1050" b="1">
                <a:cs typeface="Arial" panose="020B0604020202020204" pitchFamily="34" charset="0"/>
              </a:endParaRPr>
            </a:p>
          </p:txBody>
        </p:sp>
      </p:grpSp>
      <p:grpSp>
        <p:nvGrpSpPr>
          <p:cNvPr id="8" name="Groupe 7">
            <a:extLst>
              <a:ext uri="{FF2B5EF4-FFF2-40B4-BE49-F238E27FC236}">
                <a16:creationId xmlns:a16="http://schemas.microsoft.com/office/drawing/2014/main" id="{73DAD190-BAFB-7041-ACBA-95E9B34DB7DB}"/>
              </a:ext>
            </a:extLst>
          </p:cNvPr>
          <p:cNvGrpSpPr/>
          <p:nvPr/>
        </p:nvGrpSpPr>
        <p:grpSpPr>
          <a:xfrm>
            <a:off x="1355444" y="2024598"/>
            <a:ext cx="5329701" cy="253916"/>
            <a:chOff x="1352346" y="2081637"/>
            <a:chExt cx="5329701" cy="253916"/>
          </a:xfrm>
        </p:grpSpPr>
        <p:sp>
          <p:nvSpPr>
            <p:cNvPr id="10" name="Ellipse 64">
              <a:extLst>
                <a:ext uri="{FF2B5EF4-FFF2-40B4-BE49-F238E27FC236}">
                  <a16:creationId xmlns:a16="http://schemas.microsoft.com/office/drawing/2014/main" id="{9F2F4217-CCE5-4491-A55D-62261705FE23}"/>
                </a:ext>
              </a:extLst>
            </p:cNvPr>
            <p:cNvSpPr/>
            <p:nvPr/>
          </p:nvSpPr>
          <p:spPr>
            <a:xfrm>
              <a:off x="1352346" y="2089191"/>
              <a:ext cx="238821" cy="238821"/>
            </a:xfrm>
            <a:prstGeom prst="ellipse">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1200">
                  <a:solidFill>
                    <a:schemeClr val="bg1"/>
                  </a:solidFill>
                  <a:ea typeface="Segoe UI" panose="020B0502040204020203" pitchFamily="34" charset="0"/>
                  <a:cs typeface="Segoe UI" panose="020B0502040204020203" pitchFamily="34" charset="0"/>
                </a:rPr>
                <a:t>4</a:t>
              </a:r>
              <a:endParaRPr lang="fr-FR" sz="1400">
                <a:solidFill>
                  <a:schemeClr val="bg1"/>
                </a:solidFill>
                <a:ea typeface="Segoe UI" panose="020B0502040204020203" pitchFamily="34" charset="0"/>
                <a:cs typeface="Segoe UI" panose="020B0502040204020203" pitchFamily="34" charset="0"/>
              </a:endParaRPr>
            </a:p>
          </p:txBody>
        </p:sp>
        <p:sp>
          <p:nvSpPr>
            <p:cNvPr id="11" name="Rectangle 10">
              <a:extLst>
                <a:ext uri="{FF2B5EF4-FFF2-40B4-BE49-F238E27FC236}">
                  <a16:creationId xmlns:a16="http://schemas.microsoft.com/office/drawing/2014/main" id="{5A0120A7-2D27-4FD7-89EE-176329C20E06}"/>
                </a:ext>
              </a:extLst>
            </p:cNvPr>
            <p:cNvSpPr/>
            <p:nvPr/>
          </p:nvSpPr>
          <p:spPr>
            <a:xfrm>
              <a:off x="1718532" y="2081637"/>
              <a:ext cx="4963515" cy="253916"/>
            </a:xfrm>
            <a:prstGeom prst="rect">
              <a:avLst/>
            </a:prstGeom>
          </p:spPr>
          <p:txBody>
            <a:bodyPr wrap="square" lIns="91440" tIns="45720" rIns="91440" bIns="45720" anchor="ctr">
              <a:spAutoFit/>
            </a:bodyPr>
            <a:lstStyle/>
            <a:p>
              <a:r>
                <a:rPr lang="fr-FR" sz="1050" b="1">
                  <a:cs typeface="Arial"/>
                </a:rPr>
                <a:t>Principles of MAPIE</a:t>
              </a:r>
              <a:endParaRPr lang="en-US" sz="1050"/>
            </a:p>
          </p:txBody>
        </p:sp>
      </p:grpSp>
      <p:grpSp>
        <p:nvGrpSpPr>
          <p:cNvPr id="36" name="Groupe 35">
            <a:extLst>
              <a:ext uri="{FF2B5EF4-FFF2-40B4-BE49-F238E27FC236}">
                <a16:creationId xmlns:a16="http://schemas.microsoft.com/office/drawing/2014/main" id="{91004380-187A-B641-A40C-9D31D84C4781}"/>
              </a:ext>
            </a:extLst>
          </p:cNvPr>
          <p:cNvGrpSpPr/>
          <p:nvPr/>
        </p:nvGrpSpPr>
        <p:grpSpPr>
          <a:xfrm>
            <a:off x="1355443" y="1119165"/>
            <a:ext cx="5329702" cy="238821"/>
            <a:chOff x="1614130" y="803655"/>
            <a:chExt cx="5329702" cy="238821"/>
          </a:xfrm>
        </p:grpSpPr>
        <p:sp>
          <p:nvSpPr>
            <p:cNvPr id="37" name="Ellipse 36">
              <a:extLst>
                <a:ext uri="{FF2B5EF4-FFF2-40B4-BE49-F238E27FC236}">
                  <a16:creationId xmlns:a16="http://schemas.microsoft.com/office/drawing/2014/main" id="{51A0FE8E-B9E7-D740-AF34-5F4D1DF44820}"/>
                </a:ext>
              </a:extLst>
            </p:cNvPr>
            <p:cNvSpPr/>
            <p:nvPr/>
          </p:nvSpPr>
          <p:spPr>
            <a:xfrm>
              <a:off x="1614130" y="803655"/>
              <a:ext cx="238821" cy="238821"/>
            </a:xfrm>
            <a:prstGeom prst="ellipse">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a:solidFill>
                    <a:schemeClr val="bg1"/>
                  </a:solidFill>
                  <a:ea typeface="Segoe UI" panose="020B0502040204020203" pitchFamily="34" charset="0"/>
                  <a:cs typeface="Segoe UI" panose="020B0502040204020203" pitchFamily="34" charset="0"/>
                </a:rPr>
                <a:t>1</a:t>
              </a:r>
              <a:endParaRPr lang="fr-FR" sz="1100">
                <a:solidFill>
                  <a:schemeClr val="bg1"/>
                </a:solidFill>
                <a:ea typeface="Segoe UI" panose="020B0502040204020203" pitchFamily="34" charset="0"/>
                <a:cs typeface="Segoe UI" panose="020B0502040204020203" pitchFamily="34" charset="0"/>
              </a:endParaRPr>
            </a:p>
          </p:txBody>
        </p:sp>
        <p:sp>
          <p:nvSpPr>
            <p:cNvPr id="38" name="Rectangle 37">
              <a:extLst>
                <a:ext uri="{FF2B5EF4-FFF2-40B4-BE49-F238E27FC236}">
                  <a16:creationId xmlns:a16="http://schemas.microsoft.com/office/drawing/2014/main" id="{26DE33E6-5AEC-6E4B-9CCD-351E7BE3BCA6}"/>
                </a:ext>
              </a:extLst>
            </p:cNvPr>
            <p:cNvSpPr/>
            <p:nvPr/>
          </p:nvSpPr>
          <p:spPr>
            <a:xfrm>
              <a:off x="1980317" y="807642"/>
              <a:ext cx="4963515" cy="230832"/>
            </a:xfrm>
            <a:prstGeom prst="rect">
              <a:avLst/>
            </a:prstGeom>
          </p:spPr>
          <p:txBody>
            <a:bodyPr wrap="square" anchor="ctr">
              <a:spAutoFit/>
            </a:bodyPr>
            <a:lstStyle/>
            <a:p>
              <a:endParaRPr lang="fr-FR" sz="900" b="1">
                <a:cs typeface="Arial" panose="020B0604020202020204" pitchFamily="34" charset="0"/>
              </a:endParaRPr>
            </a:p>
          </p:txBody>
        </p:sp>
      </p:grpSp>
      <p:grpSp>
        <p:nvGrpSpPr>
          <p:cNvPr id="40" name="Groupe 39">
            <a:extLst>
              <a:ext uri="{FF2B5EF4-FFF2-40B4-BE49-F238E27FC236}">
                <a16:creationId xmlns:a16="http://schemas.microsoft.com/office/drawing/2014/main" id="{2870F8F8-D12B-EE44-9AD6-8AD82F823A06}"/>
              </a:ext>
            </a:extLst>
          </p:cNvPr>
          <p:cNvGrpSpPr/>
          <p:nvPr/>
        </p:nvGrpSpPr>
        <p:grpSpPr>
          <a:xfrm>
            <a:off x="1355466" y="2937585"/>
            <a:ext cx="5329679" cy="253916"/>
            <a:chOff x="1614130" y="2624901"/>
            <a:chExt cx="5329679" cy="253916"/>
          </a:xfrm>
        </p:grpSpPr>
        <p:sp>
          <p:nvSpPr>
            <p:cNvPr id="41" name="Ellipse 40">
              <a:extLst>
                <a:ext uri="{FF2B5EF4-FFF2-40B4-BE49-F238E27FC236}">
                  <a16:creationId xmlns:a16="http://schemas.microsoft.com/office/drawing/2014/main" id="{43577D7B-EDCE-8F4D-AEC3-F99C8084DEAF}"/>
                </a:ext>
              </a:extLst>
            </p:cNvPr>
            <p:cNvSpPr/>
            <p:nvPr/>
          </p:nvSpPr>
          <p:spPr>
            <a:xfrm>
              <a:off x="1614130" y="2632455"/>
              <a:ext cx="238821" cy="238821"/>
            </a:xfrm>
            <a:prstGeom prst="ellipse">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1200">
                  <a:solidFill>
                    <a:schemeClr val="bg1"/>
                  </a:solidFill>
                  <a:ea typeface="Segoe UI" panose="020B0502040204020203" pitchFamily="34" charset="0"/>
                  <a:cs typeface="Segoe UI"/>
                </a:rPr>
                <a:t>7</a:t>
              </a:r>
              <a:endParaRPr lang="fr-FR" sz="1400">
                <a:solidFill>
                  <a:schemeClr val="bg1"/>
                </a:solidFill>
                <a:ea typeface="Segoe UI" panose="020B0502040204020203" pitchFamily="34" charset="0"/>
                <a:cs typeface="Segoe UI" panose="020B0502040204020203" pitchFamily="34" charset="0"/>
              </a:endParaRPr>
            </a:p>
          </p:txBody>
        </p:sp>
        <p:sp>
          <p:nvSpPr>
            <p:cNvPr id="42" name="Rectangle 41">
              <a:extLst>
                <a:ext uri="{FF2B5EF4-FFF2-40B4-BE49-F238E27FC236}">
                  <a16:creationId xmlns:a16="http://schemas.microsoft.com/office/drawing/2014/main" id="{49997509-002A-C247-BBBF-E9C098210564}"/>
                </a:ext>
              </a:extLst>
            </p:cNvPr>
            <p:cNvSpPr/>
            <p:nvPr/>
          </p:nvSpPr>
          <p:spPr>
            <a:xfrm>
              <a:off x="1980309" y="2624901"/>
              <a:ext cx="4963500" cy="253916"/>
            </a:xfrm>
            <a:prstGeom prst="rect">
              <a:avLst/>
            </a:prstGeom>
          </p:spPr>
          <p:txBody>
            <a:bodyPr wrap="square" anchor="ctr">
              <a:spAutoFit/>
            </a:bodyPr>
            <a:lstStyle/>
            <a:p>
              <a:r>
                <a:rPr lang="fr-FR" sz="1050" b="1">
                  <a:cs typeface="Arial" panose="020B0604020202020204" pitchFamily="34" charset="0"/>
                </a:rPr>
                <a:t>MAPIE for classification</a:t>
              </a:r>
            </a:p>
          </p:txBody>
        </p:sp>
      </p:grpSp>
      <p:grpSp>
        <p:nvGrpSpPr>
          <p:cNvPr id="43" name="Groupe 42">
            <a:extLst>
              <a:ext uri="{FF2B5EF4-FFF2-40B4-BE49-F238E27FC236}">
                <a16:creationId xmlns:a16="http://schemas.microsoft.com/office/drawing/2014/main" id="{7C6812BD-D338-1B4E-9185-D2502A7A566E}"/>
              </a:ext>
            </a:extLst>
          </p:cNvPr>
          <p:cNvGrpSpPr/>
          <p:nvPr/>
        </p:nvGrpSpPr>
        <p:grpSpPr>
          <a:xfrm>
            <a:off x="1355444" y="2633256"/>
            <a:ext cx="5329701" cy="253916"/>
            <a:chOff x="1352346" y="2081637"/>
            <a:chExt cx="5329701" cy="253916"/>
          </a:xfrm>
        </p:grpSpPr>
        <p:sp>
          <p:nvSpPr>
            <p:cNvPr id="44" name="Ellipse 64">
              <a:extLst>
                <a:ext uri="{FF2B5EF4-FFF2-40B4-BE49-F238E27FC236}">
                  <a16:creationId xmlns:a16="http://schemas.microsoft.com/office/drawing/2014/main" id="{72B11594-6A34-1F4E-9EDE-0E30D029E8F7}"/>
                </a:ext>
              </a:extLst>
            </p:cNvPr>
            <p:cNvSpPr/>
            <p:nvPr/>
          </p:nvSpPr>
          <p:spPr>
            <a:xfrm>
              <a:off x="1352346" y="2089191"/>
              <a:ext cx="238821" cy="238821"/>
            </a:xfrm>
            <a:prstGeom prst="ellipse">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1200">
                  <a:solidFill>
                    <a:schemeClr val="bg1"/>
                  </a:solidFill>
                  <a:ea typeface="Segoe UI" panose="020B0502040204020203" pitchFamily="34" charset="0"/>
                  <a:cs typeface="Segoe UI" panose="020B0502040204020203" pitchFamily="34" charset="0"/>
                </a:rPr>
                <a:t>6</a:t>
              </a:r>
              <a:endParaRPr lang="fr-FR" sz="1400">
                <a:solidFill>
                  <a:schemeClr val="bg1"/>
                </a:solidFill>
                <a:ea typeface="Segoe UI" panose="020B0502040204020203" pitchFamily="34" charset="0"/>
                <a:cs typeface="Segoe UI" panose="020B0502040204020203" pitchFamily="34" charset="0"/>
              </a:endParaRPr>
            </a:p>
          </p:txBody>
        </p:sp>
        <p:sp>
          <p:nvSpPr>
            <p:cNvPr id="45" name="Rectangle 44">
              <a:extLst>
                <a:ext uri="{FF2B5EF4-FFF2-40B4-BE49-F238E27FC236}">
                  <a16:creationId xmlns:a16="http://schemas.microsoft.com/office/drawing/2014/main" id="{5C5D6569-31B2-9B4C-B118-1003D2EF2011}"/>
                </a:ext>
              </a:extLst>
            </p:cNvPr>
            <p:cNvSpPr/>
            <p:nvPr/>
          </p:nvSpPr>
          <p:spPr>
            <a:xfrm>
              <a:off x="1718532" y="2081637"/>
              <a:ext cx="4963515" cy="253916"/>
            </a:xfrm>
            <a:prstGeom prst="rect">
              <a:avLst/>
            </a:prstGeom>
          </p:spPr>
          <p:txBody>
            <a:bodyPr wrap="square" lIns="91440" tIns="45720" rIns="91440" bIns="45720" anchor="ctr">
              <a:spAutoFit/>
            </a:bodyPr>
            <a:lstStyle/>
            <a:p>
              <a:r>
                <a:rPr lang="fr-FR" sz="1050" b="1">
                  <a:cs typeface="Arial" panose="020B0604020202020204" pitchFamily="34" charset="0"/>
                </a:rPr>
                <a:t>MAPIE for time </a:t>
              </a:r>
              <a:r>
                <a:rPr lang="fr-FR" sz="1050" b="1" err="1">
                  <a:cs typeface="Arial" panose="020B0604020202020204" pitchFamily="34" charset="0"/>
                </a:rPr>
                <a:t>series</a:t>
              </a:r>
              <a:endParaRPr lang="fr-FR" sz="1050" b="1">
                <a:cs typeface="Arial" panose="020B0604020202020204" pitchFamily="34" charset="0"/>
              </a:endParaRPr>
            </a:p>
          </p:txBody>
        </p:sp>
      </p:grpSp>
      <p:grpSp>
        <p:nvGrpSpPr>
          <p:cNvPr id="26" name="Groupe 25">
            <a:extLst>
              <a:ext uri="{FF2B5EF4-FFF2-40B4-BE49-F238E27FC236}">
                <a16:creationId xmlns:a16="http://schemas.microsoft.com/office/drawing/2014/main" id="{1A5DA72C-3741-6E46-8D94-D46848346BC1}"/>
              </a:ext>
            </a:extLst>
          </p:cNvPr>
          <p:cNvGrpSpPr/>
          <p:nvPr/>
        </p:nvGrpSpPr>
        <p:grpSpPr>
          <a:xfrm>
            <a:off x="1355466" y="3241914"/>
            <a:ext cx="5329679" cy="253916"/>
            <a:chOff x="1614130" y="2624901"/>
            <a:chExt cx="5329679" cy="253916"/>
          </a:xfrm>
        </p:grpSpPr>
        <p:sp>
          <p:nvSpPr>
            <p:cNvPr id="27" name="Ellipse 26">
              <a:extLst>
                <a:ext uri="{FF2B5EF4-FFF2-40B4-BE49-F238E27FC236}">
                  <a16:creationId xmlns:a16="http://schemas.microsoft.com/office/drawing/2014/main" id="{B6AA5E4E-0D74-DD46-A274-591E7EF28EB1}"/>
                </a:ext>
              </a:extLst>
            </p:cNvPr>
            <p:cNvSpPr/>
            <p:nvPr/>
          </p:nvSpPr>
          <p:spPr>
            <a:xfrm>
              <a:off x="1614130" y="2632455"/>
              <a:ext cx="238821" cy="238821"/>
            </a:xfrm>
            <a:prstGeom prst="ellipse">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1200">
                  <a:solidFill>
                    <a:schemeClr val="bg1"/>
                  </a:solidFill>
                  <a:ea typeface="Segoe UI" panose="020B0502040204020203" pitchFamily="34" charset="0"/>
                  <a:cs typeface="Segoe UI"/>
                </a:rPr>
                <a:t>8</a:t>
              </a:r>
              <a:endParaRPr lang="fr-FR" sz="1400">
                <a:solidFill>
                  <a:schemeClr val="bg1"/>
                </a:solidFill>
                <a:ea typeface="Segoe UI" panose="020B0502040204020203" pitchFamily="34" charset="0"/>
                <a:cs typeface="Segoe UI" panose="020B0502040204020203" pitchFamily="34" charset="0"/>
              </a:endParaRPr>
            </a:p>
          </p:txBody>
        </p:sp>
        <p:sp>
          <p:nvSpPr>
            <p:cNvPr id="28" name="Rectangle 27">
              <a:extLst>
                <a:ext uri="{FF2B5EF4-FFF2-40B4-BE49-F238E27FC236}">
                  <a16:creationId xmlns:a16="http://schemas.microsoft.com/office/drawing/2014/main" id="{E3CDA7AE-23C6-A44E-B496-41D2822A28D5}"/>
                </a:ext>
              </a:extLst>
            </p:cNvPr>
            <p:cNvSpPr/>
            <p:nvPr/>
          </p:nvSpPr>
          <p:spPr>
            <a:xfrm>
              <a:off x="1980309" y="2624901"/>
              <a:ext cx="4963500" cy="253916"/>
            </a:xfrm>
            <a:prstGeom prst="rect">
              <a:avLst/>
            </a:prstGeom>
          </p:spPr>
          <p:txBody>
            <a:bodyPr wrap="square" anchor="ctr">
              <a:spAutoFit/>
            </a:bodyPr>
            <a:lstStyle/>
            <a:p>
              <a:r>
                <a:rPr lang="fr-FR" sz="1050" b="1" err="1">
                  <a:cs typeface="Arial" panose="020B0604020202020204" pitchFamily="34" charset="0"/>
                </a:rPr>
                <a:t>What’s</a:t>
              </a:r>
              <a:r>
                <a:rPr lang="fr-FR" sz="1050" b="1">
                  <a:cs typeface="Arial" panose="020B0604020202020204" pitchFamily="34" charset="0"/>
                </a:rPr>
                <a:t> </a:t>
              </a:r>
              <a:r>
                <a:rPr lang="fr-FR" sz="1050" b="1" err="1">
                  <a:cs typeface="Arial" panose="020B0604020202020204" pitchFamily="34" charset="0"/>
                </a:rPr>
                <a:t>next</a:t>
              </a:r>
              <a:r>
                <a:rPr lang="fr-FR" sz="1050" b="1">
                  <a:cs typeface="Arial" panose="020B0604020202020204" pitchFamily="34" charset="0"/>
                </a:rPr>
                <a:t> for MAPIE</a:t>
              </a:r>
            </a:p>
          </p:txBody>
        </p:sp>
      </p:grpSp>
      <p:sp>
        <p:nvSpPr>
          <p:cNvPr id="57" name="Rectangle 56">
            <a:extLst>
              <a:ext uri="{FF2B5EF4-FFF2-40B4-BE49-F238E27FC236}">
                <a16:creationId xmlns:a16="http://schemas.microsoft.com/office/drawing/2014/main" id="{4E2258E6-93D9-78A4-68FB-F71B11C1051C}"/>
              </a:ext>
            </a:extLst>
          </p:cNvPr>
          <p:cNvSpPr/>
          <p:nvPr/>
        </p:nvSpPr>
        <p:spPr>
          <a:xfrm>
            <a:off x="1714454" y="1107243"/>
            <a:ext cx="4963515" cy="253916"/>
          </a:xfrm>
          <a:prstGeom prst="rect">
            <a:avLst/>
          </a:prstGeom>
        </p:spPr>
        <p:txBody>
          <a:bodyPr wrap="square" anchor="ctr">
            <a:spAutoFit/>
          </a:bodyPr>
          <a:lstStyle/>
          <a:p>
            <a:r>
              <a:rPr lang="fr-FR" sz="1050" b="1" err="1">
                <a:cs typeface="Arial" panose="020B0604020202020204" pitchFamily="34" charset="0"/>
              </a:rPr>
              <a:t>QuantLab</a:t>
            </a:r>
            <a:r>
              <a:rPr lang="fr-FR" sz="1050" b="1">
                <a:cs typeface="Arial" panose="020B0604020202020204" pitchFamily="34" charset="0"/>
              </a:rPr>
              <a:t> </a:t>
            </a:r>
          </a:p>
        </p:txBody>
      </p:sp>
    </p:spTree>
    <p:extLst>
      <p:ext uri="{BB962C8B-B14F-4D97-AF65-F5344CB8AC3E}">
        <p14:creationId xmlns:p14="http://schemas.microsoft.com/office/powerpoint/2010/main" val="33692053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B88348-FBE2-91E5-FE6E-EE115FD9A4DD}"/>
              </a:ext>
            </a:extLst>
          </p:cNvPr>
          <p:cNvSpPr>
            <a:spLocks noGrp="1"/>
          </p:cNvSpPr>
          <p:nvPr>
            <p:ph type="title"/>
          </p:nvPr>
        </p:nvSpPr>
        <p:spPr/>
        <p:txBody>
          <a:bodyPr/>
          <a:lstStyle/>
          <a:p>
            <a:r>
              <a:rPr lang="fr-FR" err="1"/>
              <a:t>Coverage</a:t>
            </a:r>
            <a:r>
              <a:rPr lang="fr-FR"/>
              <a:t> </a:t>
            </a:r>
            <a:r>
              <a:rPr lang="fr-FR" err="1"/>
              <a:t>guarantees</a:t>
            </a:r>
            <a:endParaRPr lang="fr-FR"/>
          </a:p>
        </p:txBody>
      </p:sp>
      <p:pic>
        <p:nvPicPr>
          <p:cNvPr id="4" name="Image 3">
            <a:extLst>
              <a:ext uri="{FF2B5EF4-FFF2-40B4-BE49-F238E27FC236}">
                <a16:creationId xmlns:a16="http://schemas.microsoft.com/office/drawing/2014/main" id="{E69DCADD-8CA8-3603-4A24-0182B210D682}"/>
              </a:ext>
            </a:extLst>
          </p:cNvPr>
          <p:cNvPicPr>
            <a:picLocks noChangeAspect="1"/>
          </p:cNvPicPr>
          <p:nvPr/>
        </p:nvPicPr>
        <p:blipFill rotWithShape="1">
          <a:blip r:embed="rId2">
            <a:extLst>
              <a:ext uri="{28A0092B-C50C-407E-A947-70E740481C1C}">
                <a14:useLocalDpi xmlns:a14="http://schemas.microsoft.com/office/drawing/2010/main" val="0"/>
              </a:ext>
            </a:extLst>
          </a:blip>
          <a:srcRect t="14040"/>
          <a:stretch/>
        </p:blipFill>
        <p:spPr>
          <a:xfrm>
            <a:off x="1332000" y="722157"/>
            <a:ext cx="6480000" cy="3967364"/>
          </a:xfrm>
          <a:prstGeom prst="rect">
            <a:avLst/>
          </a:prstGeom>
        </p:spPr>
      </p:pic>
    </p:spTree>
    <p:extLst>
      <p:ext uri="{BB962C8B-B14F-4D97-AF65-F5344CB8AC3E}">
        <p14:creationId xmlns:p14="http://schemas.microsoft.com/office/powerpoint/2010/main" val="20605839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B88348-FBE2-91E5-FE6E-EE115FD9A4DD}"/>
              </a:ext>
            </a:extLst>
          </p:cNvPr>
          <p:cNvSpPr>
            <a:spLocks noGrp="1"/>
          </p:cNvSpPr>
          <p:nvPr>
            <p:ph type="title"/>
          </p:nvPr>
        </p:nvSpPr>
        <p:spPr/>
        <p:txBody>
          <a:bodyPr/>
          <a:lstStyle/>
          <a:p>
            <a:r>
              <a:rPr lang="fr-FR" err="1"/>
              <a:t>Better</a:t>
            </a:r>
            <a:r>
              <a:rPr lang="fr-FR"/>
              <a:t> </a:t>
            </a:r>
            <a:r>
              <a:rPr lang="fr-FR" err="1"/>
              <a:t>coverage</a:t>
            </a:r>
            <a:r>
              <a:rPr lang="fr-FR"/>
              <a:t> </a:t>
            </a:r>
            <a:r>
              <a:rPr lang="fr-FR" err="1"/>
              <a:t>with</a:t>
            </a:r>
            <a:r>
              <a:rPr lang="fr-FR"/>
              <a:t> </a:t>
            </a:r>
            <a:r>
              <a:rPr lang="fr-FR" err="1"/>
              <a:t>stability</a:t>
            </a:r>
            <a:r>
              <a:rPr lang="fr-FR"/>
              <a:t> </a:t>
            </a:r>
            <a:r>
              <a:rPr lang="fr-FR" err="1"/>
              <a:t>assumptions</a:t>
            </a:r>
            <a:endParaRPr lang="fr-FR"/>
          </a:p>
        </p:txBody>
      </p:sp>
      <p:pic>
        <p:nvPicPr>
          <p:cNvPr id="6" name="Image 5">
            <a:extLst>
              <a:ext uri="{FF2B5EF4-FFF2-40B4-BE49-F238E27FC236}">
                <a16:creationId xmlns:a16="http://schemas.microsoft.com/office/drawing/2014/main" id="{56DB3709-312F-6874-DCDA-1F4E02A631C5}"/>
              </a:ext>
            </a:extLst>
          </p:cNvPr>
          <p:cNvPicPr>
            <a:picLocks noChangeAspect="1"/>
          </p:cNvPicPr>
          <p:nvPr/>
        </p:nvPicPr>
        <p:blipFill rotWithShape="1">
          <a:blip r:embed="rId2">
            <a:extLst>
              <a:ext uri="{28A0092B-C50C-407E-A947-70E740481C1C}">
                <a14:useLocalDpi xmlns:a14="http://schemas.microsoft.com/office/drawing/2010/main" val="0"/>
              </a:ext>
            </a:extLst>
          </a:blip>
          <a:srcRect t="19198" b="12526"/>
          <a:stretch/>
        </p:blipFill>
        <p:spPr>
          <a:xfrm>
            <a:off x="943942" y="974034"/>
            <a:ext cx="7256116" cy="3511827"/>
          </a:xfrm>
          <a:prstGeom prst="rect">
            <a:avLst/>
          </a:prstGeom>
        </p:spPr>
      </p:pic>
      <p:pic>
        <p:nvPicPr>
          <p:cNvPr id="4" name="Image 5">
            <a:extLst>
              <a:ext uri="{FF2B5EF4-FFF2-40B4-BE49-F238E27FC236}">
                <a16:creationId xmlns:a16="http://schemas.microsoft.com/office/drawing/2014/main" id="{BA3D5866-8E5D-2E32-8E8C-8706C3F80418}"/>
              </a:ext>
            </a:extLst>
          </p:cNvPr>
          <p:cNvPicPr>
            <a:picLocks noChangeAspect="1"/>
          </p:cNvPicPr>
          <p:nvPr/>
        </p:nvPicPr>
        <p:blipFill rotWithShape="1">
          <a:blip r:embed="rId2">
            <a:extLst>
              <a:ext uri="{28A0092B-C50C-407E-A947-70E740481C1C}">
                <a14:useLocalDpi xmlns:a14="http://schemas.microsoft.com/office/drawing/2010/main" val="0"/>
              </a:ext>
            </a:extLst>
          </a:blip>
          <a:srcRect t="18938" b="12657"/>
          <a:stretch/>
        </p:blipFill>
        <p:spPr>
          <a:xfrm>
            <a:off x="996951" y="987286"/>
            <a:ext cx="6480000" cy="3142118"/>
          </a:xfrm>
          <a:prstGeom prst="rect">
            <a:avLst/>
          </a:prstGeom>
        </p:spPr>
      </p:pic>
      <p:sp>
        <p:nvSpPr>
          <p:cNvPr id="3" name="ZoneTexte 2">
            <a:extLst>
              <a:ext uri="{FF2B5EF4-FFF2-40B4-BE49-F238E27FC236}">
                <a16:creationId xmlns:a16="http://schemas.microsoft.com/office/drawing/2014/main" id="{BC495311-7F73-0185-CC9D-A044CCC2403F}"/>
              </a:ext>
            </a:extLst>
          </p:cNvPr>
          <p:cNvSpPr txBox="1"/>
          <p:nvPr/>
        </p:nvSpPr>
        <p:spPr>
          <a:xfrm>
            <a:off x="1624791" y="4166245"/>
            <a:ext cx="5004609" cy="276999"/>
          </a:xfrm>
          <a:prstGeom prst="rect">
            <a:avLst/>
          </a:prstGeom>
          <a:solidFill>
            <a:schemeClr val="bg1"/>
          </a:solidFill>
        </p:spPr>
        <p:txBody>
          <a:bodyPr wrap="square" rtlCol="0">
            <a:spAutoFit/>
          </a:bodyPr>
          <a:lstStyle/>
          <a:p>
            <a:endParaRPr lang="fr-FR" sz="1200" dirty="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1164129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D77B82-6BCF-75B4-8F86-EDE1DFB44674}"/>
              </a:ext>
            </a:extLst>
          </p:cNvPr>
          <p:cNvSpPr>
            <a:spLocks noGrp="1"/>
          </p:cNvSpPr>
          <p:nvPr>
            <p:ph type="title"/>
          </p:nvPr>
        </p:nvSpPr>
        <p:spPr/>
        <p:txBody>
          <a:bodyPr/>
          <a:lstStyle/>
          <a:p>
            <a:r>
              <a:rPr lang="fr-FR" err="1"/>
              <a:t>References</a:t>
            </a:r>
            <a:endParaRPr lang="fr-FR"/>
          </a:p>
        </p:txBody>
      </p:sp>
      <p:pic>
        <p:nvPicPr>
          <p:cNvPr id="4" name="Image 3">
            <a:extLst>
              <a:ext uri="{FF2B5EF4-FFF2-40B4-BE49-F238E27FC236}">
                <a16:creationId xmlns:a16="http://schemas.microsoft.com/office/drawing/2014/main" id="{BAE748B8-3793-0FC5-358E-6A79830854B7}"/>
              </a:ext>
            </a:extLst>
          </p:cNvPr>
          <p:cNvPicPr>
            <a:picLocks noChangeAspect="1"/>
          </p:cNvPicPr>
          <p:nvPr/>
        </p:nvPicPr>
        <p:blipFill rotWithShape="1">
          <a:blip r:embed="rId2">
            <a:extLst>
              <a:ext uri="{28A0092B-C50C-407E-A947-70E740481C1C}">
                <a14:useLocalDpi xmlns:a14="http://schemas.microsoft.com/office/drawing/2010/main" val="0"/>
              </a:ext>
            </a:extLst>
          </a:blip>
          <a:srcRect t="27311" b="22061"/>
          <a:stretch/>
        </p:blipFill>
        <p:spPr>
          <a:xfrm>
            <a:off x="930719" y="1404730"/>
            <a:ext cx="7282562" cy="2604053"/>
          </a:xfrm>
          <a:prstGeom prst="rect">
            <a:avLst/>
          </a:prstGeom>
        </p:spPr>
      </p:pic>
    </p:spTree>
    <p:extLst>
      <p:ext uri="{BB962C8B-B14F-4D97-AF65-F5344CB8AC3E}">
        <p14:creationId xmlns:p14="http://schemas.microsoft.com/office/powerpoint/2010/main" val="2392557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phique 22">
            <a:extLst>
              <a:ext uri="{FF2B5EF4-FFF2-40B4-BE49-F238E27FC236}">
                <a16:creationId xmlns:a16="http://schemas.microsoft.com/office/drawing/2014/main" id="{7E42A84E-426B-6F4E-98CC-BA4FA1C3061E}"/>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30700" y="3701676"/>
            <a:ext cx="1141195" cy="1034208"/>
          </a:xfrm>
          <a:prstGeom prst="rect">
            <a:avLst/>
          </a:prstGeom>
        </p:spPr>
      </p:pic>
      <p:sp>
        <p:nvSpPr>
          <p:cNvPr id="16" name="Ellipse 15">
            <a:extLst>
              <a:ext uri="{FF2B5EF4-FFF2-40B4-BE49-F238E27FC236}">
                <a16:creationId xmlns:a16="http://schemas.microsoft.com/office/drawing/2014/main" id="{B8EA9E55-930F-D540-9C11-3BE861872777}"/>
              </a:ext>
            </a:extLst>
          </p:cNvPr>
          <p:cNvSpPr/>
          <p:nvPr/>
        </p:nvSpPr>
        <p:spPr>
          <a:xfrm>
            <a:off x="1615440" y="564167"/>
            <a:ext cx="771714" cy="771714"/>
          </a:xfrm>
          <a:prstGeom prst="ellipse">
            <a:avLst/>
          </a:prstGeom>
          <a:solidFill>
            <a:srgbClr val="3E727A"/>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fr-FR" sz="2000" b="1">
                <a:solidFill>
                  <a:schemeClr val="bg1"/>
                </a:solidFill>
              </a:rPr>
              <a:t>4</a:t>
            </a:r>
          </a:p>
        </p:txBody>
      </p:sp>
      <p:sp>
        <p:nvSpPr>
          <p:cNvPr id="5" name="Espace réservé du texte 4">
            <a:extLst>
              <a:ext uri="{FF2B5EF4-FFF2-40B4-BE49-F238E27FC236}">
                <a16:creationId xmlns:a16="http://schemas.microsoft.com/office/drawing/2014/main" id="{F2DBAB71-641E-CD4B-8496-D8B61109EF4C}"/>
              </a:ext>
            </a:extLst>
          </p:cNvPr>
          <p:cNvSpPr>
            <a:spLocks noGrp="1"/>
          </p:cNvSpPr>
          <p:nvPr>
            <p:ph type="body" sz="quarter" idx="10"/>
          </p:nvPr>
        </p:nvSpPr>
        <p:spPr/>
        <p:txBody>
          <a:bodyPr/>
          <a:lstStyle/>
          <a:p>
            <a:r>
              <a:rPr lang="en-GB"/>
              <a:t>Principles of MAPIE</a:t>
            </a:r>
            <a:endParaRPr lang="en-GB" sz="1200" b="0"/>
          </a:p>
        </p:txBody>
      </p:sp>
      <p:sp>
        <p:nvSpPr>
          <p:cNvPr id="3" name="Espace réservé pour une image  2">
            <a:extLst>
              <a:ext uri="{FF2B5EF4-FFF2-40B4-BE49-F238E27FC236}">
                <a16:creationId xmlns:a16="http://schemas.microsoft.com/office/drawing/2014/main" id="{F42C24F6-89AF-FE45-A65A-A69AB0707A1C}"/>
              </a:ext>
            </a:extLst>
          </p:cNvPr>
          <p:cNvSpPr>
            <a:spLocks noGrp="1"/>
          </p:cNvSpPr>
          <p:nvPr>
            <p:ph type="pic" sz="quarter" idx="11"/>
          </p:nvPr>
        </p:nvSpPr>
        <p:spPr/>
      </p:sp>
      <p:pic>
        <p:nvPicPr>
          <p:cNvPr id="7" name="Espace réservé pour une image  6" descr="Une image contenant eau, extérieur, tortue, nageant&#10;&#10;Description générée automatiquement">
            <a:extLst>
              <a:ext uri="{FF2B5EF4-FFF2-40B4-BE49-F238E27FC236}">
                <a16:creationId xmlns:a16="http://schemas.microsoft.com/office/drawing/2014/main" id="{D06D07B7-02CD-8C4F-BDE3-B8C97F01CCB0}"/>
              </a:ext>
            </a:extLst>
          </p:cNvPr>
          <p:cNvPicPr>
            <a:picLocks noChangeAspect="1"/>
          </p:cNvPicPr>
          <p:nvPr/>
        </p:nvPicPr>
        <p:blipFill>
          <a:blip r:embed="rId4">
            <a:extLst>
              <a:ext uri="{28A0092B-C50C-407E-A947-70E740481C1C}">
                <a14:useLocalDpi xmlns:a14="http://schemas.microsoft.com/office/drawing/2010/main" val="0"/>
              </a:ext>
            </a:extLst>
          </a:blip>
          <a:srcRect t="47" b="47"/>
          <a:stretch>
            <a:fillRect/>
          </a:stretch>
        </p:blipFill>
        <p:spPr>
          <a:xfrm>
            <a:off x="4001544" y="-1715"/>
            <a:ext cx="5142455" cy="5143500"/>
          </a:xfrm>
          <a:prstGeom prst="rect">
            <a:avLst/>
          </a:prstGeom>
          <a:solidFill>
            <a:schemeClr val="bg1">
              <a:lumMod val="95000"/>
            </a:schemeClr>
          </a:solidFill>
        </p:spPr>
      </p:pic>
      <p:cxnSp>
        <p:nvCxnSpPr>
          <p:cNvPr id="9" name="Connecteur droit 8">
            <a:extLst>
              <a:ext uri="{FF2B5EF4-FFF2-40B4-BE49-F238E27FC236}">
                <a16:creationId xmlns:a16="http://schemas.microsoft.com/office/drawing/2014/main" id="{E794646A-3FF1-094B-9946-F4C18E77187C}"/>
              </a:ext>
            </a:extLst>
          </p:cNvPr>
          <p:cNvCxnSpPr>
            <a:cxnSpLocks/>
          </p:cNvCxnSpPr>
          <p:nvPr/>
        </p:nvCxnSpPr>
        <p:spPr>
          <a:xfrm>
            <a:off x="3808116" y="160187"/>
            <a:ext cx="0" cy="4879025"/>
          </a:xfrm>
          <a:prstGeom prst="line">
            <a:avLst/>
          </a:prstGeom>
          <a:ln w="317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 name="Ellipse 9">
            <a:extLst>
              <a:ext uri="{FF2B5EF4-FFF2-40B4-BE49-F238E27FC236}">
                <a16:creationId xmlns:a16="http://schemas.microsoft.com/office/drawing/2014/main" id="{124E6C4B-97F2-8D42-880E-45F6EF4686BC}"/>
              </a:ext>
            </a:extLst>
          </p:cNvPr>
          <p:cNvSpPr/>
          <p:nvPr/>
        </p:nvSpPr>
        <p:spPr>
          <a:xfrm>
            <a:off x="3772598" y="447638"/>
            <a:ext cx="83706" cy="83705"/>
          </a:xfrm>
          <a:prstGeom prst="ellipse">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sp>
        <p:nvSpPr>
          <p:cNvPr id="12" name="Ellipse 11">
            <a:extLst>
              <a:ext uri="{FF2B5EF4-FFF2-40B4-BE49-F238E27FC236}">
                <a16:creationId xmlns:a16="http://schemas.microsoft.com/office/drawing/2014/main" id="{48EAD6E3-4DEE-D142-B176-3310ADC02F1D}"/>
              </a:ext>
            </a:extLst>
          </p:cNvPr>
          <p:cNvSpPr/>
          <p:nvPr/>
        </p:nvSpPr>
        <p:spPr>
          <a:xfrm>
            <a:off x="3772598" y="1528790"/>
            <a:ext cx="83706" cy="83705"/>
          </a:xfrm>
          <a:prstGeom prst="ellipse">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sp>
        <p:nvSpPr>
          <p:cNvPr id="14" name="Ellipse 13">
            <a:extLst>
              <a:ext uri="{FF2B5EF4-FFF2-40B4-BE49-F238E27FC236}">
                <a16:creationId xmlns:a16="http://schemas.microsoft.com/office/drawing/2014/main" id="{6476B22D-0700-E74A-9103-FAB1B2616FDC}"/>
              </a:ext>
            </a:extLst>
          </p:cNvPr>
          <p:cNvSpPr/>
          <p:nvPr/>
        </p:nvSpPr>
        <p:spPr>
          <a:xfrm>
            <a:off x="3772598" y="2609940"/>
            <a:ext cx="83706" cy="83705"/>
          </a:xfrm>
          <a:prstGeom prst="ellipse">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sp>
        <p:nvSpPr>
          <p:cNvPr id="17" name="Ellipse 16">
            <a:extLst>
              <a:ext uri="{FF2B5EF4-FFF2-40B4-BE49-F238E27FC236}">
                <a16:creationId xmlns:a16="http://schemas.microsoft.com/office/drawing/2014/main" id="{96682981-8409-6544-AA85-262F57C5B07F}"/>
              </a:ext>
            </a:extLst>
          </p:cNvPr>
          <p:cNvSpPr/>
          <p:nvPr/>
        </p:nvSpPr>
        <p:spPr>
          <a:xfrm>
            <a:off x="3772598" y="3691091"/>
            <a:ext cx="83706" cy="83705"/>
          </a:xfrm>
          <a:prstGeom prst="ellipse">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sp>
        <p:nvSpPr>
          <p:cNvPr id="18" name="Ellipse 16">
            <a:extLst>
              <a:ext uri="{FF2B5EF4-FFF2-40B4-BE49-F238E27FC236}">
                <a16:creationId xmlns:a16="http://schemas.microsoft.com/office/drawing/2014/main" id="{04BCD4E5-C619-1C4D-9C9E-54E525F38BF8}"/>
              </a:ext>
            </a:extLst>
          </p:cNvPr>
          <p:cNvSpPr/>
          <p:nvPr/>
        </p:nvSpPr>
        <p:spPr>
          <a:xfrm>
            <a:off x="3779272" y="4767993"/>
            <a:ext cx="83706" cy="83705"/>
          </a:xfrm>
          <a:prstGeom prst="ellipse">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spTree>
    <p:extLst>
      <p:ext uri="{BB962C8B-B14F-4D97-AF65-F5344CB8AC3E}">
        <p14:creationId xmlns:p14="http://schemas.microsoft.com/office/powerpoint/2010/main" val="7889996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5FCFF2F-870F-EC4E-BBF1-7412696209F9}"/>
              </a:ext>
            </a:extLst>
          </p:cNvPr>
          <p:cNvSpPr>
            <a:spLocks noGrp="1"/>
          </p:cNvSpPr>
          <p:nvPr>
            <p:ph type="title"/>
          </p:nvPr>
        </p:nvSpPr>
        <p:spPr>
          <a:xfrm>
            <a:off x="115911" y="128260"/>
            <a:ext cx="8905740" cy="593896"/>
          </a:xfrm>
        </p:spPr>
        <p:txBody>
          <a:bodyPr lIns="91440" tIns="45720" rIns="91440" bIns="45720" anchor="ctr"/>
          <a:lstStyle/>
          <a:p>
            <a:r>
              <a:rPr lang="en-GB">
                <a:latin typeface="Trebuchet MS"/>
              </a:rPr>
              <a:t>Why starting the MAPIE project ?</a:t>
            </a:r>
            <a:endParaRPr lang="en-GB"/>
          </a:p>
        </p:txBody>
      </p:sp>
      <p:sp>
        <p:nvSpPr>
          <p:cNvPr id="39" name="Espace réservé du contenu 1">
            <a:extLst>
              <a:ext uri="{FF2B5EF4-FFF2-40B4-BE49-F238E27FC236}">
                <a16:creationId xmlns:a16="http://schemas.microsoft.com/office/drawing/2014/main" id="{A74415B5-242E-F04E-9D21-0EE2ECEAAFC0}"/>
              </a:ext>
            </a:extLst>
          </p:cNvPr>
          <p:cNvSpPr txBox="1">
            <a:spLocks/>
          </p:cNvSpPr>
          <p:nvPr/>
        </p:nvSpPr>
        <p:spPr>
          <a:xfrm>
            <a:off x="539552" y="616057"/>
            <a:ext cx="8204942" cy="3553880"/>
          </a:xfrm>
          <a:prstGeom prst="rect">
            <a:avLst/>
          </a:prstGeom>
        </p:spPr>
        <p:txBody>
          <a:bodyPr/>
          <a:lstStyle>
            <a:lvl1pPr marL="250467" indent="-250467" algn="l" defTabSz="1015905" rtl="0" eaLnBrk="1" latinLnBrk="0" hangingPunct="1">
              <a:spcBef>
                <a:spcPct val="20000"/>
              </a:spcBef>
              <a:buFont typeface="Arial" panose="020B0604020202020204" pitchFamily="34" charset="0"/>
              <a:buChar char="•"/>
              <a:tabLst/>
              <a:defRPr sz="1400" b="0" i="0" kern="1200">
                <a:solidFill>
                  <a:srgbClr val="000000"/>
                </a:solidFill>
                <a:latin typeface="+mj-lt"/>
                <a:ea typeface="Nunito" panose="02000503030000020003" pitchFamily="2" charset="77"/>
                <a:cs typeface="Nunito" panose="02000503030000020003" pitchFamily="2" charset="77"/>
              </a:defRPr>
            </a:lvl1pPr>
            <a:lvl2pPr marL="594420" indent="-298093" algn="l" defTabSz="1015905" rtl="0" eaLnBrk="1" latinLnBrk="0" hangingPunct="1">
              <a:spcBef>
                <a:spcPct val="20000"/>
              </a:spcBef>
              <a:buFont typeface="Arial" panose="020B0604020202020204" pitchFamily="34" charset="0"/>
              <a:buChar char="–"/>
              <a:tabLst/>
              <a:defRPr sz="1333" kern="1200">
                <a:solidFill>
                  <a:schemeClr val="tx1"/>
                </a:solidFill>
                <a:latin typeface="Nunito" panose="02000503030000020003" pitchFamily="2" charset="77"/>
                <a:ea typeface="Nunito" panose="02000503030000020003" pitchFamily="2" charset="77"/>
                <a:cs typeface="Nunito" panose="02000503030000020003" pitchFamily="2" charset="77"/>
              </a:defRPr>
            </a:lvl2pPr>
            <a:lvl3pPr marL="791971" indent="-197552" algn="l" defTabSz="1015905" rtl="0" eaLnBrk="1" latinLnBrk="0" hangingPunct="1">
              <a:spcBef>
                <a:spcPct val="20000"/>
              </a:spcBef>
              <a:buFont typeface="Wingdings" charset="2"/>
              <a:buChar char="§"/>
              <a:tabLst/>
              <a:defRPr sz="1111" kern="1200">
                <a:solidFill>
                  <a:schemeClr val="tx1"/>
                </a:solidFill>
                <a:latin typeface="Nunito" panose="02000503030000020003" pitchFamily="2" charset="77"/>
                <a:ea typeface="Nunito" panose="02000503030000020003" pitchFamily="2" charset="77"/>
                <a:cs typeface="Nunito" panose="02000503030000020003" pitchFamily="2" charset="77"/>
              </a:defRPr>
            </a:lvl3pPr>
            <a:lvl4pPr marL="991286" indent="-199316" algn="l" defTabSz="1015905" rtl="0" eaLnBrk="1" latinLnBrk="0" hangingPunct="1">
              <a:spcBef>
                <a:spcPct val="20000"/>
              </a:spcBef>
              <a:buFont typeface="Arial" panose="020B0604020202020204" pitchFamily="34" charset="0"/>
              <a:buChar char="–"/>
              <a:tabLst/>
              <a:defRPr sz="1111" kern="1200">
                <a:solidFill>
                  <a:schemeClr val="tx1"/>
                </a:solidFill>
                <a:latin typeface="Nunito" panose="02000503030000020003" pitchFamily="2" charset="77"/>
                <a:ea typeface="Nunito" panose="02000503030000020003" pitchFamily="2" charset="77"/>
                <a:cs typeface="Nunito" panose="02000503030000020003" pitchFamily="2" charset="77"/>
              </a:defRPr>
            </a:lvl4pPr>
            <a:lvl5pPr marL="1135922" indent="-144635" algn="l" defTabSz="1015905" rtl="0" eaLnBrk="1" latinLnBrk="0" hangingPunct="1">
              <a:spcBef>
                <a:spcPct val="20000"/>
              </a:spcBef>
              <a:buFont typeface="Arial" panose="020B0604020202020204" pitchFamily="34" charset="0"/>
              <a:buChar char="»"/>
              <a:tabLst/>
              <a:defRPr sz="1000" kern="1200">
                <a:solidFill>
                  <a:schemeClr val="tx1"/>
                </a:solidFill>
                <a:latin typeface="Nunito" panose="02000503030000020003" pitchFamily="2" charset="77"/>
                <a:ea typeface="Nunito" panose="02000503030000020003" pitchFamily="2" charset="77"/>
                <a:cs typeface="Nunito" panose="02000503030000020003" pitchFamily="2" charset="77"/>
              </a:defRPr>
            </a:lvl5pPr>
            <a:lvl6pPr marL="2793734" indent="-253974" algn="l" defTabSz="1015905"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6pPr>
            <a:lvl7pPr marL="3301687" indent="-253974" algn="l" defTabSz="1015905"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7pPr>
            <a:lvl8pPr marL="3809639" indent="-253974" algn="l" defTabSz="1015905"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8pPr>
            <a:lvl9pPr marL="4317590" indent="-253974" algn="l" defTabSz="1015905"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9pPr>
          </a:lstStyle>
          <a:p>
            <a:pPr marL="0" indent="0">
              <a:lnSpc>
                <a:spcPct val="150000"/>
              </a:lnSpc>
              <a:buNone/>
            </a:pPr>
            <a:r>
              <a:rPr lang="en-GB" b="1">
                <a:solidFill>
                  <a:srgbClr val="004F5F"/>
                </a:solidFill>
              </a:rPr>
              <a:t>We aim at building a Python library that computes confidence sets with three objectives : </a:t>
            </a:r>
          </a:p>
        </p:txBody>
      </p:sp>
      <p:grpSp>
        <p:nvGrpSpPr>
          <p:cNvPr id="7" name="Group 6">
            <a:extLst>
              <a:ext uri="{FF2B5EF4-FFF2-40B4-BE49-F238E27FC236}">
                <a16:creationId xmlns:a16="http://schemas.microsoft.com/office/drawing/2014/main" id="{4B999A04-5DE8-A24E-825C-C1A27CBB85A9}"/>
              </a:ext>
            </a:extLst>
          </p:cNvPr>
          <p:cNvGrpSpPr/>
          <p:nvPr/>
        </p:nvGrpSpPr>
        <p:grpSpPr>
          <a:xfrm>
            <a:off x="6875528" y="1000565"/>
            <a:ext cx="1334498" cy="1328056"/>
            <a:chOff x="253753" y="2921955"/>
            <a:chExt cx="1554421" cy="1546917"/>
          </a:xfrm>
          <a:solidFill>
            <a:schemeClr val="accent2">
              <a:lumMod val="40000"/>
              <a:lumOff val="60000"/>
            </a:schemeClr>
          </a:solidFill>
        </p:grpSpPr>
        <p:sp>
          <p:nvSpPr>
            <p:cNvPr id="4" name="Oval 3">
              <a:extLst>
                <a:ext uri="{FF2B5EF4-FFF2-40B4-BE49-F238E27FC236}">
                  <a16:creationId xmlns:a16="http://schemas.microsoft.com/office/drawing/2014/main" id="{002263B3-0C2E-D64D-9801-DC7599CE6AA6}"/>
                </a:ext>
              </a:extLst>
            </p:cNvPr>
            <p:cNvSpPr/>
            <p:nvPr/>
          </p:nvSpPr>
          <p:spPr>
            <a:xfrm>
              <a:off x="261257" y="2921955"/>
              <a:ext cx="1546917" cy="1546917"/>
            </a:xfrm>
            <a:prstGeom prst="ellipse">
              <a:avLst/>
            </a:prstGeom>
            <a:grpFill/>
            <a:ln w="12700">
              <a:solidFill>
                <a:srgbClr val="1E86A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US" sz="1200">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5" name="TextBox 4">
              <a:extLst>
                <a:ext uri="{FF2B5EF4-FFF2-40B4-BE49-F238E27FC236}">
                  <a16:creationId xmlns:a16="http://schemas.microsoft.com/office/drawing/2014/main" id="{4D8A47E9-206D-CB44-B5E6-C47F5E8B598D}"/>
                </a:ext>
              </a:extLst>
            </p:cNvPr>
            <p:cNvSpPr txBox="1"/>
            <p:nvPr/>
          </p:nvSpPr>
          <p:spPr>
            <a:xfrm>
              <a:off x="253753" y="3211441"/>
              <a:ext cx="1546917" cy="967944"/>
            </a:xfrm>
            <a:prstGeom prst="rect">
              <a:avLst/>
            </a:prstGeom>
            <a:noFill/>
          </p:spPr>
          <p:txBody>
            <a:bodyPr wrap="square" rtlCol="0">
              <a:spAutoFit/>
            </a:bodyPr>
            <a:lstStyle/>
            <a:p>
              <a:pPr algn="ctr"/>
              <a:r>
                <a:rPr lang="en-GB" sz="1200" b="1">
                  <a:latin typeface="Trebuchet MS" panose="020B0703020202090204" pitchFamily="34" charset="0"/>
                  <a:ea typeface="Segoe UI" panose="020B0502040204020203" pitchFamily="34" charset="0"/>
                  <a:cs typeface="Segoe UI" panose="020B0502040204020203" pitchFamily="34" charset="0"/>
                </a:rPr>
                <a:t>Algorithmic transparency for trustworthy AI</a:t>
              </a:r>
              <a:endParaRPr lang="en-GB" sz="1200" b="1" u="sng">
                <a:latin typeface="Trebuchet MS" panose="020B0703020202090204" pitchFamily="34" charset="0"/>
                <a:ea typeface="Segoe UI" panose="020B0502040204020203" pitchFamily="34" charset="0"/>
                <a:cs typeface="Segoe UI" panose="020B0502040204020203" pitchFamily="34" charset="0"/>
              </a:endParaRPr>
            </a:p>
          </p:txBody>
        </p:sp>
      </p:grpSp>
      <p:grpSp>
        <p:nvGrpSpPr>
          <p:cNvPr id="48" name="Group 47">
            <a:extLst>
              <a:ext uri="{FF2B5EF4-FFF2-40B4-BE49-F238E27FC236}">
                <a16:creationId xmlns:a16="http://schemas.microsoft.com/office/drawing/2014/main" id="{2AAC8106-2CBD-9A44-92AE-A6071C9928A7}"/>
              </a:ext>
            </a:extLst>
          </p:cNvPr>
          <p:cNvGrpSpPr/>
          <p:nvPr/>
        </p:nvGrpSpPr>
        <p:grpSpPr>
          <a:xfrm>
            <a:off x="899165" y="993494"/>
            <a:ext cx="1328054" cy="1328055"/>
            <a:chOff x="261257" y="2921955"/>
            <a:chExt cx="1546917" cy="1546917"/>
          </a:xfrm>
          <a:solidFill>
            <a:schemeClr val="accent2">
              <a:lumMod val="40000"/>
              <a:lumOff val="60000"/>
            </a:schemeClr>
          </a:solidFill>
        </p:grpSpPr>
        <p:sp>
          <p:nvSpPr>
            <p:cNvPr id="49" name="Oval 48">
              <a:extLst>
                <a:ext uri="{FF2B5EF4-FFF2-40B4-BE49-F238E27FC236}">
                  <a16:creationId xmlns:a16="http://schemas.microsoft.com/office/drawing/2014/main" id="{364BCD37-45F5-F140-8352-45AFC9D7311A}"/>
                </a:ext>
              </a:extLst>
            </p:cNvPr>
            <p:cNvSpPr/>
            <p:nvPr/>
          </p:nvSpPr>
          <p:spPr>
            <a:xfrm>
              <a:off x="261257" y="2921955"/>
              <a:ext cx="1546917" cy="1546917"/>
            </a:xfrm>
            <a:prstGeom prst="ellipse">
              <a:avLst/>
            </a:prstGeom>
            <a:grpFill/>
            <a:ln w="12700">
              <a:solidFill>
                <a:srgbClr val="1E86A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US" sz="1200">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50" name="TextBox 49">
              <a:extLst>
                <a:ext uri="{FF2B5EF4-FFF2-40B4-BE49-F238E27FC236}">
                  <a16:creationId xmlns:a16="http://schemas.microsoft.com/office/drawing/2014/main" id="{A64590E0-7A9D-1D4E-A952-B7CE295BBA91}"/>
                </a:ext>
              </a:extLst>
            </p:cNvPr>
            <p:cNvSpPr txBox="1"/>
            <p:nvPr/>
          </p:nvSpPr>
          <p:spPr>
            <a:xfrm>
              <a:off x="268761" y="3211440"/>
              <a:ext cx="1539412" cy="967944"/>
            </a:xfrm>
            <a:prstGeom prst="rect">
              <a:avLst/>
            </a:prstGeom>
            <a:noFill/>
          </p:spPr>
          <p:txBody>
            <a:bodyPr wrap="square" rtlCol="0">
              <a:spAutoFit/>
            </a:bodyPr>
            <a:lstStyle/>
            <a:p>
              <a:pPr algn="ctr"/>
              <a:r>
                <a:rPr lang="en-GB" sz="1200" b="1">
                  <a:latin typeface="Trebuchet MS" panose="020B0703020202090204" pitchFamily="34" charset="0"/>
                  <a:ea typeface="Segoe UI" panose="020B0502040204020203" pitchFamily="34" charset="0"/>
                  <a:cs typeface="Segoe UI" panose="020B0502040204020203" pitchFamily="34" charset="0"/>
                </a:rPr>
                <a:t>Theoretical guarantees on the coverage probabilities</a:t>
              </a:r>
              <a:endParaRPr lang="en-GB" sz="1200" b="1" u="sng">
                <a:latin typeface="Trebuchet MS" panose="020B0703020202090204" pitchFamily="34" charset="0"/>
                <a:ea typeface="Segoe UI" panose="020B0502040204020203" pitchFamily="34" charset="0"/>
                <a:cs typeface="Segoe UI" panose="020B0502040204020203" pitchFamily="34" charset="0"/>
              </a:endParaRPr>
            </a:p>
          </p:txBody>
        </p:sp>
      </p:grpSp>
      <p:sp>
        <p:nvSpPr>
          <p:cNvPr id="32" name="TextBox 31">
            <a:extLst>
              <a:ext uri="{FF2B5EF4-FFF2-40B4-BE49-F238E27FC236}">
                <a16:creationId xmlns:a16="http://schemas.microsoft.com/office/drawing/2014/main" id="{3FE8858D-F00E-1CFE-079D-D38477161A08}"/>
              </a:ext>
            </a:extLst>
          </p:cNvPr>
          <p:cNvSpPr txBox="1"/>
          <p:nvPr/>
        </p:nvSpPr>
        <p:spPr>
          <a:xfrm>
            <a:off x="93368" y="2433895"/>
            <a:ext cx="2957473" cy="1384995"/>
          </a:xfrm>
          <a:prstGeom prst="rect">
            <a:avLst/>
          </a:prstGeom>
          <a:noFill/>
        </p:spPr>
        <p:txBody>
          <a:bodyPr wrap="square">
            <a:spAutoFit/>
          </a:bodyPr>
          <a:lstStyle/>
          <a:p>
            <a:pPr marL="171450" indent="-171450">
              <a:buFont typeface="Arial" panose="020B0604020202020204" pitchFamily="34" charset="0"/>
              <a:buChar char="•"/>
            </a:pPr>
            <a:r>
              <a:rPr lang="en-GB" sz="1200">
                <a:latin typeface="Trebuchet MS" panose="020B0703020202090204" pitchFamily="34" charset="0"/>
                <a:ea typeface="Segoe UI" panose="020B0502040204020203" pitchFamily="34" charset="0"/>
                <a:cs typeface="Segoe UI" panose="020B0502040204020203" pitchFamily="34" charset="0"/>
              </a:rPr>
              <a:t>Theoretical guarantees on the coverage probabilities of the estimated prediction sets or intervals</a:t>
            </a:r>
          </a:p>
          <a:p>
            <a:pPr marL="171450" indent="-171450">
              <a:buFont typeface="Arial" panose="020B0604020202020204" pitchFamily="34" charset="0"/>
              <a:buChar char="•"/>
            </a:pPr>
            <a:endParaRPr lang="en-GB" sz="1200">
              <a:latin typeface="Trebuchet MS" panose="020B0703020202090204" pitchFamily="34" charset="0"/>
              <a:ea typeface="Segoe UI" panose="020B0502040204020203" pitchFamily="34" charset="0"/>
              <a:cs typeface="Segoe UI" panose="020B0502040204020203" pitchFamily="34" charset="0"/>
            </a:endParaRPr>
          </a:p>
          <a:p>
            <a:pPr marL="171450" indent="-171450">
              <a:buFont typeface="Arial" panose="020B0604020202020204" pitchFamily="34" charset="0"/>
              <a:buChar char="•"/>
            </a:pPr>
            <a:r>
              <a:rPr lang="en-GB" sz="1200">
                <a:latin typeface="Trebuchet MS" panose="020B0703020202090204" pitchFamily="34" charset="0"/>
                <a:ea typeface="Segoe UI" panose="020B0502040204020203" pitchFamily="34" charset="0"/>
                <a:cs typeface="Segoe UI" panose="020B0502040204020203" pitchFamily="34" charset="0"/>
              </a:rPr>
              <a:t>Mild assumptions of the data distributions or the model</a:t>
            </a:r>
          </a:p>
          <a:p>
            <a:endParaRPr lang="en-GB" sz="1200">
              <a:latin typeface="Trebuchet MS" panose="020B0703020202090204" pitchFamily="34" charset="0"/>
              <a:ea typeface="Segoe UI" panose="020B0502040204020203" pitchFamily="34" charset="0"/>
              <a:cs typeface="Segoe UI" panose="020B0502040204020203" pitchFamily="34" charset="0"/>
            </a:endParaRPr>
          </a:p>
        </p:txBody>
      </p:sp>
      <p:sp>
        <p:nvSpPr>
          <p:cNvPr id="35" name="TextBox 34">
            <a:extLst>
              <a:ext uri="{FF2B5EF4-FFF2-40B4-BE49-F238E27FC236}">
                <a16:creationId xmlns:a16="http://schemas.microsoft.com/office/drawing/2014/main" id="{085D0B82-6843-BFA0-249F-2C3A0EF7FC93}"/>
              </a:ext>
            </a:extLst>
          </p:cNvPr>
          <p:cNvSpPr txBox="1"/>
          <p:nvPr/>
        </p:nvSpPr>
        <p:spPr>
          <a:xfrm>
            <a:off x="6065568" y="2432516"/>
            <a:ext cx="2957473" cy="830997"/>
          </a:xfrm>
          <a:prstGeom prst="rect">
            <a:avLst/>
          </a:prstGeom>
          <a:noFill/>
        </p:spPr>
        <p:txBody>
          <a:bodyPr wrap="square">
            <a:spAutoFit/>
          </a:bodyPr>
          <a:lstStyle/>
          <a:p>
            <a:pPr marL="171450" indent="-171450">
              <a:buFont typeface="Arial" panose="020B0604020202020204" pitchFamily="34" charset="0"/>
              <a:buChar char="•"/>
            </a:pPr>
            <a:r>
              <a:rPr lang="en-GB" sz="1200">
                <a:latin typeface="Trebuchet MS" panose="020B0703020202090204" pitchFamily="34" charset="0"/>
                <a:ea typeface="Segoe UI" panose="020B0502040204020203" pitchFamily="34" charset="0"/>
                <a:cs typeface="Segoe UI" panose="020B0502040204020203" pitchFamily="34" charset="0"/>
              </a:rPr>
              <a:t>Open source implementation in Python</a:t>
            </a:r>
          </a:p>
          <a:p>
            <a:pPr marL="171450" indent="-171450">
              <a:buFont typeface="Arial" panose="020B0604020202020204" pitchFamily="34" charset="0"/>
              <a:buChar char="•"/>
            </a:pPr>
            <a:endParaRPr lang="en-GB" sz="1200">
              <a:latin typeface="Trebuchet MS" panose="020B0703020202090204" pitchFamily="34" charset="0"/>
              <a:ea typeface="Segoe UI" panose="020B0502040204020203" pitchFamily="34" charset="0"/>
              <a:cs typeface="Segoe UI" panose="020B0502040204020203" pitchFamily="34" charset="0"/>
            </a:endParaRPr>
          </a:p>
          <a:p>
            <a:pPr marL="171450" indent="-171450">
              <a:buFont typeface="Arial" panose="020B0604020202020204" pitchFamily="34" charset="0"/>
              <a:buChar char="•"/>
            </a:pPr>
            <a:r>
              <a:rPr lang="en-GB" sz="1200">
                <a:latin typeface="Trebuchet MS" panose="020B0703020202090204" pitchFamily="34" charset="0"/>
                <a:ea typeface="Segoe UI" panose="020B0502040204020203" pitchFamily="34" charset="0"/>
                <a:cs typeface="Segoe UI" panose="020B0502040204020203" pitchFamily="34" charset="0"/>
              </a:rPr>
              <a:t>Extensive tests and documentations</a:t>
            </a:r>
          </a:p>
        </p:txBody>
      </p:sp>
      <p:grpSp>
        <p:nvGrpSpPr>
          <p:cNvPr id="36" name="Group 35">
            <a:extLst>
              <a:ext uri="{FF2B5EF4-FFF2-40B4-BE49-F238E27FC236}">
                <a16:creationId xmlns:a16="http://schemas.microsoft.com/office/drawing/2014/main" id="{70968CFA-76BF-0CCD-93FA-B71CA7F63E77}"/>
              </a:ext>
            </a:extLst>
          </p:cNvPr>
          <p:cNvGrpSpPr/>
          <p:nvPr/>
        </p:nvGrpSpPr>
        <p:grpSpPr>
          <a:xfrm>
            <a:off x="3907972" y="993494"/>
            <a:ext cx="1328056" cy="1328056"/>
            <a:chOff x="542576" y="2921955"/>
            <a:chExt cx="1546917" cy="1546917"/>
          </a:xfrm>
          <a:solidFill>
            <a:schemeClr val="accent2">
              <a:lumMod val="40000"/>
              <a:lumOff val="60000"/>
            </a:schemeClr>
          </a:solidFill>
        </p:grpSpPr>
        <p:sp>
          <p:nvSpPr>
            <p:cNvPr id="37" name="Oval 36">
              <a:extLst>
                <a:ext uri="{FF2B5EF4-FFF2-40B4-BE49-F238E27FC236}">
                  <a16:creationId xmlns:a16="http://schemas.microsoft.com/office/drawing/2014/main" id="{FD1A47A4-75F2-21B2-12D1-3CA56C98ECAE}"/>
                </a:ext>
              </a:extLst>
            </p:cNvPr>
            <p:cNvSpPr/>
            <p:nvPr/>
          </p:nvSpPr>
          <p:spPr>
            <a:xfrm>
              <a:off x="542576" y="2921955"/>
              <a:ext cx="1546917" cy="1546917"/>
            </a:xfrm>
            <a:prstGeom prst="ellipse">
              <a:avLst/>
            </a:prstGeom>
            <a:grpFill/>
            <a:ln w="12700">
              <a:solidFill>
                <a:srgbClr val="1E86A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US" sz="1200">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38" name="TextBox 37">
              <a:extLst>
                <a:ext uri="{FF2B5EF4-FFF2-40B4-BE49-F238E27FC236}">
                  <a16:creationId xmlns:a16="http://schemas.microsoft.com/office/drawing/2014/main" id="{9C3DF2E8-89AA-0483-2A5C-94BCA6F0C9ED}"/>
                </a:ext>
              </a:extLst>
            </p:cNvPr>
            <p:cNvSpPr txBox="1"/>
            <p:nvPr/>
          </p:nvSpPr>
          <p:spPr>
            <a:xfrm>
              <a:off x="542576" y="3434777"/>
              <a:ext cx="1546917" cy="537746"/>
            </a:xfrm>
            <a:prstGeom prst="rect">
              <a:avLst/>
            </a:prstGeom>
            <a:noFill/>
          </p:spPr>
          <p:txBody>
            <a:bodyPr wrap="square" rtlCol="0">
              <a:spAutoFit/>
            </a:bodyPr>
            <a:lstStyle/>
            <a:p>
              <a:pPr algn="ctr"/>
              <a:r>
                <a:rPr lang="en-US" sz="1200" b="1">
                  <a:ea typeface="Segoe UI" panose="020B0502040204020203" pitchFamily="34" charset="0"/>
                  <a:cs typeface="Segoe UI" panose="020B0502040204020203" pitchFamily="34" charset="0"/>
                </a:rPr>
                <a:t>Model and use case agnostic</a:t>
              </a:r>
            </a:p>
          </p:txBody>
        </p:sp>
      </p:grpSp>
      <p:sp>
        <p:nvSpPr>
          <p:cNvPr id="40" name="TextBox 39">
            <a:extLst>
              <a:ext uri="{FF2B5EF4-FFF2-40B4-BE49-F238E27FC236}">
                <a16:creationId xmlns:a16="http://schemas.microsoft.com/office/drawing/2014/main" id="{58433655-614E-A25B-BDFD-48E25C05247E}"/>
              </a:ext>
            </a:extLst>
          </p:cNvPr>
          <p:cNvSpPr txBox="1"/>
          <p:nvPr/>
        </p:nvSpPr>
        <p:spPr>
          <a:xfrm>
            <a:off x="3093264" y="2433896"/>
            <a:ext cx="2957473" cy="1384995"/>
          </a:xfrm>
          <a:prstGeom prst="rect">
            <a:avLst/>
          </a:prstGeom>
          <a:noFill/>
        </p:spPr>
        <p:txBody>
          <a:bodyPr wrap="square">
            <a:spAutoFit/>
          </a:bodyPr>
          <a:lstStyle/>
          <a:p>
            <a:pPr marL="171450" indent="-171450">
              <a:buFont typeface="Arial" panose="020B0604020202020204" pitchFamily="34" charset="0"/>
              <a:buChar char="•"/>
            </a:pPr>
            <a:r>
              <a:rPr lang="en-GB" sz="1200">
                <a:latin typeface="Trebuchet MS" panose="020B0703020202090204" pitchFamily="34" charset="0"/>
                <a:ea typeface="Segoe UI" panose="020B0502040204020203" pitchFamily="34" charset="0"/>
                <a:cs typeface="Segoe UI" panose="020B0502040204020203" pitchFamily="34" charset="0"/>
              </a:rPr>
              <a:t>Address any “scikit-learn compatible” regressor or classifier (as a starter) to ease deployment and commoditize uncertainty </a:t>
            </a:r>
          </a:p>
          <a:p>
            <a:pPr marL="171450" indent="-171450">
              <a:buFont typeface="Arial" panose="020B0604020202020204" pitchFamily="34" charset="0"/>
              <a:buChar char="•"/>
            </a:pPr>
            <a:endParaRPr lang="en-GB" sz="1200">
              <a:latin typeface="Trebuchet MS" panose="020B0703020202090204" pitchFamily="34" charset="0"/>
              <a:ea typeface="Segoe UI" panose="020B0502040204020203" pitchFamily="34" charset="0"/>
              <a:cs typeface="Segoe UI" panose="020B0502040204020203" pitchFamily="34" charset="0"/>
            </a:endParaRPr>
          </a:p>
          <a:p>
            <a:pPr marL="171450" indent="-171450">
              <a:buFont typeface="Arial" panose="020B0604020202020204" pitchFamily="34" charset="0"/>
              <a:buChar char="•"/>
            </a:pPr>
            <a:r>
              <a:rPr lang="en-GB" sz="1200">
                <a:latin typeface="Trebuchet MS" panose="020B0703020202090204" pitchFamily="34" charset="0"/>
                <a:ea typeface="Segoe UI" panose="020B0502040204020203" pitchFamily="34" charset="0"/>
                <a:cs typeface="Segoe UI" panose="020B0502040204020203" pitchFamily="34" charset="0"/>
              </a:rPr>
              <a:t>Deep Learning, Time Series, NLP and CV should be addressed  </a:t>
            </a:r>
          </a:p>
        </p:txBody>
      </p:sp>
    </p:spTree>
    <p:extLst>
      <p:ext uri="{BB962C8B-B14F-4D97-AF65-F5344CB8AC3E}">
        <p14:creationId xmlns:p14="http://schemas.microsoft.com/office/powerpoint/2010/main" val="33308492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5FCFF2F-870F-EC4E-BBF1-7412696209F9}"/>
              </a:ext>
            </a:extLst>
          </p:cNvPr>
          <p:cNvSpPr>
            <a:spLocks noGrp="1"/>
          </p:cNvSpPr>
          <p:nvPr>
            <p:ph type="title"/>
          </p:nvPr>
        </p:nvSpPr>
        <p:spPr>
          <a:xfrm>
            <a:off x="115911" y="128260"/>
            <a:ext cx="8905740" cy="593896"/>
          </a:xfrm>
        </p:spPr>
        <p:txBody>
          <a:bodyPr lIns="91440" tIns="45720" rIns="91440" bIns="45720" anchor="ctr"/>
          <a:lstStyle/>
          <a:p>
            <a:r>
              <a:rPr lang="en-GB">
                <a:latin typeface="Trebuchet MS"/>
              </a:rPr>
              <a:t>Why starting the MAPIE project ?</a:t>
            </a:r>
            <a:endParaRPr lang="en-GB"/>
          </a:p>
        </p:txBody>
      </p:sp>
      <p:graphicFrame>
        <p:nvGraphicFramePr>
          <p:cNvPr id="81" name="Table 6">
            <a:extLst>
              <a:ext uri="{FF2B5EF4-FFF2-40B4-BE49-F238E27FC236}">
                <a16:creationId xmlns:a16="http://schemas.microsoft.com/office/drawing/2014/main" id="{A2172B2D-BD84-7C4F-AD9A-BF417237648B}"/>
              </a:ext>
            </a:extLst>
          </p:cNvPr>
          <p:cNvGraphicFramePr>
            <a:graphicFrameLocks noGrp="1"/>
          </p:cNvGraphicFramePr>
          <p:nvPr>
            <p:extLst>
              <p:ext uri="{D42A27DB-BD31-4B8C-83A1-F6EECF244321}">
                <p14:modId xmlns:p14="http://schemas.microsoft.com/office/powerpoint/2010/main" val="838274576"/>
              </p:ext>
            </p:extLst>
          </p:nvPr>
        </p:nvGraphicFramePr>
        <p:xfrm>
          <a:off x="1198033" y="2463010"/>
          <a:ext cx="6747933" cy="2268144"/>
        </p:xfrm>
        <a:graphic>
          <a:graphicData uri="http://schemas.openxmlformats.org/drawingml/2006/table">
            <a:tbl>
              <a:tblPr firstRow="1" bandRow="1">
                <a:tableStyleId>{0E3FDE45-AF77-4B5C-9715-49D594BDF05E}</a:tableStyleId>
              </a:tblPr>
              <a:tblGrid>
                <a:gridCol w="1855695">
                  <a:extLst>
                    <a:ext uri="{9D8B030D-6E8A-4147-A177-3AD203B41FA5}">
                      <a16:colId xmlns:a16="http://schemas.microsoft.com/office/drawing/2014/main" val="3454808420"/>
                    </a:ext>
                  </a:extLst>
                </a:gridCol>
                <a:gridCol w="1630746">
                  <a:extLst>
                    <a:ext uri="{9D8B030D-6E8A-4147-A177-3AD203B41FA5}">
                      <a16:colId xmlns:a16="http://schemas.microsoft.com/office/drawing/2014/main" val="705106791"/>
                    </a:ext>
                  </a:extLst>
                </a:gridCol>
                <a:gridCol w="1630746">
                  <a:extLst>
                    <a:ext uri="{9D8B030D-6E8A-4147-A177-3AD203B41FA5}">
                      <a16:colId xmlns:a16="http://schemas.microsoft.com/office/drawing/2014/main" val="4275622159"/>
                    </a:ext>
                  </a:extLst>
                </a:gridCol>
                <a:gridCol w="1630746">
                  <a:extLst>
                    <a:ext uri="{9D8B030D-6E8A-4147-A177-3AD203B41FA5}">
                      <a16:colId xmlns:a16="http://schemas.microsoft.com/office/drawing/2014/main" val="1743727728"/>
                    </a:ext>
                  </a:extLst>
                </a:gridCol>
              </a:tblGrid>
              <a:tr h="432048">
                <a:tc>
                  <a:txBody>
                    <a:bodyPr/>
                    <a:lstStyle/>
                    <a:p>
                      <a:pPr algn="l"/>
                      <a:r>
                        <a:rPr lang="en-GB" sz="1000"/>
                        <a:t>Method</a:t>
                      </a:r>
                    </a:p>
                  </a:txBody>
                  <a:tcPr anchor="ctr"/>
                </a:tc>
                <a:tc>
                  <a:txBody>
                    <a:bodyPr/>
                    <a:lstStyle/>
                    <a:p>
                      <a:pPr algn="ctr"/>
                      <a:r>
                        <a:rPr lang="en-GB" sz="1000"/>
                        <a:t>Theoretical guarantees</a:t>
                      </a:r>
                    </a:p>
                  </a:txBody>
                  <a:tcPr anchor="ctr"/>
                </a:tc>
                <a:tc>
                  <a:txBody>
                    <a:bodyPr/>
                    <a:lstStyle/>
                    <a:p>
                      <a:pPr algn="ctr"/>
                      <a:r>
                        <a:rPr lang="en-GB" sz="1000"/>
                        <a:t>Model Agnostic</a:t>
                      </a:r>
                    </a:p>
                  </a:txBody>
                  <a:tcPr anchor="ctr"/>
                </a:tc>
                <a:tc>
                  <a:txBody>
                    <a:bodyPr/>
                    <a:lstStyle/>
                    <a:p>
                      <a:pPr algn="ctr"/>
                      <a:r>
                        <a:rPr lang="en-GB" sz="1000"/>
                        <a:t>Open-Source Implementation</a:t>
                      </a:r>
                    </a:p>
                  </a:txBody>
                  <a:tcPr anchor="ctr"/>
                </a:tc>
                <a:extLst>
                  <a:ext uri="{0D108BD9-81ED-4DB2-BD59-A6C34878D82A}">
                    <a16:rowId xmlns:a16="http://schemas.microsoft.com/office/drawing/2014/main" val="1792715133"/>
                  </a:ext>
                </a:extLst>
              </a:tr>
              <a:tr h="324000">
                <a:tc>
                  <a:txBody>
                    <a:bodyPr/>
                    <a:lstStyle/>
                    <a:p>
                      <a:pPr algn="l"/>
                      <a:r>
                        <a:rPr lang="en-GB" sz="1000" b="1"/>
                        <a:t>Quantile Regression</a:t>
                      </a:r>
                    </a:p>
                  </a:txBody>
                  <a:tcPr anchor="ctr"/>
                </a:tc>
                <a:tc>
                  <a:txBody>
                    <a:bodyPr/>
                    <a:lstStyle/>
                    <a:p>
                      <a:pPr algn="ctr"/>
                      <a:endParaRPr lang="en-GB" sz="1000"/>
                    </a:p>
                  </a:txBody>
                  <a:tcPr anchor="ctr"/>
                </a:tc>
                <a:tc>
                  <a:txBody>
                    <a:bodyPr/>
                    <a:lstStyle/>
                    <a:p>
                      <a:pPr algn="ctr"/>
                      <a:endParaRPr lang="en-GB" sz="1000"/>
                    </a:p>
                  </a:txBody>
                  <a:tcPr anchor="ctr"/>
                </a:tc>
                <a:tc>
                  <a:txBody>
                    <a:bodyPr/>
                    <a:lstStyle/>
                    <a:p>
                      <a:pPr algn="ctr"/>
                      <a:endParaRPr lang="en-GB" sz="1000"/>
                    </a:p>
                  </a:txBody>
                  <a:tcPr anchor="ctr"/>
                </a:tc>
                <a:extLst>
                  <a:ext uri="{0D108BD9-81ED-4DB2-BD59-A6C34878D82A}">
                    <a16:rowId xmlns:a16="http://schemas.microsoft.com/office/drawing/2014/main" val="338388483"/>
                  </a:ext>
                </a:extLst>
              </a:tr>
              <a:tr h="432048">
                <a:tc>
                  <a:txBody>
                    <a:bodyPr/>
                    <a:lstStyle/>
                    <a:p>
                      <a:pPr algn="l"/>
                      <a:r>
                        <a:rPr lang="en-GB" sz="1000" b="1"/>
                        <a:t>Data Perturbation</a:t>
                      </a:r>
                    </a:p>
                    <a:p>
                      <a:pPr algn="l"/>
                      <a:r>
                        <a:rPr lang="en-GB" sz="1000" b="0"/>
                        <a:t>(Bootstrap, Jackknife)</a:t>
                      </a:r>
                    </a:p>
                  </a:txBody>
                  <a:tcPr anchor="ctr"/>
                </a:tc>
                <a:tc>
                  <a:txBody>
                    <a:bodyPr/>
                    <a:lstStyle/>
                    <a:p>
                      <a:pPr algn="ctr"/>
                      <a:endParaRPr lang="en-GB" sz="1000"/>
                    </a:p>
                  </a:txBody>
                  <a:tcPr anchor="ctr"/>
                </a:tc>
                <a:tc>
                  <a:txBody>
                    <a:bodyPr/>
                    <a:lstStyle/>
                    <a:p>
                      <a:pPr algn="ctr"/>
                      <a:endParaRPr lang="en-GB" sz="1000"/>
                    </a:p>
                  </a:txBody>
                  <a:tcPr anchor="ctr"/>
                </a:tc>
                <a:tc>
                  <a:txBody>
                    <a:bodyPr/>
                    <a:lstStyle/>
                    <a:p>
                      <a:pPr algn="ctr"/>
                      <a:endParaRPr lang="en-GB" sz="1000"/>
                    </a:p>
                  </a:txBody>
                  <a:tcPr anchor="ctr"/>
                </a:tc>
                <a:extLst>
                  <a:ext uri="{0D108BD9-81ED-4DB2-BD59-A6C34878D82A}">
                    <a16:rowId xmlns:a16="http://schemas.microsoft.com/office/drawing/2014/main" val="2380937886"/>
                  </a:ext>
                </a:extLst>
              </a:tr>
              <a:tr h="324000">
                <a:tc>
                  <a:txBody>
                    <a:bodyPr/>
                    <a:lstStyle/>
                    <a:p>
                      <a:pPr algn="l"/>
                      <a:r>
                        <a:rPr lang="en-GB" sz="1000" b="1"/>
                        <a:t>Conformal Prediction</a:t>
                      </a:r>
                    </a:p>
                  </a:txBody>
                  <a:tcPr anchor="ctr"/>
                </a:tc>
                <a:tc>
                  <a:txBody>
                    <a:bodyPr/>
                    <a:lstStyle/>
                    <a:p>
                      <a:pPr algn="ctr"/>
                      <a:endParaRPr lang="en-GB" sz="1000"/>
                    </a:p>
                  </a:txBody>
                  <a:tcPr anchor="ctr"/>
                </a:tc>
                <a:tc>
                  <a:txBody>
                    <a:bodyPr/>
                    <a:lstStyle/>
                    <a:p>
                      <a:pPr algn="ctr"/>
                      <a:endParaRPr lang="en-GB" sz="1000"/>
                    </a:p>
                  </a:txBody>
                  <a:tcPr anchor="ctr"/>
                </a:tc>
                <a:tc>
                  <a:txBody>
                    <a:bodyPr/>
                    <a:lstStyle/>
                    <a:p>
                      <a:pPr algn="ctr"/>
                      <a:endParaRPr lang="en-GB" sz="1000"/>
                    </a:p>
                  </a:txBody>
                  <a:tcPr anchor="ctr"/>
                </a:tc>
                <a:extLst>
                  <a:ext uri="{0D108BD9-81ED-4DB2-BD59-A6C34878D82A}">
                    <a16:rowId xmlns:a16="http://schemas.microsoft.com/office/drawing/2014/main" val="29221184"/>
                  </a:ext>
                </a:extLst>
              </a:tr>
              <a:tr h="432048">
                <a:tc>
                  <a:txBody>
                    <a:bodyPr/>
                    <a:lstStyle/>
                    <a:p>
                      <a:pPr algn="l"/>
                      <a:r>
                        <a:rPr lang="en-GB" sz="1000" b="1"/>
                        <a:t>Model Perturbation</a:t>
                      </a:r>
                    </a:p>
                    <a:p>
                      <a:pPr algn="l"/>
                      <a:r>
                        <a:rPr lang="en-GB" sz="1000" b="0"/>
                        <a:t>(Random seed, MC Dropout)</a:t>
                      </a:r>
                    </a:p>
                  </a:txBody>
                  <a:tcPr anchor="ctr"/>
                </a:tc>
                <a:tc>
                  <a:txBody>
                    <a:bodyPr/>
                    <a:lstStyle/>
                    <a:p>
                      <a:pPr algn="ctr"/>
                      <a:endParaRPr lang="en-GB" sz="1000"/>
                    </a:p>
                  </a:txBody>
                  <a:tcPr anchor="ctr"/>
                </a:tc>
                <a:tc>
                  <a:txBody>
                    <a:bodyPr/>
                    <a:lstStyle/>
                    <a:p>
                      <a:pPr algn="ctr"/>
                      <a:endParaRPr lang="en-GB" sz="1000"/>
                    </a:p>
                  </a:txBody>
                  <a:tcPr anchor="ctr"/>
                </a:tc>
                <a:tc>
                  <a:txBody>
                    <a:bodyPr/>
                    <a:lstStyle/>
                    <a:p>
                      <a:pPr algn="ctr"/>
                      <a:endParaRPr lang="en-GB" sz="1000"/>
                    </a:p>
                  </a:txBody>
                  <a:tcPr anchor="ctr"/>
                </a:tc>
                <a:extLst>
                  <a:ext uri="{0D108BD9-81ED-4DB2-BD59-A6C34878D82A}">
                    <a16:rowId xmlns:a16="http://schemas.microsoft.com/office/drawing/2014/main" val="4096025297"/>
                  </a:ext>
                </a:extLst>
              </a:tr>
              <a:tr h="324000">
                <a:tc>
                  <a:txBody>
                    <a:bodyPr/>
                    <a:lstStyle/>
                    <a:p>
                      <a:pPr algn="l"/>
                      <a:r>
                        <a:rPr lang="en-GB" sz="1000" b="1"/>
                        <a:t>Bayesian inference</a:t>
                      </a:r>
                    </a:p>
                  </a:txBody>
                  <a:tcPr anchor="ctr"/>
                </a:tc>
                <a:tc>
                  <a:txBody>
                    <a:bodyPr/>
                    <a:lstStyle/>
                    <a:p>
                      <a:pPr algn="ctr"/>
                      <a:endParaRPr lang="en-GB" sz="1000"/>
                    </a:p>
                  </a:txBody>
                  <a:tcPr anchor="ctr"/>
                </a:tc>
                <a:tc>
                  <a:txBody>
                    <a:bodyPr/>
                    <a:lstStyle/>
                    <a:p>
                      <a:pPr algn="ctr"/>
                      <a:endParaRPr lang="en-GB" sz="1000"/>
                    </a:p>
                  </a:txBody>
                  <a:tcPr anchor="ctr"/>
                </a:tc>
                <a:tc>
                  <a:txBody>
                    <a:bodyPr/>
                    <a:lstStyle/>
                    <a:p>
                      <a:pPr algn="ctr"/>
                      <a:endParaRPr lang="en-GB" sz="1000"/>
                    </a:p>
                  </a:txBody>
                  <a:tcPr anchor="ctr"/>
                </a:tc>
                <a:extLst>
                  <a:ext uri="{0D108BD9-81ED-4DB2-BD59-A6C34878D82A}">
                    <a16:rowId xmlns:a16="http://schemas.microsoft.com/office/drawing/2014/main" val="809949389"/>
                  </a:ext>
                </a:extLst>
              </a:tr>
            </a:tbl>
          </a:graphicData>
        </a:graphic>
      </p:graphicFrame>
      <p:pic>
        <p:nvPicPr>
          <p:cNvPr id="82" name="Graphic 81" descr="Close with solid fill">
            <a:extLst>
              <a:ext uri="{FF2B5EF4-FFF2-40B4-BE49-F238E27FC236}">
                <a16:creationId xmlns:a16="http://schemas.microsoft.com/office/drawing/2014/main" id="{1E5D2461-7789-8241-AA67-6248D1DCCD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73337" y="2923151"/>
            <a:ext cx="252000" cy="252000"/>
          </a:xfrm>
          <a:prstGeom prst="rect">
            <a:avLst/>
          </a:prstGeom>
        </p:spPr>
      </p:pic>
      <p:pic>
        <p:nvPicPr>
          <p:cNvPr id="83" name="Graphic 82" descr="Checkmark with solid fill">
            <a:extLst>
              <a:ext uri="{FF2B5EF4-FFF2-40B4-BE49-F238E27FC236}">
                <a16:creationId xmlns:a16="http://schemas.microsoft.com/office/drawing/2014/main" id="{9D04B7B5-076D-0C4A-9675-417B1928F08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95260" y="3700731"/>
            <a:ext cx="252000" cy="252000"/>
          </a:xfrm>
          <a:prstGeom prst="rect">
            <a:avLst/>
          </a:prstGeom>
        </p:spPr>
      </p:pic>
      <p:pic>
        <p:nvPicPr>
          <p:cNvPr id="85" name="Graphic 84" descr="Checkmark with solid fill">
            <a:extLst>
              <a:ext uri="{FF2B5EF4-FFF2-40B4-BE49-F238E27FC236}">
                <a16:creationId xmlns:a16="http://schemas.microsoft.com/office/drawing/2014/main" id="{A67A0C79-C472-A24B-8105-52304F03A3D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37412" y="3291137"/>
            <a:ext cx="252000" cy="252000"/>
          </a:xfrm>
          <a:prstGeom prst="rect">
            <a:avLst/>
          </a:prstGeom>
        </p:spPr>
      </p:pic>
      <p:pic>
        <p:nvPicPr>
          <p:cNvPr id="86" name="Graphic 85" descr="Checkmark with solid fill">
            <a:extLst>
              <a:ext uri="{FF2B5EF4-FFF2-40B4-BE49-F238E27FC236}">
                <a16:creationId xmlns:a16="http://schemas.microsoft.com/office/drawing/2014/main" id="{42D9D99D-201B-5A40-99AD-E3B2320997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34890" y="3700731"/>
            <a:ext cx="252000" cy="252000"/>
          </a:xfrm>
          <a:prstGeom prst="rect">
            <a:avLst/>
          </a:prstGeom>
        </p:spPr>
      </p:pic>
      <p:pic>
        <p:nvPicPr>
          <p:cNvPr id="88" name="Graphic 87" descr="Close with solid fill">
            <a:extLst>
              <a:ext uri="{FF2B5EF4-FFF2-40B4-BE49-F238E27FC236}">
                <a16:creationId xmlns:a16="http://schemas.microsoft.com/office/drawing/2014/main" id="{05DAB4D8-4F4E-9A40-A854-B666CE16BA1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76065" y="3297451"/>
            <a:ext cx="252000" cy="252000"/>
          </a:xfrm>
          <a:prstGeom prst="rect">
            <a:avLst/>
          </a:prstGeom>
        </p:spPr>
      </p:pic>
      <p:pic>
        <p:nvPicPr>
          <p:cNvPr id="89" name="Graphic 88" descr="Checkmark with solid fill">
            <a:extLst>
              <a:ext uri="{FF2B5EF4-FFF2-40B4-BE49-F238E27FC236}">
                <a16:creationId xmlns:a16="http://schemas.microsoft.com/office/drawing/2014/main" id="{64E914CE-D982-6B49-B48F-91E4C9894AE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99932" y="2949613"/>
            <a:ext cx="252000" cy="252000"/>
          </a:xfrm>
          <a:prstGeom prst="rect">
            <a:avLst/>
          </a:prstGeom>
        </p:spPr>
      </p:pic>
      <p:pic>
        <p:nvPicPr>
          <p:cNvPr id="90" name="Graphic 89" descr="Checkmark with solid fill">
            <a:extLst>
              <a:ext uri="{FF2B5EF4-FFF2-40B4-BE49-F238E27FC236}">
                <a16:creationId xmlns:a16="http://schemas.microsoft.com/office/drawing/2014/main" id="{8AD98709-A411-3949-8933-5E9F38D9202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99932" y="3306313"/>
            <a:ext cx="252000" cy="252000"/>
          </a:xfrm>
          <a:prstGeom prst="rect">
            <a:avLst/>
          </a:prstGeom>
        </p:spPr>
      </p:pic>
      <p:pic>
        <p:nvPicPr>
          <p:cNvPr id="91" name="Graphic 90" descr="Checkmark with solid fill">
            <a:extLst>
              <a:ext uri="{FF2B5EF4-FFF2-40B4-BE49-F238E27FC236}">
                <a16:creationId xmlns:a16="http://schemas.microsoft.com/office/drawing/2014/main" id="{A4AA9780-C651-D349-99A0-D70C3C4C480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95260" y="4452294"/>
            <a:ext cx="252000" cy="252000"/>
          </a:xfrm>
          <a:prstGeom prst="rect">
            <a:avLst/>
          </a:prstGeom>
        </p:spPr>
      </p:pic>
      <p:pic>
        <p:nvPicPr>
          <p:cNvPr id="93" name="Graphic 92" descr="Close with solid fill">
            <a:extLst>
              <a:ext uri="{FF2B5EF4-FFF2-40B4-BE49-F238E27FC236}">
                <a16:creationId xmlns:a16="http://schemas.microsoft.com/office/drawing/2014/main" id="{37946377-FE52-544B-B221-1CB7D625A9C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95260" y="4072280"/>
            <a:ext cx="252000" cy="252000"/>
          </a:xfrm>
          <a:prstGeom prst="rect">
            <a:avLst/>
          </a:prstGeom>
        </p:spPr>
      </p:pic>
      <p:pic>
        <p:nvPicPr>
          <p:cNvPr id="94" name="Graphic 93" descr="Close with solid fill">
            <a:extLst>
              <a:ext uri="{FF2B5EF4-FFF2-40B4-BE49-F238E27FC236}">
                <a16:creationId xmlns:a16="http://schemas.microsoft.com/office/drawing/2014/main" id="{E13B268A-BBBA-0A41-9D0A-C109C696283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890" y="4452294"/>
            <a:ext cx="252000" cy="252000"/>
          </a:xfrm>
          <a:prstGeom prst="rect">
            <a:avLst/>
          </a:prstGeom>
        </p:spPr>
      </p:pic>
      <p:pic>
        <p:nvPicPr>
          <p:cNvPr id="95" name="Graphic 94" descr="Checkmark with solid fill">
            <a:extLst>
              <a:ext uri="{FF2B5EF4-FFF2-40B4-BE49-F238E27FC236}">
                <a16:creationId xmlns:a16="http://schemas.microsoft.com/office/drawing/2014/main" id="{CAE73614-03D2-0346-813C-2A798E0D29E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99932" y="4088255"/>
            <a:ext cx="252000" cy="252000"/>
          </a:xfrm>
          <a:prstGeom prst="rect">
            <a:avLst/>
          </a:prstGeom>
        </p:spPr>
      </p:pic>
      <p:pic>
        <p:nvPicPr>
          <p:cNvPr id="96" name="Graphic 95" descr="Close with solid fill">
            <a:extLst>
              <a:ext uri="{FF2B5EF4-FFF2-40B4-BE49-F238E27FC236}">
                <a16:creationId xmlns:a16="http://schemas.microsoft.com/office/drawing/2014/main" id="{AAAECF0E-584A-544A-8DBF-E694209CA7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99932" y="3719154"/>
            <a:ext cx="252000" cy="252000"/>
          </a:xfrm>
          <a:prstGeom prst="rect">
            <a:avLst/>
          </a:prstGeom>
        </p:spPr>
      </p:pic>
      <p:pic>
        <p:nvPicPr>
          <p:cNvPr id="30" name="Graphic 29" descr="Checkmark with solid fill">
            <a:extLst>
              <a:ext uri="{FF2B5EF4-FFF2-40B4-BE49-F238E27FC236}">
                <a16:creationId xmlns:a16="http://schemas.microsoft.com/office/drawing/2014/main" id="{18A73129-B2A6-7D44-84A0-53E16431058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99932" y="4452294"/>
            <a:ext cx="252000" cy="252000"/>
          </a:xfrm>
          <a:prstGeom prst="rect">
            <a:avLst/>
          </a:prstGeom>
        </p:spPr>
      </p:pic>
      <p:pic>
        <p:nvPicPr>
          <p:cNvPr id="31" name="Graphic 30" descr="Close with solid fill">
            <a:extLst>
              <a:ext uri="{FF2B5EF4-FFF2-40B4-BE49-F238E27FC236}">
                <a16:creationId xmlns:a16="http://schemas.microsoft.com/office/drawing/2014/main" id="{86F5C4B0-7F7A-D5B1-C332-161D67E1D5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890" y="4088255"/>
            <a:ext cx="252000" cy="252000"/>
          </a:xfrm>
          <a:prstGeom prst="rect">
            <a:avLst/>
          </a:prstGeom>
        </p:spPr>
      </p:pic>
      <p:sp>
        <p:nvSpPr>
          <p:cNvPr id="42" name="Espace réservé du contenu 1">
            <a:extLst>
              <a:ext uri="{FF2B5EF4-FFF2-40B4-BE49-F238E27FC236}">
                <a16:creationId xmlns:a16="http://schemas.microsoft.com/office/drawing/2014/main" id="{04C97CA8-9B67-FCC8-6EEB-09DCAF3A063B}"/>
              </a:ext>
            </a:extLst>
          </p:cNvPr>
          <p:cNvSpPr txBox="1">
            <a:spLocks/>
          </p:cNvSpPr>
          <p:nvPr/>
        </p:nvSpPr>
        <p:spPr>
          <a:xfrm>
            <a:off x="539552" y="616057"/>
            <a:ext cx="8204942" cy="3553880"/>
          </a:xfrm>
          <a:prstGeom prst="rect">
            <a:avLst/>
          </a:prstGeom>
        </p:spPr>
        <p:txBody>
          <a:bodyPr/>
          <a:lstStyle>
            <a:lvl1pPr marL="250467" indent="-250467" algn="l" defTabSz="1015905" rtl="0" eaLnBrk="1" latinLnBrk="0" hangingPunct="1">
              <a:spcBef>
                <a:spcPct val="20000"/>
              </a:spcBef>
              <a:buFont typeface="Arial" panose="020B0604020202020204" pitchFamily="34" charset="0"/>
              <a:buChar char="•"/>
              <a:tabLst/>
              <a:defRPr sz="1400" b="0" i="0" kern="1200">
                <a:solidFill>
                  <a:srgbClr val="000000"/>
                </a:solidFill>
                <a:latin typeface="+mj-lt"/>
                <a:ea typeface="Nunito" panose="02000503030000020003" pitchFamily="2" charset="77"/>
                <a:cs typeface="Nunito" panose="02000503030000020003" pitchFamily="2" charset="77"/>
              </a:defRPr>
            </a:lvl1pPr>
            <a:lvl2pPr marL="594420" indent="-298093" algn="l" defTabSz="1015905" rtl="0" eaLnBrk="1" latinLnBrk="0" hangingPunct="1">
              <a:spcBef>
                <a:spcPct val="20000"/>
              </a:spcBef>
              <a:buFont typeface="Arial" panose="020B0604020202020204" pitchFamily="34" charset="0"/>
              <a:buChar char="–"/>
              <a:tabLst/>
              <a:defRPr sz="1333" kern="1200">
                <a:solidFill>
                  <a:schemeClr val="tx1"/>
                </a:solidFill>
                <a:latin typeface="Nunito" panose="02000503030000020003" pitchFamily="2" charset="77"/>
                <a:ea typeface="Nunito" panose="02000503030000020003" pitchFamily="2" charset="77"/>
                <a:cs typeface="Nunito" panose="02000503030000020003" pitchFamily="2" charset="77"/>
              </a:defRPr>
            </a:lvl2pPr>
            <a:lvl3pPr marL="791971" indent="-197552" algn="l" defTabSz="1015905" rtl="0" eaLnBrk="1" latinLnBrk="0" hangingPunct="1">
              <a:spcBef>
                <a:spcPct val="20000"/>
              </a:spcBef>
              <a:buFont typeface="Wingdings" charset="2"/>
              <a:buChar char="§"/>
              <a:tabLst/>
              <a:defRPr sz="1111" kern="1200">
                <a:solidFill>
                  <a:schemeClr val="tx1"/>
                </a:solidFill>
                <a:latin typeface="Nunito" panose="02000503030000020003" pitchFamily="2" charset="77"/>
                <a:ea typeface="Nunito" panose="02000503030000020003" pitchFamily="2" charset="77"/>
                <a:cs typeface="Nunito" panose="02000503030000020003" pitchFamily="2" charset="77"/>
              </a:defRPr>
            </a:lvl3pPr>
            <a:lvl4pPr marL="991286" indent="-199316" algn="l" defTabSz="1015905" rtl="0" eaLnBrk="1" latinLnBrk="0" hangingPunct="1">
              <a:spcBef>
                <a:spcPct val="20000"/>
              </a:spcBef>
              <a:buFont typeface="Arial" panose="020B0604020202020204" pitchFamily="34" charset="0"/>
              <a:buChar char="–"/>
              <a:tabLst/>
              <a:defRPr sz="1111" kern="1200">
                <a:solidFill>
                  <a:schemeClr val="tx1"/>
                </a:solidFill>
                <a:latin typeface="Nunito" panose="02000503030000020003" pitchFamily="2" charset="77"/>
                <a:ea typeface="Nunito" panose="02000503030000020003" pitchFamily="2" charset="77"/>
                <a:cs typeface="Nunito" panose="02000503030000020003" pitchFamily="2" charset="77"/>
              </a:defRPr>
            </a:lvl4pPr>
            <a:lvl5pPr marL="1135922" indent="-144635" algn="l" defTabSz="1015905" rtl="0" eaLnBrk="1" latinLnBrk="0" hangingPunct="1">
              <a:spcBef>
                <a:spcPct val="20000"/>
              </a:spcBef>
              <a:buFont typeface="Arial" panose="020B0604020202020204" pitchFamily="34" charset="0"/>
              <a:buChar char="»"/>
              <a:tabLst/>
              <a:defRPr sz="1000" kern="1200">
                <a:solidFill>
                  <a:schemeClr val="tx1"/>
                </a:solidFill>
                <a:latin typeface="Nunito" panose="02000503030000020003" pitchFamily="2" charset="77"/>
                <a:ea typeface="Nunito" panose="02000503030000020003" pitchFamily="2" charset="77"/>
                <a:cs typeface="Nunito" panose="02000503030000020003" pitchFamily="2" charset="77"/>
              </a:defRPr>
            </a:lvl5pPr>
            <a:lvl6pPr marL="2793734" indent="-253974" algn="l" defTabSz="1015905"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6pPr>
            <a:lvl7pPr marL="3301687" indent="-253974" algn="l" defTabSz="1015905"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7pPr>
            <a:lvl8pPr marL="3809639" indent="-253974" algn="l" defTabSz="1015905"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8pPr>
            <a:lvl9pPr marL="4317590" indent="-253974" algn="l" defTabSz="1015905"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9pPr>
          </a:lstStyle>
          <a:p>
            <a:pPr marL="0" indent="0">
              <a:lnSpc>
                <a:spcPct val="150000"/>
              </a:lnSpc>
              <a:buNone/>
            </a:pPr>
            <a:r>
              <a:rPr lang="en-GB" b="1">
                <a:solidFill>
                  <a:srgbClr val="004F5F"/>
                </a:solidFill>
              </a:rPr>
              <a:t>We aim at building a Python library that computes confidence sets with three objectives : </a:t>
            </a:r>
          </a:p>
        </p:txBody>
      </p:sp>
      <p:grpSp>
        <p:nvGrpSpPr>
          <p:cNvPr id="43" name="Group 42">
            <a:extLst>
              <a:ext uri="{FF2B5EF4-FFF2-40B4-BE49-F238E27FC236}">
                <a16:creationId xmlns:a16="http://schemas.microsoft.com/office/drawing/2014/main" id="{07ED3A8C-8A82-2BC1-6F22-37EFC2C46E37}"/>
              </a:ext>
            </a:extLst>
          </p:cNvPr>
          <p:cNvGrpSpPr/>
          <p:nvPr/>
        </p:nvGrpSpPr>
        <p:grpSpPr>
          <a:xfrm>
            <a:off x="6875528" y="1000565"/>
            <a:ext cx="1334498" cy="1328056"/>
            <a:chOff x="253753" y="2921955"/>
            <a:chExt cx="1554421" cy="1546917"/>
          </a:xfrm>
          <a:solidFill>
            <a:schemeClr val="accent2">
              <a:lumMod val="40000"/>
              <a:lumOff val="60000"/>
            </a:schemeClr>
          </a:solidFill>
        </p:grpSpPr>
        <p:sp>
          <p:nvSpPr>
            <p:cNvPr id="44" name="Oval 43">
              <a:extLst>
                <a:ext uri="{FF2B5EF4-FFF2-40B4-BE49-F238E27FC236}">
                  <a16:creationId xmlns:a16="http://schemas.microsoft.com/office/drawing/2014/main" id="{D44EAA30-BD04-342F-EBFA-CE8C8DE67082}"/>
                </a:ext>
              </a:extLst>
            </p:cNvPr>
            <p:cNvSpPr/>
            <p:nvPr/>
          </p:nvSpPr>
          <p:spPr>
            <a:xfrm>
              <a:off x="261257" y="2921955"/>
              <a:ext cx="1546917" cy="1546917"/>
            </a:xfrm>
            <a:prstGeom prst="ellipse">
              <a:avLst/>
            </a:prstGeom>
            <a:grpFill/>
            <a:ln w="12700">
              <a:solidFill>
                <a:srgbClr val="1E86A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US" sz="1200">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51" name="TextBox 50">
              <a:extLst>
                <a:ext uri="{FF2B5EF4-FFF2-40B4-BE49-F238E27FC236}">
                  <a16:creationId xmlns:a16="http://schemas.microsoft.com/office/drawing/2014/main" id="{40443948-ED79-2208-1B0D-1A24D304B763}"/>
                </a:ext>
              </a:extLst>
            </p:cNvPr>
            <p:cNvSpPr txBox="1"/>
            <p:nvPr/>
          </p:nvSpPr>
          <p:spPr>
            <a:xfrm>
              <a:off x="253753" y="3211441"/>
              <a:ext cx="1546917" cy="967944"/>
            </a:xfrm>
            <a:prstGeom prst="rect">
              <a:avLst/>
            </a:prstGeom>
            <a:noFill/>
          </p:spPr>
          <p:txBody>
            <a:bodyPr wrap="square" rtlCol="0">
              <a:spAutoFit/>
            </a:bodyPr>
            <a:lstStyle/>
            <a:p>
              <a:pPr algn="ctr"/>
              <a:r>
                <a:rPr lang="en-GB" sz="1200" b="1">
                  <a:latin typeface="Trebuchet MS" panose="020B0703020202090204" pitchFamily="34" charset="0"/>
                  <a:ea typeface="Segoe UI" panose="020B0502040204020203" pitchFamily="34" charset="0"/>
                  <a:cs typeface="Segoe UI" panose="020B0502040204020203" pitchFamily="34" charset="0"/>
                </a:rPr>
                <a:t>Algorithmic transparency for trustworthy AI</a:t>
              </a:r>
              <a:endParaRPr lang="en-GB" sz="1200" b="1" u="sng">
                <a:latin typeface="Trebuchet MS" panose="020B0703020202090204" pitchFamily="34" charset="0"/>
                <a:ea typeface="Segoe UI" panose="020B0502040204020203" pitchFamily="34" charset="0"/>
                <a:cs typeface="Segoe UI" panose="020B0502040204020203" pitchFamily="34" charset="0"/>
              </a:endParaRPr>
            </a:p>
          </p:txBody>
        </p:sp>
      </p:grpSp>
      <p:grpSp>
        <p:nvGrpSpPr>
          <p:cNvPr id="52" name="Group 51">
            <a:extLst>
              <a:ext uri="{FF2B5EF4-FFF2-40B4-BE49-F238E27FC236}">
                <a16:creationId xmlns:a16="http://schemas.microsoft.com/office/drawing/2014/main" id="{BFBC53D3-DAD8-A4DE-4C61-430132133613}"/>
              </a:ext>
            </a:extLst>
          </p:cNvPr>
          <p:cNvGrpSpPr/>
          <p:nvPr/>
        </p:nvGrpSpPr>
        <p:grpSpPr>
          <a:xfrm>
            <a:off x="899165" y="993494"/>
            <a:ext cx="1328054" cy="1328055"/>
            <a:chOff x="261257" y="2921955"/>
            <a:chExt cx="1546917" cy="1546917"/>
          </a:xfrm>
          <a:solidFill>
            <a:schemeClr val="accent2">
              <a:lumMod val="40000"/>
              <a:lumOff val="60000"/>
            </a:schemeClr>
          </a:solidFill>
        </p:grpSpPr>
        <p:sp>
          <p:nvSpPr>
            <p:cNvPr id="53" name="Oval 52">
              <a:extLst>
                <a:ext uri="{FF2B5EF4-FFF2-40B4-BE49-F238E27FC236}">
                  <a16:creationId xmlns:a16="http://schemas.microsoft.com/office/drawing/2014/main" id="{5384DA96-CB90-DA51-8AE7-3B20534AE800}"/>
                </a:ext>
              </a:extLst>
            </p:cNvPr>
            <p:cNvSpPr/>
            <p:nvPr/>
          </p:nvSpPr>
          <p:spPr>
            <a:xfrm>
              <a:off x="261257" y="2921955"/>
              <a:ext cx="1546917" cy="1546917"/>
            </a:xfrm>
            <a:prstGeom prst="ellipse">
              <a:avLst/>
            </a:prstGeom>
            <a:grpFill/>
            <a:ln w="12700">
              <a:solidFill>
                <a:srgbClr val="1E86A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US" sz="1200">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54" name="TextBox 53">
              <a:extLst>
                <a:ext uri="{FF2B5EF4-FFF2-40B4-BE49-F238E27FC236}">
                  <a16:creationId xmlns:a16="http://schemas.microsoft.com/office/drawing/2014/main" id="{F3AF7BCD-4A41-2B9A-F2AC-E5DCD786421C}"/>
                </a:ext>
              </a:extLst>
            </p:cNvPr>
            <p:cNvSpPr txBox="1"/>
            <p:nvPr/>
          </p:nvSpPr>
          <p:spPr>
            <a:xfrm>
              <a:off x="268761" y="3211440"/>
              <a:ext cx="1539412" cy="967944"/>
            </a:xfrm>
            <a:prstGeom prst="rect">
              <a:avLst/>
            </a:prstGeom>
            <a:noFill/>
          </p:spPr>
          <p:txBody>
            <a:bodyPr wrap="square" rtlCol="0">
              <a:spAutoFit/>
            </a:bodyPr>
            <a:lstStyle/>
            <a:p>
              <a:pPr algn="ctr"/>
              <a:r>
                <a:rPr lang="en-GB" sz="1200" b="1">
                  <a:latin typeface="Trebuchet MS" panose="020B0703020202090204" pitchFamily="34" charset="0"/>
                  <a:ea typeface="Segoe UI" panose="020B0502040204020203" pitchFamily="34" charset="0"/>
                  <a:cs typeface="Segoe UI" panose="020B0502040204020203" pitchFamily="34" charset="0"/>
                </a:rPr>
                <a:t>Theoretical guarantees on the coverage probabilities</a:t>
              </a:r>
              <a:endParaRPr lang="en-GB" sz="1200" b="1" u="sng">
                <a:latin typeface="Trebuchet MS" panose="020B0703020202090204" pitchFamily="34" charset="0"/>
                <a:ea typeface="Segoe UI" panose="020B0502040204020203" pitchFamily="34" charset="0"/>
                <a:cs typeface="Segoe UI" panose="020B0502040204020203" pitchFamily="34" charset="0"/>
              </a:endParaRPr>
            </a:p>
          </p:txBody>
        </p:sp>
      </p:grpSp>
      <p:grpSp>
        <p:nvGrpSpPr>
          <p:cNvPr id="55" name="Group 54">
            <a:extLst>
              <a:ext uri="{FF2B5EF4-FFF2-40B4-BE49-F238E27FC236}">
                <a16:creationId xmlns:a16="http://schemas.microsoft.com/office/drawing/2014/main" id="{3F38A822-EC8A-0E13-946A-8197F8BD32B8}"/>
              </a:ext>
            </a:extLst>
          </p:cNvPr>
          <p:cNvGrpSpPr/>
          <p:nvPr/>
        </p:nvGrpSpPr>
        <p:grpSpPr>
          <a:xfrm>
            <a:off x="3907972" y="993494"/>
            <a:ext cx="1328056" cy="1328056"/>
            <a:chOff x="542576" y="2921955"/>
            <a:chExt cx="1546917" cy="1546917"/>
          </a:xfrm>
          <a:solidFill>
            <a:schemeClr val="accent2">
              <a:lumMod val="40000"/>
              <a:lumOff val="60000"/>
            </a:schemeClr>
          </a:solidFill>
        </p:grpSpPr>
        <p:sp>
          <p:nvSpPr>
            <p:cNvPr id="56" name="Oval 55">
              <a:extLst>
                <a:ext uri="{FF2B5EF4-FFF2-40B4-BE49-F238E27FC236}">
                  <a16:creationId xmlns:a16="http://schemas.microsoft.com/office/drawing/2014/main" id="{BFB8CA91-A418-DF16-42F7-67DAA99A466F}"/>
                </a:ext>
              </a:extLst>
            </p:cNvPr>
            <p:cNvSpPr/>
            <p:nvPr/>
          </p:nvSpPr>
          <p:spPr>
            <a:xfrm>
              <a:off x="542576" y="2921955"/>
              <a:ext cx="1546917" cy="1546917"/>
            </a:xfrm>
            <a:prstGeom prst="ellipse">
              <a:avLst/>
            </a:prstGeom>
            <a:grpFill/>
            <a:ln w="12700">
              <a:solidFill>
                <a:srgbClr val="1E86A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en-US" sz="1200">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57" name="TextBox 56">
              <a:extLst>
                <a:ext uri="{FF2B5EF4-FFF2-40B4-BE49-F238E27FC236}">
                  <a16:creationId xmlns:a16="http://schemas.microsoft.com/office/drawing/2014/main" id="{33CB13AD-EAAD-659B-FFE2-77392106D1D7}"/>
                </a:ext>
              </a:extLst>
            </p:cNvPr>
            <p:cNvSpPr txBox="1"/>
            <p:nvPr/>
          </p:nvSpPr>
          <p:spPr>
            <a:xfrm>
              <a:off x="542576" y="3434777"/>
              <a:ext cx="1546917" cy="537746"/>
            </a:xfrm>
            <a:prstGeom prst="rect">
              <a:avLst/>
            </a:prstGeom>
            <a:noFill/>
          </p:spPr>
          <p:txBody>
            <a:bodyPr wrap="square" rtlCol="0">
              <a:spAutoFit/>
            </a:bodyPr>
            <a:lstStyle/>
            <a:p>
              <a:pPr algn="ctr"/>
              <a:r>
                <a:rPr lang="en-US" sz="1200" b="1">
                  <a:ea typeface="Segoe UI" panose="020B0502040204020203" pitchFamily="34" charset="0"/>
                  <a:cs typeface="Segoe UI" panose="020B0502040204020203" pitchFamily="34" charset="0"/>
                </a:rPr>
                <a:t>Model and use case agnostic</a:t>
              </a:r>
            </a:p>
          </p:txBody>
        </p:sp>
      </p:grpSp>
      <p:sp>
        <p:nvSpPr>
          <p:cNvPr id="2" name="Rectangle 1">
            <a:extLst>
              <a:ext uri="{FF2B5EF4-FFF2-40B4-BE49-F238E27FC236}">
                <a16:creationId xmlns:a16="http://schemas.microsoft.com/office/drawing/2014/main" id="{9291E050-90BA-2986-C4E8-6776A0E89BE2}"/>
              </a:ext>
            </a:extLst>
          </p:cNvPr>
          <p:cNvSpPr/>
          <p:nvPr/>
        </p:nvSpPr>
        <p:spPr>
          <a:xfrm>
            <a:off x="1148156" y="3609474"/>
            <a:ext cx="6854563" cy="405636"/>
          </a:xfrm>
          <a:prstGeom prst="rect">
            <a:avLst/>
          </a:prstGeom>
          <a:solidFill>
            <a:srgbClr val="EF9C9C">
              <a:alpha val="20000"/>
            </a:srgb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200" err="1">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pic>
        <p:nvPicPr>
          <p:cNvPr id="58" name="Picture 57" descr="A picture containing text, sign, gauge&#10;&#10;Description automatically generated">
            <a:extLst>
              <a:ext uri="{FF2B5EF4-FFF2-40B4-BE49-F238E27FC236}">
                <a16:creationId xmlns:a16="http://schemas.microsoft.com/office/drawing/2014/main" id="{5BAAA617-9B19-09C2-FF66-031309FB25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24719" y="3625827"/>
            <a:ext cx="1066792" cy="372929"/>
          </a:xfrm>
          <a:prstGeom prst="rect">
            <a:avLst/>
          </a:prstGeom>
        </p:spPr>
      </p:pic>
      <p:pic>
        <p:nvPicPr>
          <p:cNvPr id="60" name="Graphic 59" descr="Close with solid fill">
            <a:extLst>
              <a:ext uri="{FF2B5EF4-FFF2-40B4-BE49-F238E27FC236}">
                <a16:creationId xmlns:a16="http://schemas.microsoft.com/office/drawing/2014/main" id="{2223B1C4-3066-A790-6BBB-4B92E0D159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1367" y="2944466"/>
            <a:ext cx="252000" cy="252000"/>
          </a:xfrm>
          <a:prstGeom prst="rect">
            <a:avLst/>
          </a:prstGeom>
        </p:spPr>
      </p:pic>
    </p:spTree>
    <p:extLst>
      <p:ext uri="{BB962C8B-B14F-4D97-AF65-F5344CB8AC3E}">
        <p14:creationId xmlns:p14="http://schemas.microsoft.com/office/powerpoint/2010/main" val="310819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F7D21A-0985-FF49-929B-3734D48AB611}"/>
              </a:ext>
            </a:extLst>
          </p:cNvPr>
          <p:cNvSpPr>
            <a:spLocks noGrp="1"/>
          </p:cNvSpPr>
          <p:nvPr>
            <p:ph type="title"/>
          </p:nvPr>
        </p:nvSpPr>
        <p:spPr/>
        <p:txBody>
          <a:bodyPr lIns="91440" tIns="45720" rIns="91440" bIns="45720" anchor="ctr"/>
          <a:lstStyle/>
          <a:p>
            <a:r>
              <a:rPr lang="fr-FR">
                <a:latin typeface="Trebuchet MS"/>
              </a:rPr>
              <a:t>MAPIE in 2021</a:t>
            </a:r>
          </a:p>
        </p:txBody>
      </p:sp>
      <p:graphicFrame>
        <p:nvGraphicFramePr>
          <p:cNvPr id="3" name="Table 4">
            <a:extLst>
              <a:ext uri="{FF2B5EF4-FFF2-40B4-BE49-F238E27FC236}">
                <a16:creationId xmlns:a16="http://schemas.microsoft.com/office/drawing/2014/main" id="{B9603197-AC4D-D246-A52E-81746442DF80}"/>
              </a:ext>
            </a:extLst>
          </p:cNvPr>
          <p:cNvGraphicFramePr>
            <a:graphicFrameLocks noGrp="1"/>
          </p:cNvGraphicFramePr>
          <p:nvPr>
            <p:extLst>
              <p:ext uri="{D42A27DB-BD31-4B8C-83A1-F6EECF244321}">
                <p14:modId xmlns:p14="http://schemas.microsoft.com/office/powerpoint/2010/main" val="2656719512"/>
              </p:ext>
            </p:extLst>
          </p:nvPr>
        </p:nvGraphicFramePr>
        <p:xfrm>
          <a:off x="75627" y="846775"/>
          <a:ext cx="8977534" cy="1549406"/>
        </p:xfrm>
        <a:graphic>
          <a:graphicData uri="http://schemas.openxmlformats.org/drawingml/2006/table">
            <a:tbl>
              <a:tblPr firstRow="1" bandRow="1">
                <a:tableStyleId>{5940675A-B579-460E-94D1-54222C63F5DA}</a:tableStyleId>
              </a:tblPr>
              <a:tblGrid>
                <a:gridCol w="1029254">
                  <a:extLst>
                    <a:ext uri="{9D8B030D-6E8A-4147-A177-3AD203B41FA5}">
                      <a16:colId xmlns:a16="http://schemas.microsoft.com/office/drawing/2014/main" val="3167381535"/>
                    </a:ext>
                  </a:extLst>
                </a:gridCol>
                <a:gridCol w="208280">
                  <a:extLst>
                    <a:ext uri="{9D8B030D-6E8A-4147-A177-3AD203B41FA5}">
                      <a16:colId xmlns:a16="http://schemas.microsoft.com/office/drawing/2014/main" val="881188756"/>
                    </a:ext>
                  </a:extLst>
                </a:gridCol>
                <a:gridCol w="774000">
                  <a:extLst>
                    <a:ext uri="{9D8B030D-6E8A-4147-A177-3AD203B41FA5}">
                      <a16:colId xmlns:a16="http://schemas.microsoft.com/office/drawing/2014/main" val="472581243"/>
                    </a:ext>
                  </a:extLst>
                </a:gridCol>
                <a:gridCol w="774000">
                  <a:extLst>
                    <a:ext uri="{9D8B030D-6E8A-4147-A177-3AD203B41FA5}">
                      <a16:colId xmlns:a16="http://schemas.microsoft.com/office/drawing/2014/main" val="3095245490"/>
                    </a:ext>
                  </a:extLst>
                </a:gridCol>
                <a:gridCol w="774000">
                  <a:extLst>
                    <a:ext uri="{9D8B030D-6E8A-4147-A177-3AD203B41FA5}">
                      <a16:colId xmlns:a16="http://schemas.microsoft.com/office/drawing/2014/main" val="102211583"/>
                    </a:ext>
                  </a:extLst>
                </a:gridCol>
                <a:gridCol w="774000">
                  <a:extLst>
                    <a:ext uri="{9D8B030D-6E8A-4147-A177-3AD203B41FA5}">
                      <a16:colId xmlns:a16="http://schemas.microsoft.com/office/drawing/2014/main" val="1304870150"/>
                    </a:ext>
                  </a:extLst>
                </a:gridCol>
                <a:gridCol w="774000">
                  <a:extLst>
                    <a:ext uri="{9D8B030D-6E8A-4147-A177-3AD203B41FA5}">
                      <a16:colId xmlns:a16="http://schemas.microsoft.com/office/drawing/2014/main" val="2529973392"/>
                    </a:ext>
                  </a:extLst>
                </a:gridCol>
                <a:gridCol w="774000">
                  <a:extLst>
                    <a:ext uri="{9D8B030D-6E8A-4147-A177-3AD203B41FA5}">
                      <a16:colId xmlns:a16="http://schemas.microsoft.com/office/drawing/2014/main" val="4263420889"/>
                    </a:ext>
                  </a:extLst>
                </a:gridCol>
                <a:gridCol w="774000">
                  <a:extLst>
                    <a:ext uri="{9D8B030D-6E8A-4147-A177-3AD203B41FA5}">
                      <a16:colId xmlns:a16="http://schemas.microsoft.com/office/drawing/2014/main" val="3289149673"/>
                    </a:ext>
                  </a:extLst>
                </a:gridCol>
                <a:gridCol w="774000">
                  <a:extLst>
                    <a:ext uri="{9D8B030D-6E8A-4147-A177-3AD203B41FA5}">
                      <a16:colId xmlns:a16="http://schemas.microsoft.com/office/drawing/2014/main" val="3247642617"/>
                    </a:ext>
                  </a:extLst>
                </a:gridCol>
                <a:gridCol w="774000">
                  <a:extLst>
                    <a:ext uri="{9D8B030D-6E8A-4147-A177-3AD203B41FA5}">
                      <a16:colId xmlns:a16="http://schemas.microsoft.com/office/drawing/2014/main" val="1391120591"/>
                    </a:ext>
                  </a:extLst>
                </a:gridCol>
                <a:gridCol w="774000">
                  <a:extLst>
                    <a:ext uri="{9D8B030D-6E8A-4147-A177-3AD203B41FA5}">
                      <a16:colId xmlns:a16="http://schemas.microsoft.com/office/drawing/2014/main" val="3896959864"/>
                    </a:ext>
                  </a:extLst>
                </a:gridCol>
              </a:tblGrid>
              <a:tr h="310612">
                <a:tc>
                  <a:txBody>
                    <a:bodyPr/>
                    <a:lstStyle/>
                    <a:p>
                      <a:pPr algn="ctr"/>
                      <a:endParaRPr lang="en-GB" sz="1000" b="1">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000" b="1">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10">
                  <a:txBody>
                    <a:bodyPr/>
                    <a:lstStyle/>
                    <a:p>
                      <a:pPr algn="ctr"/>
                      <a:r>
                        <a:rPr lang="en-GB" sz="1000" b="1">
                          <a:solidFill>
                            <a:schemeClr val="tx1"/>
                          </a:solidFill>
                        </a:rPr>
                        <a:t>2021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tc hMerge="1">
                  <a:txBody>
                    <a:bodyPr/>
                    <a:lstStyle/>
                    <a:p>
                      <a:pPr algn="ctr"/>
                      <a:r>
                        <a:rPr lang="en-GB" sz="1000" b="1">
                          <a:solidFill>
                            <a:schemeClr val="tx1"/>
                          </a:solidFill>
                        </a:rPr>
                        <a:t>2021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tc hMerge="1">
                  <a:txBody>
                    <a:bodyPr/>
                    <a:lstStyle/>
                    <a:p>
                      <a:endParaRPr lang="en-GB" sz="1000"/>
                    </a:p>
                  </a:txBody>
                  <a:tcPr/>
                </a:tc>
                <a:tc hMerge="1">
                  <a:txBody>
                    <a:bodyPr/>
                    <a:lstStyle/>
                    <a:p>
                      <a:endParaRPr lang="en-GB" sz="1000"/>
                    </a:p>
                  </a:txBody>
                  <a:tcPr/>
                </a:tc>
                <a:tc hMerge="1">
                  <a:txBody>
                    <a:bodyPr/>
                    <a:lstStyle/>
                    <a:p>
                      <a:endParaRPr lang="en-GB" sz="1000"/>
                    </a:p>
                  </a:txBody>
                  <a:tcPr/>
                </a:tc>
                <a:tc hMerge="1">
                  <a:txBody>
                    <a:bodyPr/>
                    <a:lstStyle/>
                    <a:p>
                      <a:endParaRPr lang="en-GB" sz="1000"/>
                    </a:p>
                  </a:txBody>
                  <a:tcPr/>
                </a:tc>
                <a:tc hMerge="1">
                  <a:txBody>
                    <a:bodyPr/>
                    <a:lstStyle/>
                    <a:p>
                      <a:endParaRPr lang="en-GB" sz="1000"/>
                    </a:p>
                  </a:txBody>
                  <a:tcPr/>
                </a:tc>
                <a:tc hMerge="1">
                  <a:txBody>
                    <a:bodyPr/>
                    <a:lstStyle/>
                    <a:p>
                      <a:endParaRPr lang="en-GB" sz="1000"/>
                    </a:p>
                  </a:txBody>
                  <a:tcPr/>
                </a:tc>
                <a:tc hMerge="1">
                  <a:txBody>
                    <a:bodyPr/>
                    <a:lstStyle/>
                    <a:p>
                      <a:endParaRPr lang="en-GB" sz="1000"/>
                    </a:p>
                  </a:txBody>
                  <a:tcPr/>
                </a:tc>
                <a:tc hMerge="1">
                  <a:txBody>
                    <a:bodyPr/>
                    <a:lstStyle/>
                    <a:p>
                      <a:endParaRPr lang="en-GB" sz="1000"/>
                    </a:p>
                  </a:txBody>
                  <a:tcPr/>
                </a:tc>
                <a:extLst>
                  <a:ext uri="{0D108BD9-81ED-4DB2-BD59-A6C34878D82A}">
                    <a16:rowId xmlns:a16="http://schemas.microsoft.com/office/drawing/2014/main" val="3202584846"/>
                  </a:ext>
                </a:extLst>
              </a:tr>
              <a:tr h="310612">
                <a:tc>
                  <a:txBody>
                    <a:bodyPr/>
                    <a:lstStyle/>
                    <a:p>
                      <a:pPr algn="ctr"/>
                      <a:endParaRPr lang="en-GB" sz="1000" b="1">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000" b="1">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GB" sz="900" b="1">
                          <a:solidFill>
                            <a:schemeClr val="tx1"/>
                          </a:solidFill>
                        </a:rPr>
                        <a:t>March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tc>
                  <a:txBody>
                    <a:bodyPr/>
                    <a:lstStyle/>
                    <a:p>
                      <a:pPr algn="ctr"/>
                      <a:r>
                        <a:rPr lang="en-GB" sz="900" b="1">
                          <a:solidFill>
                            <a:schemeClr val="tx1"/>
                          </a:solidFill>
                        </a:rPr>
                        <a:t>April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tc>
                  <a:txBody>
                    <a:bodyPr/>
                    <a:lstStyle/>
                    <a:p>
                      <a:pPr algn="ctr"/>
                      <a:r>
                        <a:rPr lang="en-GB" sz="900" b="1">
                          <a:solidFill>
                            <a:schemeClr val="tx1"/>
                          </a:solidFill>
                        </a:rPr>
                        <a:t>May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tc>
                  <a:txBody>
                    <a:bodyPr/>
                    <a:lstStyle/>
                    <a:p>
                      <a:pPr algn="ctr"/>
                      <a:r>
                        <a:rPr lang="en-GB" sz="900" b="1">
                          <a:solidFill>
                            <a:schemeClr val="tx1"/>
                          </a:solidFill>
                        </a:rPr>
                        <a:t>June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tc>
                  <a:txBody>
                    <a:bodyPr/>
                    <a:lstStyle/>
                    <a:p>
                      <a:pPr algn="ctr"/>
                      <a:r>
                        <a:rPr lang="en-GB" sz="900" b="1">
                          <a:solidFill>
                            <a:schemeClr val="tx1"/>
                          </a:solidFill>
                        </a:rPr>
                        <a:t>July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tc>
                  <a:txBody>
                    <a:bodyPr/>
                    <a:lstStyle/>
                    <a:p>
                      <a:pPr algn="ctr"/>
                      <a:r>
                        <a:rPr lang="en-GB" sz="900" b="1">
                          <a:solidFill>
                            <a:schemeClr val="tx1"/>
                          </a:solidFill>
                        </a:rPr>
                        <a:t>August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tc>
                  <a:txBody>
                    <a:bodyPr/>
                    <a:lstStyle/>
                    <a:p>
                      <a:pPr algn="ctr"/>
                      <a:r>
                        <a:rPr lang="en-GB" sz="900" b="1">
                          <a:solidFill>
                            <a:schemeClr val="tx1"/>
                          </a:solidFill>
                        </a:rPr>
                        <a:t>September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tc>
                  <a:txBody>
                    <a:bodyPr/>
                    <a:lstStyle/>
                    <a:p>
                      <a:pPr algn="ctr"/>
                      <a:r>
                        <a:rPr lang="en-GB" sz="900" b="1">
                          <a:solidFill>
                            <a:schemeClr val="tx1"/>
                          </a:solidFill>
                        </a:rPr>
                        <a:t>October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tc>
                  <a:txBody>
                    <a:bodyPr/>
                    <a:lstStyle/>
                    <a:p>
                      <a:pPr algn="ctr"/>
                      <a:r>
                        <a:rPr lang="en-GB" sz="900" b="1">
                          <a:solidFill>
                            <a:schemeClr val="tx1"/>
                          </a:solidFill>
                        </a:rPr>
                        <a:t>November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tc>
                  <a:txBody>
                    <a:bodyPr/>
                    <a:lstStyle/>
                    <a:p>
                      <a:pPr algn="ctr"/>
                      <a:r>
                        <a:rPr lang="en-GB" sz="900" b="1">
                          <a:solidFill>
                            <a:schemeClr val="tx1"/>
                          </a:solidFill>
                        </a:rPr>
                        <a:t>December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3226872759"/>
                  </a:ext>
                </a:extLst>
              </a:tr>
              <a:tr h="154697">
                <a:tc>
                  <a:txBody>
                    <a:bodyPr/>
                    <a:lstStyle/>
                    <a:p>
                      <a:pPr algn="ctr"/>
                      <a:endParaRPr lang="en-GB" sz="200" b="1">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200" b="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200" b="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3">
                  <a:txBody>
                    <a:bodyPr/>
                    <a:lstStyle/>
                    <a:p>
                      <a:pPr algn="ctr"/>
                      <a:endParaRPr lang="en-GB" sz="200" b="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a:txBody>
                    <a:bodyPr/>
                    <a:lstStyle/>
                    <a:p>
                      <a:pPr algn="ctr"/>
                      <a:endParaRPr lang="en-GB" sz="2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2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90603081"/>
                  </a:ext>
                </a:extLst>
              </a:tr>
              <a:tr h="154697">
                <a:tc>
                  <a:txBody>
                    <a:bodyPr/>
                    <a:lstStyle/>
                    <a:p>
                      <a:pPr algn="ctr"/>
                      <a:endParaRPr lang="en-GB" sz="200" b="1">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200" b="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200" b="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3">
                  <a:txBody>
                    <a:bodyPr/>
                    <a:lstStyle/>
                    <a:p>
                      <a:pPr algn="ctr"/>
                      <a:endParaRPr lang="en-GB" sz="200" b="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a:txBody>
                    <a:bodyPr/>
                    <a:lstStyle/>
                    <a:p>
                      <a:pPr algn="ctr"/>
                      <a:endParaRPr lang="en-GB" sz="2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2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30419831"/>
                  </a:ext>
                </a:extLst>
              </a:tr>
              <a:tr h="154697">
                <a:tc>
                  <a:txBody>
                    <a:bodyPr/>
                    <a:lstStyle/>
                    <a:p>
                      <a:pPr algn="ctr"/>
                      <a:endParaRPr lang="en-GB" sz="200" b="1">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200" b="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200" b="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3">
                  <a:txBody>
                    <a:bodyPr/>
                    <a:lstStyle/>
                    <a:p>
                      <a:pPr algn="ctr"/>
                      <a:endParaRPr lang="en-GB" sz="200" b="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a:txBody>
                    <a:bodyPr/>
                    <a:lstStyle/>
                    <a:p>
                      <a:pPr algn="ctr"/>
                      <a:endParaRPr lang="en-GB" sz="2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2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74511308"/>
                  </a:ext>
                </a:extLst>
              </a:tr>
              <a:tr h="154697">
                <a:tc>
                  <a:txBody>
                    <a:bodyPr/>
                    <a:lstStyle/>
                    <a:p>
                      <a:pPr algn="ctr"/>
                      <a:endParaRPr lang="en-GB" sz="200" b="1">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200" b="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200" b="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3">
                  <a:txBody>
                    <a:bodyPr/>
                    <a:lstStyle/>
                    <a:p>
                      <a:pPr algn="ctr"/>
                      <a:endParaRPr lang="en-GB" sz="200" b="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fr-FR"/>
                    </a:p>
                  </a:txBody>
                  <a:tcPr/>
                </a:tc>
                <a:tc hMerge="1">
                  <a:txBody>
                    <a:bodyPr/>
                    <a:lstStyle/>
                    <a:p>
                      <a:endParaRPr lang="fr-FR"/>
                    </a:p>
                  </a:txBody>
                  <a:tcPr/>
                </a:tc>
                <a:tc>
                  <a:txBody>
                    <a:bodyPr/>
                    <a:lstStyle/>
                    <a:p>
                      <a:pPr algn="ctr"/>
                      <a:endParaRPr lang="en-GB" sz="2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2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81913204"/>
                  </a:ext>
                </a:extLst>
              </a:tr>
              <a:tr h="154697">
                <a:tc>
                  <a:txBody>
                    <a:bodyPr/>
                    <a:lstStyle/>
                    <a:p>
                      <a:pPr algn="ctr"/>
                      <a:endParaRPr lang="en-GB" sz="200" b="1">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200" b="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200" b="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3">
                  <a:txBody>
                    <a:bodyPr/>
                    <a:lstStyle/>
                    <a:p>
                      <a:pPr algn="ctr"/>
                      <a:endParaRPr lang="en-GB" sz="200" b="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a:txBody>
                    <a:bodyPr/>
                    <a:lstStyle/>
                    <a:p>
                      <a:pPr algn="ctr"/>
                      <a:endParaRPr lang="en-GB" sz="2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2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50406554"/>
                  </a:ext>
                </a:extLst>
              </a:tr>
              <a:tr h="154697">
                <a:tc>
                  <a:txBody>
                    <a:bodyPr/>
                    <a:lstStyle/>
                    <a:p>
                      <a:pPr algn="ctr"/>
                      <a:endParaRPr lang="en-GB" sz="200" b="1">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200" b="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200" b="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3">
                  <a:txBody>
                    <a:bodyPr/>
                    <a:lstStyle/>
                    <a:p>
                      <a:pPr algn="ctr"/>
                      <a:endParaRPr lang="en-GB" sz="200" b="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a:txBody>
                    <a:bodyPr/>
                    <a:lstStyle/>
                    <a:p>
                      <a:pPr algn="ctr"/>
                      <a:endParaRPr lang="en-GB" sz="2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2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2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41916069"/>
                  </a:ext>
                </a:extLst>
              </a:tr>
            </a:tbl>
          </a:graphicData>
        </a:graphic>
      </p:graphicFrame>
      <p:sp>
        <p:nvSpPr>
          <p:cNvPr id="4" name="5-point Star 3">
            <a:extLst>
              <a:ext uri="{FF2B5EF4-FFF2-40B4-BE49-F238E27FC236}">
                <a16:creationId xmlns:a16="http://schemas.microsoft.com/office/drawing/2014/main" id="{F1E58127-D989-E845-9851-161FC3C1C6DD}"/>
              </a:ext>
            </a:extLst>
          </p:cNvPr>
          <p:cNvSpPr/>
          <p:nvPr/>
        </p:nvSpPr>
        <p:spPr>
          <a:xfrm>
            <a:off x="1930925" y="1532688"/>
            <a:ext cx="212502" cy="212502"/>
          </a:xfrm>
          <a:prstGeom prst="star5">
            <a:avLst/>
          </a:prstGeom>
          <a:solidFill>
            <a:schemeClr val="accent6">
              <a:lumMod val="60000"/>
              <a:lumOff val="40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err="1">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5" name="5-point Star 4">
            <a:extLst>
              <a:ext uri="{FF2B5EF4-FFF2-40B4-BE49-F238E27FC236}">
                <a16:creationId xmlns:a16="http://schemas.microsoft.com/office/drawing/2014/main" id="{B7C0855E-38F5-D244-AEFF-DA79558BAA16}"/>
              </a:ext>
            </a:extLst>
          </p:cNvPr>
          <p:cNvSpPr/>
          <p:nvPr/>
        </p:nvSpPr>
        <p:spPr>
          <a:xfrm>
            <a:off x="2954391" y="1532688"/>
            <a:ext cx="212502" cy="212502"/>
          </a:xfrm>
          <a:prstGeom prst="star5">
            <a:avLst/>
          </a:prstGeom>
          <a:solidFill>
            <a:schemeClr val="accent6">
              <a:lumMod val="60000"/>
              <a:lumOff val="40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err="1">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6" name="5-point Star 5">
            <a:extLst>
              <a:ext uri="{FF2B5EF4-FFF2-40B4-BE49-F238E27FC236}">
                <a16:creationId xmlns:a16="http://schemas.microsoft.com/office/drawing/2014/main" id="{6266F840-8378-354C-A7A9-E2604DE80C71}"/>
              </a:ext>
            </a:extLst>
          </p:cNvPr>
          <p:cNvSpPr/>
          <p:nvPr/>
        </p:nvSpPr>
        <p:spPr>
          <a:xfrm>
            <a:off x="4089056" y="1532688"/>
            <a:ext cx="212502" cy="212502"/>
          </a:xfrm>
          <a:prstGeom prst="star5">
            <a:avLst/>
          </a:prstGeom>
          <a:solidFill>
            <a:schemeClr val="accent6">
              <a:lumMod val="60000"/>
              <a:lumOff val="40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err="1">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0B71A219-A3ED-6D4F-9283-E9DE95C89608}"/>
              </a:ext>
            </a:extLst>
          </p:cNvPr>
          <p:cNvSpPr txBox="1"/>
          <p:nvPr/>
        </p:nvSpPr>
        <p:spPr>
          <a:xfrm>
            <a:off x="1597349" y="1760400"/>
            <a:ext cx="925856" cy="400110"/>
          </a:xfrm>
          <a:prstGeom prst="rect">
            <a:avLst/>
          </a:prstGeom>
          <a:noFill/>
        </p:spPr>
        <p:txBody>
          <a:bodyPr wrap="square" rtlCol="0">
            <a:spAutoFit/>
          </a:bodyPr>
          <a:lstStyle/>
          <a:p>
            <a:pPr algn="ctr"/>
            <a:r>
              <a:rPr lang="en-US" sz="1000" b="1">
                <a:ea typeface="Segoe UI" panose="020B0502040204020203" pitchFamily="34" charset="0"/>
                <a:cs typeface="Segoe UI" panose="020B0502040204020203" pitchFamily="34" charset="0"/>
              </a:rPr>
              <a:t>First release on pypi</a:t>
            </a:r>
          </a:p>
        </p:txBody>
      </p:sp>
      <p:sp>
        <p:nvSpPr>
          <p:cNvPr id="8" name="TextBox 7">
            <a:extLst>
              <a:ext uri="{FF2B5EF4-FFF2-40B4-BE49-F238E27FC236}">
                <a16:creationId xmlns:a16="http://schemas.microsoft.com/office/drawing/2014/main" id="{A5733D6D-5F1D-2144-AC53-43E522976DF9}"/>
              </a:ext>
            </a:extLst>
          </p:cNvPr>
          <p:cNvSpPr txBox="1"/>
          <p:nvPr/>
        </p:nvSpPr>
        <p:spPr>
          <a:xfrm>
            <a:off x="2593315" y="1760400"/>
            <a:ext cx="925856" cy="400110"/>
          </a:xfrm>
          <a:prstGeom prst="rect">
            <a:avLst/>
          </a:prstGeom>
          <a:noFill/>
        </p:spPr>
        <p:txBody>
          <a:bodyPr wrap="square" rtlCol="0">
            <a:spAutoFit/>
          </a:bodyPr>
          <a:lstStyle/>
          <a:p>
            <a:pPr algn="ctr"/>
            <a:r>
              <a:rPr lang="en-US" sz="1000" b="1">
                <a:ea typeface="Segoe UI" panose="020B0502040204020203" pitchFamily="34" charset="0"/>
                <a:cs typeface="Segoe UI" panose="020B0502040204020203" pitchFamily="34" charset="0"/>
              </a:rPr>
              <a:t>First release on conda</a:t>
            </a:r>
          </a:p>
        </p:txBody>
      </p:sp>
      <p:sp>
        <p:nvSpPr>
          <p:cNvPr id="9" name="TextBox 8">
            <a:extLst>
              <a:ext uri="{FF2B5EF4-FFF2-40B4-BE49-F238E27FC236}">
                <a16:creationId xmlns:a16="http://schemas.microsoft.com/office/drawing/2014/main" id="{B5B5C4D9-A883-884A-B426-4E4B29B9C7D7}"/>
              </a:ext>
            </a:extLst>
          </p:cNvPr>
          <p:cNvSpPr txBox="1"/>
          <p:nvPr/>
        </p:nvSpPr>
        <p:spPr>
          <a:xfrm>
            <a:off x="3708302" y="1760400"/>
            <a:ext cx="972652" cy="553998"/>
          </a:xfrm>
          <a:prstGeom prst="rect">
            <a:avLst/>
          </a:prstGeom>
          <a:noFill/>
        </p:spPr>
        <p:txBody>
          <a:bodyPr wrap="square" rtlCol="0">
            <a:spAutoFit/>
          </a:bodyPr>
          <a:lstStyle/>
          <a:p>
            <a:pPr algn="ctr"/>
            <a:r>
              <a:rPr lang="en-US" sz="1000" b="1">
                <a:ea typeface="Segoe UI" panose="020B0502040204020203" pitchFamily="34" charset="0"/>
                <a:cs typeface="Segoe UI" panose="020B0502040204020203" pitchFamily="34" charset="0"/>
              </a:rPr>
              <a:t>Inclusion in scikit-learn-contrib</a:t>
            </a:r>
          </a:p>
        </p:txBody>
      </p:sp>
      <p:sp>
        <p:nvSpPr>
          <p:cNvPr id="10" name="5-point Star 9">
            <a:extLst>
              <a:ext uri="{FF2B5EF4-FFF2-40B4-BE49-F238E27FC236}">
                <a16:creationId xmlns:a16="http://schemas.microsoft.com/office/drawing/2014/main" id="{80982638-0992-2A4B-AFC0-BF18632E42C1}"/>
              </a:ext>
            </a:extLst>
          </p:cNvPr>
          <p:cNvSpPr/>
          <p:nvPr/>
        </p:nvSpPr>
        <p:spPr>
          <a:xfrm>
            <a:off x="5241436" y="1547350"/>
            <a:ext cx="212502" cy="212502"/>
          </a:xfrm>
          <a:prstGeom prst="star5">
            <a:avLst/>
          </a:prstGeom>
          <a:solidFill>
            <a:schemeClr val="accent6">
              <a:lumMod val="60000"/>
              <a:lumOff val="40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err="1">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11" name="TextBox 10">
            <a:extLst>
              <a:ext uri="{FF2B5EF4-FFF2-40B4-BE49-F238E27FC236}">
                <a16:creationId xmlns:a16="http://schemas.microsoft.com/office/drawing/2014/main" id="{98DA9136-CC7F-FB47-8096-855B40CBCD51}"/>
              </a:ext>
            </a:extLst>
          </p:cNvPr>
          <p:cNvSpPr txBox="1"/>
          <p:nvPr/>
        </p:nvSpPr>
        <p:spPr>
          <a:xfrm>
            <a:off x="4787769" y="1760400"/>
            <a:ext cx="1119836" cy="400110"/>
          </a:xfrm>
          <a:prstGeom prst="rect">
            <a:avLst/>
          </a:prstGeom>
          <a:noFill/>
        </p:spPr>
        <p:txBody>
          <a:bodyPr wrap="square" rtlCol="0">
            <a:spAutoFit/>
          </a:bodyPr>
          <a:lstStyle/>
          <a:p>
            <a:pPr algn="ctr"/>
            <a:r>
              <a:rPr lang="en-US" sz="1000" b="1" err="1">
                <a:ea typeface="Segoe UI" panose="020B0502040204020203" pitchFamily="34" charset="0"/>
                <a:cs typeface="Segoe UI" panose="020B0502040204020203" pitchFamily="34" charset="0"/>
              </a:rPr>
              <a:t>MapieClassifier</a:t>
            </a:r>
            <a:r>
              <a:rPr lang="en-US" sz="1000" b="1">
                <a:ea typeface="Segoe UI" panose="020B0502040204020203" pitchFamily="34" charset="0"/>
                <a:cs typeface="Segoe UI" panose="020B0502040204020203" pitchFamily="34" charset="0"/>
              </a:rPr>
              <a:t> Release</a:t>
            </a:r>
          </a:p>
        </p:txBody>
      </p:sp>
      <p:sp>
        <p:nvSpPr>
          <p:cNvPr id="12" name="5-point Star 11">
            <a:extLst>
              <a:ext uri="{FF2B5EF4-FFF2-40B4-BE49-F238E27FC236}">
                <a16:creationId xmlns:a16="http://schemas.microsoft.com/office/drawing/2014/main" id="{1A21D08E-3E66-2443-9DD5-AC500227D4EE}"/>
              </a:ext>
            </a:extLst>
          </p:cNvPr>
          <p:cNvSpPr/>
          <p:nvPr/>
        </p:nvSpPr>
        <p:spPr>
          <a:xfrm>
            <a:off x="1180890" y="1547350"/>
            <a:ext cx="212502" cy="212502"/>
          </a:xfrm>
          <a:prstGeom prst="star5">
            <a:avLst/>
          </a:prstGeom>
          <a:solidFill>
            <a:schemeClr val="accent6">
              <a:lumMod val="60000"/>
              <a:lumOff val="40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err="1">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13" name="TextBox 12">
            <a:extLst>
              <a:ext uri="{FF2B5EF4-FFF2-40B4-BE49-F238E27FC236}">
                <a16:creationId xmlns:a16="http://schemas.microsoft.com/office/drawing/2014/main" id="{8EBEEE12-6F86-D14B-9D63-C8D10CB06699}"/>
              </a:ext>
            </a:extLst>
          </p:cNvPr>
          <p:cNvSpPr txBox="1"/>
          <p:nvPr/>
        </p:nvSpPr>
        <p:spPr>
          <a:xfrm>
            <a:off x="861064" y="1759852"/>
            <a:ext cx="852153" cy="246221"/>
          </a:xfrm>
          <a:prstGeom prst="rect">
            <a:avLst/>
          </a:prstGeom>
          <a:noFill/>
        </p:spPr>
        <p:txBody>
          <a:bodyPr wrap="square" rtlCol="0">
            <a:spAutoFit/>
          </a:bodyPr>
          <a:lstStyle/>
          <a:p>
            <a:pPr algn="ctr"/>
            <a:r>
              <a:rPr lang="en-US" sz="1000" b="1">
                <a:ea typeface="Segoe UI" panose="020B0502040204020203" pitchFamily="34" charset="0"/>
                <a:cs typeface="Segoe UI" panose="020B0502040204020203" pitchFamily="34" charset="0"/>
              </a:rPr>
              <a:t>Genesis</a:t>
            </a:r>
          </a:p>
        </p:txBody>
      </p:sp>
      <p:pic>
        <p:nvPicPr>
          <p:cNvPr id="15" name="Picture 2" descr="GitHub Logo - Marques et logos: histoire et signification | PNG">
            <a:extLst>
              <a:ext uri="{FF2B5EF4-FFF2-40B4-BE49-F238E27FC236}">
                <a16:creationId xmlns:a16="http://schemas.microsoft.com/office/drawing/2014/main" id="{92FAC84C-B02F-5545-A1AD-9B3C73A3D5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293" r="15973"/>
          <a:stretch/>
        </p:blipFill>
        <p:spPr bwMode="auto">
          <a:xfrm>
            <a:off x="1019886" y="2154850"/>
            <a:ext cx="487204" cy="4128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a:hlinkClick r:id="rId4"/>
            <a:extLst>
              <a:ext uri="{FF2B5EF4-FFF2-40B4-BE49-F238E27FC236}">
                <a16:creationId xmlns:a16="http://schemas.microsoft.com/office/drawing/2014/main" id="{E8AAEE78-EC19-C04F-B6F9-4994DF73BD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1702" y="2289299"/>
            <a:ext cx="599977" cy="44998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conda-forge · GitHub">
            <a:extLst>
              <a:ext uri="{FF2B5EF4-FFF2-40B4-BE49-F238E27FC236}">
                <a16:creationId xmlns:a16="http://schemas.microsoft.com/office/drawing/2014/main" id="{CC2CF338-BE8E-0845-9BAD-BFA87626E0A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9073" b="16771"/>
          <a:stretch/>
        </p:blipFill>
        <p:spPr bwMode="auto">
          <a:xfrm>
            <a:off x="2630020" y="2250938"/>
            <a:ext cx="701383" cy="4499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cikit-learn-contrib · GitHub">
            <a:extLst>
              <a:ext uri="{FF2B5EF4-FFF2-40B4-BE49-F238E27FC236}">
                <a16:creationId xmlns:a16="http://schemas.microsoft.com/office/drawing/2014/main" id="{B5CB5CEE-0ECD-1E40-9378-16C9A9ADBC4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6585" b="13734"/>
          <a:stretch/>
        </p:blipFill>
        <p:spPr bwMode="auto">
          <a:xfrm>
            <a:off x="3814165" y="2266264"/>
            <a:ext cx="753987" cy="44998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a:extLst>
              <a:ext uri="{FF2B5EF4-FFF2-40B4-BE49-F238E27FC236}">
                <a16:creationId xmlns:a16="http://schemas.microsoft.com/office/drawing/2014/main" id="{8F57772F-AA23-DC44-A05F-5C0308835D35}"/>
              </a:ext>
            </a:extLst>
          </p:cNvPr>
          <p:cNvPicPr>
            <a:picLocks noChangeAspect="1"/>
          </p:cNvPicPr>
          <p:nvPr/>
        </p:nvPicPr>
        <p:blipFill>
          <a:blip r:embed="rId8"/>
          <a:stretch>
            <a:fillRect/>
          </a:stretch>
        </p:blipFill>
        <p:spPr>
          <a:xfrm>
            <a:off x="1627785" y="2761907"/>
            <a:ext cx="742351" cy="171312"/>
          </a:xfrm>
          <a:prstGeom prst="rect">
            <a:avLst/>
          </a:prstGeom>
        </p:spPr>
      </p:pic>
      <p:pic>
        <p:nvPicPr>
          <p:cNvPr id="22" name="Picture 6" descr="Read the Docs (@readthedocs) | Twitter">
            <a:extLst>
              <a:ext uri="{FF2B5EF4-FFF2-40B4-BE49-F238E27FC236}">
                <a16:creationId xmlns:a16="http://schemas.microsoft.com/office/drawing/2014/main" id="{A1D47FBC-B05D-0A40-A036-A1ABCCF9711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2313" y="2590118"/>
            <a:ext cx="742350" cy="38973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3" name="Table 4">
            <a:extLst>
              <a:ext uri="{FF2B5EF4-FFF2-40B4-BE49-F238E27FC236}">
                <a16:creationId xmlns:a16="http://schemas.microsoft.com/office/drawing/2014/main" id="{15F7C7B1-A779-1244-9581-987C94C28C4E}"/>
              </a:ext>
            </a:extLst>
          </p:cNvPr>
          <p:cNvGraphicFramePr>
            <a:graphicFrameLocks noGrp="1"/>
          </p:cNvGraphicFramePr>
          <p:nvPr>
            <p:extLst>
              <p:ext uri="{D42A27DB-BD31-4B8C-83A1-F6EECF244321}">
                <p14:modId xmlns:p14="http://schemas.microsoft.com/office/powerpoint/2010/main" val="3294427497"/>
              </p:ext>
            </p:extLst>
          </p:nvPr>
        </p:nvGraphicFramePr>
        <p:xfrm>
          <a:off x="75627" y="3136517"/>
          <a:ext cx="1237534" cy="790905"/>
        </p:xfrm>
        <a:graphic>
          <a:graphicData uri="http://schemas.openxmlformats.org/drawingml/2006/table">
            <a:tbl>
              <a:tblPr firstRow="1" bandRow="1">
                <a:tableStyleId>{5940675A-B579-460E-94D1-54222C63F5DA}</a:tableStyleId>
              </a:tblPr>
              <a:tblGrid>
                <a:gridCol w="1029254">
                  <a:extLst>
                    <a:ext uri="{9D8B030D-6E8A-4147-A177-3AD203B41FA5}">
                      <a16:colId xmlns:a16="http://schemas.microsoft.com/office/drawing/2014/main" val="3167381535"/>
                    </a:ext>
                  </a:extLst>
                </a:gridCol>
                <a:gridCol w="208280">
                  <a:extLst>
                    <a:ext uri="{9D8B030D-6E8A-4147-A177-3AD203B41FA5}">
                      <a16:colId xmlns:a16="http://schemas.microsoft.com/office/drawing/2014/main" val="881188756"/>
                    </a:ext>
                  </a:extLst>
                </a:gridCol>
              </a:tblGrid>
              <a:tr h="310612">
                <a:tc>
                  <a:txBody>
                    <a:bodyPr/>
                    <a:lstStyle/>
                    <a:p>
                      <a:pPr algn="ctr"/>
                      <a:r>
                        <a:rPr lang="en-GB" sz="1000" b="1">
                          <a:solidFill>
                            <a:schemeClr val="tx1"/>
                          </a:solidFill>
                        </a:rPr>
                        <a:t>Regression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40000"/>
                        <a:lumOff val="60000"/>
                      </a:schemeClr>
                    </a:solidFill>
                  </a:tcPr>
                </a:tc>
                <a:tc>
                  <a:txBody>
                    <a:bodyPr/>
                    <a:lstStyle/>
                    <a:p>
                      <a:pPr algn="ctr"/>
                      <a:endParaRPr lang="en-GB" sz="900" b="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41902829"/>
                  </a:ext>
                </a:extLst>
              </a:tr>
              <a:tr h="169681">
                <a:tc>
                  <a:txBody>
                    <a:bodyPr/>
                    <a:lstStyle/>
                    <a:p>
                      <a:pPr algn="ctr"/>
                      <a:endParaRPr lang="en-GB" sz="200" b="1"/>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2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85264575"/>
                  </a:ext>
                </a:extLst>
              </a:tr>
              <a:tr h="310612">
                <a:tc>
                  <a:txBody>
                    <a:bodyPr/>
                    <a:lstStyle/>
                    <a:p>
                      <a:pPr algn="ctr"/>
                      <a:r>
                        <a:rPr lang="en-GB" sz="1000" b="1"/>
                        <a:t>Classification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85BFFF">
                        <a:alpha val="50196"/>
                      </a:srgbClr>
                    </a:solidFill>
                  </a:tcPr>
                </a:tc>
                <a:tc>
                  <a:txBody>
                    <a:bodyPr/>
                    <a:lstStyle/>
                    <a:p>
                      <a:pPr algn="ctr"/>
                      <a:endParaRPr lang="en-GB" sz="10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85985287"/>
                  </a:ext>
                </a:extLst>
              </a:tr>
            </a:tbl>
          </a:graphicData>
        </a:graphic>
      </p:graphicFrame>
      <p:graphicFrame>
        <p:nvGraphicFramePr>
          <p:cNvPr id="25" name="Table 4">
            <a:extLst>
              <a:ext uri="{FF2B5EF4-FFF2-40B4-BE49-F238E27FC236}">
                <a16:creationId xmlns:a16="http://schemas.microsoft.com/office/drawing/2014/main" id="{3338CBBF-C359-FE40-8105-EE7C91ED730A}"/>
              </a:ext>
            </a:extLst>
          </p:cNvPr>
          <p:cNvGraphicFramePr>
            <a:graphicFrameLocks noGrp="1"/>
          </p:cNvGraphicFramePr>
          <p:nvPr>
            <p:extLst>
              <p:ext uri="{D42A27DB-BD31-4B8C-83A1-F6EECF244321}">
                <p14:modId xmlns:p14="http://schemas.microsoft.com/office/powerpoint/2010/main" val="1381978544"/>
              </p:ext>
            </p:extLst>
          </p:nvPr>
        </p:nvGraphicFramePr>
        <p:xfrm>
          <a:off x="75627" y="3136517"/>
          <a:ext cx="4333534" cy="790905"/>
        </p:xfrm>
        <a:graphic>
          <a:graphicData uri="http://schemas.openxmlformats.org/drawingml/2006/table">
            <a:tbl>
              <a:tblPr firstRow="1" bandRow="1">
                <a:tableStyleId>{5940675A-B579-460E-94D1-54222C63F5DA}</a:tableStyleId>
              </a:tblPr>
              <a:tblGrid>
                <a:gridCol w="1029254">
                  <a:extLst>
                    <a:ext uri="{9D8B030D-6E8A-4147-A177-3AD203B41FA5}">
                      <a16:colId xmlns:a16="http://schemas.microsoft.com/office/drawing/2014/main" val="3167381535"/>
                    </a:ext>
                  </a:extLst>
                </a:gridCol>
                <a:gridCol w="208280">
                  <a:extLst>
                    <a:ext uri="{9D8B030D-6E8A-4147-A177-3AD203B41FA5}">
                      <a16:colId xmlns:a16="http://schemas.microsoft.com/office/drawing/2014/main" val="881188756"/>
                    </a:ext>
                  </a:extLst>
                </a:gridCol>
                <a:gridCol w="774000">
                  <a:extLst>
                    <a:ext uri="{9D8B030D-6E8A-4147-A177-3AD203B41FA5}">
                      <a16:colId xmlns:a16="http://schemas.microsoft.com/office/drawing/2014/main" val="472581243"/>
                    </a:ext>
                  </a:extLst>
                </a:gridCol>
                <a:gridCol w="774000">
                  <a:extLst>
                    <a:ext uri="{9D8B030D-6E8A-4147-A177-3AD203B41FA5}">
                      <a16:colId xmlns:a16="http://schemas.microsoft.com/office/drawing/2014/main" val="3095245490"/>
                    </a:ext>
                  </a:extLst>
                </a:gridCol>
                <a:gridCol w="774000">
                  <a:extLst>
                    <a:ext uri="{9D8B030D-6E8A-4147-A177-3AD203B41FA5}">
                      <a16:colId xmlns:a16="http://schemas.microsoft.com/office/drawing/2014/main" val="102211583"/>
                    </a:ext>
                  </a:extLst>
                </a:gridCol>
                <a:gridCol w="774000">
                  <a:extLst>
                    <a:ext uri="{9D8B030D-6E8A-4147-A177-3AD203B41FA5}">
                      <a16:colId xmlns:a16="http://schemas.microsoft.com/office/drawing/2014/main" val="1304870150"/>
                    </a:ext>
                  </a:extLst>
                </a:gridCol>
              </a:tblGrid>
              <a:tr h="310612">
                <a:tc>
                  <a:txBody>
                    <a:bodyPr/>
                    <a:lstStyle/>
                    <a:p>
                      <a:pPr algn="ctr"/>
                      <a:r>
                        <a:rPr lang="en-GB" sz="1000" b="1">
                          <a:solidFill>
                            <a:schemeClr val="tx1"/>
                          </a:solidFill>
                        </a:rPr>
                        <a:t>Regression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40000"/>
                        <a:lumOff val="60000"/>
                      </a:schemeClr>
                    </a:solidFill>
                  </a:tcPr>
                </a:tc>
                <a:tc>
                  <a:txBody>
                    <a:bodyPr/>
                    <a:lstStyle/>
                    <a:p>
                      <a:pPr algn="ctr"/>
                      <a:endParaRPr lang="en-GB" sz="900" b="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4">
                  <a:txBody>
                    <a:bodyPr/>
                    <a:lstStyle/>
                    <a:p>
                      <a:pPr algn="ctr"/>
                      <a:r>
                        <a:rPr lang="en-GB" sz="1000" b="1" err="1">
                          <a:solidFill>
                            <a:schemeClr val="tx1"/>
                          </a:solidFill>
                        </a:rPr>
                        <a:t>Jackknife</a:t>
                      </a:r>
                      <a:r>
                        <a:rPr lang="en-GB" sz="1000" b="1">
                          <a:solidFill>
                            <a:schemeClr val="tx1"/>
                          </a:solidFill>
                        </a:rPr>
                        <a:t>+ / CV+</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40000"/>
                        <a:lumOff val="60000"/>
                      </a:schemeClr>
                    </a:solidFill>
                  </a:tcPr>
                </a:tc>
                <a:tc hMerge="1">
                  <a:txBody>
                    <a:bodyPr/>
                    <a:lstStyle/>
                    <a:p>
                      <a:pPr algn="ctr"/>
                      <a:r>
                        <a:rPr lang="en-GB" sz="900" b="1" err="1">
                          <a:solidFill>
                            <a:schemeClr val="tx1"/>
                          </a:solidFill>
                        </a:rPr>
                        <a:t>Jackknife</a:t>
                      </a:r>
                      <a:r>
                        <a:rPr lang="en-GB" sz="900" b="1">
                          <a:solidFill>
                            <a:schemeClr val="tx1"/>
                          </a:solidFill>
                        </a:rPr>
                        <a:t>+ / CV+</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40000"/>
                        <a:lumOff val="60000"/>
                      </a:schemeClr>
                    </a:solidFill>
                  </a:tcPr>
                </a:tc>
                <a:tc hMerge="1">
                  <a:txBody>
                    <a:bodyPr/>
                    <a:lstStyle/>
                    <a:p>
                      <a:endParaRPr lang="en-GB" sz="1000"/>
                    </a:p>
                  </a:txBody>
                  <a:tcPr/>
                </a:tc>
                <a:tc hMerge="1">
                  <a:txBody>
                    <a:bodyPr/>
                    <a:lstStyle/>
                    <a:p>
                      <a:pPr algn="ctr"/>
                      <a:endParaRPr lang="en-GB" sz="1000"/>
                    </a:p>
                  </a:txBody>
                  <a:tcPr/>
                </a:tc>
                <a:extLst>
                  <a:ext uri="{0D108BD9-81ED-4DB2-BD59-A6C34878D82A}">
                    <a16:rowId xmlns:a16="http://schemas.microsoft.com/office/drawing/2014/main" val="2041902829"/>
                  </a:ext>
                </a:extLst>
              </a:tr>
              <a:tr h="169681">
                <a:tc>
                  <a:txBody>
                    <a:bodyPr/>
                    <a:lstStyle/>
                    <a:p>
                      <a:pPr algn="ctr"/>
                      <a:endParaRPr lang="en-GB" sz="200" b="1"/>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2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2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200" b="1"/>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200" b="1"/>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200" b="1"/>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85264575"/>
                  </a:ext>
                </a:extLst>
              </a:tr>
              <a:tr h="310612">
                <a:tc>
                  <a:txBody>
                    <a:bodyPr/>
                    <a:lstStyle/>
                    <a:p>
                      <a:pPr algn="ctr"/>
                      <a:endParaRPr lang="en-GB" sz="1000" b="1"/>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0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10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1000" b="1"/>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1000" b="1"/>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1000" b="1"/>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85985287"/>
                  </a:ext>
                </a:extLst>
              </a:tr>
            </a:tbl>
          </a:graphicData>
        </a:graphic>
      </p:graphicFrame>
      <p:graphicFrame>
        <p:nvGraphicFramePr>
          <p:cNvPr id="26" name="Table 4">
            <a:extLst>
              <a:ext uri="{FF2B5EF4-FFF2-40B4-BE49-F238E27FC236}">
                <a16:creationId xmlns:a16="http://schemas.microsoft.com/office/drawing/2014/main" id="{2992600B-F5BD-134A-9F16-7DB5802EC374}"/>
              </a:ext>
            </a:extLst>
          </p:cNvPr>
          <p:cNvGraphicFramePr>
            <a:graphicFrameLocks noGrp="1"/>
          </p:cNvGraphicFramePr>
          <p:nvPr>
            <p:extLst>
              <p:ext uri="{D42A27DB-BD31-4B8C-83A1-F6EECF244321}">
                <p14:modId xmlns:p14="http://schemas.microsoft.com/office/powerpoint/2010/main" val="3290899825"/>
              </p:ext>
            </p:extLst>
          </p:nvPr>
        </p:nvGraphicFramePr>
        <p:xfrm>
          <a:off x="75627" y="3136517"/>
          <a:ext cx="8977534" cy="790905"/>
        </p:xfrm>
        <a:graphic>
          <a:graphicData uri="http://schemas.openxmlformats.org/drawingml/2006/table">
            <a:tbl>
              <a:tblPr firstRow="1" bandRow="1">
                <a:tableStyleId>{5940675A-B579-460E-94D1-54222C63F5DA}</a:tableStyleId>
              </a:tblPr>
              <a:tblGrid>
                <a:gridCol w="1029254">
                  <a:extLst>
                    <a:ext uri="{9D8B030D-6E8A-4147-A177-3AD203B41FA5}">
                      <a16:colId xmlns:a16="http://schemas.microsoft.com/office/drawing/2014/main" val="3167381535"/>
                    </a:ext>
                  </a:extLst>
                </a:gridCol>
                <a:gridCol w="208280">
                  <a:extLst>
                    <a:ext uri="{9D8B030D-6E8A-4147-A177-3AD203B41FA5}">
                      <a16:colId xmlns:a16="http://schemas.microsoft.com/office/drawing/2014/main" val="881188756"/>
                    </a:ext>
                  </a:extLst>
                </a:gridCol>
                <a:gridCol w="774000">
                  <a:extLst>
                    <a:ext uri="{9D8B030D-6E8A-4147-A177-3AD203B41FA5}">
                      <a16:colId xmlns:a16="http://schemas.microsoft.com/office/drawing/2014/main" val="472581243"/>
                    </a:ext>
                  </a:extLst>
                </a:gridCol>
                <a:gridCol w="774000">
                  <a:extLst>
                    <a:ext uri="{9D8B030D-6E8A-4147-A177-3AD203B41FA5}">
                      <a16:colId xmlns:a16="http://schemas.microsoft.com/office/drawing/2014/main" val="3095245490"/>
                    </a:ext>
                  </a:extLst>
                </a:gridCol>
                <a:gridCol w="774000">
                  <a:extLst>
                    <a:ext uri="{9D8B030D-6E8A-4147-A177-3AD203B41FA5}">
                      <a16:colId xmlns:a16="http://schemas.microsoft.com/office/drawing/2014/main" val="102211583"/>
                    </a:ext>
                  </a:extLst>
                </a:gridCol>
                <a:gridCol w="774000">
                  <a:extLst>
                    <a:ext uri="{9D8B030D-6E8A-4147-A177-3AD203B41FA5}">
                      <a16:colId xmlns:a16="http://schemas.microsoft.com/office/drawing/2014/main" val="1304870150"/>
                    </a:ext>
                  </a:extLst>
                </a:gridCol>
                <a:gridCol w="774000">
                  <a:extLst>
                    <a:ext uri="{9D8B030D-6E8A-4147-A177-3AD203B41FA5}">
                      <a16:colId xmlns:a16="http://schemas.microsoft.com/office/drawing/2014/main" val="2529973392"/>
                    </a:ext>
                  </a:extLst>
                </a:gridCol>
                <a:gridCol w="774000">
                  <a:extLst>
                    <a:ext uri="{9D8B030D-6E8A-4147-A177-3AD203B41FA5}">
                      <a16:colId xmlns:a16="http://schemas.microsoft.com/office/drawing/2014/main" val="4263420889"/>
                    </a:ext>
                  </a:extLst>
                </a:gridCol>
                <a:gridCol w="774000">
                  <a:extLst>
                    <a:ext uri="{9D8B030D-6E8A-4147-A177-3AD203B41FA5}">
                      <a16:colId xmlns:a16="http://schemas.microsoft.com/office/drawing/2014/main" val="3289149673"/>
                    </a:ext>
                  </a:extLst>
                </a:gridCol>
                <a:gridCol w="774000">
                  <a:extLst>
                    <a:ext uri="{9D8B030D-6E8A-4147-A177-3AD203B41FA5}">
                      <a16:colId xmlns:a16="http://schemas.microsoft.com/office/drawing/2014/main" val="3247642617"/>
                    </a:ext>
                  </a:extLst>
                </a:gridCol>
                <a:gridCol w="774000">
                  <a:extLst>
                    <a:ext uri="{9D8B030D-6E8A-4147-A177-3AD203B41FA5}">
                      <a16:colId xmlns:a16="http://schemas.microsoft.com/office/drawing/2014/main" val="1391120591"/>
                    </a:ext>
                  </a:extLst>
                </a:gridCol>
                <a:gridCol w="774000">
                  <a:extLst>
                    <a:ext uri="{9D8B030D-6E8A-4147-A177-3AD203B41FA5}">
                      <a16:colId xmlns:a16="http://schemas.microsoft.com/office/drawing/2014/main" val="3896959864"/>
                    </a:ext>
                  </a:extLst>
                </a:gridCol>
              </a:tblGrid>
              <a:tr h="310612">
                <a:tc>
                  <a:txBody>
                    <a:bodyPr/>
                    <a:lstStyle/>
                    <a:p>
                      <a:pPr algn="ctr"/>
                      <a:r>
                        <a:rPr lang="en-GB" sz="1000" b="1">
                          <a:solidFill>
                            <a:schemeClr val="tx1"/>
                          </a:solidFill>
                        </a:rPr>
                        <a:t>Regression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40000"/>
                        <a:lumOff val="60000"/>
                      </a:schemeClr>
                    </a:solidFill>
                  </a:tcPr>
                </a:tc>
                <a:tc>
                  <a:txBody>
                    <a:bodyPr/>
                    <a:lstStyle/>
                    <a:p>
                      <a:pPr algn="ctr"/>
                      <a:endParaRPr lang="en-GB" sz="900" b="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4">
                  <a:txBody>
                    <a:bodyPr/>
                    <a:lstStyle/>
                    <a:p>
                      <a:pPr algn="ctr"/>
                      <a:r>
                        <a:rPr lang="en-GB" sz="1000" b="1" err="1">
                          <a:solidFill>
                            <a:schemeClr val="tx1"/>
                          </a:solidFill>
                        </a:rPr>
                        <a:t>Jackknife</a:t>
                      </a:r>
                      <a:r>
                        <a:rPr lang="en-GB" sz="1000" b="1">
                          <a:solidFill>
                            <a:schemeClr val="tx1"/>
                          </a:solidFill>
                        </a:rPr>
                        <a:t>+ / CV+</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40000"/>
                        <a:lumOff val="60000"/>
                      </a:schemeClr>
                    </a:solidFill>
                  </a:tcPr>
                </a:tc>
                <a:tc hMerge="1">
                  <a:txBody>
                    <a:bodyPr/>
                    <a:lstStyle/>
                    <a:p>
                      <a:pPr algn="ctr"/>
                      <a:r>
                        <a:rPr lang="en-GB" sz="900" b="1" err="1">
                          <a:solidFill>
                            <a:schemeClr val="tx1"/>
                          </a:solidFill>
                        </a:rPr>
                        <a:t>Jackknife</a:t>
                      </a:r>
                      <a:r>
                        <a:rPr lang="en-GB" sz="900" b="1">
                          <a:solidFill>
                            <a:schemeClr val="tx1"/>
                          </a:solidFill>
                        </a:rPr>
                        <a:t>+ / CV+</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40000"/>
                        <a:lumOff val="60000"/>
                      </a:schemeClr>
                    </a:solidFill>
                  </a:tcPr>
                </a:tc>
                <a:tc hMerge="1">
                  <a:txBody>
                    <a:bodyPr/>
                    <a:lstStyle/>
                    <a:p>
                      <a:endParaRPr lang="en-GB" sz="1000"/>
                    </a:p>
                  </a:txBody>
                  <a:tcPr/>
                </a:tc>
                <a:tc hMerge="1">
                  <a:txBody>
                    <a:bodyPr/>
                    <a:lstStyle/>
                    <a:p>
                      <a:pPr algn="ctr"/>
                      <a:endParaRPr lang="en-GB" sz="1000"/>
                    </a:p>
                  </a:txBody>
                  <a:tcPr/>
                </a:tc>
                <a:tc>
                  <a:txBody>
                    <a:bodyPr/>
                    <a:lstStyle/>
                    <a:p>
                      <a:pPr algn="ctr"/>
                      <a:endParaRPr lang="en-GB" sz="1000" b="1"/>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1000" b="1"/>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gridSpan="3">
                  <a:txBody>
                    <a:bodyPr/>
                    <a:lstStyle/>
                    <a:p>
                      <a:pPr marL="0" marR="0" lvl="0" indent="0" algn="ctr" defTabSz="1015905" rtl="0" eaLnBrk="1" fontAlgn="auto" latinLnBrk="0" hangingPunct="1">
                        <a:lnSpc>
                          <a:spcPct val="100000"/>
                        </a:lnSpc>
                        <a:spcBef>
                          <a:spcPts val="0"/>
                        </a:spcBef>
                        <a:spcAft>
                          <a:spcPts val="0"/>
                        </a:spcAft>
                        <a:buClrTx/>
                        <a:buSzTx/>
                        <a:buFontTx/>
                        <a:buNone/>
                        <a:tabLst/>
                        <a:defRPr/>
                      </a:pPr>
                      <a:endParaRPr lang="en-GB" sz="1000" b="1">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ctr"/>
                      <a:endParaRPr lang="en-GB" sz="10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10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41902829"/>
                  </a:ext>
                </a:extLst>
              </a:tr>
              <a:tr h="169681">
                <a:tc>
                  <a:txBody>
                    <a:bodyPr/>
                    <a:lstStyle/>
                    <a:p>
                      <a:pPr algn="ctr"/>
                      <a:endParaRPr lang="en-GB" sz="200" b="1"/>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2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2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200" b="1"/>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200" b="1"/>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200" b="1"/>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3">
                  <a:txBody>
                    <a:bodyPr/>
                    <a:lstStyle/>
                    <a:p>
                      <a:pPr marL="0" marR="0" lvl="0" indent="0" algn="ctr" defTabSz="1015905" rtl="0" eaLnBrk="1" fontAlgn="auto" latinLnBrk="0" hangingPunct="1">
                        <a:lnSpc>
                          <a:spcPct val="100000"/>
                        </a:lnSpc>
                        <a:spcBef>
                          <a:spcPts val="0"/>
                        </a:spcBef>
                        <a:spcAft>
                          <a:spcPts val="0"/>
                        </a:spcAft>
                        <a:buClrTx/>
                        <a:buSzTx/>
                        <a:buFontTx/>
                        <a:buNone/>
                        <a:tabLst/>
                        <a:defRPr/>
                      </a:pPr>
                      <a:endParaRPr lang="en-US" sz="200" b="0" kern="1200" noProof="0">
                        <a:solidFill>
                          <a:schemeClr val="tx1"/>
                        </a:solidFill>
                        <a:effectLst/>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fr-FR"/>
                    </a:p>
                  </a:txBody>
                  <a:tcPr/>
                </a:tc>
                <a:tc hMerge="1">
                  <a:txBody>
                    <a:bodyPr/>
                    <a:lstStyle/>
                    <a:p>
                      <a:endParaRPr lang="fr-FR"/>
                    </a:p>
                  </a:txBody>
                  <a:tcPr/>
                </a:tc>
                <a:tc>
                  <a:txBody>
                    <a:bodyPr/>
                    <a:lstStyle/>
                    <a:p>
                      <a:pPr algn="ctr"/>
                      <a:endParaRPr lang="en-GB" sz="200" b="1"/>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200" b="1"/>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2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85264575"/>
                  </a:ext>
                </a:extLst>
              </a:tr>
              <a:tr h="310612">
                <a:tc>
                  <a:txBody>
                    <a:bodyPr/>
                    <a:lstStyle/>
                    <a:p>
                      <a:pPr algn="ctr"/>
                      <a:endParaRPr lang="en-GB" sz="1000" b="1"/>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0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10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1000" b="1"/>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1000" b="1"/>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1000" b="1"/>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gridSpan="3">
                  <a:txBody>
                    <a:bodyPr/>
                    <a:lstStyle/>
                    <a:p>
                      <a:pPr marL="0" marR="0" lvl="0" indent="0" algn="ctr" defTabSz="1015905" rtl="0" eaLnBrk="1" fontAlgn="auto" latinLnBrk="0" hangingPunct="1">
                        <a:lnSpc>
                          <a:spcPct val="100000"/>
                        </a:lnSpc>
                        <a:spcBef>
                          <a:spcPts val="0"/>
                        </a:spcBef>
                        <a:spcAft>
                          <a:spcPts val="0"/>
                        </a:spcAft>
                        <a:buClrTx/>
                        <a:buSzTx/>
                        <a:buFontTx/>
                        <a:buNone/>
                        <a:tabLst/>
                        <a:defRPr/>
                      </a:pPr>
                      <a:r>
                        <a:rPr lang="en-US" sz="1000" b="1" kern="1200" noProof="0">
                          <a:solidFill>
                            <a:schemeClr val="tx1"/>
                          </a:solidFill>
                          <a:effectLst/>
                        </a:rPr>
                        <a:t>Split-Conformal Prediction</a:t>
                      </a:r>
                      <a:endParaRPr lang="en-US" sz="1000" b="1" kern="1200" noProof="0">
                        <a:solidFill>
                          <a:schemeClr val="tx1"/>
                        </a:solidFill>
                        <a:effectLst/>
                        <a:latin typeface="+mn-lt"/>
                        <a:ea typeface="+mn-ea"/>
                        <a:cs typeface="+mn-cs"/>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85BFFF">
                        <a:alpha val="50196"/>
                      </a:srgbClr>
                    </a:solidFill>
                  </a:tcPr>
                </a:tc>
                <a:tc hMerge="1">
                  <a:txBody>
                    <a:bodyPr/>
                    <a:lstStyle/>
                    <a:p>
                      <a:pPr algn="ctr"/>
                      <a:endParaRPr lang="en-GB" sz="1000"/>
                    </a:p>
                  </a:txBody>
                  <a:tcPr/>
                </a:tc>
                <a:tc hMerge="1">
                  <a:txBody>
                    <a:bodyPr/>
                    <a:lstStyle/>
                    <a:p>
                      <a:pPr algn="ctr"/>
                      <a:endParaRPr lang="en-GB" sz="1000"/>
                    </a:p>
                  </a:txBody>
                  <a:tcPr/>
                </a:tc>
                <a:tc gridSpan="3">
                  <a:txBody>
                    <a:bodyPr/>
                    <a:lstStyle/>
                    <a:p>
                      <a:pPr marL="0" marR="0" lvl="0" indent="0" algn="ctr" defTabSz="1015905" rtl="0" eaLnBrk="1" fontAlgn="auto" latinLnBrk="0" hangingPunct="1">
                        <a:lnSpc>
                          <a:spcPct val="100000"/>
                        </a:lnSpc>
                        <a:spcBef>
                          <a:spcPts val="0"/>
                        </a:spcBef>
                        <a:spcAft>
                          <a:spcPts val="0"/>
                        </a:spcAft>
                        <a:buClrTx/>
                        <a:buSzTx/>
                        <a:buFontTx/>
                        <a:buNone/>
                        <a:tabLst/>
                        <a:defRPr/>
                      </a:pPr>
                      <a:endParaRPr lang="en-GB" sz="1000" b="1">
                        <a:solidFill>
                          <a:schemeClr val="tx1"/>
                        </a:solidFill>
                      </a:endParaRPr>
                    </a:p>
                  </a:txBody>
                  <a:tcPr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ctr"/>
                      <a:endParaRPr lang="en-GB" sz="10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85985287"/>
                  </a:ext>
                </a:extLst>
              </a:tr>
            </a:tbl>
          </a:graphicData>
        </a:graphic>
      </p:graphicFrame>
      <p:graphicFrame>
        <p:nvGraphicFramePr>
          <p:cNvPr id="27" name="Table 4">
            <a:extLst>
              <a:ext uri="{FF2B5EF4-FFF2-40B4-BE49-F238E27FC236}">
                <a16:creationId xmlns:a16="http://schemas.microsoft.com/office/drawing/2014/main" id="{5398CCFB-C8A3-D747-A9CB-2EF66C5E82AB}"/>
              </a:ext>
            </a:extLst>
          </p:cNvPr>
          <p:cNvGraphicFramePr>
            <a:graphicFrameLocks noGrp="1"/>
          </p:cNvGraphicFramePr>
          <p:nvPr>
            <p:extLst>
              <p:ext uri="{D42A27DB-BD31-4B8C-83A1-F6EECF244321}">
                <p14:modId xmlns:p14="http://schemas.microsoft.com/office/powerpoint/2010/main" val="86544091"/>
              </p:ext>
            </p:extLst>
          </p:nvPr>
        </p:nvGraphicFramePr>
        <p:xfrm>
          <a:off x="73929" y="3136517"/>
          <a:ext cx="8977534" cy="790905"/>
        </p:xfrm>
        <a:graphic>
          <a:graphicData uri="http://schemas.openxmlformats.org/drawingml/2006/table">
            <a:tbl>
              <a:tblPr firstRow="1" bandRow="1">
                <a:tableStyleId>{5940675A-B579-460E-94D1-54222C63F5DA}</a:tableStyleId>
              </a:tblPr>
              <a:tblGrid>
                <a:gridCol w="1029254">
                  <a:extLst>
                    <a:ext uri="{9D8B030D-6E8A-4147-A177-3AD203B41FA5}">
                      <a16:colId xmlns:a16="http://schemas.microsoft.com/office/drawing/2014/main" val="3167381535"/>
                    </a:ext>
                  </a:extLst>
                </a:gridCol>
                <a:gridCol w="208280">
                  <a:extLst>
                    <a:ext uri="{9D8B030D-6E8A-4147-A177-3AD203B41FA5}">
                      <a16:colId xmlns:a16="http://schemas.microsoft.com/office/drawing/2014/main" val="881188756"/>
                    </a:ext>
                  </a:extLst>
                </a:gridCol>
                <a:gridCol w="774000">
                  <a:extLst>
                    <a:ext uri="{9D8B030D-6E8A-4147-A177-3AD203B41FA5}">
                      <a16:colId xmlns:a16="http://schemas.microsoft.com/office/drawing/2014/main" val="472581243"/>
                    </a:ext>
                  </a:extLst>
                </a:gridCol>
                <a:gridCol w="774000">
                  <a:extLst>
                    <a:ext uri="{9D8B030D-6E8A-4147-A177-3AD203B41FA5}">
                      <a16:colId xmlns:a16="http://schemas.microsoft.com/office/drawing/2014/main" val="3095245490"/>
                    </a:ext>
                  </a:extLst>
                </a:gridCol>
                <a:gridCol w="774000">
                  <a:extLst>
                    <a:ext uri="{9D8B030D-6E8A-4147-A177-3AD203B41FA5}">
                      <a16:colId xmlns:a16="http://schemas.microsoft.com/office/drawing/2014/main" val="102211583"/>
                    </a:ext>
                  </a:extLst>
                </a:gridCol>
                <a:gridCol w="774000">
                  <a:extLst>
                    <a:ext uri="{9D8B030D-6E8A-4147-A177-3AD203B41FA5}">
                      <a16:colId xmlns:a16="http://schemas.microsoft.com/office/drawing/2014/main" val="1304870150"/>
                    </a:ext>
                  </a:extLst>
                </a:gridCol>
                <a:gridCol w="774000">
                  <a:extLst>
                    <a:ext uri="{9D8B030D-6E8A-4147-A177-3AD203B41FA5}">
                      <a16:colId xmlns:a16="http://schemas.microsoft.com/office/drawing/2014/main" val="2529973392"/>
                    </a:ext>
                  </a:extLst>
                </a:gridCol>
                <a:gridCol w="774000">
                  <a:extLst>
                    <a:ext uri="{9D8B030D-6E8A-4147-A177-3AD203B41FA5}">
                      <a16:colId xmlns:a16="http://schemas.microsoft.com/office/drawing/2014/main" val="4263420889"/>
                    </a:ext>
                  </a:extLst>
                </a:gridCol>
                <a:gridCol w="774000">
                  <a:extLst>
                    <a:ext uri="{9D8B030D-6E8A-4147-A177-3AD203B41FA5}">
                      <a16:colId xmlns:a16="http://schemas.microsoft.com/office/drawing/2014/main" val="3289149673"/>
                    </a:ext>
                  </a:extLst>
                </a:gridCol>
                <a:gridCol w="774000">
                  <a:extLst>
                    <a:ext uri="{9D8B030D-6E8A-4147-A177-3AD203B41FA5}">
                      <a16:colId xmlns:a16="http://schemas.microsoft.com/office/drawing/2014/main" val="3247642617"/>
                    </a:ext>
                  </a:extLst>
                </a:gridCol>
                <a:gridCol w="774000">
                  <a:extLst>
                    <a:ext uri="{9D8B030D-6E8A-4147-A177-3AD203B41FA5}">
                      <a16:colId xmlns:a16="http://schemas.microsoft.com/office/drawing/2014/main" val="1391120591"/>
                    </a:ext>
                  </a:extLst>
                </a:gridCol>
                <a:gridCol w="774000">
                  <a:extLst>
                    <a:ext uri="{9D8B030D-6E8A-4147-A177-3AD203B41FA5}">
                      <a16:colId xmlns:a16="http://schemas.microsoft.com/office/drawing/2014/main" val="3896959864"/>
                    </a:ext>
                  </a:extLst>
                </a:gridCol>
              </a:tblGrid>
              <a:tr h="310612">
                <a:tc>
                  <a:txBody>
                    <a:bodyPr/>
                    <a:lstStyle/>
                    <a:p>
                      <a:pPr algn="ctr"/>
                      <a:r>
                        <a:rPr lang="en-GB" sz="1000" b="1">
                          <a:solidFill>
                            <a:schemeClr val="tx1"/>
                          </a:solidFill>
                        </a:rPr>
                        <a:t>Regression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40000"/>
                        <a:lumOff val="60000"/>
                      </a:schemeClr>
                    </a:solidFill>
                  </a:tcPr>
                </a:tc>
                <a:tc>
                  <a:txBody>
                    <a:bodyPr/>
                    <a:lstStyle/>
                    <a:p>
                      <a:pPr algn="ctr"/>
                      <a:endParaRPr lang="en-GB" sz="900" b="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4">
                  <a:txBody>
                    <a:bodyPr/>
                    <a:lstStyle/>
                    <a:p>
                      <a:pPr algn="ctr"/>
                      <a:r>
                        <a:rPr lang="en-GB" sz="1000" b="1" err="1">
                          <a:solidFill>
                            <a:schemeClr val="tx1"/>
                          </a:solidFill>
                        </a:rPr>
                        <a:t>Jackknife</a:t>
                      </a:r>
                      <a:r>
                        <a:rPr lang="en-GB" sz="1000" b="1">
                          <a:solidFill>
                            <a:schemeClr val="tx1"/>
                          </a:solidFill>
                        </a:rPr>
                        <a:t>+ / CV+</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40000"/>
                        <a:lumOff val="60000"/>
                      </a:schemeClr>
                    </a:solidFill>
                  </a:tcPr>
                </a:tc>
                <a:tc hMerge="1">
                  <a:txBody>
                    <a:bodyPr/>
                    <a:lstStyle/>
                    <a:p>
                      <a:pPr algn="ctr"/>
                      <a:r>
                        <a:rPr lang="en-GB" sz="900" b="1" err="1">
                          <a:solidFill>
                            <a:schemeClr val="tx1"/>
                          </a:solidFill>
                        </a:rPr>
                        <a:t>Jackknife</a:t>
                      </a:r>
                      <a:r>
                        <a:rPr lang="en-GB" sz="900" b="1">
                          <a:solidFill>
                            <a:schemeClr val="tx1"/>
                          </a:solidFill>
                        </a:rPr>
                        <a:t>+ / CV+</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40000"/>
                        <a:lumOff val="60000"/>
                      </a:schemeClr>
                    </a:solidFill>
                  </a:tcPr>
                </a:tc>
                <a:tc hMerge="1">
                  <a:txBody>
                    <a:bodyPr/>
                    <a:lstStyle/>
                    <a:p>
                      <a:endParaRPr lang="en-GB" sz="1000"/>
                    </a:p>
                  </a:txBody>
                  <a:tcPr/>
                </a:tc>
                <a:tc hMerge="1">
                  <a:txBody>
                    <a:bodyPr/>
                    <a:lstStyle/>
                    <a:p>
                      <a:pPr algn="ctr"/>
                      <a:endParaRPr lang="en-GB" sz="1000"/>
                    </a:p>
                  </a:txBody>
                  <a:tcPr/>
                </a:tc>
                <a:tc>
                  <a:txBody>
                    <a:bodyPr/>
                    <a:lstStyle/>
                    <a:p>
                      <a:pPr algn="ctr"/>
                      <a:endParaRPr lang="en-GB" sz="1000" b="1"/>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1000" b="1"/>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gridSpan="3">
                  <a:txBody>
                    <a:bodyPr/>
                    <a:lstStyle/>
                    <a:p>
                      <a:pPr marL="0" marR="0" lvl="0" indent="0" algn="ctr" defTabSz="1015905" rtl="0" eaLnBrk="1" fontAlgn="auto" latinLnBrk="0" hangingPunct="1">
                        <a:lnSpc>
                          <a:spcPct val="100000"/>
                        </a:lnSpc>
                        <a:spcBef>
                          <a:spcPts val="0"/>
                        </a:spcBef>
                        <a:spcAft>
                          <a:spcPts val="0"/>
                        </a:spcAft>
                        <a:buClrTx/>
                        <a:buSzTx/>
                        <a:buFontTx/>
                        <a:buNone/>
                        <a:tabLst/>
                        <a:defRPr/>
                      </a:pPr>
                      <a:r>
                        <a:rPr lang="en-GB" sz="1000" b="1" err="1">
                          <a:solidFill>
                            <a:schemeClr val="tx1"/>
                          </a:solidFill>
                        </a:rPr>
                        <a:t>Jackknife</a:t>
                      </a:r>
                      <a:r>
                        <a:rPr lang="en-GB" sz="1000" b="1">
                          <a:solidFill>
                            <a:schemeClr val="tx1"/>
                          </a:solidFill>
                        </a:rPr>
                        <a:t>+-after-Bootstrap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40000"/>
                        <a:lumOff val="60000"/>
                      </a:schemeClr>
                    </a:solidFill>
                  </a:tcPr>
                </a:tc>
                <a:tc hMerge="1">
                  <a:txBody>
                    <a:bodyPr/>
                    <a:lstStyle/>
                    <a:p>
                      <a:pPr algn="ctr"/>
                      <a:endParaRPr lang="en-GB" sz="10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ctr"/>
                      <a:endParaRPr lang="en-GB" sz="10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10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41902829"/>
                  </a:ext>
                </a:extLst>
              </a:tr>
              <a:tr h="169681">
                <a:tc>
                  <a:txBody>
                    <a:bodyPr/>
                    <a:lstStyle/>
                    <a:p>
                      <a:pPr algn="ctr"/>
                      <a:endParaRPr lang="en-GB" sz="200" b="1"/>
                    </a:p>
                  </a:txBody>
                  <a:tcPr vert="vert27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2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2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200" b="1"/>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200" b="1"/>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200" b="1"/>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3">
                  <a:txBody>
                    <a:bodyPr/>
                    <a:lstStyle/>
                    <a:p>
                      <a:pPr marL="0" marR="0" lvl="0" indent="0" algn="ctr" defTabSz="1015905" rtl="0" eaLnBrk="1" fontAlgn="auto" latinLnBrk="0" hangingPunct="1">
                        <a:lnSpc>
                          <a:spcPct val="100000"/>
                        </a:lnSpc>
                        <a:spcBef>
                          <a:spcPts val="0"/>
                        </a:spcBef>
                        <a:spcAft>
                          <a:spcPts val="0"/>
                        </a:spcAft>
                        <a:buClrTx/>
                        <a:buSzTx/>
                        <a:buFontTx/>
                        <a:buNone/>
                        <a:tabLst/>
                        <a:defRPr/>
                      </a:pPr>
                      <a:endParaRPr lang="en-US" sz="200" b="0" kern="1200" noProof="0">
                        <a:solidFill>
                          <a:schemeClr val="tx1"/>
                        </a:solidFill>
                        <a:effectLst/>
                        <a:latin typeface="+mn-lt"/>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hMerge="1">
                  <a:txBody>
                    <a:bodyPr/>
                    <a:lstStyle/>
                    <a:p>
                      <a:endParaRPr lang="fr-FR"/>
                    </a:p>
                  </a:txBody>
                  <a:tcPr/>
                </a:tc>
                <a:tc hMerge="1">
                  <a:txBody>
                    <a:bodyPr/>
                    <a:lstStyle/>
                    <a:p>
                      <a:endParaRPr lang="fr-FR"/>
                    </a:p>
                  </a:txBody>
                  <a:tcPr/>
                </a:tc>
                <a:tc>
                  <a:txBody>
                    <a:bodyPr/>
                    <a:lstStyle/>
                    <a:p>
                      <a:pPr algn="ctr"/>
                      <a:endParaRPr lang="en-GB" sz="200" b="1"/>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200" b="1"/>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2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85264575"/>
                  </a:ext>
                </a:extLst>
              </a:tr>
              <a:tr h="310612">
                <a:tc>
                  <a:txBody>
                    <a:bodyPr/>
                    <a:lstStyle/>
                    <a:p>
                      <a:pPr algn="ctr"/>
                      <a:endParaRPr lang="en-GB" sz="1000" b="1"/>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GB" sz="10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10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1000" b="1"/>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1000" b="1"/>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GB" sz="1000" b="1"/>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gridSpan="3">
                  <a:txBody>
                    <a:bodyPr/>
                    <a:lstStyle/>
                    <a:p>
                      <a:pPr marL="0" marR="0" lvl="0" indent="0" algn="ctr" defTabSz="1015905" rtl="0" eaLnBrk="1" fontAlgn="auto" latinLnBrk="0" hangingPunct="1">
                        <a:lnSpc>
                          <a:spcPct val="100000"/>
                        </a:lnSpc>
                        <a:spcBef>
                          <a:spcPts val="0"/>
                        </a:spcBef>
                        <a:spcAft>
                          <a:spcPts val="0"/>
                        </a:spcAft>
                        <a:buClrTx/>
                        <a:buSzTx/>
                        <a:buFontTx/>
                        <a:buNone/>
                        <a:tabLst/>
                        <a:defRPr/>
                      </a:pPr>
                      <a:endParaRPr lang="en-US" sz="1000" b="1" kern="1200" noProof="0">
                        <a:solidFill>
                          <a:schemeClr val="tx1"/>
                        </a:solidFill>
                        <a:effectLst/>
                        <a:latin typeface="+mn-lt"/>
                        <a:ea typeface="+mn-ea"/>
                        <a:cs typeface="+mn-cs"/>
                      </a:endParaRPr>
                    </a:p>
                  </a:txBody>
                  <a:tcPr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hMerge="1">
                  <a:txBody>
                    <a:bodyPr/>
                    <a:lstStyle/>
                    <a:p>
                      <a:pPr algn="ctr"/>
                      <a:endParaRPr lang="en-GB" sz="1000"/>
                    </a:p>
                  </a:txBody>
                  <a:tcPr/>
                </a:tc>
                <a:tc hMerge="1">
                  <a:txBody>
                    <a:bodyPr/>
                    <a:lstStyle/>
                    <a:p>
                      <a:pPr algn="ctr"/>
                      <a:endParaRPr lang="en-GB" sz="1000"/>
                    </a:p>
                  </a:txBody>
                  <a:tcPr/>
                </a:tc>
                <a:tc gridSpan="3">
                  <a:txBody>
                    <a:bodyPr/>
                    <a:lstStyle/>
                    <a:p>
                      <a:pPr marL="0" marR="0" lvl="0" indent="0" algn="ctr" defTabSz="1015905" rtl="0" eaLnBrk="1" fontAlgn="auto" latinLnBrk="0" hangingPunct="1">
                        <a:lnSpc>
                          <a:spcPct val="100000"/>
                        </a:lnSpc>
                        <a:spcBef>
                          <a:spcPts val="0"/>
                        </a:spcBef>
                        <a:spcAft>
                          <a:spcPts val="0"/>
                        </a:spcAft>
                        <a:buClrTx/>
                        <a:buSzTx/>
                        <a:buFontTx/>
                        <a:buNone/>
                        <a:tabLst/>
                        <a:defRPr/>
                      </a:pPr>
                      <a:r>
                        <a:rPr lang="en-GB" sz="1000" b="1">
                          <a:solidFill>
                            <a:schemeClr val="tx1"/>
                          </a:solidFill>
                        </a:rPr>
                        <a:t>Adaptative Prediction sets</a:t>
                      </a:r>
                    </a:p>
                  </a:txBody>
                  <a:tcPr anchor="ctr">
                    <a:lnL w="1270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85BFFF">
                        <a:alpha val="50196"/>
                      </a:srgbClr>
                    </a:solidFill>
                  </a:tcPr>
                </a:tc>
                <a:tc hMerge="1">
                  <a:txBody>
                    <a:bodyPr/>
                    <a:lstStyle/>
                    <a:p>
                      <a:pPr algn="ctr"/>
                      <a:endParaRPr lang="en-GB" sz="10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ctr"/>
                      <a:endParaRPr lang="en-GB" sz="1000" b="1"/>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85985287"/>
                  </a:ext>
                </a:extLst>
              </a:tr>
            </a:tbl>
          </a:graphicData>
        </a:graphic>
      </p:graphicFrame>
      <p:sp>
        <p:nvSpPr>
          <p:cNvPr id="29" name="5-point Star 28">
            <a:extLst>
              <a:ext uri="{FF2B5EF4-FFF2-40B4-BE49-F238E27FC236}">
                <a16:creationId xmlns:a16="http://schemas.microsoft.com/office/drawing/2014/main" id="{10752A60-051B-8243-A29F-E3190CCE7451}"/>
              </a:ext>
            </a:extLst>
          </p:cNvPr>
          <p:cNvSpPr/>
          <p:nvPr/>
        </p:nvSpPr>
        <p:spPr>
          <a:xfrm>
            <a:off x="8514557" y="1549257"/>
            <a:ext cx="212502" cy="212502"/>
          </a:xfrm>
          <a:prstGeom prst="star5">
            <a:avLst/>
          </a:prstGeom>
          <a:solidFill>
            <a:schemeClr val="accent6">
              <a:lumMod val="60000"/>
              <a:lumOff val="40000"/>
            </a:scheme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1200" err="1">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30" name="TextBox 29">
            <a:extLst>
              <a:ext uri="{FF2B5EF4-FFF2-40B4-BE49-F238E27FC236}">
                <a16:creationId xmlns:a16="http://schemas.microsoft.com/office/drawing/2014/main" id="{D6756FD9-32A7-9A4D-BA45-998CCB42DD33}"/>
              </a:ext>
            </a:extLst>
          </p:cNvPr>
          <p:cNvSpPr txBox="1"/>
          <p:nvPr/>
        </p:nvSpPr>
        <p:spPr>
          <a:xfrm>
            <a:off x="8078101" y="1761759"/>
            <a:ext cx="1119837" cy="400110"/>
          </a:xfrm>
          <a:prstGeom prst="rect">
            <a:avLst/>
          </a:prstGeom>
          <a:noFill/>
        </p:spPr>
        <p:txBody>
          <a:bodyPr wrap="square" rtlCol="0">
            <a:spAutoFit/>
          </a:bodyPr>
          <a:lstStyle/>
          <a:p>
            <a:pPr algn="ctr"/>
            <a:r>
              <a:rPr lang="en-US" sz="1000" b="1">
                <a:ea typeface="Segoe UI" panose="020B0502040204020203" pitchFamily="34" charset="0"/>
                <a:cs typeface="Segoe UI" panose="020B0502040204020203" pitchFamily="34" charset="0"/>
              </a:rPr>
              <a:t>Participate to </a:t>
            </a:r>
            <a:r>
              <a:rPr lang="en-US" sz="1000" b="1" err="1">
                <a:ea typeface="Segoe UI" panose="020B0502040204020203" pitchFamily="34" charset="0"/>
                <a:cs typeface="Segoe UI" panose="020B0502040204020203" pitchFamily="34" charset="0"/>
              </a:rPr>
              <a:t>confiance.ai</a:t>
            </a:r>
            <a:endParaRPr lang="en-US" sz="1000" b="1">
              <a:ea typeface="Segoe UI" panose="020B0502040204020203" pitchFamily="34" charset="0"/>
              <a:cs typeface="Segoe UI" panose="020B0502040204020203" pitchFamily="34" charset="0"/>
            </a:endParaRPr>
          </a:p>
        </p:txBody>
      </p:sp>
      <p:pic>
        <p:nvPicPr>
          <p:cNvPr id="32" name="Picture 4" descr="Confiance AI (@ConfianceAI) / Twitter">
            <a:extLst>
              <a:ext uri="{FF2B5EF4-FFF2-40B4-BE49-F238E27FC236}">
                <a16:creationId xmlns:a16="http://schemas.microsoft.com/office/drawing/2014/main" id="{0A59AADB-E64A-194C-8297-4AD1BE6FEF9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122" t="19175" r="4222" b="16826"/>
          <a:stretch/>
        </p:blipFill>
        <p:spPr bwMode="auto">
          <a:xfrm>
            <a:off x="8370706" y="2292251"/>
            <a:ext cx="556644" cy="384492"/>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0891E777-F95F-A04F-9A75-764830693AF8}"/>
              </a:ext>
            </a:extLst>
          </p:cNvPr>
          <p:cNvSpPr txBox="1"/>
          <p:nvPr/>
        </p:nvSpPr>
        <p:spPr>
          <a:xfrm>
            <a:off x="5660570" y="4718988"/>
            <a:ext cx="3459575" cy="461665"/>
          </a:xfrm>
          <a:prstGeom prst="rect">
            <a:avLst/>
          </a:prstGeom>
          <a:noFill/>
        </p:spPr>
        <p:txBody>
          <a:bodyPr wrap="square">
            <a:spAutoFit/>
          </a:bodyPr>
          <a:lstStyle/>
          <a:p>
            <a:pPr algn="r"/>
            <a:r>
              <a:rPr lang="en-GB" sz="800">
                <a:latin typeface="Trebuchet MS" panose="020B0703020202090204" pitchFamily="34" charset="0"/>
              </a:rPr>
              <a:t>Y. Romano, M. </a:t>
            </a:r>
            <a:r>
              <a:rPr lang="en-GB" sz="800" err="1">
                <a:latin typeface="Trebuchet MS" panose="020B0703020202090204" pitchFamily="34" charset="0"/>
              </a:rPr>
              <a:t>Sesia</a:t>
            </a:r>
            <a:r>
              <a:rPr lang="en-GB" sz="800">
                <a:latin typeface="Trebuchet MS" panose="020B0703020202090204" pitchFamily="34" charset="0"/>
              </a:rPr>
              <a:t> and E. J. </a:t>
            </a:r>
            <a:r>
              <a:rPr lang="en-GB" sz="800" err="1">
                <a:latin typeface="Trebuchet MS" panose="020B0703020202090204" pitchFamily="34" charset="0"/>
              </a:rPr>
              <a:t>Candès</a:t>
            </a:r>
            <a:r>
              <a:rPr lang="en-GB" sz="800">
                <a:latin typeface="Trebuchet MS" panose="020B0703020202090204" pitchFamily="34" charset="0"/>
              </a:rPr>
              <a:t> (2020)</a:t>
            </a:r>
          </a:p>
          <a:p>
            <a:pPr algn="r"/>
            <a:r>
              <a:rPr lang="en-GB" sz="800"/>
              <a:t>Rina Foygel Barber et al. (2021)</a:t>
            </a:r>
            <a:endParaRPr lang="en-GB" sz="800">
              <a:latin typeface="Trebuchet MS" panose="020B0703020202090204" pitchFamily="34" charset="0"/>
            </a:endParaRPr>
          </a:p>
          <a:p>
            <a:pPr algn="r"/>
            <a:r>
              <a:rPr lang="en-GB" sz="800">
                <a:latin typeface="Trebuchet MS" panose="020B0703020202090204" pitchFamily="34" charset="0"/>
              </a:rPr>
              <a:t>A. Angelopoulos, S. Bates, M. Jordan and J. Malik (2021)</a:t>
            </a:r>
          </a:p>
        </p:txBody>
      </p:sp>
    </p:spTree>
    <p:extLst>
      <p:ext uri="{BB962C8B-B14F-4D97-AF65-F5344CB8AC3E}">
        <p14:creationId xmlns:p14="http://schemas.microsoft.com/office/powerpoint/2010/main" val="47031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par>
                                <p:cTn id="49" presetID="1" presetClass="entr" presetSubtype="0" fill="hold" grpId="1"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grpId="1"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p:bldP spid="9" grpId="0"/>
      <p:bldP spid="10" grpId="0" animBg="1"/>
      <p:bldP spid="11" grpId="0"/>
      <p:bldP spid="29" grpId="0" animBg="1"/>
      <p:bldP spid="29" grpId="1" animBg="1"/>
      <p:bldP spid="30" grpId="0"/>
      <p:bldP spid="30"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2DC65C-218F-821E-58E6-B9B984D2AE60}"/>
              </a:ext>
            </a:extLst>
          </p:cNvPr>
          <p:cNvSpPr>
            <a:spLocks noGrp="1"/>
          </p:cNvSpPr>
          <p:nvPr>
            <p:ph type="title"/>
          </p:nvPr>
        </p:nvSpPr>
        <p:spPr/>
        <p:txBody>
          <a:bodyPr/>
          <a:lstStyle/>
          <a:p>
            <a:r>
              <a:rPr lang="fr-FR"/>
              <a:t>General </a:t>
            </a:r>
            <a:r>
              <a:rPr lang="fr-FR" err="1"/>
              <a:t>principles</a:t>
            </a:r>
            <a:r>
              <a:rPr lang="fr-FR"/>
              <a:t> of MAPIE</a:t>
            </a:r>
          </a:p>
        </p:txBody>
      </p:sp>
      <p:sp>
        <p:nvSpPr>
          <p:cNvPr id="3" name="ZoneTexte 2">
            <a:extLst>
              <a:ext uri="{FF2B5EF4-FFF2-40B4-BE49-F238E27FC236}">
                <a16:creationId xmlns:a16="http://schemas.microsoft.com/office/drawing/2014/main" id="{8570B6BC-B391-606D-EE86-FEE227984552}"/>
              </a:ext>
            </a:extLst>
          </p:cNvPr>
          <p:cNvSpPr txBox="1"/>
          <p:nvPr/>
        </p:nvSpPr>
        <p:spPr>
          <a:xfrm>
            <a:off x="565639" y="4276428"/>
            <a:ext cx="7998810" cy="461665"/>
          </a:xfrm>
          <a:prstGeom prst="rect">
            <a:avLst/>
          </a:prstGeom>
          <a:noFill/>
        </p:spPr>
        <p:txBody>
          <a:bodyPr wrap="square" rtlCol="0">
            <a:spAutoFit/>
          </a:bodyPr>
          <a:lstStyle/>
          <a:p>
            <a:pPr algn="ctr"/>
            <a:r>
              <a:rPr lang="fr-FR" sz="1200" b="1">
                <a:ea typeface="Segoe UI" panose="020B0502040204020203" pitchFamily="34" charset="0"/>
                <a:cs typeface="Segoe UI" panose="020B0502040204020203" pitchFamily="34" charset="0"/>
              </a:rPr>
              <a:t>GitHub repository : </a:t>
            </a:r>
            <a:r>
              <a:rPr lang="fr-FR" sz="1200">
                <a:ea typeface="Segoe UI" panose="020B0502040204020203" pitchFamily="34" charset="0"/>
                <a:cs typeface="Segoe UI" panose="020B0502040204020203" pitchFamily="34" charset="0"/>
              </a:rPr>
              <a:t>https://</a:t>
            </a:r>
            <a:r>
              <a:rPr lang="fr-FR" sz="1200" err="1">
                <a:ea typeface="Segoe UI" panose="020B0502040204020203" pitchFamily="34" charset="0"/>
                <a:cs typeface="Segoe UI" panose="020B0502040204020203" pitchFamily="34" charset="0"/>
              </a:rPr>
              <a:t>github.com</a:t>
            </a:r>
            <a:r>
              <a:rPr lang="fr-FR" sz="1200">
                <a:ea typeface="Segoe UI" panose="020B0502040204020203" pitchFamily="34" charset="0"/>
                <a:cs typeface="Segoe UI" panose="020B0502040204020203" pitchFamily="34" charset="0"/>
              </a:rPr>
              <a:t>/scikit-learn-contrib/MAPIE</a:t>
            </a:r>
          </a:p>
          <a:p>
            <a:pPr algn="ctr"/>
            <a:r>
              <a:rPr lang="fr-FR" sz="1200" b="1">
                <a:ea typeface="Segoe UI" panose="020B0502040204020203" pitchFamily="34" charset="0"/>
                <a:cs typeface="Segoe UI" panose="020B0502040204020203" pitchFamily="34" charset="0"/>
              </a:rPr>
              <a:t>Documentation : </a:t>
            </a:r>
            <a:r>
              <a:rPr lang="fr-FR" sz="1200">
                <a:ea typeface="Segoe UI" panose="020B0502040204020203" pitchFamily="34" charset="0"/>
                <a:cs typeface="Segoe UI" panose="020B0502040204020203" pitchFamily="34" charset="0"/>
              </a:rPr>
              <a:t>https://</a:t>
            </a:r>
            <a:r>
              <a:rPr lang="fr-FR" sz="1200" err="1">
                <a:ea typeface="Segoe UI" panose="020B0502040204020203" pitchFamily="34" charset="0"/>
                <a:cs typeface="Segoe UI" panose="020B0502040204020203" pitchFamily="34" charset="0"/>
              </a:rPr>
              <a:t>mapie.readthedocs.io</a:t>
            </a:r>
            <a:r>
              <a:rPr lang="fr-FR" sz="1200">
                <a:ea typeface="Segoe UI" panose="020B0502040204020203" pitchFamily="34" charset="0"/>
                <a:cs typeface="Segoe UI" panose="020B0502040204020203" pitchFamily="34" charset="0"/>
              </a:rPr>
              <a:t>/en/</a:t>
            </a:r>
            <a:r>
              <a:rPr lang="fr-FR" sz="1200" err="1">
                <a:ea typeface="Segoe UI" panose="020B0502040204020203" pitchFamily="34" charset="0"/>
                <a:cs typeface="Segoe UI" panose="020B0502040204020203" pitchFamily="34" charset="0"/>
              </a:rPr>
              <a:t>latest</a:t>
            </a:r>
            <a:r>
              <a:rPr lang="fr-FR" sz="1200">
                <a:ea typeface="Segoe UI" panose="020B0502040204020203" pitchFamily="34" charset="0"/>
                <a:cs typeface="Segoe UI" panose="020B0502040204020203" pitchFamily="34" charset="0"/>
              </a:rPr>
              <a:t>/</a:t>
            </a:r>
          </a:p>
        </p:txBody>
      </p:sp>
      <p:sp>
        <p:nvSpPr>
          <p:cNvPr id="5" name="ZoneTexte 2">
            <a:extLst>
              <a:ext uri="{FF2B5EF4-FFF2-40B4-BE49-F238E27FC236}">
                <a16:creationId xmlns:a16="http://schemas.microsoft.com/office/drawing/2014/main" id="{A2516405-8704-68A6-E9F4-EF760A8DBDA4}"/>
              </a:ext>
            </a:extLst>
          </p:cNvPr>
          <p:cNvSpPr txBox="1"/>
          <p:nvPr/>
        </p:nvSpPr>
        <p:spPr>
          <a:xfrm>
            <a:off x="1283119" y="1086761"/>
            <a:ext cx="2937831" cy="276999"/>
          </a:xfrm>
          <a:prstGeom prst="rect">
            <a:avLst/>
          </a:prstGeom>
          <a:noFill/>
        </p:spPr>
        <p:txBody>
          <a:bodyPr wrap="square" rtlCol="0">
            <a:spAutoFit/>
          </a:bodyPr>
          <a:lstStyle/>
          <a:p>
            <a:pPr algn="ctr"/>
            <a:r>
              <a:rPr lang="fr-FR" sz="1200" b="1" err="1">
                <a:ea typeface="Segoe UI" panose="020B0502040204020203" pitchFamily="34" charset="0"/>
                <a:cs typeface="Segoe UI" panose="020B0502040204020203" pitchFamily="34" charset="0"/>
              </a:rPr>
              <a:t>MapieRegressor</a:t>
            </a:r>
            <a:endParaRPr lang="fr-FR" sz="1200" b="1">
              <a:ea typeface="Segoe UI" panose="020B0502040204020203" pitchFamily="34" charset="0"/>
              <a:cs typeface="Segoe UI" panose="020B0502040204020203" pitchFamily="34" charset="0"/>
            </a:endParaRPr>
          </a:p>
        </p:txBody>
      </p:sp>
      <p:sp>
        <p:nvSpPr>
          <p:cNvPr id="6" name="ZoneTexte 2">
            <a:extLst>
              <a:ext uri="{FF2B5EF4-FFF2-40B4-BE49-F238E27FC236}">
                <a16:creationId xmlns:a16="http://schemas.microsoft.com/office/drawing/2014/main" id="{1902C426-98DF-CD24-D921-62397778217B}"/>
              </a:ext>
            </a:extLst>
          </p:cNvPr>
          <p:cNvSpPr txBox="1"/>
          <p:nvPr/>
        </p:nvSpPr>
        <p:spPr>
          <a:xfrm>
            <a:off x="4965128" y="1093837"/>
            <a:ext cx="2937832" cy="276999"/>
          </a:xfrm>
          <a:prstGeom prst="rect">
            <a:avLst/>
          </a:prstGeom>
          <a:noFill/>
        </p:spPr>
        <p:txBody>
          <a:bodyPr wrap="square" rtlCol="0">
            <a:spAutoFit/>
          </a:bodyPr>
          <a:lstStyle/>
          <a:p>
            <a:pPr algn="ctr"/>
            <a:r>
              <a:rPr lang="fr-FR" sz="1200" b="1">
                <a:ea typeface="Segoe UI" panose="020B0502040204020203" pitchFamily="34" charset="0"/>
                <a:cs typeface="Segoe UI" panose="020B0502040204020203" pitchFamily="34" charset="0"/>
              </a:rPr>
              <a:t>MapieClassifier</a:t>
            </a:r>
          </a:p>
        </p:txBody>
      </p:sp>
      <p:pic>
        <p:nvPicPr>
          <p:cNvPr id="12" name="Picture 11">
            <a:extLst>
              <a:ext uri="{FF2B5EF4-FFF2-40B4-BE49-F238E27FC236}">
                <a16:creationId xmlns:a16="http://schemas.microsoft.com/office/drawing/2014/main" id="{9B997EEB-FE6E-B13E-22E8-95EA878980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3119" y="1370836"/>
            <a:ext cx="2938442" cy="2160000"/>
          </a:xfrm>
          <a:prstGeom prst="rect">
            <a:avLst/>
          </a:prstGeom>
        </p:spPr>
      </p:pic>
      <p:pic>
        <p:nvPicPr>
          <p:cNvPr id="14" name="Picture 13">
            <a:extLst>
              <a:ext uri="{FF2B5EF4-FFF2-40B4-BE49-F238E27FC236}">
                <a16:creationId xmlns:a16="http://schemas.microsoft.com/office/drawing/2014/main" id="{B4E3D60F-2BC9-77CC-2709-71AEF34979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2441" y="1370836"/>
            <a:ext cx="2980519" cy="2160000"/>
          </a:xfrm>
          <a:prstGeom prst="rect">
            <a:avLst/>
          </a:prstGeom>
        </p:spPr>
      </p:pic>
      <p:sp>
        <p:nvSpPr>
          <p:cNvPr id="16" name="Espace réservé du contenu 1">
            <a:extLst>
              <a:ext uri="{FF2B5EF4-FFF2-40B4-BE49-F238E27FC236}">
                <a16:creationId xmlns:a16="http://schemas.microsoft.com/office/drawing/2014/main" id="{0CF7FC41-AEBC-45A0-BB91-E185876D119A}"/>
              </a:ext>
            </a:extLst>
          </p:cNvPr>
          <p:cNvSpPr txBox="1">
            <a:spLocks/>
          </p:cNvSpPr>
          <p:nvPr/>
        </p:nvSpPr>
        <p:spPr>
          <a:xfrm>
            <a:off x="539552" y="616057"/>
            <a:ext cx="8204942" cy="3553880"/>
          </a:xfrm>
          <a:prstGeom prst="rect">
            <a:avLst/>
          </a:prstGeom>
        </p:spPr>
        <p:txBody>
          <a:bodyPr/>
          <a:lstStyle>
            <a:lvl1pPr marL="250467" indent="-250467" algn="l" defTabSz="1015905" rtl="0" eaLnBrk="1" latinLnBrk="0" hangingPunct="1">
              <a:spcBef>
                <a:spcPct val="20000"/>
              </a:spcBef>
              <a:buFont typeface="Arial" panose="020B0604020202020204" pitchFamily="34" charset="0"/>
              <a:buChar char="•"/>
              <a:tabLst/>
              <a:defRPr sz="1400" b="0" i="0" kern="1200">
                <a:solidFill>
                  <a:srgbClr val="000000"/>
                </a:solidFill>
                <a:latin typeface="+mj-lt"/>
                <a:ea typeface="Nunito" panose="02000503030000020003" pitchFamily="2" charset="77"/>
                <a:cs typeface="Nunito" panose="02000503030000020003" pitchFamily="2" charset="77"/>
              </a:defRPr>
            </a:lvl1pPr>
            <a:lvl2pPr marL="594420" indent="-298093" algn="l" defTabSz="1015905" rtl="0" eaLnBrk="1" latinLnBrk="0" hangingPunct="1">
              <a:spcBef>
                <a:spcPct val="20000"/>
              </a:spcBef>
              <a:buFont typeface="Arial" panose="020B0604020202020204" pitchFamily="34" charset="0"/>
              <a:buChar char="–"/>
              <a:tabLst/>
              <a:defRPr sz="1333" kern="1200">
                <a:solidFill>
                  <a:schemeClr val="tx1"/>
                </a:solidFill>
                <a:latin typeface="Nunito" panose="02000503030000020003" pitchFamily="2" charset="77"/>
                <a:ea typeface="Nunito" panose="02000503030000020003" pitchFamily="2" charset="77"/>
                <a:cs typeface="Nunito" panose="02000503030000020003" pitchFamily="2" charset="77"/>
              </a:defRPr>
            </a:lvl2pPr>
            <a:lvl3pPr marL="791971" indent="-197552" algn="l" defTabSz="1015905" rtl="0" eaLnBrk="1" latinLnBrk="0" hangingPunct="1">
              <a:spcBef>
                <a:spcPct val="20000"/>
              </a:spcBef>
              <a:buFont typeface="Wingdings" charset="2"/>
              <a:buChar char="§"/>
              <a:tabLst/>
              <a:defRPr sz="1111" kern="1200">
                <a:solidFill>
                  <a:schemeClr val="tx1"/>
                </a:solidFill>
                <a:latin typeface="Nunito" panose="02000503030000020003" pitchFamily="2" charset="77"/>
                <a:ea typeface="Nunito" panose="02000503030000020003" pitchFamily="2" charset="77"/>
                <a:cs typeface="Nunito" panose="02000503030000020003" pitchFamily="2" charset="77"/>
              </a:defRPr>
            </a:lvl3pPr>
            <a:lvl4pPr marL="991286" indent="-199316" algn="l" defTabSz="1015905" rtl="0" eaLnBrk="1" latinLnBrk="0" hangingPunct="1">
              <a:spcBef>
                <a:spcPct val="20000"/>
              </a:spcBef>
              <a:buFont typeface="Arial" panose="020B0604020202020204" pitchFamily="34" charset="0"/>
              <a:buChar char="–"/>
              <a:tabLst/>
              <a:defRPr sz="1111" kern="1200">
                <a:solidFill>
                  <a:schemeClr val="tx1"/>
                </a:solidFill>
                <a:latin typeface="Nunito" panose="02000503030000020003" pitchFamily="2" charset="77"/>
                <a:ea typeface="Nunito" panose="02000503030000020003" pitchFamily="2" charset="77"/>
                <a:cs typeface="Nunito" panose="02000503030000020003" pitchFamily="2" charset="77"/>
              </a:defRPr>
            </a:lvl4pPr>
            <a:lvl5pPr marL="1135922" indent="-144635" algn="l" defTabSz="1015905" rtl="0" eaLnBrk="1" latinLnBrk="0" hangingPunct="1">
              <a:spcBef>
                <a:spcPct val="20000"/>
              </a:spcBef>
              <a:buFont typeface="Arial" panose="020B0604020202020204" pitchFamily="34" charset="0"/>
              <a:buChar char="»"/>
              <a:tabLst/>
              <a:defRPr sz="1000" kern="1200">
                <a:solidFill>
                  <a:schemeClr val="tx1"/>
                </a:solidFill>
                <a:latin typeface="Nunito" panose="02000503030000020003" pitchFamily="2" charset="77"/>
                <a:ea typeface="Nunito" panose="02000503030000020003" pitchFamily="2" charset="77"/>
                <a:cs typeface="Nunito" panose="02000503030000020003" pitchFamily="2" charset="77"/>
              </a:defRPr>
            </a:lvl5pPr>
            <a:lvl6pPr marL="2793734" indent="-253974" algn="l" defTabSz="1015905"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6pPr>
            <a:lvl7pPr marL="3301687" indent="-253974" algn="l" defTabSz="1015905"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7pPr>
            <a:lvl8pPr marL="3809639" indent="-253974" algn="l" defTabSz="1015905"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8pPr>
            <a:lvl9pPr marL="4317590" indent="-253974" algn="l" defTabSz="1015905"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9pPr>
          </a:lstStyle>
          <a:p>
            <a:pPr marL="0" indent="0">
              <a:lnSpc>
                <a:spcPct val="150000"/>
              </a:lnSpc>
              <a:buNone/>
            </a:pPr>
            <a:r>
              <a:rPr lang="en-GB" b="1">
                <a:solidFill>
                  <a:srgbClr val="004F5F"/>
                </a:solidFill>
              </a:rPr>
              <a:t>Two counterpart classes for regression and classification tasks :</a:t>
            </a:r>
          </a:p>
        </p:txBody>
      </p:sp>
    </p:spTree>
    <p:extLst>
      <p:ext uri="{BB962C8B-B14F-4D97-AF65-F5344CB8AC3E}">
        <p14:creationId xmlns:p14="http://schemas.microsoft.com/office/powerpoint/2010/main" val="25223222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2DC65C-218F-821E-58E6-B9B984D2AE60}"/>
              </a:ext>
            </a:extLst>
          </p:cNvPr>
          <p:cNvSpPr>
            <a:spLocks noGrp="1"/>
          </p:cNvSpPr>
          <p:nvPr>
            <p:ph type="title"/>
          </p:nvPr>
        </p:nvSpPr>
        <p:spPr/>
        <p:txBody>
          <a:bodyPr/>
          <a:lstStyle/>
          <a:p>
            <a:r>
              <a:rPr lang="fr-FR"/>
              <a:t>General </a:t>
            </a:r>
            <a:r>
              <a:rPr lang="fr-FR" err="1"/>
              <a:t>principles</a:t>
            </a:r>
            <a:r>
              <a:rPr lang="fr-FR"/>
              <a:t> of MAPIE</a:t>
            </a:r>
          </a:p>
        </p:txBody>
      </p:sp>
      <p:pic>
        <p:nvPicPr>
          <p:cNvPr id="9" name="Picture 2" descr="Effective coverage and prediction set size for the cumulated_score method">
            <a:extLst>
              <a:ext uri="{FF2B5EF4-FFF2-40B4-BE49-F238E27FC236}">
                <a16:creationId xmlns:a16="http://schemas.microsoft.com/office/drawing/2014/main" id="{E3571C8E-166E-DA71-72B6-E3DC4A1CE8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535" t="10556" r="9530"/>
          <a:stretch/>
        </p:blipFill>
        <p:spPr bwMode="auto">
          <a:xfrm>
            <a:off x="780245" y="1248128"/>
            <a:ext cx="7583510" cy="3407804"/>
          </a:xfrm>
          <a:prstGeom prst="rect">
            <a:avLst/>
          </a:prstGeom>
          <a:noFill/>
          <a:extLst>
            <a:ext uri="{909E8E84-426E-40DD-AFC4-6F175D3DCCD1}">
              <a14:hiddenFill xmlns:a14="http://schemas.microsoft.com/office/drawing/2010/main">
                <a:solidFill>
                  <a:srgbClr val="FFFFFF"/>
                </a:solidFill>
              </a14:hiddenFill>
            </a:ext>
          </a:extLst>
        </p:spPr>
      </p:pic>
      <p:sp>
        <p:nvSpPr>
          <p:cNvPr id="10" name="Espace réservé du contenu 1">
            <a:extLst>
              <a:ext uri="{FF2B5EF4-FFF2-40B4-BE49-F238E27FC236}">
                <a16:creationId xmlns:a16="http://schemas.microsoft.com/office/drawing/2014/main" id="{F818E260-55A5-3A48-359C-365B8EE30F01}"/>
              </a:ext>
            </a:extLst>
          </p:cNvPr>
          <p:cNvSpPr txBox="1">
            <a:spLocks/>
          </p:cNvSpPr>
          <p:nvPr/>
        </p:nvSpPr>
        <p:spPr>
          <a:xfrm>
            <a:off x="539552" y="616057"/>
            <a:ext cx="8204942" cy="3553880"/>
          </a:xfrm>
          <a:prstGeom prst="rect">
            <a:avLst/>
          </a:prstGeom>
        </p:spPr>
        <p:txBody>
          <a:bodyPr/>
          <a:lstStyle>
            <a:lvl1pPr marL="250467" indent="-250467" algn="l" defTabSz="1015905" rtl="0" eaLnBrk="1" latinLnBrk="0" hangingPunct="1">
              <a:spcBef>
                <a:spcPct val="20000"/>
              </a:spcBef>
              <a:buFont typeface="Arial" panose="020B0604020202020204" pitchFamily="34" charset="0"/>
              <a:buChar char="•"/>
              <a:tabLst/>
              <a:defRPr sz="1400" b="0" i="0" kern="1200">
                <a:solidFill>
                  <a:srgbClr val="000000"/>
                </a:solidFill>
                <a:latin typeface="+mj-lt"/>
                <a:ea typeface="Nunito" panose="02000503030000020003" pitchFamily="2" charset="77"/>
                <a:cs typeface="Nunito" panose="02000503030000020003" pitchFamily="2" charset="77"/>
              </a:defRPr>
            </a:lvl1pPr>
            <a:lvl2pPr marL="594420" indent="-298093" algn="l" defTabSz="1015905" rtl="0" eaLnBrk="1" latinLnBrk="0" hangingPunct="1">
              <a:spcBef>
                <a:spcPct val="20000"/>
              </a:spcBef>
              <a:buFont typeface="Arial" panose="020B0604020202020204" pitchFamily="34" charset="0"/>
              <a:buChar char="–"/>
              <a:tabLst/>
              <a:defRPr sz="1333" kern="1200">
                <a:solidFill>
                  <a:schemeClr val="tx1"/>
                </a:solidFill>
                <a:latin typeface="Nunito" panose="02000503030000020003" pitchFamily="2" charset="77"/>
                <a:ea typeface="Nunito" panose="02000503030000020003" pitchFamily="2" charset="77"/>
                <a:cs typeface="Nunito" panose="02000503030000020003" pitchFamily="2" charset="77"/>
              </a:defRPr>
            </a:lvl2pPr>
            <a:lvl3pPr marL="791971" indent="-197552" algn="l" defTabSz="1015905" rtl="0" eaLnBrk="1" latinLnBrk="0" hangingPunct="1">
              <a:spcBef>
                <a:spcPct val="20000"/>
              </a:spcBef>
              <a:buFont typeface="Wingdings" charset="2"/>
              <a:buChar char="§"/>
              <a:tabLst/>
              <a:defRPr sz="1111" kern="1200">
                <a:solidFill>
                  <a:schemeClr val="tx1"/>
                </a:solidFill>
                <a:latin typeface="Nunito" panose="02000503030000020003" pitchFamily="2" charset="77"/>
                <a:ea typeface="Nunito" panose="02000503030000020003" pitchFamily="2" charset="77"/>
                <a:cs typeface="Nunito" panose="02000503030000020003" pitchFamily="2" charset="77"/>
              </a:defRPr>
            </a:lvl3pPr>
            <a:lvl4pPr marL="991286" indent="-199316" algn="l" defTabSz="1015905" rtl="0" eaLnBrk="1" latinLnBrk="0" hangingPunct="1">
              <a:spcBef>
                <a:spcPct val="20000"/>
              </a:spcBef>
              <a:buFont typeface="Arial" panose="020B0604020202020204" pitchFamily="34" charset="0"/>
              <a:buChar char="–"/>
              <a:tabLst/>
              <a:defRPr sz="1111" kern="1200">
                <a:solidFill>
                  <a:schemeClr val="tx1"/>
                </a:solidFill>
                <a:latin typeface="Nunito" panose="02000503030000020003" pitchFamily="2" charset="77"/>
                <a:ea typeface="Nunito" panose="02000503030000020003" pitchFamily="2" charset="77"/>
                <a:cs typeface="Nunito" panose="02000503030000020003" pitchFamily="2" charset="77"/>
              </a:defRPr>
            </a:lvl4pPr>
            <a:lvl5pPr marL="1135922" indent="-144635" algn="l" defTabSz="1015905" rtl="0" eaLnBrk="1" latinLnBrk="0" hangingPunct="1">
              <a:spcBef>
                <a:spcPct val="20000"/>
              </a:spcBef>
              <a:buFont typeface="Arial" panose="020B0604020202020204" pitchFamily="34" charset="0"/>
              <a:buChar char="»"/>
              <a:tabLst/>
              <a:defRPr sz="1000" kern="1200">
                <a:solidFill>
                  <a:schemeClr val="tx1"/>
                </a:solidFill>
                <a:latin typeface="Nunito" panose="02000503030000020003" pitchFamily="2" charset="77"/>
                <a:ea typeface="Nunito" panose="02000503030000020003" pitchFamily="2" charset="77"/>
                <a:cs typeface="Nunito" panose="02000503030000020003" pitchFamily="2" charset="77"/>
              </a:defRPr>
            </a:lvl5pPr>
            <a:lvl6pPr marL="2793734" indent="-253974" algn="l" defTabSz="1015905"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6pPr>
            <a:lvl7pPr marL="3301687" indent="-253974" algn="l" defTabSz="1015905"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7pPr>
            <a:lvl8pPr marL="3809639" indent="-253974" algn="l" defTabSz="1015905"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8pPr>
            <a:lvl9pPr marL="4317590" indent="-253974" algn="l" defTabSz="1015905"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9pPr>
          </a:lstStyle>
          <a:p>
            <a:pPr marL="0" indent="0">
              <a:lnSpc>
                <a:spcPct val="150000"/>
              </a:lnSpc>
              <a:buNone/>
            </a:pPr>
            <a:r>
              <a:rPr lang="en-GB" b="1">
                <a:solidFill>
                  <a:srgbClr val="004F5F"/>
                </a:solidFill>
              </a:rPr>
              <a:t>MAPIE easily allows you to compare UQ methods through :</a:t>
            </a:r>
          </a:p>
        </p:txBody>
      </p:sp>
      <p:sp>
        <p:nvSpPr>
          <p:cNvPr id="4" name="TextBox 3">
            <a:extLst>
              <a:ext uri="{FF2B5EF4-FFF2-40B4-BE49-F238E27FC236}">
                <a16:creationId xmlns:a16="http://schemas.microsoft.com/office/drawing/2014/main" id="{B69D526C-79C1-A30F-E652-E220C257C43B}"/>
              </a:ext>
            </a:extLst>
          </p:cNvPr>
          <p:cNvSpPr txBox="1"/>
          <p:nvPr/>
        </p:nvSpPr>
        <p:spPr>
          <a:xfrm>
            <a:off x="1127531" y="973563"/>
            <a:ext cx="3444469" cy="276999"/>
          </a:xfrm>
          <a:prstGeom prst="rect">
            <a:avLst/>
          </a:prstGeom>
          <a:noFill/>
        </p:spPr>
        <p:txBody>
          <a:bodyPr wrap="square" rtlCol="0">
            <a:spAutoFit/>
          </a:bodyPr>
          <a:lstStyle/>
          <a:p>
            <a:pPr algn="ctr"/>
            <a:r>
              <a:rPr lang="fr-FR" sz="1200" b="1">
                <a:ea typeface="Segoe UI" panose="020B0502040204020203" pitchFamily="34" charset="0"/>
                <a:cs typeface="Segoe UI" panose="020B0502040204020203" pitchFamily="34" charset="0"/>
              </a:rPr>
              <a:t>Calibration plot : </a:t>
            </a:r>
            <a:r>
              <a:rPr lang="fr-FR" sz="1200">
                <a:ea typeface="Segoe UI" panose="020B0502040204020203" pitchFamily="34" charset="0"/>
                <a:cs typeface="Segoe UI" panose="020B0502040204020203" pitchFamily="34" charset="0"/>
              </a:rPr>
              <a:t>effective vs </a:t>
            </a:r>
            <a:r>
              <a:rPr lang="fr-FR" sz="1200" err="1">
                <a:ea typeface="Segoe UI" panose="020B0502040204020203" pitchFamily="34" charset="0"/>
                <a:cs typeface="Segoe UI" panose="020B0502040204020203" pitchFamily="34" charset="0"/>
              </a:rPr>
              <a:t>target</a:t>
            </a:r>
            <a:r>
              <a:rPr lang="fr-FR" sz="1200">
                <a:ea typeface="Segoe UI" panose="020B0502040204020203" pitchFamily="34" charset="0"/>
                <a:cs typeface="Segoe UI" panose="020B0502040204020203" pitchFamily="34" charset="0"/>
              </a:rPr>
              <a:t> </a:t>
            </a:r>
            <a:r>
              <a:rPr lang="fr-FR" sz="1200" err="1">
                <a:ea typeface="Segoe UI" panose="020B0502040204020203" pitchFamily="34" charset="0"/>
                <a:cs typeface="Segoe UI" panose="020B0502040204020203" pitchFamily="34" charset="0"/>
              </a:rPr>
              <a:t>coverage</a:t>
            </a:r>
            <a:endParaRPr lang="fr-FR" sz="1200">
              <a:ea typeface="Segoe UI" panose="020B0502040204020203" pitchFamily="34" charset="0"/>
              <a:cs typeface="Segoe UI" panose="020B0502040204020203" pitchFamily="34" charset="0"/>
            </a:endParaRPr>
          </a:p>
        </p:txBody>
      </p:sp>
      <p:sp>
        <p:nvSpPr>
          <p:cNvPr id="16" name="TextBox 15">
            <a:extLst>
              <a:ext uri="{FF2B5EF4-FFF2-40B4-BE49-F238E27FC236}">
                <a16:creationId xmlns:a16="http://schemas.microsoft.com/office/drawing/2014/main" id="{E8F2720B-F3BB-E3C3-1525-FDA40E56A378}"/>
              </a:ext>
            </a:extLst>
          </p:cNvPr>
          <p:cNvSpPr txBox="1"/>
          <p:nvPr/>
        </p:nvSpPr>
        <p:spPr>
          <a:xfrm>
            <a:off x="4936012" y="996721"/>
            <a:ext cx="3444469" cy="276999"/>
          </a:xfrm>
          <a:prstGeom prst="rect">
            <a:avLst/>
          </a:prstGeom>
          <a:noFill/>
        </p:spPr>
        <p:txBody>
          <a:bodyPr wrap="square" rtlCol="0">
            <a:spAutoFit/>
          </a:bodyPr>
          <a:lstStyle/>
          <a:p>
            <a:pPr algn="ctr"/>
            <a:r>
              <a:rPr lang="fr-FR" sz="1200" b="1">
                <a:ea typeface="Segoe UI" panose="020B0502040204020203" pitchFamily="34" charset="0"/>
                <a:cs typeface="Segoe UI" panose="020B0502040204020203" pitchFamily="34" charset="0"/>
              </a:rPr>
              <a:t>Sizes of </a:t>
            </a:r>
            <a:r>
              <a:rPr lang="fr-FR" sz="1200" b="1" err="1">
                <a:ea typeface="Segoe UI" panose="020B0502040204020203" pitchFamily="34" charset="0"/>
                <a:cs typeface="Segoe UI" panose="020B0502040204020203" pitchFamily="34" charset="0"/>
              </a:rPr>
              <a:t>prediction</a:t>
            </a:r>
            <a:r>
              <a:rPr lang="fr-FR" sz="1200" b="1">
                <a:ea typeface="Segoe UI" panose="020B0502040204020203" pitchFamily="34" charset="0"/>
                <a:cs typeface="Segoe UI" panose="020B0502040204020203" pitchFamily="34" charset="0"/>
              </a:rPr>
              <a:t> sets </a:t>
            </a:r>
            <a:r>
              <a:rPr lang="fr-FR" sz="1200">
                <a:ea typeface="Segoe UI" panose="020B0502040204020203" pitchFamily="34" charset="0"/>
                <a:cs typeface="Segoe UI" panose="020B0502040204020203" pitchFamily="34" charset="0"/>
              </a:rPr>
              <a:t>vs </a:t>
            </a:r>
            <a:r>
              <a:rPr lang="fr-FR" sz="1200" err="1">
                <a:ea typeface="Segoe UI" panose="020B0502040204020203" pitchFamily="34" charset="0"/>
                <a:cs typeface="Segoe UI" panose="020B0502040204020203" pitchFamily="34" charset="0"/>
              </a:rPr>
              <a:t>target</a:t>
            </a:r>
            <a:r>
              <a:rPr lang="fr-FR" sz="1200">
                <a:ea typeface="Segoe UI" panose="020B0502040204020203" pitchFamily="34" charset="0"/>
                <a:cs typeface="Segoe UI" panose="020B0502040204020203" pitchFamily="34" charset="0"/>
              </a:rPr>
              <a:t> </a:t>
            </a:r>
            <a:r>
              <a:rPr lang="fr-FR" sz="1200" err="1">
                <a:ea typeface="Segoe UI" panose="020B0502040204020203" pitchFamily="34" charset="0"/>
                <a:cs typeface="Segoe UI" panose="020B0502040204020203" pitchFamily="34" charset="0"/>
              </a:rPr>
              <a:t>coverage</a:t>
            </a:r>
            <a:endParaRPr lang="fr-FR" sz="1200">
              <a:ea typeface="Segoe UI" panose="020B0502040204020203" pitchFamily="34" charset="0"/>
              <a:cs typeface="Segoe UI" panose="020B0502040204020203" pitchFamily="34" charset="0"/>
            </a:endParaRPr>
          </a:p>
        </p:txBody>
      </p:sp>
      <p:sp>
        <p:nvSpPr>
          <p:cNvPr id="7" name="Rectangle 6">
            <a:extLst>
              <a:ext uri="{FF2B5EF4-FFF2-40B4-BE49-F238E27FC236}">
                <a16:creationId xmlns:a16="http://schemas.microsoft.com/office/drawing/2014/main" id="{BFC2E503-888F-2989-5646-713E537D86D6}"/>
              </a:ext>
            </a:extLst>
          </p:cNvPr>
          <p:cNvSpPr/>
          <p:nvPr/>
        </p:nvSpPr>
        <p:spPr>
          <a:xfrm>
            <a:off x="1278785" y="1347537"/>
            <a:ext cx="1175657" cy="453762"/>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200" err="1">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17" name="Rectangle 16">
            <a:extLst>
              <a:ext uri="{FF2B5EF4-FFF2-40B4-BE49-F238E27FC236}">
                <a16:creationId xmlns:a16="http://schemas.microsoft.com/office/drawing/2014/main" id="{E2D74E4C-3E32-AB55-3F19-660DA95E6B27}"/>
              </a:ext>
            </a:extLst>
          </p:cNvPr>
          <p:cNvSpPr/>
          <p:nvPr/>
        </p:nvSpPr>
        <p:spPr>
          <a:xfrm>
            <a:off x="5136912" y="1321404"/>
            <a:ext cx="1175657" cy="453762"/>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200" err="1">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9464577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phique 22">
            <a:extLst>
              <a:ext uri="{FF2B5EF4-FFF2-40B4-BE49-F238E27FC236}">
                <a16:creationId xmlns:a16="http://schemas.microsoft.com/office/drawing/2014/main" id="{7E42A84E-426B-6F4E-98CC-BA4FA1C3061E}"/>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30700" y="3701676"/>
            <a:ext cx="1141195" cy="1034208"/>
          </a:xfrm>
          <a:prstGeom prst="rect">
            <a:avLst/>
          </a:prstGeom>
        </p:spPr>
      </p:pic>
      <p:sp>
        <p:nvSpPr>
          <p:cNvPr id="16" name="Ellipse 15">
            <a:extLst>
              <a:ext uri="{FF2B5EF4-FFF2-40B4-BE49-F238E27FC236}">
                <a16:creationId xmlns:a16="http://schemas.microsoft.com/office/drawing/2014/main" id="{B8EA9E55-930F-D540-9C11-3BE861872777}"/>
              </a:ext>
            </a:extLst>
          </p:cNvPr>
          <p:cNvSpPr/>
          <p:nvPr/>
        </p:nvSpPr>
        <p:spPr>
          <a:xfrm>
            <a:off x="1615440" y="564167"/>
            <a:ext cx="771714" cy="771714"/>
          </a:xfrm>
          <a:prstGeom prst="ellipse">
            <a:avLst/>
          </a:prstGeom>
          <a:solidFill>
            <a:srgbClr val="3E727A"/>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fr-FR" sz="2000" b="1">
                <a:solidFill>
                  <a:schemeClr val="bg1"/>
                </a:solidFill>
              </a:rPr>
              <a:t>5</a:t>
            </a:r>
          </a:p>
        </p:txBody>
      </p:sp>
      <p:sp>
        <p:nvSpPr>
          <p:cNvPr id="5" name="Espace réservé du texte 4">
            <a:extLst>
              <a:ext uri="{FF2B5EF4-FFF2-40B4-BE49-F238E27FC236}">
                <a16:creationId xmlns:a16="http://schemas.microsoft.com/office/drawing/2014/main" id="{F2DBAB71-641E-CD4B-8496-D8B61109EF4C}"/>
              </a:ext>
            </a:extLst>
          </p:cNvPr>
          <p:cNvSpPr>
            <a:spLocks noGrp="1"/>
          </p:cNvSpPr>
          <p:nvPr>
            <p:ph type="body" sz="quarter" idx="10"/>
          </p:nvPr>
        </p:nvSpPr>
        <p:spPr/>
        <p:txBody>
          <a:bodyPr/>
          <a:lstStyle/>
          <a:p>
            <a:r>
              <a:rPr lang="en-GB" dirty="0"/>
              <a:t>MAPIE for Regression</a:t>
            </a:r>
          </a:p>
          <a:p>
            <a:r>
              <a:rPr lang="en-GB" sz="1200" b="0" dirty="0"/>
              <a:t>(cross-conformal)</a:t>
            </a:r>
          </a:p>
        </p:txBody>
      </p:sp>
      <p:sp>
        <p:nvSpPr>
          <p:cNvPr id="3" name="Espace réservé pour une image  2">
            <a:extLst>
              <a:ext uri="{FF2B5EF4-FFF2-40B4-BE49-F238E27FC236}">
                <a16:creationId xmlns:a16="http://schemas.microsoft.com/office/drawing/2014/main" id="{F42C24F6-89AF-FE45-A65A-A69AB0707A1C}"/>
              </a:ext>
            </a:extLst>
          </p:cNvPr>
          <p:cNvSpPr>
            <a:spLocks noGrp="1"/>
          </p:cNvSpPr>
          <p:nvPr>
            <p:ph type="pic" sz="quarter" idx="11"/>
          </p:nvPr>
        </p:nvSpPr>
        <p:spPr/>
      </p:sp>
      <p:pic>
        <p:nvPicPr>
          <p:cNvPr id="7" name="Espace réservé pour une image  6" descr="Une image contenant eau, extérieur, tortue, nageant&#10;&#10;Description générée automatiquement">
            <a:extLst>
              <a:ext uri="{FF2B5EF4-FFF2-40B4-BE49-F238E27FC236}">
                <a16:creationId xmlns:a16="http://schemas.microsoft.com/office/drawing/2014/main" id="{D06D07B7-02CD-8C4F-BDE3-B8C97F01CCB0}"/>
              </a:ext>
            </a:extLst>
          </p:cNvPr>
          <p:cNvPicPr>
            <a:picLocks noChangeAspect="1"/>
          </p:cNvPicPr>
          <p:nvPr/>
        </p:nvPicPr>
        <p:blipFill>
          <a:blip r:embed="rId4">
            <a:extLst>
              <a:ext uri="{28A0092B-C50C-407E-A947-70E740481C1C}">
                <a14:useLocalDpi xmlns:a14="http://schemas.microsoft.com/office/drawing/2010/main" val="0"/>
              </a:ext>
            </a:extLst>
          </a:blip>
          <a:srcRect t="47" b="47"/>
          <a:stretch>
            <a:fillRect/>
          </a:stretch>
        </p:blipFill>
        <p:spPr>
          <a:xfrm>
            <a:off x="4001544" y="-1715"/>
            <a:ext cx="5142455" cy="5143500"/>
          </a:xfrm>
          <a:prstGeom prst="rect">
            <a:avLst/>
          </a:prstGeom>
          <a:solidFill>
            <a:schemeClr val="bg1">
              <a:lumMod val="95000"/>
            </a:schemeClr>
          </a:solidFill>
        </p:spPr>
      </p:pic>
      <p:cxnSp>
        <p:nvCxnSpPr>
          <p:cNvPr id="9" name="Connecteur droit 8">
            <a:extLst>
              <a:ext uri="{FF2B5EF4-FFF2-40B4-BE49-F238E27FC236}">
                <a16:creationId xmlns:a16="http://schemas.microsoft.com/office/drawing/2014/main" id="{E794646A-3FF1-094B-9946-F4C18E77187C}"/>
              </a:ext>
            </a:extLst>
          </p:cNvPr>
          <p:cNvCxnSpPr>
            <a:cxnSpLocks/>
          </p:cNvCxnSpPr>
          <p:nvPr/>
        </p:nvCxnSpPr>
        <p:spPr>
          <a:xfrm>
            <a:off x="3808116" y="160187"/>
            <a:ext cx="0" cy="4879025"/>
          </a:xfrm>
          <a:prstGeom prst="line">
            <a:avLst/>
          </a:prstGeom>
          <a:ln w="317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 name="Ellipse 9">
            <a:extLst>
              <a:ext uri="{FF2B5EF4-FFF2-40B4-BE49-F238E27FC236}">
                <a16:creationId xmlns:a16="http://schemas.microsoft.com/office/drawing/2014/main" id="{124E6C4B-97F2-8D42-880E-45F6EF4686BC}"/>
              </a:ext>
            </a:extLst>
          </p:cNvPr>
          <p:cNvSpPr/>
          <p:nvPr/>
        </p:nvSpPr>
        <p:spPr>
          <a:xfrm>
            <a:off x="3772598" y="447638"/>
            <a:ext cx="83706" cy="83705"/>
          </a:xfrm>
          <a:prstGeom prst="ellipse">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sp>
        <p:nvSpPr>
          <p:cNvPr id="12" name="Ellipse 11">
            <a:extLst>
              <a:ext uri="{FF2B5EF4-FFF2-40B4-BE49-F238E27FC236}">
                <a16:creationId xmlns:a16="http://schemas.microsoft.com/office/drawing/2014/main" id="{48EAD6E3-4DEE-D142-B176-3310ADC02F1D}"/>
              </a:ext>
            </a:extLst>
          </p:cNvPr>
          <p:cNvSpPr/>
          <p:nvPr/>
        </p:nvSpPr>
        <p:spPr>
          <a:xfrm>
            <a:off x="3772598" y="1528790"/>
            <a:ext cx="83706" cy="83705"/>
          </a:xfrm>
          <a:prstGeom prst="ellipse">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sp>
        <p:nvSpPr>
          <p:cNvPr id="14" name="Ellipse 13">
            <a:extLst>
              <a:ext uri="{FF2B5EF4-FFF2-40B4-BE49-F238E27FC236}">
                <a16:creationId xmlns:a16="http://schemas.microsoft.com/office/drawing/2014/main" id="{6476B22D-0700-E74A-9103-FAB1B2616FDC}"/>
              </a:ext>
            </a:extLst>
          </p:cNvPr>
          <p:cNvSpPr/>
          <p:nvPr/>
        </p:nvSpPr>
        <p:spPr>
          <a:xfrm>
            <a:off x="3772598" y="2609940"/>
            <a:ext cx="83706" cy="83705"/>
          </a:xfrm>
          <a:prstGeom prst="ellipse">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sp>
        <p:nvSpPr>
          <p:cNvPr id="17" name="Ellipse 16">
            <a:extLst>
              <a:ext uri="{FF2B5EF4-FFF2-40B4-BE49-F238E27FC236}">
                <a16:creationId xmlns:a16="http://schemas.microsoft.com/office/drawing/2014/main" id="{96682981-8409-6544-AA85-262F57C5B07F}"/>
              </a:ext>
            </a:extLst>
          </p:cNvPr>
          <p:cNvSpPr/>
          <p:nvPr/>
        </p:nvSpPr>
        <p:spPr>
          <a:xfrm>
            <a:off x="3772598" y="3691091"/>
            <a:ext cx="83706" cy="83705"/>
          </a:xfrm>
          <a:prstGeom prst="ellipse">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sp>
        <p:nvSpPr>
          <p:cNvPr id="18" name="Ellipse 16">
            <a:extLst>
              <a:ext uri="{FF2B5EF4-FFF2-40B4-BE49-F238E27FC236}">
                <a16:creationId xmlns:a16="http://schemas.microsoft.com/office/drawing/2014/main" id="{04BCD4E5-C619-1C4D-9C9E-54E525F38BF8}"/>
              </a:ext>
            </a:extLst>
          </p:cNvPr>
          <p:cNvSpPr/>
          <p:nvPr/>
        </p:nvSpPr>
        <p:spPr>
          <a:xfrm>
            <a:off x="3779272" y="4767993"/>
            <a:ext cx="83706" cy="83705"/>
          </a:xfrm>
          <a:prstGeom prst="ellipse">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spTree>
    <p:extLst>
      <p:ext uri="{BB962C8B-B14F-4D97-AF65-F5344CB8AC3E}">
        <p14:creationId xmlns:p14="http://schemas.microsoft.com/office/powerpoint/2010/main" val="4026412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phique 22">
            <a:extLst>
              <a:ext uri="{FF2B5EF4-FFF2-40B4-BE49-F238E27FC236}">
                <a16:creationId xmlns:a16="http://schemas.microsoft.com/office/drawing/2014/main" id="{7E42A84E-426B-6F4E-98CC-BA4FA1C3061E}"/>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30700" y="3701676"/>
            <a:ext cx="1141195" cy="1034208"/>
          </a:xfrm>
          <a:prstGeom prst="rect">
            <a:avLst/>
          </a:prstGeom>
        </p:spPr>
      </p:pic>
      <p:sp>
        <p:nvSpPr>
          <p:cNvPr id="16" name="Ellipse 15">
            <a:extLst>
              <a:ext uri="{FF2B5EF4-FFF2-40B4-BE49-F238E27FC236}">
                <a16:creationId xmlns:a16="http://schemas.microsoft.com/office/drawing/2014/main" id="{B8EA9E55-930F-D540-9C11-3BE861872777}"/>
              </a:ext>
            </a:extLst>
          </p:cNvPr>
          <p:cNvSpPr/>
          <p:nvPr/>
        </p:nvSpPr>
        <p:spPr>
          <a:xfrm>
            <a:off x="1615440" y="564167"/>
            <a:ext cx="771714" cy="771714"/>
          </a:xfrm>
          <a:prstGeom prst="ellipse">
            <a:avLst/>
          </a:prstGeom>
          <a:solidFill>
            <a:srgbClr val="3E727A"/>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fr-FR" sz="2000" b="1">
                <a:solidFill>
                  <a:schemeClr val="bg1"/>
                </a:solidFill>
              </a:rPr>
              <a:t>1</a:t>
            </a:r>
          </a:p>
        </p:txBody>
      </p:sp>
      <p:sp>
        <p:nvSpPr>
          <p:cNvPr id="5" name="Espace réservé du texte 4">
            <a:extLst>
              <a:ext uri="{FF2B5EF4-FFF2-40B4-BE49-F238E27FC236}">
                <a16:creationId xmlns:a16="http://schemas.microsoft.com/office/drawing/2014/main" id="{F2DBAB71-641E-CD4B-8496-D8B61109EF4C}"/>
              </a:ext>
            </a:extLst>
          </p:cNvPr>
          <p:cNvSpPr>
            <a:spLocks noGrp="1"/>
          </p:cNvSpPr>
          <p:nvPr>
            <p:ph type="body" sz="quarter" idx="10"/>
          </p:nvPr>
        </p:nvSpPr>
        <p:spPr/>
        <p:txBody>
          <a:bodyPr/>
          <a:lstStyle/>
          <a:p>
            <a:r>
              <a:rPr lang="en-GB" err="1"/>
              <a:t>QuantLab</a:t>
            </a:r>
            <a:endParaRPr lang="en-GB"/>
          </a:p>
          <a:p>
            <a:r>
              <a:rPr lang="en-GB"/>
              <a:t>R&amp;D at Quantmetry</a:t>
            </a:r>
            <a:endParaRPr lang="en-GB" sz="1200" b="0"/>
          </a:p>
        </p:txBody>
      </p:sp>
      <p:sp>
        <p:nvSpPr>
          <p:cNvPr id="3" name="Espace réservé pour une image  2">
            <a:extLst>
              <a:ext uri="{FF2B5EF4-FFF2-40B4-BE49-F238E27FC236}">
                <a16:creationId xmlns:a16="http://schemas.microsoft.com/office/drawing/2014/main" id="{F42C24F6-89AF-FE45-A65A-A69AB0707A1C}"/>
              </a:ext>
            </a:extLst>
          </p:cNvPr>
          <p:cNvSpPr>
            <a:spLocks noGrp="1"/>
          </p:cNvSpPr>
          <p:nvPr>
            <p:ph type="pic" sz="quarter" idx="11"/>
          </p:nvPr>
        </p:nvSpPr>
        <p:spPr/>
      </p:sp>
      <p:pic>
        <p:nvPicPr>
          <p:cNvPr id="7" name="Espace réservé pour une image  6" descr="Une image contenant eau, extérieur, tortue, nageant&#10;&#10;Description générée automatiquement">
            <a:extLst>
              <a:ext uri="{FF2B5EF4-FFF2-40B4-BE49-F238E27FC236}">
                <a16:creationId xmlns:a16="http://schemas.microsoft.com/office/drawing/2014/main" id="{D06D07B7-02CD-8C4F-BDE3-B8C97F01CCB0}"/>
              </a:ext>
            </a:extLst>
          </p:cNvPr>
          <p:cNvPicPr>
            <a:picLocks noChangeAspect="1"/>
          </p:cNvPicPr>
          <p:nvPr/>
        </p:nvPicPr>
        <p:blipFill>
          <a:blip r:embed="rId4">
            <a:extLst>
              <a:ext uri="{28A0092B-C50C-407E-A947-70E740481C1C}">
                <a14:useLocalDpi xmlns:a14="http://schemas.microsoft.com/office/drawing/2010/main" val="0"/>
              </a:ext>
            </a:extLst>
          </a:blip>
          <a:srcRect t="47" b="47"/>
          <a:stretch>
            <a:fillRect/>
          </a:stretch>
        </p:blipFill>
        <p:spPr>
          <a:xfrm>
            <a:off x="4001544" y="-1715"/>
            <a:ext cx="5142455" cy="5143500"/>
          </a:xfrm>
          <a:prstGeom prst="rect">
            <a:avLst/>
          </a:prstGeom>
          <a:solidFill>
            <a:schemeClr val="bg1">
              <a:lumMod val="95000"/>
            </a:schemeClr>
          </a:solidFill>
        </p:spPr>
      </p:pic>
      <p:cxnSp>
        <p:nvCxnSpPr>
          <p:cNvPr id="9" name="Connecteur droit 8">
            <a:extLst>
              <a:ext uri="{FF2B5EF4-FFF2-40B4-BE49-F238E27FC236}">
                <a16:creationId xmlns:a16="http://schemas.microsoft.com/office/drawing/2014/main" id="{E794646A-3FF1-094B-9946-F4C18E77187C}"/>
              </a:ext>
            </a:extLst>
          </p:cNvPr>
          <p:cNvCxnSpPr>
            <a:cxnSpLocks/>
          </p:cNvCxnSpPr>
          <p:nvPr/>
        </p:nvCxnSpPr>
        <p:spPr>
          <a:xfrm>
            <a:off x="3808116" y="160187"/>
            <a:ext cx="0" cy="4879025"/>
          </a:xfrm>
          <a:prstGeom prst="line">
            <a:avLst/>
          </a:prstGeom>
          <a:ln w="317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 name="Ellipse 9">
            <a:extLst>
              <a:ext uri="{FF2B5EF4-FFF2-40B4-BE49-F238E27FC236}">
                <a16:creationId xmlns:a16="http://schemas.microsoft.com/office/drawing/2014/main" id="{124E6C4B-97F2-8D42-880E-45F6EF4686BC}"/>
              </a:ext>
            </a:extLst>
          </p:cNvPr>
          <p:cNvSpPr/>
          <p:nvPr/>
        </p:nvSpPr>
        <p:spPr>
          <a:xfrm>
            <a:off x="3772598" y="447638"/>
            <a:ext cx="83706" cy="83705"/>
          </a:xfrm>
          <a:prstGeom prst="ellipse">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sp>
        <p:nvSpPr>
          <p:cNvPr id="12" name="Ellipse 11">
            <a:extLst>
              <a:ext uri="{FF2B5EF4-FFF2-40B4-BE49-F238E27FC236}">
                <a16:creationId xmlns:a16="http://schemas.microsoft.com/office/drawing/2014/main" id="{48EAD6E3-4DEE-D142-B176-3310ADC02F1D}"/>
              </a:ext>
            </a:extLst>
          </p:cNvPr>
          <p:cNvSpPr/>
          <p:nvPr/>
        </p:nvSpPr>
        <p:spPr>
          <a:xfrm>
            <a:off x="3772598" y="1528790"/>
            <a:ext cx="83706" cy="83705"/>
          </a:xfrm>
          <a:prstGeom prst="ellipse">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sp>
        <p:nvSpPr>
          <p:cNvPr id="14" name="Ellipse 13">
            <a:extLst>
              <a:ext uri="{FF2B5EF4-FFF2-40B4-BE49-F238E27FC236}">
                <a16:creationId xmlns:a16="http://schemas.microsoft.com/office/drawing/2014/main" id="{6476B22D-0700-E74A-9103-FAB1B2616FDC}"/>
              </a:ext>
            </a:extLst>
          </p:cNvPr>
          <p:cNvSpPr/>
          <p:nvPr/>
        </p:nvSpPr>
        <p:spPr>
          <a:xfrm>
            <a:off x="3772598" y="2609940"/>
            <a:ext cx="83706" cy="83705"/>
          </a:xfrm>
          <a:prstGeom prst="ellipse">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sp>
        <p:nvSpPr>
          <p:cNvPr id="17" name="Ellipse 16">
            <a:extLst>
              <a:ext uri="{FF2B5EF4-FFF2-40B4-BE49-F238E27FC236}">
                <a16:creationId xmlns:a16="http://schemas.microsoft.com/office/drawing/2014/main" id="{96682981-8409-6544-AA85-262F57C5B07F}"/>
              </a:ext>
            </a:extLst>
          </p:cNvPr>
          <p:cNvSpPr/>
          <p:nvPr/>
        </p:nvSpPr>
        <p:spPr>
          <a:xfrm>
            <a:off x="3772598" y="3691091"/>
            <a:ext cx="83706" cy="83705"/>
          </a:xfrm>
          <a:prstGeom prst="ellipse">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sp>
        <p:nvSpPr>
          <p:cNvPr id="18" name="Ellipse 16">
            <a:extLst>
              <a:ext uri="{FF2B5EF4-FFF2-40B4-BE49-F238E27FC236}">
                <a16:creationId xmlns:a16="http://schemas.microsoft.com/office/drawing/2014/main" id="{04BCD4E5-C619-1C4D-9C9E-54E525F38BF8}"/>
              </a:ext>
            </a:extLst>
          </p:cNvPr>
          <p:cNvSpPr/>
          <p:nvPr/>
        </p:nvSpPr>
        <p:spPr>
          <a:xfrm>
            <a:off x="3779272" y="4767993"/>
            <a:ext cx="83706" cy="83705"/>
          </a:xfrm>
          <a:prstGeom prst="ellipse">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spTree>
    <p:extLst>
      <p:ext uri="{BB962C8B-B14F-4D97-AF65-F5344CB8AC3E}">
        <p14:creationId xmlns:p14="http://schemas.microsoft.com/office/powerpoint/2010/main" val="22329061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5" name="TextBox 136">
                <a:extLst>
                  <a:ext uri="{FF2B5EF4-FFF2-40B4-BE49-F238E27FC236}">
                    <a16:creationId xmlns:a16="http://schemas.microsoft.com/office/drawing/2014/main" id="{CA025021-21ED-6545-972A-CD407A99ECEC}"/>
                  </a:ext>
                </a:extLst>
              </p:cNvPr>
              <p:cNvSpPr txBox="1"/>
              <p:nvPr/>
            </p:nvSpPr>
            <p:spPr>
              <a:xfrm>
                <a:off x="584282" y="2071028"/>
                <a:ext cx="8081831" cy="2826992"/>
              </a:xfrm>
              <a:prstGeom prst="rect">
                <a:avLst/>
              </a:prstGeom>
              <a:noFill/>
            </p:spPr>
            <p:txBody>
              <a:bodyPr wrap="square" rtlCol="0">
                <a:spAutoFit/>
              </a:bodyPr>
              <a:lstStyle/>
              <a:p>
                <a:pPr>
                  <a:spcBef>
                    <a:spcPts val="300"/>
                  </a:spcBef>
                </a:pPr>
                <a14:m>
                  <m:oMath xmlns:m="http://schemas.openxmlformats.org/officeDocument/2006/math">
                    <m:r>
                      <a:rPr lang="en-GB" sz="1200" i="1" smtClean="0">
                        <a:latin typeface="Cambria Math" panose="02040503050406030204" pitchFamily="18" charset="0"/>
                      </a:rPr>
                      <m:t>→</m:t>
                    </m:r>
                    <m:r>
                      <a:rPr lang="en-US" sz="1200" b="0" i="1" smtClean="0">
                        <a:latin typeface="Cambria Math" panose="02040503050406030204" pitchFamily="18" charset="0"/>
                      </a:rPr>
                      <m:t> </m:t>
                    </m:r>
                  </m:oMath>
                </a14:m>
                <a:r>
                  <a:rPr lang="en-GB" sz="1200" b="1">
                    <a:latin typeface="Trebuchet MS" panose="020B0703020202090204" pitchFamily="34" charset="0"/>
                  </a:rPr>
                  <a:t>Guarantee on the marginal coverage</a:t>
                </a:r>
                <a:r>
                  <a:rPr lang="en-GB" sz="1200">
                    <a:latin typeface="Trebuchet MS" panose="020B0703020202090204" pitchFamily="34" charset="0"/>
                  </a:rPr>
                  <a:t> :</a:t>
                </a:r>
              </a:p>
              <a:p>
                <a:pPr algn="ctr">
                  <a:spcBef>
                    <a:spcPts val="300"/>
                  </a:spcBef>
                </a:pPr>
                <a:r>
                  <a:rPr lang="en-GB" sz="1200" b="0">
                    <a:ea typeface="Cambria Math" panose="02040503050406030204" pitchFamily="18" charset="0"/>
                  </a:rPr>
                  <a:t>                                                                  </a:t>
                </a:r>
              </a:p>
              <a:p>
                <a:pPr algn="ctr">
                  <a:spcBef>
                    <a:spcPts val="300"/>
                  </a:spcBef>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ea typeface="Cambria Math" panose="02040503050406030204" pitchFamily="18" charset="0"/>
                        </a:rPr>
                        <m:t>ℙ</m:t>
                      </m:r>
                      <m:d>
                        <m:dPr>
                          <m:begChr m:val="{"/>
                          <m:endChr m:val="}"/>
                          <m:ctrlPr>
                            <a:rPr lang="en-GB" sz="1400" b="0" i="1" smtClean="0">
                              <a:latin typeface="Cambria Math" panose="02040503050406030204" pitchFamily="18" charset="0"/>
                              <a:ea typeface="Cambria Math" panose="02040503050406030204" pitchFamily="18" charset="0"/>
                            </a:rPr>
                          </m:ctrlPr>
                        </m:dPr>
                        <m:e>
                          <m:sSub>
                            <m:sSubPr>
                              <m:ctrlPr>
                                <a:rPr lang="en-GB" sz="1400" b="0" i="1" smtClean="0">
                                  <a:latin typeface="Cambria Math" panose="02040503050406030204" pitchFamily="18" charset="0"/>
                                  <a:ea typeface="Cambria Math" panose="02040503050406030204" pitchFamily="18" charset="0"/>
                                </a:rPr>
                              </m:ctrlPr>
                            </m:sSubPr>
                            <m:e>
                              <m:r>
                                <a:rPr lang="en-GB" sz="1400" b="0" i="1" smtClean="0">
                                  <a:latin typeface="Cambria Math" panose="02040503050406030204" pitchFamily="18" charset="0"/>
                                  <a:ea typeface="Cambria Math" panose="02040503050406030204" pitchFamily="18" charset="0"/>
                                </a:rPr>
                                <m:t>𝑌</m:t>
                              </m:r>
                            </m:e>
                            <m:sub>
                              <m:r>
                                <a:rPr lang="en-GB" sz="1400" b="0" i="1" smtClean="0">
                                  <a:latin typeface="Cambria Math" panose="02040503050406030204" pitchFamily="18" charset="0"/>
                                  <a:ea typeface="Cambria Math" panose="02040503050406030204" pitchFamily="18" charset="0"/>
                                </a:rPr>
                                <m:t>𝑛</m:t>
                              </m:r>
                              <m:r>
                                <a:rPr lang="en-GB" sz="1400" b="0" i="1" smtClean="0">
                                  <a:latin typeface="Cambria Math" panose="02040503050406030204" pitchFamily="18" charset="0"/>
                                  <a:ea typeface="Cambria Math" panose="02040503050406030204" pitchFamily="18" charset="0"/>
                                </a:rPr>
                                <m:t>+1</m:t>
                              </m:r>
                            </m:sub>
                          </m:sSub>
                          <m:r>
                            <a:rPr lang="en-GB" sz="1400" b="0" i="1" smtClean="0">
                              <a:latin typeface="Cambria Math" panose="02040503050406030204" pitchFamily="18" charset="0"/>
                              <a:ea typeface="Cambria Math" panose="02040503050406030204" pitchFamily="18" charset="0"/>
                            </a:rPr>
                            <m:t>∈</m:t>
                          </m:r>
                          <m:acc>
                            <m:accPr>
                              <m:chr m:val="̂"/>
                              <m:ctrlPr>
                                <a:rPr lang="en-GB" sz="1400" b="0" i="1" smtClean="0">
                                  <a:latin typeface="Cambria Math" panose="02040503050406030204" pitchFamily="18" charset="0"/>
                                  <a:ea typeface="Cambria Math" panose="02040503050406030204" pitchFamily="18" charset="0"/>
                                </a:rPr>
                              </m:ctrlPr>
                            </m:accPr>
                            <m:e>
                              <m:r>
                                <a:rPr lang="en-GB" sz="1400" b="0" i="1" smtClean="0">
                                  <a:latin typeface="Cambria Math" panose="02040503050406030204" pitchFamily="18" charset="0"/>
                                  <a:ea typeface="Cambria Math" panose="02040503050406030204" pitchFamily="18" charset="0"/>
                                </a:rPr>
                                <m:t>𝐶</m:t>
                              </m:r>
                            </m:e>
                          </m:acc>
                          <m:r>
                            <a:rPr lang="en-GB" sz="1400" b="0" i="1" smtClean="0">
                              <a:latin typeface="Cambria Math" panose="02040503050406030204" pitchFamily="18" charset="0"/>
                              <a:ea typeface="Cambria Math" panose="02040503050406030204" pitchFamily="18" charset="0"/>
                            </a:rPr>
                            <m:t>(</m:t>
                          </m:r>
                          <m:sSub>
                            <m:sSubPr>
                              <m:ctrlPr>
                                <a:rPr lang="en-GB" sz="1400" b="0" i="1" smtClean="0">
                                  <a:latin typeface="Cambria Math" panose="02040503050406030204" pitchFamily="18" charset="0"/>
                                  <a:ea typeface="Cambria Math" panose="02040503050406030204" pitchFamily="18" charset="0"/>
                                </a:rPr>
                              </m:ctrlPr>
                            </m:sSubPr>
                            <m:e>
                              <m:r>
                                <a:rPr lang="en-GB" sz="1400" b="0" i="1" smtClean="0">
                                  <a:latin typeface="Cambria Math" panose="02040503050406030204" pitchFamily="18" charset="0"/>
                                  <a:ea typeface="Cambria Math" panose="02040503050406030204" pitchFamily="18" charset="0"/>
                                </a:rPr>
                                <m:t>𝑋</m:t>
                              </m:r>
                            </m:e>
                            <m:sub>
                              <m:r>
                                <a:rPr lang="en-GB" sz="1400" b="0" i="1" smtClean="0">
                                  <a:latin typeface="Cambria Math" panose="02040503050406030204" pitchFamily="18" charset="0"/>
                                  <a:ea typeface="Cambria Math" panose="02040503050406030204" pitchFamily="18" charset="0"/>
                                </a:rPr>
                                <m:t>𝑛</m:t>
                              </m:r>
                              <m:r>
                                <a:rPr lang="fr-FR" sz="1400" b="0" i="1" smtClean="0">
                                  <a:latin typeface="Cambria Math" panose="02040503050406030204" pitchFamily="18" charset="0"/>
                                  <a:ea typeface="Cambria Math" panose="02040503050406030204" pitchFamily="18" charset="0"/>
                                </a:rPr>
                                <m:t>+1</m:t>
                              </m:r>
                            </m:sub>
                          </m:sSub>
                          <m:r>
                            <a:rPr lang="en-GB" sz="1400" b="0" i="1" smtClean="0">
                              <a:latin typeface="Cambria Math" panose="02040503050406030204" pitchFamily="18" charset="0"/>
                              <a:ea typeface="Cambria Math" panose="02040503050406030204" pitchFamily="18" charset="0"/>
                            </a:rPr>
                            <m:t>)</m:t>
                          </m:r>
                        </m:e>
                      </m:d>
                      <m:r>
                        <a:rPr lang="en-GB" sz="1400" b="0" i="1" smtClean="0">
                          <a:latin typeface="Cambria Math" panose="02040503050406030204" pitchFamily="18" charset="0"/>
                          <a:ea typeface="Cambria Math" panose="02040503050406030204" pitchFamily="18" charset="0"/>
                        </a:rPr>
                        <m:t>≥</m:t>
                      </m:r>
                      <m:r>
                        <a:rPr lang="fr-FR" sz="1400" b="0" i="1" smtClean="0">
                          <a:latin typeface="Cambria Math" panose="02040503050406030204" pitchFamily="18" charset="0"/>
                          <a:ea typeface="Cambria Math" panose="02040503050406030204" pitchFamily="18" charset="0"/>
                        </a:rPr>
                        <m:t>1−</m:t>
                      </m:r>
                      <m:r>
                        <a:rPr lang="fr-FR" sz="1400" b="0" i="1" smtClean="0">
                          <a:latin typeface="Cambria Math" panose="02040503050406030204" pitchFamily="18" charset="0"/>
                          <a:ea typeface="Cambria Math" panose="02040503050406030204" pitchFamily="18" charset="0"/>
                        </a:rPr>
                        <m:t>𝛼</m:t>
                      </m:r>
                    </m:oMath>
                  </m:oMathPara>
                </a14:m>
                <a:endParaRPr lang="fr-FR" sz="1400">
                  <a:latin typeface="Trebuchet MS" panose="020B0703020202090204" pitchFamily="34" charset="0"/>
                  <a:ea typeface="Cambria Math" panose="02040503050406030204" pitchFamily="18" charset="0"/>
                </a:endParaRPr>
              </a:p>
              <a:p>
                <a:pPr algn="ctr">
                  <a:spcBef>
                    <a:spcPts val="300"/>
                  </a:spcBef>
                </a:pPr>
                <a:endParaRPr lang="fr-FR" sz="1200" b="0">
                  <a:latin typeface="Trebuchet MS" panose="020B0703020202090204" pitchFamily="34" charset="0"/>
                  <a:ea typeface="Cambria Math" panose="02040503050406030204" pitchFamily="18" charset="0"/>
                </a:endParaRPr>
              </a:p>
              <a:p>
                <a:pPr>
                  <a:spcBef>
                    <a:spcPts val="300"/>
                  </a:spcBef>
                </a:pPr>
                <a:r>
                  <a:rPr lang="en-GB" sz="1200" b="1">
                    <a:latin typeface="Trebuchet MS" panose="020B0703020202090204" pitchFamily="34" charset="0"/>
                    <a:ea typeface="Segoe UI" panose="020B0502040204020203" pitchFamily="34" charset="0"/>
                    <a:cs typeface="Segoe UI" panose="020B0502040204020203" pitchFamily="34" charset="0"/>
                  </a:rPr>
                  <a:t>Example</a:t>
                </a:r>
                <a:r>
                  <a:rPr lang="en-GB" sz="1200">
                    <a:latin typeface="Trebuchet MS" panose="020B0703020202090204" pitchFamily="34" charset="0"/>
                    <a:ea typeface="Segoe UI" panose="020B0502040204020203" pitchFamily="34" charset="0"/>
                    <a:cs typeface="Segoe UI" panose="020B0502040204020203" pitchFamily="34" charset="0"/>
                  </a:rPr>
                  <a:t>: </a:t>
                </a:r>
                <a:r>
                  <a:rPr lang="en-GB" sz="1200" b="1">
                    <a:latin typeface="Trebuchet MS" panose="020B0703020202090204" pitchFamily="34" charset="0"/>
                    <a:ea typeface="Segoe UI" panose="020B0502040204020203" pitchFamily="34" charset="0"/>
                    <a:cs typeface="Segoe UI" panose="020B0502040204020203" pitchFamily="34" charset="0"/>
                  </a:rPr>
                  <a:t>target coverage 90% = Guarantee </a:t>
                </a:r>
                <a:r>
                  <a:rPr lang="en-GB" sz="1200">
                    <a:latin typeface="Trebuchet MS" panose="020B0703020202090204" pitchFamily="34" charset="0"/>
                    <a:ea typeface="Segoe UI" panose="020B0502040204020203" pitchFamily="34" charset="0"/>
                    <a:cs typeface="Segoe UI" panose="020B0502040204020203" pitchFamily="34" charset="0"/>
                  </a:rPr>
                  <a:t>that</a:t>
                </a:r>
                <a:r>
                  <a:rPr lang="en-GB" sz="1200" b="1">
                    <a:latin typeface="Trebuchet MS" panose="020B0703020202090204" pitchFamily="34" charset="0"/>
                    <a:ea typeface="Segoe UI" panose="020B0502040204020203" pitchFamily="34" charset="0"/>
                    <a:cs typeface="Segoe UI" panose="020B0502040204020203" pitchFamily="34" charset="0"/>
                  </a:rPr>
                  <a:t> </a:t>
                </a:r>
                <a:r>
                  <a:rPr lang="en-GB" sz="1200">
                    <a:latin typeface="Trebuchet MS" panose="020B0703020202090204" pitchFamily="34" charset="0"/>
                    <a:ea typeface="Segoe UI" panose="020B0502040204020203" pitchFamily="34" charset="0"/>
                    <a:cs typeface="Segoe UI" panose="020B0502040204020203" pitchFamily="34" charset="0"/>
                  </a:rPr>
                  <a:t>at least 90% of observations lies in the prediction set.</a:t>
                </a:r>
              </a:p>
              <a:p>
                <a:pPr>
                  <a:spcBef>
                    <a:spcPts val="300"/>
                  </a:spcBef>
                </a:pPr>
                <a:endParaRPr lang="en-GB" sz="1200">
                  <a:latin typeface="Trebuchet MS" panose="020B0703020202090204" pitchFamily="34" charset="0"/>
                  <a:ea typeface="Segoe UI" panose="020B0502040204020203" pitchFamily="34" charset="0"/>
                  <a:cs typeface="Segoe UI" panose="020B0502040204020203" pitchFamily="34" charset="0"/>
                </a:endParaRPr>
              </a:p>
              <a:p>
                <a:pPr>
                  <a:spcBef>
                    <a:spcPts val="300"/>
                  </a:spcBef>
                </a:pPr>
                <a:r>
                  <a:rPr lang="en-GB" sz="1200" b="1">
                    <a:latin typeface="Trebuchet MS" panose="020B0703020202090204" pitchFamily="34" charset="0"/>
                    <a:ea typeface="Segoe UI" panose="020B0502040204020203" pitchFamily="34" charset="0"/>
                    <a:cs typeface="Segoe UI" panose="020B0502040204020203" pitchFamily="34" charset="0"/>
                  </a:rPr>
                  <a:t>Remark:</a:t>
                </a:r>
                <a:r>
                  <a:rPr lang="en-GB" sz="1200">
                    <a:latin typeface="Trebuchet MS" panose="020B0703020202090204" pitchFamily="34" charset="0"/>
                    <a:ea typeface="Segoe UI" panose="020B0502040204020203" pitchFamily="34" charset="0"/>
                    <a:cs typeface="Segoe UI" panose="020B0502040204020203" pitchFamily="34" charset="0"/>
                  </a:rPr>
                  <a:t> It is an average, hence a global not local error rate (</a:t>
                </a:r>
                <a:r>
                  <a:rPr lang="en-GB" sz="1200" err="1">
                    <a:latin typeface="Trebuchet MS" panose="020B0703020202090204" pitchFamily="34" charset="0"/>
                    <a:ea typeface="Segoe UI" panose="020B0502040204020203" pitchFamily="34" charset="0"/>
                    <a:cs typeface="Segoe UI" panose="020B0502040204020203" pitchFamily="34" charset="0"/>
                  </a:rPr>
                  <a:t>i.e</a:t>
                </a:r>
                <a:r>
                  <a:rPr lang="en-GB" sz="1200">
                    <a:latin typeface="Trebuchet MS" panose="020B0703020202090204" pitchFamily="34" charset="0"/>
                    <a:ea typeface="Segoe UI" panose="020B0502040204020203" pitchFamily="34" charset="0"/>
                    <a:cs typeface="Segoe UI" panose="020B0502040204020203" pitchFamily="34" charset="0"/>
                  </a:rPr>
                  <a:t> conditional)</a:t>
                </a:r>
                <a:r>
                  <a:rPr lang="en-GB" sz="1200" b="1">
                    <a:latin typeface="Trebuchet MS" panose="020B0703020202090204" pitchFamily="34" charset="0"/>
                    <a:ea typeface="Segoe UI" panose="020B0502040204020203" pitchFamily="34" charset="0"/>
                    <a:cs typeface="Segoe UI" panose="020B0502040204020203" pitchFamily="34" charset="0"/>
                  </a:rPr>
                  <a:t>.</a:t>
                </a:r>
              </a:p>
              <a:p>
                <a:pPr>
                  <a:spcBef>
                    <a:spcPts val="300"/>
                  </a:spcBef>
                </a:pPr>
                <a:r>
                  <a:rPr lang="en-GB" sz="1200" b="1">
                    <a:latin typeface="Trebuchet MS" panose="020B0703020202090204" pitchFamily="34" charset="0"/>
                    <a:ea typeface="Segoe UI" panose="020B0502040204020203" pitchFamily="34" charset="0"/>
                    <a:cs typeface="Segoe UI" panose="020B0502040204020203" pitchFamily="34" charset="0"/>
                  </a:rPr>
                  <a:t>Conditional coverage : </a:t>
                </a:r>
                <a14:m>
                  <m:oMath xmlns:m="http://schemas.openxmlformats.org/officeDocument/2006/math">
                    <m:r>
                      <a:rPr lang="en-GB" sz="1200" i="1">
                        <a:latin typeface="Cambria Math" panose="02040503050406030204" pitchFamily="18" charset="0"/>
                        <a:ea typeface="Cambria Math" panose="02040503050406030204" pitchFamily="18" charset="0"/>
                      </a:rPr>
                      <m:t>ℙ</m:t>
                    </m:r>
                    <m:d>
                      <m:dPr>
                        <m:begChr m:val="{"/>
                        <m:endChr m:val="}"/>
                        <m:ctrlPr>
                          <a:rPr lang="en-GB" sz="1200" i="1">
                            <a:latin typeface="Cambria Math" panose="02040503050406030204" pitchFamily="18" charset="0"/>
                            <a:ea typeface="Cambria Math" panose="02040503050406030204" pitchFamily="18" charset="0"/>
                          </a:rPr>
                        </m:ctrlPr>
                      </m:dPr>
                      <m:e>
                        <m:sSub>
                          <m:sSubPr>
                            <m:ctrlPr>
                              <a:rPr lang="en-GB" sz="1200" i="1">
                                <a:latin typeface="Cambria Math" panose="02040503050406030204" pitchFamily="18" charset="0"/>
                                <a:ea typeface="Cambria Math" panose="02040503050406030204" pitchFamily="18" charset="0"/>
                              </a:rPr>
                            </m:ctrlPr>
                          </m:sSubPr>
                          <m:e>
                            <m:r>
                              <a:rPr lang="en-GB" sz="1200" i="1">
                                <a:latin typeface="Cambria Math" panose="02040503050406030204" pitchFamily="18" charset="0"/>
                                <a:ea typeface="Cambria Math" panose="02040503050406030204" pitchFamily="18" charset="0"/>
                              </a:rPr>
                              <m:t>𝑌</m:t>
                            </m:r>
                          </m:e>
                          <m:sub>
                            <m:r>
                              <a:rPr lang="en-GB" sz="1200" i="1">
                                <a:latin typeface="Cambria Math" panose="02040503050406030204" pitchFamily="18" charset="0"/>
                                <a:ea typeface="Cambria Math" panose="02040503050406030204" pitchFamily="18" charset="0"/>
                              </a:rPr>
                              <m:t>𝑛</m:t>
                            </m:r>
                            <m:r>
                              <a:rPr lang="en-GB" sz="1200" i="1">
                                <a:latin typeface="Cambria Math" panose="02040503050406030204" pitchFamily="18" charset="0"/>
                                <a:ea typeface="Cambria Math" panose="02040503050406030204" pitchFamily="18" charset="0"/>
                              </a:rPr>
                              <m:t>+1</m:t>
                            </m:r>
                          </m:sub>
                        </m:sSub>
                        <m:r>
                          <a:rPr lang="en-GB" sz="1200" i="1">
                            <a:latin typeface="Cambria Math" panose="02040503050406030204" pitchFamily="18" charset="0"/>
                            <a:ea typeface="Cambria Math" panose="02040503050406030204" pitchFamily="18" charset="0"/>
                          </a:rPr>
                          <m:t>∈</m:t>
                        </m:r>
                        <m:acc>
                          <m:accPr>
                            <m:chr m:val="̂"/>
                            <m:ctrlPr>
                              <a:rPr lang="en-GB" sz="1200" i="1">
                                <a:latin typeface="Cambria Math" panose="02040503050406030204" pitchFamily="18" charset="0"/>
                                <a:ea typeface="Cambria Math" panose="02040503050406030204" pitchFamily="18" charset="0"/>
                              </a:rPr>
                            </m:ctrlPr>
                          </m:accPr>
                          <m:e>
                            <m:r>
                              <a:rPr lang="en-GB" sz="1200" i="1">
                                <a:latin typeface="Cambria Math" panose="02040503050406030204" pitchFamily="18" charset="0"/>
                                <a:ea typeface="Cambria Math" panose="02040503050406030204" pitchFamily="18" charset="0"/>
                              </a:rPr>
                              <m:t>𝐶</m:t>
                            </m:r>
                          </m:e>
                        </m:acc>
                        <m:r>
                          <a:rPr lang="en-GB" sz="1200" i="1">
                            <a:latin typeface="Cambria Math" panose="02040503050406030204" pitchFamily="18" charset="0"/>
                            <a:ea typeface="Cambria Math" panose="02040503050406030204" pitchFamily="18" charset="0"/>
                          </a:rPr>
                          <m:t>(</m:t>
                        </m:r>
                        <m:sSub>
                          <m:sSubPr>
                            <m:ctrlPr>
                              <a:rPr lang="en-GB" sz="1200" i="1">
                                <a:latin typeface="Cambria Math" panose="02040503050406030204" pitchFamily="18" charset="0"/>
                                <a:ea typeface="Cambria Math" panose="02040503050406030204" pitchFamily="18" charset="0"/>
                              </a:rPr>
                            </m:ctrlPr>
                          </m:sSubPr>
                          <m:e>
                            <m:r>
                              <a:rPr lang="en-GB" sz="1200" i="1">
                                <a:latin typeface="Cambria Math" panose="02040503050406030204" pitchFamily="18" charset="0"/>
                                <a:ea typeface="Cambria Math" panose="02040503050406030204" pitchFamily="18" charset="0"/>
                              </a:rPr>
                              <m:t>𝑋</m:t>
                            </m:r>
                          </m:e>
                          <m:sub>
                            <m:r>
                              <a:rPr lang="en-GB" sz="1200" i="1">
                                <a:latin typeface="Cambria Math" panose="02040503050406030204" pitchFamily="18" charset="0"/>
                                <a:ea typeface="Cambria Math" panose="02040503050406030204" pitchFamily="18" charset="0"/>
                              </a:rPr>
                              <m:t>𝑛</m:t>
                            </m:r>
                            <m:r>
                              <a:rPr lang="fr-FR" sz="1200" i="1">
                                <a:latin typeface="Cambria Math" panose="02040503050406030204" pitchFamily="18" charset="0"/>
                                <a:ea typeface="Cambria Math" panose="02040503050406030204" pitchFamily="18" charset="0"/>
                              </a:rPr>
                              <m:t>+1</m:t>
                            </m:r>
                          </m:sub>
                        </m:sSub>
                        <m:r>
                          <a:rPr lang="en-GB" sz="1200" i="1">
                            <a:latin typeface="Cambria Math" panose="02040503050406030204" pitchFamily="18" charset="0"/>
                            <a:ea typeface="Cambria Math" panose="02040503050406030204" pitchFamily="18" charset="0"/>
                          </a:rPr>
                          <m:t>)</m:t>
                        </m:r>
                        <m:r>
                          <a:rPr lang="fr-FR" sz="1200" b="0" i="1" smtClean="0">
                            <a:latin typeface="Cambria Math" panose="02040503050406030204" pitchFamily="18" charset="0"/>
                            <a:ea typeface="Cambria Math" panose="02040503050406030204" pitchFamily="18" charset="0"/>
                          </a:rPr>
                          <m:t>|</m:t>
                        </m:r>
                        <m:sSub>
                          <m:sSubPr>
                            <m:ctrlPr>
                              <a:rPr lang="fr-FR" sz="1200" b="0" i="1" smtClean="0">
                                <a:latin typeface="Cambria Math" panose="02040503050406030204" pitchFamily="18" charset="0"/>
                                <a:ea typeface="Cambria Math" panose="02040503050406030204" pitchFamily="18" charset="0"/>
                              </a:rPr>
                            </m:ctrlPr>
                          </m:sSubPr>
                          <m:e>
                            <m:r>
                              <a:rPr lang="fr-FR" sz="1200" b="0" i="1" smtClean="0">
                                <a:latin typeface="Cambria Math" panose="02040503050406030204" pitchFamily="18" charset="0"/>
                                <a:ea typeface="Cambria Math" panose="02040503050406030204" pitchFamily="18" charset="0"/>
                              </a:rPr>
                              <m:t>𝑋</m:t>
                            </m:r>
                          </m:e>
                          <m:sub>
                            <m:r>
                              <a:rPr lang="fr-FR" sz="1200" b="0" i="1" smtClean="0">
                                <a:latin typeface="Cambria Math" panose="02040503050406030204" pitchFamily="18" charset="0"/>
                                <a:ea typeface="Cambria Math" panose="02040503050406030204" pitchFamily="18" charset="0"/>
                              </a:rPr>
                              <m:t>𝑛</m:t>
                            </m:r>
                            <m:r>
                              <a:rPr lang="fr-FR" sz="1200" b="0" i="1" smtClean="0">
                                <a:latin typeface="Cambria Math" panose="02040503050406030204" pitchFamily="18" charset="0"/>
                                <a:ea typeface="Cambria Math" panose="02040503050406030204" pitchFamily="18" charset="0"/>
                              </a:rPr>
                              <m:t>+1</m:t>
                            </m:r>
                          </m:sub>
                        </m:sSub>
                        <m:r>
                          <a:rPr lang="fr-FR" sz="1200" b="0" i="1" smtClean="0">
                            <a:latin typeface="Cambria Math" panose="02040503050406030204" pitchFamily="18" charset="0"/>
                            <a:ea typeface="Cambria Math" panose="02040503050406030204" pitchFamily="18" charset="0"/>
                          </a:rPr>
                          <m:t>=</m:t>
                        </m:r>
                        <m:r>
                          <a:rPr lang="fr-FR" sz="1200" b="0" i="1" smtClean="0">
                            <a:latin typeface="Cambria Math" panose="02040503050406030204" pitchFamily="18" charset="0"/>
                            <a:ea typeface="Cambria Math" panose="02040503050406030204" pitchFamily="18" charset="0"/>
                          </a:rPr>
                          <m:t>𝑥</m:t>
                        </m:r>
                      </m:e>
                    </m:d>
                    <m:r>
                      <a:rPr lang="en-GB" sz="1200" i="1">
                        <a:latin typeface="Cambria Math" panose="02040503050406030204" pitchFamily="18" charset="0"/>
                        <a:ea typeface="Cambria Math" panose="02040503050406030204" pitchFamily="18" charset="0"/>
                      </a:rPr>
                      <m:t>≥</m:t>
                    </m:r>
                    <m:r>
                      <a:rPr lang="fr-FR" sz="1200" i="1">
                        <a:latin typeface="Cambria Math" panose="02040503050406030204" pitchFamily="18" charset="0"/>
                        <a:ea typeface="Cambria Math" panose="02040503050406030204" pitchFamily="18" charset="0"/>
                      </a:rPr>
                      <m:t>1−</m:t>
                    </m:r>
                    <m:r>
                      <a:rPr lang="fr-FR" sz="1200" i="1">
                        <a:latin typeface="Cambria Math" panose="02040503050406030204" pitchFamily="18" charset="0"/>
                        <a:ea typeface="Cambria Math" panose="02040503050406030204" pitchFamily="18" charset="0"/>
                      </a:rPr>
                      <m:t>𝛼</m:t>
                    </m:r>
                  </m:oMath>
                </a14:m>
                <a:r>
                  <a:rPr lang="fr-FR" sz="1200">
                    <a:latin typeface="Trebuchet MS" panose="020B0703020202090204" pitchFamily="34" charset="0"/>
                    <a:ea typeface="Cambria Math" panose="02040503050406030204" pitchFamily="18" charset="0"/>
                  </a:rPr>
                  <a:t> for </a:t>
                </a:r>
                <a:r>
                  <a:rPr lang="fr-FR" sz="1200" err="1">
                    <a:latin typeface="Trebuchet MS" panose="020B0703020202090204" pitchFamily="34" charset="0"/>
                    <a:ea typeface="Cambria Math" panose="02040503050406030204" pitchFamily="18" charset="0"/>
                  </a:rPr>
                  <a:t>almost</a:t>
                </a:r>
                <a:r>
                  <a:rPr lang="fr-FR" sz="1200">
                    <a:latin typeface="Trebuchet MS" panose="020B0703020202090204" pitchFamily="34" charset="0"/>
                    <a:ea typeface="Cambria Math" panose="02040503050406030204" pitchFamily="18" charset="0"/>
                  </a:rPr>
                  <a:t> all </a:t>
                </a:r>
                <a:r>
                  <a:rPr lang="fr-FR" sz="1200" i="1">
                    <a:latin typeface="Trebuchet MS" panose="020B0703020202090204" pitchFamily="34" charset="0"/>
                    <a:ea typeface="Cambria Math" panose="02040503050406030204" pitchFamily="18" charset="0"/>
                  </a:rPr>
                  <a:t>x</a:t>
                </a:r>
                <a:r>
                  <a:rPr lang="fr-FR" sz="1200">
                    <a:latin typeface="Trebuchet MS" panose="020B0703020202090204" pitchFamily="34" charset="0"/>
                    <a:ea typeface="Cambria Math" panose="02040503050406030204" pitchFamily="18" charset="0"/>
                  </a:rPr>
                  <a:t>.</a:t>
                </a:r>
              </a:p>
              <a:p>
                <a:pPr>
                  <a:spcBef>
                    <a:spcPts val="300"/>
                  </a:spcBef>
                </a:pPr>
                <a:endParaRPr lang="fr-FR" sz="1200">
                  <a:latin typeface="Trebuchet MS" panose="020B0703020202090204" pitchFamily="34" charset="0"/>
                  <a:ea typeface="Cambria Math" panose="02040503050406030204" pitchFamily="18" charset="0"/>
                </a:endParaRPr>
              </a:p>
              <a:p>
                <a:pPr>
                  <a:spcBef>
                    <a:spcPts val="300"/>
                  </a:spcBef>
                </a:pPr>
                <a14:m>
                  <m:oMathPara xmlns:m="http://schemas.openxmlformats.org/officeDocument/2006/math">
                    <m:oMathParaPr>
                      <m:jc m:val="centerGroup"/>
                    </m:oMathParaPr>
                    <m:oMath xmlns:m="http://schemas.openxmlformats.org/officeDocument/2006/math">
                      <m:r>
                        <a:rPr lang="en-GB" sz="1600" i="1">
                          <a:latin typeface="Cambria Math" panose="02040503050406030204" pitchFamily="18" charset="0"/>
                          <a:ea typeface="Cambria Math" panose="02040503050406030204" pitchFamily="18" charset="0"/>
                        </a:rPr>
                        <m:t>ℙ</m:t>
                      </m:r>
                      <m:d>
                        <m:dPr>
                          <m:begChr m:val="{"/>
                          <m:endChr m:val="}"/>
                          <m:ctrlPr>
                            <a:rPr lang="en-GB" sz="1600" i="1">
                              <a:latin typeface="Cambria Math" panose="02040503050406030204" pitchFamily="18" charset="0"/>
                              <a:ea typeface="Cambria Math" panose="02040503050406030204" pitchFamily="18" charset="0"/>
                            </a:rPr>
                          </m:ctrlPr>
                        </m:dPr>
                        <m:e>
                          <m:sSub>
                            <m:sSubPr>
                              <m:ctrlPr>
                                <a:rPr lang="en-GB" sz="1600" i="1">
                                  <a:latin typeface="Cambria Math" panose="02040503050406030204" pitchFamily="18" charset="0"/>
                                  <a:ea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𝑌</m:t>
                              </m:r>
                            </m:e>
                            <m:sub>
                              <m:r>
                                <a:rPr lang="en-GB" sz="1600" i="1">
                                  <a:latin typeface="Cambria Math" panose="02040503050406030204" pitchFamily="18" charset="0"/>
                                  <a:ea typeface="Cambria Math" panose="02040503050406030204" pitchFamily="18" charset="0"/>
                                </a:rPr>
                                <m:t>𝑛</m:t>
                              </m:r>
                              <m:r>
                                <a:rPr lang="en-GB" sz="1600" i="1">
                                  <a:latin typeface="Cambria Math" panose="02040503050406030204" pitchFamily="18" charset="0"/>
                                  <a:ea typeface="Cambria Math" panose="02040503050406030204" pitchFamily="18" charset="0"/>
                                </a:rPr>
                                <m:t>+1</m:t>
                              </m:r>
                            </m:sub>
                          </m:sSub>
                          <m:r>
                            <a:rPr lang="en-GB" sz="1600" i="1">
                              <a:latin typeface="Cambria Math" panose="02040503050406030204" pitchFamily="18" charset="0"/>
                              <a:ea typeface="Cambria Math" panose="02040503050406030204" pitchFamily="18" charset="0"/>
                            </a:rPr>
                            <m:t>∈</m:t>
                          </m:r>
                          <m:acc>
                            <m:accPr>
                              <m:chr m:val="̂"/>
                              <m:ctrlPr>
                                <a:rPr lang="en-GB" sz="1600" i="1">
                                  <a:latin typeface="Cambria Math" panose="02040503050406030204" pitchFamily="18" charset="0"/>
                                  <a:ea typeface="Cambria Math" panose="02040503050406030204" pitchFamily="18" charset="0"/>
                                </a:rPr>
                              </m:ctrlPr>
                            </m:accPr>
                            <m:e>
                              <m:r>
                                <a:rPr lang="en-GB" sz="1600" i="1">
                                  <a:latin typeface="Cambria Math" panose="02040503050406030204" pitchFamily="18" charset="0"/>
                                  <a:ea typeface="Cambria Math" panose="02040503050406030204" pitchFamily="18" charset="0"/>
                                </a:rPr>
                                <m:t>𝐶</m:t>
                              </m:r>
                            </m:e>
                          </m:acc>
                          <m:r>
                            <a:rPr lang="en-GB" sz="1600" i="1">
                              <a:latin typeface="Cambria Math" panose="02040503050406030204" pitchFamily="18" charset="0"/>
                              <a:ea typeface="Cambria Math" panose="02040503050406030204" pitchFamily="18" charset="0"/>
                            </a:rPr>
                            <m:t>(</m:t>
                          </m:r>
                          <m:sSub>
                            <m:sSubPr>
                              <m:ctrlPr>
                                <a:rPr lang="en-GB" sz="1600" i="1">
                                  <a:latin typeface="Cambria Math" panose="02040503050406030204" pitchFamily="18" charset="0"/>
                                  <a:ea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𝑋</m:t>
                              </m:r>
                            </m:e>
                            <m:sub>
                              <m:r>
                                <a:rPr lang="en-GB" sz="1600" i="1">
                                  <a:latin typeface="Cambria Math" panose="02040503050406030204" pitchFamily="18" charset="0"/>
                                  <a:ea typeface="Cambria Math" panose="02040503050406030204" pitchFamily="18" charset="0"/>
                                </a:rPr>
                                <m:t>𝑛</m:t>
                              </m:r>
                              <m:r>
                                <a:rPr lang="fr-FR" sz="1600" i="1">
                                  <a:latin typeface="Cambria Math" panose="02040503050406030204" pitchFamily="18" charset="0"/>
                                  <a:ea typeface="Cambria Math" panose="02040503050406030204" pitchFamily="18" charset="0"/>
                                </a:rPr>
                                <m:t>+1</m:t>
                              </m:r>
                            </m:sub>
                          </m:sSub>
                          <m:r>
                            <a:rPr lang="en-GB" sz="1600" i="1">
                              <a:latin typeface="Cambria Math" panose="02040503050406030204" pitchFamily="18" charset="0"/>
                              <a:ea typeface="Cambria Math" panose="02040503050406030204" pitchFamily="18" charset="0"/>
                            </a:rPr>
                            <m:t>)</m:t>
                          </m:r>
                        </m:e>
                      </m:d>
                      <m:r>
                        <a:rPr lang="fr-FR" sz="1600" b="0" i="1" smtClean="0">
                          <a:latin typeface="Cambria Math" panose="02040503050406030204" pitchFamily="18" charset="0"/>
                          <a:ea typeface="Cambria Math" panose="02040503050406030204" pitchFamily="18" charset="0"/>
                        </a:rPr>
                        <m:t>=</m:t>
                      </m:r>
                      <m:r>
                        <a:rPr lang="en-GB" sz="1600" i="1">
                          <a:latin typeface="Cambria Math" panose="02040503050406030204" pitchFamily="18" charset="0"/>
                          <a:ea typeface="Cambria Math" panose="02040503050406030204" pitchFamily="18" charset="0"/>
                        </a:rPr>
                        <m:t>𝔼</m:t>
                      </m:r>
                      <m:r>
                        <a:rPr lang="fr-FR" sz="1600" b="0" i="1" smtClean="0">
                          <a:latin typeface="Cambria Math" panose="02040503050406030204" pitchFamily="18" charset="0"/>
                          <a:ea typeface="Cambria Math" panose="02040503050406030204" pitchFamily="18" charset="0"/>
                        </a:rPr>
                        <m:t>(</m:t>
                      </m:r>
                      <m:r>
                        <a:rPr lang="en-GB" sz="1600" i="1">
                          <a:latin typeface="Cambria Math" panose="02040503050406030204" pitchFamily="18" charset="0"/>
                          <a:ea typeface="Cambria Math" panose="02040503050406030204" pitchFamily="18" charset="0"/>
                        </a:rPr>
                        <m:t>ℙ</m:t>
                      </m:r>
                      <m:d>
                        <m:dPr>
                          <m:begChr m:val="{"/>
                          <m:endChr m:val="}"/>
                          <m:ctrlPr>
                            <a:rPr lang="en-GB" sz="1600" i="1">
                              <a:latin typeface="Cambria Math" panose="02040503050406030204" pitchFamily="18" charset="0"/>
                              <a:ea typeface="Cambria Math" panose="02040503050406030204" pitchFamily="18" charset="0"/>
                            </a:rPr>
                          </m:ctrlPr>
                        </m:dPr>
                        <m:e>
                          <m:sSub>
                            <m:sSubPr>
                              <m:ctrlPr>
                                <a:rPr lang="en-GB" sz="1600" i="1">
                                  <a:latin typeface="Cambria Math" panose="02040503050406030204" pitchFamily="18" charset="0"/>
                                  <a:ea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𝑌</m:t>
                              </m:r>
                            </m:e>
                            <m:sub>
                              <m:r>
                                <a:rPr lang="en-GB" sz="1600" i="1">
                                  <a:latin typeface="Cambria Math" panose="02040503050406030204" pitchFamily="18" charset="0"/>
                                  <a:ea typeface="Cambria Math" panose="02040503050406030204" pitchFamily="18" charset="0"/>
                                </a:rPr>
                                <m:t>𝑛</m:t>
                              </m:r>
                              <m:r>
                                <a:rPr lang="en-GB" sz="1600" i="1">
                                  <a:latin typeface="Cambria Math" panose="02040503050406030204" pitchFamily="18" charset="0"/>
                                  <a:ea typeface="Cambria Math" panose="02040503050406030204" pitchFamily="18" charset="0"/>
                                </a:rPr>
                                <m:t>+1</m:t>
                              </m:r>
                            </m:sub>
                          </m:sSub>
                          <m:r>
                            <a:rPr lang="en-GB" sz="1600" i="1">
                              <a:latin typeface="Cambria Math" panose="02040503050406030204" pitchFamily="18" charset="0"/>
                              <a:ea typeface="Cambria Math" panose="02040503050406030204" pitchFamily="18" charset="0"/>
                            </a:rPr>
                            <m:t>∈</m:t>
                          </m:r>
                          <m:acc>
                            <m:accPr>
                              <m:chr m:val="̂"/>
                              <m:ctrlPr>
                                <a:rPr lang="en-GB" sz="1600" i="1">
                                  <a:latin typeface="Cambria Math" panose="02040503050406030204" pitchFamily="18" charset="0"/>
                                  <a:ea typeface="Cambria Math" panose="02040503050406030204" pitchFamily="18" charset="0"/>
                                </a:rPr>
                              </m:ctrlPr>
                            </m:accPr>
                            <m:e>
                              <m:r>
                                <a:rPr lang="en-GB" sz="1600" i="1">
                                  <a:latin typeface="Cambria Math" panose="02040503050406030204" pitchFamily="18" charset="0"/>
                                  <a:ea typeface="Cambria Math" panose="02040503050406030204" pitchFamily="18" charset="0"/>
                                </a:rPr>
                                <m:t>𝐶</m:t>
                              </m:r>
                            </m:e>
                          </m:acc>
                          <m:r>
                            <a:rPr lang="en-GB" sz="1600" i="1">
                              <a:latin typeface="Cambria Math" panose="02040503050406030204" pitchFamily="18" charset="0"/>
                              <a:ea typeface="Cambria Math" panose="02040503050406030204" pitchFamily="18" charset="0"/>
                            </a:rPr>
                            <m:t>(</m:t>
                          </m:r>
                          <m:sSub>
                            <m:sSubPr>
                              <m:ctrlPr>
                                <a:rPr lang="en-GB" sz="1600" i="1">
                                  <a:latin typeface="Cambria Math" panose="02040503050406030204" pitchFamily="18" charset="0"/>
                                  <a:ea typeface="Cambria Math" panose="02040503050406030204" pitchFamily="18" charset="0"/>
                                </a:rPr>
                              </m:ctrlPr>
                            </m:sSubPr>
                            <m:e>
                              <m:r>
                                <a:rPr lang="en-GB" sz="1600" i="1">
                                  <a:latin typeface="Cambria Math" panose="02040503050406030204" pitchFamily="18" charset="0"/>
                                  <a:ea typeface="Cambria Math" panose="02040503050406030204" pitchFamily="18" charset="0"/>
                                </a:rPr>
                                <m:t>𝑋</m:t>
                              </m:r>
                            </m:e>
                            <m:sub>
                              <m:r>
                                <a:rPr lang="en-GB" sz="1600" i="1">
                                  <a:latin typeface="Cambria Math" panose="02040503050406030204" pitchFamily="18" charset="0"/>
                                  <a:ea typeface="Cambria Math" panose="02040503050406030204" pitchFamily="18" charset="0"/>
                                </a:rPr>
                                <m:t>𝑛</m:t>
                              </m:r>
                              <m:r>
                                <a:rPr lang="fr-FR" sz="1600" i="1">
                                  <a:latin typeface="Cambria Math" panose="02040503050406030204" pitchFamily="18" charset="0"/>
                                  <a:ea typeface="Cambria Math" panose="02040503050406030204" pitchFamily="18" charset="0"/>
                                </a:rPr>
                                <m:t>+1</m:t>
                              </m:r>
                            </m:sub>
                          </m:sSub>
                          <m:r>
                            <a:rPr lang="en-GB" sz="1600" i="1">
                              <a:latin typeface="Cambria Math" panose="02040503050406030204" pitchFamily="18" charset="0"/>
                              <a:ea typeface="Cambria Math" panose="02040503050406030204" pitchFamily="18" charset="0"/>
                            </a:rPr>
                            <m:t>)</m:t>
                          </m:r>
                          <m:r>
                            <a:rPr lang="fr-FR" sz="1600" i="1">
                              <a:latin typeface="Cambria Math" panose="02040503050406030204" pitchFamily="18" charset="0"/>
                              <a:ea typeface="Cambria Math" panose="02040503050406030204" pitchFamily="18" charset="0"/>
                            </a:rPr>
                            <m:t>|</m:t>
                          </m:r>
                          <m:sSub>
                            <m:sSubPr>
                              <m:ctrlPr>
                                <a:rPr lang="fr-FR" sz="1600" i="1">
                                  <a:latin typeface="Cambria Math" panose="02040503050406030204" pitchFamily="18" charset="0"/>
                                  <a:ea typeface="Cambria Math" panose="02040503050406030204" pitchFamily="18" charset="0"/>
                                </a:rPr>
                              </m:ctrlPr>
                            </m:sSubPr>
                            <m:e>
                              <m:r>
                                <a:rPr lang="fr-FR" sz="1600" i="1">
                                  <a:latin typeface="Cambria Math" panose="02040503050406030204" pitchFamily="18" charset="0"/>
                                  <a:ea typeface="Cambria Math" panose="02040503050406030204" pitchFamily="18" charset="0"/>
                                </a:rPr>
                                <m:t>𝑋</m:t>
                              </m:r>
                            </m:e>
                            <m:sub>
                              <m:r>
                                <a:rPr lang="fr-FR" sz="1600" i="1">
                                  <a:latin typeface="Cambria Math" panose="02040503050406030204" pitchFamily="18" charset="0"/>
                                  <a:ea typeface="Cambria Math" panose="02040503050406030204" pitchFamily="18" charset="0"/>
                                </a:rPr>
                                <m:t>𝑛</m:t>
                              </m:r>
                              <m:r>
                                <a:rPr lang="fr-FR" sz="1600" i="1">
                                  <a:latin typeface="Cambria Math" panose="02040503050406030204" pitchFamily="18" charset="0"/>
                                  <a:ea typeface="Cambria Math" panose="02040503050406030204" pitchFamily="18" charset="0"/>
                                </a:rPr>
                                <m:t>+1</m:t>
                              </m:r>
                            </m:sub>
                          </m:sSub>
                          <m:r>
                            <a:rPr lang="fr-FR" sz="1600" i="1">
                              <a:latin typeface="Cambria Math" panose="02040503050406030204" pitchFamily="18" charset="0"/>
                              <a:ea typeface="Cambria Math" panose="02040503050406030204" pitchFamily="18" charset="0"/>
                            </a:rPr>
                            <m:t>=</m:t>
                          </m:r>
                          <m:r>
                            <a:rPr lang="fr-FR" sz="1600" i="1">
                              <a:latin typeface="Cambria Math" panose="02040503050406030204" pitchFamily="18" charset="0"/>
                              <a:ea typeface="Cambria Math" panose="02040503050406030204" pitchFamily="18" charset="0"/>
                            </a:rPr>
                            <m:t>𝑥</m:t>
                          </m:r>
                        </m:e>
                      </m:d>
                      <m:r>
                        <a:rPr lang="fr-FR" sz="1600" b="0" i="1" smtClean="0">
                          <a:latin typeface="Cambria Math" panose="02040503050406030204" pitchFamily="18" charset="0"/>
                          <a:ea typeface="Cambria Math" panose="02040503050406030204" pitchFamily="18" charset="0"/>
                        </a:rPr>
                        <m:t>)</m:t>
                      </m:r>
                    </m:oMath>
                  </m:oMathPara>
                </a14:m>
                <a:endParaRPr lang="fr-FR" sz="1600">
                  <a:latin typeface="Trebuchet MS" panose="020B0703020202090204" pitchFamily="34" charset="0"/>
                  <a:ea typeface="Cambria Math" panose="02040503050406030204" pitchFamily="18" charset="0"/>
                </a:endParaRPr>
              </a:p>
              <a:p>
                <a:pPr>
                  <a:spcBef>
                    <a:spcPts val="300"/>
                  </a:spcBef>
                </a:pPr>
                <a:endParaRPr lang="en-GB" sz="1200">
                  <a:latin typeface="Trebuchet MS" panose="020B0703020202090204" pitchFamily="34" charset="0"/>
                  <a:ea typeface="Segoe UI" panose="020B0502040204020203" pitchFamily="34" charset="0"/>
                  <a:cs typeface="Segoe UI" panose="020B0502040204020203" pitchFamily="34" charset="0"/>
                </a:endParaRPr>
              </a:p>
              <a:p>
                <a:pPr>
                  <a:spcBef>
                    <a:spcPts val="300"/>
                  </a:spcBef>
                </a:pPr>
                <a:r>
                  <a:rPr lang="en-GB" sz="1200">
                    <a:latin typeface="Trebuchet MS" panose="020B0703020202090204" pitchFamily="34" charset="0"/>
                    <a:ea typeface="Segoe UI" panose="020B0502040204020203" pitchFamily="34" charset="0"/>
                    <a:cs typeface="Segoe UI" panose="020B0502040204020203" pitchFamily="34" charset="0"/>
                  </a:rPr>
                  <a:t>	</a:t>
                </a:r>
              </a:p>
            </p:txBody>
          </p:sp>
        </mc:Choice>
        <mc:Fallback xmlns="">
          <p:sp>
            <p:nvSpPr>
              <p:cNvPr id="45" name="TextBox 136">
                <a:extLst>
                  <a:ext uri="{FF2B5EF4-FFF2-40B4-BE49-F238E27FC236}">
                    <a16:creationId xmlns:a16="http://schemas.microsoft.com/office/drawing/2014/main" id="{CA025021-21ED-6545-972A-CD407A99ECEC}"/>
                  </a:ext>
                </a:extLst>
              </p:cNvPr>
              <p:cNvSpPr txBox="1">
                <a:spLocks noRot="1" noChangeAspect="1" noMove="1" noResize="1" noEditPoints="1" noAdjustHandles="1" noChangeArrowheads="1" noChangeShapeType="1" noTextEdit="1"/>
              </p:cNvSpPr>
              <p:nvPr/>
            </p:nvSpPr>
            <p:spPr>
              <a:xfrm>
                <a:off x="584282" y="2071028"/>
                <a:ext cx="8081831" cy="2826992"/>
              </a:xfrm>
              <a:prstGeom prst="rect">
                <a:avLst/>
              </a:prstGeom>
              <a:blipFill>
                <a:blip r:embed="rId3"/>
                <a:stretch>
                  <a:fillRect l="-75" t="-216"/>
                </a:stretch>
              </a:blipFill>
            </p:spPr>
            <p:txBody>
              <a:bodyPr/>
              <a:lstStyle/>
              <a:p>
                <a:r>
                  <a:rPr lang="en-US">
                    <a:noFill/>
                  </a:rPr>
                  <a:t> </a:t>
                </a:r>
              </a:p>
            </p:txBody>
          </p:sp>
        </mc:Fallback>
      </mc:AlternateContent>
      <p:sp>
        <p:nvSpPr>
          <p:cNvPr id="3" name="Titre 2">
            <a:extLst>
              <a:ext uri="{FF2B5EF4-FFF2-40B4-BE49-F238E27FC236}">
                <a16:creationId xmlns:a16="http://schemas.microsoft.com/office/drawing/2014/main" id="{A5FCFF2F-870F-EC4E-BBF1-7412696209F9}"/>
              </a:ext>
            </a:extLst>
          </p:cNvPr>
          <p:cNvSpPr>
            <a:spLocks noGrp="1"/>
          </p:cNvSpPr>
          <p:nvPr>
            <p:ph type="title"/>
          </p:nvPr>
        </p:nvSpPr>
        <p:spPr>
          <a:xfrm>
            <a:off x="0" y="128260"/>
            <a:ext cx="9143999" cy="593896"/>
          </a:xfrm>
        </p:spPr>
        <p:txBody>
          <a:bodyPr/>
          <a:lstStyle/>
          <a:p>
            <a:r>
              <a:rPr lang="en-GB"/>
              <a:t>MAPIE for Regression</a:t>
            </a:r>
          </a:p>
        </p:txBody>
      </p:sp>
      <p:grpSp>
        <p:nvGrpSpPr>
          <p:cNvPr id="2" name="Groupe 1">
            <a:extLst>
              <a:ext uri="{FF2B5EF4-FFF2-40B4-BE49-F238E27FC236}">
                <a16:creationId xmlns:a16="http://schemas.microsoft.com/office/drawing/2014/main" id="{FF879AB5-4FFE-7EBB-B455-0F16FE17CFB0}"/>
              </a:ext>
            </a:extLst>
          </p:cNvPr>
          <p:cNvGrpSpPr/>
          <p:nvPr/>
        </p:nvGrpSpPr>
        <p:grpSpPr>
          <a:xfrm>
            <a:off x="2079159" y="848700"/>
            <a:ext cx="4985679" cy="1111271"/>
            <a:chOff x="2970167" y="1186159"/>
            <a:chExt cx="4985679" cy="1111271"/>
          </a:xfrm>
        </p:grpSpPr>
        <p:cxnSp>
          <p:nvCxnSpPr>
            <p:cNvPr id="5" name="Connecteur droit avec flèche 4">
              <a:extLst>
                <a:ext uri="{FF2B5EF4-FFF2-40B4-BE49-F238E27FC236}">
                  <a16:creationId xmlns:a16="http://schemas.microsoft.com/office/drawing/2014/main" id="{85051268-2F05-B44C-A377-FA79B4613B47}"/>
                </a:ext>
              </a:extLst>
            </p:cNvPr>
            <p:cNvCxnSpPr>
              <a:cxnSpLocks/>
            </p:cNvCxnSpPr>
            <p:nvPr/>
          </p:nvCxnSpPr>
          <p:spPr>
            <a:xfrm>
              <a:off x="3687417" y="1540565"/>
              <a:ext cx="88458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14AF07E6-589C-144B-9B6B-64FB3EE86641}"/>
                </a:ext>
              </a:extLst>
            </p:cNvPr>
            <p:cNvCxnSpPr>
              <a:cxnSpLocks/>
            </p:cNvCxnSpPr>
            <p:nvPr/>
          </p:nvCxnSpPr>
          <p:spPr>
            <a:xfrm>
              <a:off x="4880109" y="1186159"/>
              <a:ext cx="0" cy="985541"/>
            </a:xfrm>
            <a:prstGeom prst="line">
              <a:avLst/>
            </a:prstGeom>
          </p:spPr>
          <p:style>
            <a:lnRef idx="2">
              <a:schemeClr val="accent2"/>
            </a:lnRef>
            <a:fillRef idx="0">
              <a:schemeClr val="accent2"/>
            </a:fillRef>
            <a:effectRef idx="1">
              <a:schemeClr val="accent2"/>
            </a:effectRef>
            <a:fontRef idx="minor">
              <a:schemeClr val="tx1"/>
            </a:fontRef>
          </p:style>
        </p:cxnSp>
        <p:sp>
          <p:nvSpPr>
            <p:cNvPr id="27" name="Ellipse 26">
              <a:extLst>
                <a:ext uri="{FF2B5EF4-FFF2-40B4-BE49-F238E27FC236}">
                  <a16:creationId xmlns:a16="http://schemas.microsoft.com/office/drawing/2014/main" id="{1FF59DAC-9F3E-8547-A018-6A94F259B138}"/>
                </a:ext>
              </a:extLst>
            </p:cNvPr>
            <p:cNvSpPr/>
            <p:nvPr/>
          </p:nvSpPr>
          <p:spPr>
            <a:xfrm>
              <a:off x="4820472" y="1498246"/>
              <a:ext cx="119270" cy="119270"/>
            </a:xfrm>
            <a:prstGeom prst="ellipse">
              <a:avLst/>
            </a:prstGeom>
            <a:solidFill>
              <a:schemeClr val="accent2"/>
            </a:solidFill>
            <a:ln w="12700">
              <a:solidFill>
                <a:srgbClr val="1E86A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200" err="1">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33" name="Ellipse 32">
              <a:extLst>
                <a:ext uri="{FF2B5EF4-FFF2-40B4-BE49-F238E27FC236}">
                  <a16:creationId xmlns:a16="http://schemas.microsoft.com/office/drawing/2014/main" id="{CE626954-1FB1-CB46-A835-43E48BB76946}"/>
                </a:ext>
              </a:extLst>
            </p:cNvPr>
            <p:cNvSpPr/>
            <p:nvPr/>
          </p:nvSpPr>
          <p:spPr>
            <a:xfrm>
              <a:off x="4820478" y="1843147"/>
              <a:ext cx="119270" cy="129208"/>
            </a:xfrm>
            <a:prstGeom prst="ellipse">
              <a:avLst/>
            </a:prstGeom>
            <a:solidFill>
              <a:schemeClr val="tx1"/>
            </a:solidFill>
            <a:ln w="12700">
              <a:solidFill>
                <a:srgbClr val="1E86A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200" err="1">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35" name="Accolade fermante 34">
              <a:extLst>
                <a:ext uri="{FF2B5EF4-FFF2-40B4-BE49-F238E27FC236}">
                  <a16:creationId xmlns:a16="http://schemas.microsoft.com/office/drawing/2014/main" id="{639507E8-5A7A-754D-84BF-55680348765B}"/>
                </a:ext>
              </a:extLst>
            </p:cNvPr>
            <p:cNvSpPr/>
            <p:nvPr/>
          </p:nvSpPr>
          <p:spPr>
            <a:xfrm>
              <a:off x="6275070" y="1197589"/>
              <a:ext cx="182880" cy="109984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43" name="ZoneTexte 42">
                  <a:extLst>
                    <a:ext uri="{FF2B5EF4-FFF2-40B4-BE49-F238E27FC236}">
                      <a16:creationId xmlns:a16="http://schemas.microsoft.com/office/drawing/2014/main" id="{F4648D56-2578-D844-B9A5-AC4B872FEB87}"/>
                    </a:ext>
                  </a:extLst>
                </p:cNvPr>
                <p:cNvSpPr txBox="1"/>
                <p:nvPr/>
              </p:nvSpPr>
              <p:spPr>
                <a:xfrm>
                  <a:off x="2970167" y="1278955"/>
                  <a:ext cx="687432"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1600" b="0" i="1" smtClean="0">
                                <a:latin typeface="Cambria Math" panose="02040503050406030204" pitchFamily="18" charset="0"/>
                                <a:ea typeface="Segoe UI" panose="020B0502040204020203" pitchFamily="34" charset="0"/>
                                <a:cs typeface="Segoe UI" panose="020B0502040204020203" pitchFamily="34" charset="0"/>
                              </a:rPr>
                            </m:ctrlPr>
                          </m:sSubPr>
                          <m:e>
                            <m:r>
                              <a:rPr lang="fr-FR" sz="1600" b="0" i="1" smtClean="0">
                                <a:latin typeface="Cambria Math" panose="02040503050406030204" pitchFamily="18" charset="0"/>
                                <a:ea typeface="Segoe UI" panose="020B0502040204020203" pitchFamily="34" charset="0"/>
                                <a:cs typeface="Segoe UI" panose="020B0502040204020203" pitchFamily="34" charset="0"/>
                              </a:rPr>
                              <m:t>𝑋</m:t>
                            </m:r>
                          </m:e>
                          <m:sub>
                            <m:r>
                              <a:rPr lang="fr-FR" sz="1600" b="0" i="1" smtClean="0">
                                <a:latin typeface="Cambria Math" panose="02040503050406030204" pitchFamily="18" charset="0"/>
                                <a:ea typeface="Segoe UI" panose="020B0502040204020203" pitchFamily="34" charset="0"/>
                                <a:cs typeface="Segoe UI" panose="020B0502040204020203" pitchFamily="34" charset="0"/>
                              </a:rPr>
                              <m:t>𝑛</m:t>
                            </m:r>
                            <m:r>
                              <a:rPr lang="fr-FR" sz="1600" b="0" i="1" smtClean="0">
                                <a:latin typeface="Cambria Math" panose="02040503050406030204" pitchFamily="18" charset="0"/>
                                <a:ea typeface="Segoe UI" panose="020B0502040204020203" pitchFamily="34" charset="0"/>
                                <a:cs typeface="Segoe UI" panose="020B0502040204020203" pitchFamily="34" charset="0"/>
                              </a:rPr>
                              <m:t>+1</m:t>
                            </m:r>
                          </m:sub>
                        </m:sSub>
                      </m:oMath>
                    </m:oMathPara>
                  </a14:m>
                  <a:endParaRPr lang="fr-FR" sz="1600" b="0">
                    <a:ea typeface="Segoe UI" panose="020B0502040204020203" pitchFamily="34" charset="0"/>
                    <a:cs typeface="Segoe UI" panose="020B0502040204020203" pitchFamily="34" charset="0"/>
                  </a:endParaRPr>
                </a:p>
                <a:p>
                  <a:pPr algn="ctr"/>
                  <a:r>
                    <a:rPr lang="fr-FR" sz="1200">
                      <a:ea typeface="Segoe UI" panose="020B0502040204020203" pitchFamily="34" charset="0"/>
                      <a:cs typeface="Segoe UI" panose="020B0502040204020203" pitchFamily="34" charset="0"/>
                    </a:rPr>
                    <a:t>Input</a:t>
                  </a:r>
                </a:p>
              </p:txBody>
            </p:sp>
          </mc:Choice>
          <mc:Fallback xmlns="">
            <p:sp>
              <p:nvSpPr>
                <p:cNvPr id="43" name="ZoneTexte 42">
                  <a:extLst>
                    <a:ext uri="{FF2B5EF4-FFF2-40B4-BE49-F238E27FC236}">
                      <a16:creationId xmlns:a16="http://schemas.microsoft.com/office/drawing/2014/main" id="{F4648D56-2578-D844-B9A5-AC4B872FEB87}"/>
                    </a:ext>
                  </a:extLst>
                </p:cNvPr>
                <p:cNvSpPr txBox="1">
                  <a:spLocks noRot="1" noChangeAspect="1" noMove="1" noResize="1" noEditPoints="1" noAdjustHandles="1" noChangeArrowheads="1" noChangeShapeType="1" noTextEdit="1"/>
                </p:cNvSpPr>
                <p:nvPr/>
              </p:nvSpPr>
              <p:spPr>
                <a:xfrm>
                  <a:off x="2970167" y="1278955"/>
                  <a:ext cx="687432" cy="523220"/>
                </a:xfrm>
                <a:prstGeom prst="rect">
                  <a:avLst/>
                </a:prstGeom>
                <a:blipFill>
                  <a:blip r:embed="rId4"/>
                  <a:stretch>
                    <a:fillRect b="-81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ZoneTexte 43">
                  <a:extLst>
                    <a:ext uri="{FF2B5EF4-FFF2-40B4-BE49-F238E27FC236}">
                      <a16:creationId xmlns:a16="http://schemas.microsoft.com/office/drawing/2014/main" id="{536AD7DE-981A-7F46-926B-FD78388659DB}"/>
                    </a:ext>
                  </a:extLst>
                </p:cNvPr>
                <p:cNvSpPr txBox="1"/>
                <p:nvPr/>
              </p:nvSpPr>
              <p:spPr>
                <a:xfrm>
                  <a:off x="4992921" y="1324548"/>
                  <a:ext cx="882742" cy="4666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1200" b="0" i="1" smtClean="0">
                                <a:latin typeface="Cambria Math" panose="02040503050406030204" pitchFamily="18" charset="0"/>
                                <a:cs typeface="Segoe UI" panose="020B0502040204020203" pitchFamily="34" charset="0"/>
                              </a:rPr>
                            </m:ctrlPr>
                          </m:sSubPr>
                          <m:e>
                            <m:acc>
                              <m:accPr>
                                <m:chr m:val="̂"/>
                                <m:ctrlPr>
                                  <a:rPr lang="fr-FR" sz="1200" i="1" smtClean="0">
                                    <a:latin typeface="Cambria Math" panose="02040503050406030204" pitchFamily="18" charset="0"/>
                                    <a:cs typeface="Segoe UI" panose="020B0502040204020203" pitchFamily="34" charset="0"/>
                                  </a:rPr>
                                </m:ctrlPr>
                              </m:accPr>
                              <m:e>
                                <m:r>
                                  <a:rPr lang="fr-FR" sz="1200" b="0" i="1" smtClean="0">
                                    <a:latin typeface="Cambria Math" panose="02040503050406030204" pitchFamily="18" charset="0"/>
                                    <a:cs typeface="Segoe UI" panose="020B0502040204020203" pitchFamily="34" charset="0"/>
                                  </a:rPr>
                                  <m:t>𝑌</m:t>
                                </m:r>
                              </m:e>
                            </m:acc>
                          </m:e>
                          <m:sub>
                            <m:r>
                              <a:rPr lang="fr-FR" sz="1200" b="0" i="1" smtClean="0">
                                <a:latin typeface="Cambria Math" panose="02040503050406030204" pitchFamily="18" charset="0"/>
                                <a:cs typeface="Segoe UI" panose="020B0502040204020203" pitchFamily="34" charset="0"/>
                              </a:rPr>
                              <m:t>𝑛</m:t>
                            </m:r>
                            <m:r>
                              <a:rPr lang="fr-FR" sz="1200" b="0" i="1" smtClean="0">
                                <a:latin typeface="Cambria Math" panose="02040503050406030204" pitchFamily="18" charset="0"/>
                                <a:cs typeface="Segoe UI" panose="020B0502040204020203" pitchFamily="34" charset="0"/>
                              </a:rPr>
                              <m:t>+1</m:t>
                            </m:r>
                          </m:sub>
                        </m:sSub>
                      </m:oMath>
                    </m:oMathPara>
                  </a14:m>
                  <a:endParaRPr lang="fr-FR" sz="1200" b="0">
                    <a:cs typeface="Segoe UI" panose="020B0502040204020203" pitchFamily="34" charset="0"/>
                  </a:endParaRPr>
                </a:p>
                <a:p>
                  <a:r>
                    <a:rPr lang="fr-FR" sz="1200" err="1">
                      <a:ea typeface="Segoe UI" panose="020B0502040204020203" pitchFamily="34" charset="0"/>
                      <a:cs typeface="Segoe UI" panose="020B0502040204020203" pitchFamily="34" charset="0"/>
                    </a:rPr>
                    <a:t>Prediction</a:t>
                  </a:r>
                  <a:endParaRPr lang="fr-FR" sz="1200">
                    <a:ea typeface="Segoe UI" panose="020B0502040204020203" pitchFamily="34" charset="0"/>
                    <a:cs typeface="Segoe UI" panose="020B0502040204020203" pitchFamily="34" charset="0"/>
                  </a:endParaRPr>
                </a:p>
              </p:txBody>
            </p:sp>
          </mc:Choice>
          <mc:Fallback xmlns="">
            <p:sp>
              <p:nvSpPr>
                <p:cNvPr id="44" name="ZoneTexte 43">
                  <a:extLst>
                    <a:ext uri="{FF2B5EF4-FFF2-40B4-BE49-F238E27FC236}">
                      <a16:creationId xmlns:a16="http://schemas.microsoft.com/office/drawing/2014/main" id="{536AD7DE-981A-7F46-926B-FD78388659DB}"/>
                    </a:ext>
                  </a:extLst>
                </p:cNvPr>
                <p:cNvSpPr txBox="1">
                  <a:spLocks noRot="1" noChangeAspect="1" noMove="1" noResize="1" noEditPoints="1" noAdjustHandles="1" noChangeArrowheads="1" noChangeShapeType="1" noTextEdit="1"/>
                </p:cNvSpPr>
                <p:nvPr/>
              </p:nvSpPr>
              <p:spPr>
                <a:xfrm>
                  <a:off x="4992921" y="1324548"/>
                  <a:ext cx="882742" cy="466666"/>
                </a:xfrm>
                <a:prstGeom prst="rect">
                  <a:avLst/>
                </a:prstGeom>
                <a:blipFill>
                  <a:blip r:embed="rId5"/>
                  <a:stretch>
                    <a:fillRect l="-690" b="-1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ZoneTexte 45">
                  <a:extLst>
                    <a:ext uri="{FF2B5EF4-FFF2-40B4-BE49-F238E27FC236}">
                      <a16:creationId xmlns:a16="http://schemas.microsoft.com/office/drawing/2014/main" id="{EAEF01AE-F514-C94E-A82D-9E4895BA464A}"/>
                    </a:ext>
                  </a:extLst>
                </p:cNvPr>
                <p:cNvSpPr txBox="1"/>
                <p:nvPr/>
              </p:nvSpPr>
              <p:spPr>
                <a:xfrm>
                  <a:off x="5013505" y="1734798"/>
                  <a:ext cx="100540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1200" b="0" i="1" smtClean="0">
                                <a:latin typeface="Cambria Math" panose="02040503050406030204" pitchFamily="18" charset="0"/>
                                <a:cs typeface="Segoe UI" panose="020B0502040204020203" pitchFamily="34" charset="0"/>
                              </a:rPr>
                            </m:ctrlPr>
                          </m:sSubPr>
                          <m:e>
                            <m:r>
                              <a:rPr lang="fr-FR" sz="1200" b="0" i="1" smtClean="0">
                                <a:latin typeface="Cambria Math" panose="02040503050406030204" pitchFamily="18" charset="0"/>
                                <a:cs typeface="Segoe UI" panose="020B0502040204020203" pitchFamily="34" charset="0"/>
                              </a:rPr>
                              <m:t>𝑌</m:t>
                            </m:r>
                          </m:e>
                          <m:sub>
                            <m:r>
                              <a:rPr lang="fr-FR" sz="1200" b="0" i="1" smtClean="0">
                                <a:latin typeface="Cambria Math" panose="02040503050406030204" pitchFamily="18" charset="0"/>
                                <a:cs typeface="Segoe UI" panose="020B0502040204020203" pitchFamily="34" charset="0"/>
                              </a:rPr>
                              <m:t>𝑛</m:t>
                            </m:r>
                            <m:r>
                              <a:rPr lang="fr-FR" sz="1200" b="0" i="1" smtClean="0">
                                <a:latin typeface="Cambria Math" panose="02040503050406030204" pitchFamily="18" charset="0"/>
                                <a:cs typeface="Segoe UI" panose="020B0502040204020203" pitchFamily="34" charset="0"/>
                              </a:rPr>
                              <m:t>+1</m:t>
                            </m:r>
                          </m:sub>
                        </m:sSub>
                      </m:oMath>
                    </m:oMathPara>
                  </a14:m>
                  <a:endParaRPr lang="fr-FR" sz="1200" b="0">
                    <a:cs typeface="Segoe UI" panose="020B0502040204020203" pitchFamily="34" charset="0"/>
                  </a:endParaRPr>
                </a:p>
                <a:p>
                  <a:r>
                    <a:rPr lang="fr-FR" sz="1200">
                      <a:ea typeface="Segoe UI" panose="020B0502040204020203" pitchFamily="34" charset="0"/>
                      <a:cs typeface="Segoe UI" panose="020B0502040204020203" pitchFamily="34" charset="0"/>
                    </a:rPr>
                    <a:t>Observation</a:t>
                  </a:r>
                </a:p>
              </p:txBody>
            </p:sp>
          </mc:Choice>
          <mc:Fallback xmlns="">
            <p:sp>
              <p:nvSpPr>
                <p:cNvPr id="46" name="ZoneTexte 45">
                  <a:extLst>
                    <a:ext uri="{FF2B5EF4-FFF2-40B4-BE49-F238E27FC236}">
                      <a16:creationId xmlns:a16="http://schemas.microsoft.com/office/drawing/2014/main" id="{EAEF01AE-F514-C94E-A82D-9E4895BA464A}"/>
                    </a:ext>
                  </a:extLst>
                </p:cNvPr>
                <p:cNvSpPr txBox="1">
                  <a:spLocks noRot="1" noChangeAspect="1" noMove="1" noResize="1" noEditPoints="1" noAdjustHandles="1" noChangeArrowheads="1" noChangeShapeType="1" noTextEdit="1"/>
                </p:cNvSpPr>
                <p:nvPr/>
              </p:nvSpPr>
              <p:spPr>
                <a:xfrm>
                  <a:off x="5013505" y="1734798"/>
                  <a:ext cx="1005403" cy="461665"/>
                </a:xfrm>
                <a:prstGeom prst="rect">
                  <a:avLst/>
                </a:prstGeom>
                <a:blipFill>
                  <a:blip r:embed="rId6"/>
                  <a:stretch>
                    <a:fillRect r="-606" b="-92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ZoneTexte 46">
                  <a:extLst>
                    <a:ext uri="{FF2B5EF4-FFF2-40B4-BE49-F238E27FC236}">
                      <a16:creationId xmlns:a16="http://schemas.microsoft.com/office/drawing/2014/main" id="{BE8E0CE0-9BB1-5643-A3EF-15BA29F1922E}"/>
                    </a:ext>
                  </a:extLst>
                </p:cNvPr>
                <p:cNvSpPr txBox="1"/>
                <p:nvPr/>
              </p:nvSpPr>
              <p:spPr>
                <a:xfrm>
                  <a:off x="6496023" y="1418749"/>
                  <a:ext cx="1459823" cy="467885"/>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acc>
                          <m:accPr>
                            <m:chr m:val="̂"/>
                            <m:ctrlPr>
                              <a:rPr lang="fr-FR" sz="1200" b="0" i="1" smtClean="0">
                                <a:latin typeface="Cambria Math" panose="02040503050406030204" pitchFamily="18" charset="0"/>
                                <a:cs typeface="Segoe UI" panose="020B0502040204020203" pitchFamily="34" charset="0"/>
                              </a:rPr>
                            </m:ctrlPr>
                          </m:accPr>
                          <m:e>
                            <m:r>
                              <a:rPr lang="fr-FR" sz="1200" b="0" i="1" smtClean="0">
                                <a:latin typeface="Cambria Math" panose="02040503050406030204" pitchFamily="18" charset="0"/>
                                <a:cs typeface="Segoe UI" panose="020B0502040204020203" pitchFamily="34" charset="0"/>
                              </a:rPr>
                              <m:t>𝐶</m:t>
                            </m:r>
                          </m:e>
                        </m:acc>
                        <m:d>
                          <m:dPr>
                            <m:ctrlPr>
                              <a:rPr lang="fr-FR" sz="1200" b="0" i="1" smtClean="0">
                                <a:latin typeface="Cambria Math" panose="02040503050406030204" pitchFamily="18" charset="0"/>
                                <a:cs typeface="Segoe UI" panose="020B0502040204020203" pitchFamily="34" charset="0"/>
                              </a:rPr>
                            </m:ctrlPr>
                          </m:dPr>
                          <m:e>
                            <m:sSub>
                              <m:sSubPr>
                                <m:ctrlPr>
                                  <a:rPr lang="fr-FR" sz="1200" b="0" i="1" smtClean="0">
                                    <a:latin typeface="Cambria Math" panose="02040503050406030204" pitchFamily="18" charset="0"/>
                                    <a:cs typeface="Segoe UI" panose="020B0502040204020203" pitchFamily="34" charset="0"/>
                                  </a:rPr>
                                </m:ctrlPr>
                              </m:sSubPr>
                              <m:e>
                                <m:r>
                                  <a:rPr lang="fr-FR" sz="1200" b="0" i="1" smtClean="0">
                                    <a:latin typeface="Cambria Math" panose="02040503050406030204" pitchFamily="18" charset="0"/>
                                    <a:cs typeface="Segoe UI" panose="020B0502040204020203" pitchFamily="34" charset="0"/>
                                  </a:rPr>
                                  <m:t>𝑋</m:t>
                                </m:r>
                              </m:e>
                              <m:sub>
                                <m:r>
                                  <a:rPr lang="fr-FR" sz="1200" b="0" i="1" smtClean="0">
                                    <a:latin typeface="Cambria Math" panose="02040503050406030204" pitchFamily="18" charset="0"/>
                                    <a:cs typeface="Segoe UI" panose="020B0502040204020203" pitchFamily="34" charset="0"/>
                                  </a:rPr>
                                  <m:t>𝑛</m:t>
                                </m:r>
                                <m:r>
                                  <a:rPr lang="fr-FR" sz="1200" b="0" i="1" smtClean="0">
                                    <a:latin typeface="Cambria Math" panose="02040503050406030204" pitchFamily="18" charset="0"/>
                                    <a:cs typeface="Segoe UI" panose="020B0502040204020203" pitchFamily="34" charset="0"/>
                                  </a:rPr>
                                  <m:t>+1</m:t>
                                </m:r>
                              </m:sub>
                            </m:sSub>
                          </m:e>
                        </m:d>
                      </m:oMath>
                    </m:oMathPara>
                  </a14:m>
                  <a:endParaRPr lang="fr-FR" sz="1200" b="0">
                    <a:cs typeface="Segoe UI" panose="020B0502040204020203" pitchFamily="34" charset="0"/>
                  </a:endParaRPr>
                </a:p>
                <a:p>
                  <a:pPr algn="ctr"/>
                  <a:r>
                    <a:rPr lang="fr-FR" sz="1200" b="0" err="1">
                      <a:cs typeface="Segoe UI" panose="020B0502040204020203" pitchFamily="34" charset="0"/>
                    </a:rPr>
                    <a:t>Prediction</a:t>
                  </a:r>
                  <a:r>
                    <a:rPr lang="fr-FR" sz="1200" b="0">
                      <a:cs typeface="Segoe UI" panose="020B0502040204020203" pitchFamily="34" charset="0"/>
                    </a:rPr>
                    <a:t> </a:t>
                  </a:r>
                  <a:r>
                    <a:rPr lang="fr-FR" sz="1200" b="0" err="1">
                      <a:cs typeface="Segoe UI" panose="020B0502040204020203" pitchFamily="34" charset="0"/>
                    </a:rPr>
                    <a:t>Interval</a:t>
                  </a:r>
                  <a:endParaRPr lang="fr-FR" sz="1200">
                    <a:ea typeface="Segoe UI" panose="020B0502040204020203" pitchFamily="34" charset="0"/>
                    <a:cs typeface="Segoe UI" panose="020B0502040204020203" pitchFamily="34" charset="0"/>
                  </a:endParaRPr>
                </a:p>
              </p:txBody>
            </p:sp>
          </mc:Choice>
          <mc:Fallback xmlns="">
            <p:sp>
              <p:nvSpPr>
                <p:cNvPr id="47" name="ZoneTexte 46">
                  <a:extLst>
                    <a:ext uri="{FF2B5EF4-FFF2-40B4-BE49-F238E27FC236}">
                      <a16:creationId xmlns:a16="http://schemas.microsoft.com/office/drawing/2014/main" id="{BE8E0CE0-9BB1-5643-A3EF-15BA29F1922E}"/>
                    </a:ext>
                  </a:extLst>
                </p:cNvPr>
                <p:cNvSpPr txBox="1">
                  <a:spLocks noRot="1" noChangeAspect="1" noMove="1" noResize="1" noEditPoints="1" noAdjustHandles="1" noChangeArrowheads="1" noChangeShapeType="1" noTextEdit="1"/>
                </p:cNvSpPr>
                <p:nvPr/>
              </p:nvSpPr>
              <p:spPr>
                <a:xfrm>
                  <a:off x="6496023" y="1418749"/>
                  <a:ext cx="1459823" cy="467885"/>
                </a:xfrm>
                <a:prstGeom prst="rect">
                  <a:avLst/>
                </a:prstGeom>
                <a:blipFill>
                  <a:blip r:embed="rId7"/>
                  <a:stretch>
                    <a:fillRect b="-9091"/>
                  </a:stretch>
                </a:blipFill>
              </p:spPr>
              <p:txBody>
                <a:bodyPr/>
                <a:lstStyle/>
                <a:p>
                  <a:r>
                    <a:rPr lang="en-US">
                      <a:noFill/>
                    </a:rPr>
                    <a:t> </a:t>
                  </a:r>
                </a:p>
              </p:txBody>
            </p:sp>
          </mc:Fallback>
        </mc:AlternateContent>
        <p:cxnSp>
          <p:nvCxnSpPr>
            <p:cNvPr id="49" name="Connecteur droit 48">
              <a:extLst>
                <a:ext uri="{FF2B5EF4-FFF2-40B4-BE49-F238E27FC236}">
                  <a16:creationId xmlns:a16="http://schemas.microsoft.com/office/drawing/2014/main" id="{50BCFC41-60DE-774A-995E-A4DA1A4D181E}"/>
                </a:ext>
              </a:extLst>
            </p:cNvPr>
            <p:cNvCxnSpPr/>
            <p:nvPr/>
          </p:nvCxnSpPr>
          <p:spPr>
            <a:xfrm>
              <a:off x="4720590" y="1186159"/>
              <a:ext cx="30434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A63A3331-C717-674F-AAC7-8D1F3C2BB63D}"/>
                </a:ext>
              </a:extLst>
            </p:cNvPr>
            <p:cNvCxnSpPr/>
            <p:nvPr/>
          </p:nvCxnSpPr>
          <p:spPr>
            <a:xfrm>
              <a:off x="4724400" y="2184379"/>
              <a:ext cx="304345"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018773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5FCFF2F-870F-EC4E-BBF1-7412696209F9}"/>
              </a:ext>
            </a:extLst>
          </p:cNvPr>
          <p:cNvSpPr>
            <a:spLocks noGrp="1"/>
          </p:cNvSpPr>
          <p:nvPr>
            <p:ph type="title"/>
          </p:nvPr>
        </p:nvSpPr>
        <p:spPr>
          <a:xfrm>
            <a:off x="1279075" y="174447"/>
            <a:ext cx="6722109" cy="593896"/>
          </a:xfrm>
        </p:spPr>
        <p:txBody>
          <a:bodyPr lIns="91440" tIns="45720" rIns="91440" bIns="45720" anchor="ctr"/>
          <a:lstStyle/>
          <a:p>
            <a:r>
              <a:rPr lang="fr-FR">
                <a:latin typeface="Trebuchet MS"/>
              </a:rPr>
              <a:t>Example : </a:t>
            </a:r>
            <a:r>
              <a:rPr lang="fr-FR" err="1">
                <a:latin typeface="Trebuchet MS"/>
              </a:rPr>
              <a:t>Calculate</a:t>
            </a:r>
            <a:r>
              <a:rPr lang="fr-FR">
                <a:latin typeface="Trebuchet MS"/>
              </a:rPr>
              <a:t> a </a:t>
            </a:r>
            <a:r>
              <a:rPr lang="fr-FR" err="1">
                <a:latin typeface="Trebuchet MS"/>
              </a:rPr>
              <a:t>function</a:t>
            </a:r>
            <a:r>
              <a:rPr lang="fr-FR">
                <a:latin typeface="Trebuchet MS"/>
              </a:rPr>
              <a:t> value of an </a:t>
            </a:r>
            <a:r>
              <a:rPr lang="fr-FR" err="1">
                <a:latin typeface="Trebuchet MS"/>
              </a:rPr>
              <a:t>indicator</a:t>
            </a:r>
            <a:endParaRPr lang="en-US"/>
          </a:p>
        </p:txBody>
      </p:sp>
      <p:sp>
        <p:nvSpPr>
          <p:cNvPr id="11" name="Espace réservé du contenu 1">
            <a:extLst>
              <a:ext uri="{FF2B5EF4-FFF2-40B4-BE49-F238E27FC236}">
                <a16:creationId xmlns:a16="http://schemas.microsoft.com/office/drawing/2014/main" id="{59ECD2B7-8C4C-9B46-85E7-B36990C28EC4}"/>
              </a:ext>
            </a:extLst>
          </p:cNvPr>
          <p:cNvSpPr>
            <a:spLocks noGrp="1"/>
          </p:cNvSpPr>
          <p:nvPr>
            <p:ph idx="1"/>
          </p:nvPr>
        </p:nvSpPr>
        <p:spPr>
          <a:xfrm>
            <a:off x="468313" y="915988"/>
            <a:ext cx="8207375" cy="945942"/>
          </a:xfrm>
        </p:spPr>
        <p:txBody>
          <a:bodyPr/>
          <a:lstStyle/>
          <a:p>
            <a:pPr marL="0" indent="0" defTabSz="914333">
              <a:buNone/>
            </a:pPr>
            <a:r>
              <a:rPr lang="fr-FR" sz="1200" err="1">
                <a:solidFill>
                  <a:sysClr val="windowText" lastClr="000000"/>
                </a:solidFill>
                <a:latin typeface="Trebuchet MS" panose="020B0703020202090204" pitchFamily="34" charset="0"/>
                <a:cs typeface="Segoe UI" panose="020B0502040204020203" pitchFamily="34" charset="0"/>
              </a:rPr>
              <a:t>We</a:t>
            </a:r>
            <a:r>
              <a:rPr lang="fr-FR" sz="1200">
                <a:solidFill>
                  <a:sysClr val="windowText" lastClr="000000"/>
                </a:solidFill>
                <a:latin typeface="Trebuchet MS" panose="020B0703020202090204" pitchFamily="34" charset="0"/>
                <a:cs typeface="Segoe UI" panose="020B0502040204020203" pitchFamily="34" charset="0"/>
              </a:rPr>
              <a:t> do not know the </a:t>
            </a:r>
            <a:r>
              <a:rPr lang="fr-FR" sz="1200" err="1">
                <a:solidFill>
                  <a:sysClr val="windowText" lastClr="000000"/>
                </a:solidFill>
                <a:latin typeface="Trebuchet MS" panose="020B0703020202090204" pitchFamily="34" charset="0"/>
                <a:cs typeface="Segoe UI" panose="020B0502040204020203" pitchFamily="34" charset="0"/>
              </a:rPr>
              <a:t>function</a:t>
            </a:r>
            <a:r>
              <a:rPr lang="fr-FR" sz="1200">
                <a:solidFill>
                  <a:sysClr val="windowText" lastClr="000000"/>
                </a:solidFill>
                <a:latin typeface="Trebuchet MS" panose="020B0703020202090204" pitchFamily="34" charset="0"/>
                <a:cs typeface="Segoe UI" panose="020B0502040204020203" pitchFamily="34" charset="0"/>
              </a:rPr>
              <a:t> but </a:t>
            </a:r>
            <a:r>
              <a:rPr lang="fr-FR" sz="1200" err="1">
                <a:solidFill>
                  <a:sysClr val="windowText" lastClr="000000"/>
                </a:solidFill>
                <a:latin typeface="Trebuchet MS" panose="020B0703020202090204" pitchFamily="34" charset="0"/>
                <a:cs typeface="Segoe UI" panose="020B0502040204020203" pitchFamily="34" charset="0"/>
              </a:rPr>
              <a:t>some</a:t>
            </a:r>
            <a:r>
              <a:rPr lang="fr-FR" sz="1200">
                <a:solidFill>
                  <a:sysClr val="windowText" lastClr="000000"/>
                </a:solidFill>
                <a:latin typeface="Trebuchet MS" panose="020B0703020202090204" pitchFamily="34" charset="0"/>
                <a:cs typeface="Segoe UI" panose="020B0502040204020203" pitchFamily="34" charset="0"/>
              </a:rPr>
              <a:t> </a:t>
            </a:r>
            <a:r>
              <a:rPr lang="fr-FR" sz="1200" err="1">
                <a:solidFill>
                  <a:sysClr val="windowText" lastClr="000000"/>
                </a:solidFill>
                <a:latin typeface="Trebuchet MS" panose="020B0703020202090204" pitchFamily="34" charset="0"/>
                <a:cs typeface="Segoe UI" panose="020B0502040204020203" pitchFamily="34" charset="0"/>
              </a:rPr>
              <a:t>samples</a:t>
            </a:r>
            <a:r>
              <a:rPr lang="fr-FR" sz="1200">
                <a:solidFill>
                  <a:sysClr val="windowText" lastClr="000000"/>
                </a:solidFill>
                <a:latin typeface="Trebuchet MS" panose="020B0703020202090204" pitchFamily="34" charset="0"/>
                <a:cs typeface="Segoe UI" panose="020B0502040204020203" pitchFamily="34" charset="0"/>
              </a:rPr>
              <a:t> to train a ML </a:t>
            </a:r>
            <a:r>
              <a:rPr lang="fr-FR" sz="1200" err="1">
                <a:solidFill>
                  <a:sysClr val="windowText" lastClr="000000"/>
                </a:solidFill>
                <a:latin typeface="Trebuchet MS" panose="020B0703020202090204" pitchFamily="34" charset="0"/>
                <a:cs typeface="Segoe UI" panose="020B0502040204020203" pitchFamily="34" charset="0"/>
              </a:rPr>
              <a:t>estimator</a:t>
            </a:r>
            <a:r>
              <a:rPr lang="fr-FR" sz="1200">
                <a:solidFill>
                  <a:sysClr val="windowText" lastClr="000000"/>
                </a:solidFill>
                <a:latin typeface="Trebuchet MS" panose="020B0703020202090204" pitchFamily="34" charset="0"/>
                <a:cs typeface="Segoe UI" panose="020B0502040204020203" pitchFamily="34" charset="0"/>
              </a:rPr>
              <a:t>. </a:t>
            </a:r>
            <a:endParaRPr lang="fr-FR" b="1">
              <a:solidFill>
                <a:srgbClr val="004F5F"/>
              </a:solidFill>
            </a:endParaRPr>
          </a:p>
          <a:p>
            <a:r>
              <a:rPr lang="fr-FR" b="1">
                <a:solidFill>
                  <a:srgbClr val="004F5F"/>
                </a:solidFill>
              </a:rPr>
              <a:t>MAPIE </a:t>
            </a:r>
            <a:r>
              <a:rPr lang="fr-FR" b="1" err="1">
                <a:solidFill>
                  <a:srgbClr val="004F5F"/>
                </a:solidFill>
              </a:rPr>
              <a:t>offers</a:t>
            </a:r>
            <a:r>
              <a:rPr lang="fr-FR" b="1">
                <a:solidFill>
                  <a:srgbClr val="004F5F"/>
                </a:solidFill>
              </a:rPr>
              <a:t> to </a:t>
            </a:r>
            <a:r>
              <a:rPr lang="fr-FR" b="1" err="1">
                <a:solidFill>
                  <a:srgbClr val="004F5F"/>
                </a:solidFill>
              </a:rPr>
              <a:t>estimate</a:t>
            </a:r>
            <a:r>
              <a:rPr lang="fr-FR" b="1">
                <a:solidFill>
                  <a:srgbClr val="004F5F"/>
                </a:solidFill>
              </a:rPr>
              <a:t> the </a:t>
            </a:r>
            <a:r>
              <a:rPr lang="fr-FR" b="1" err="1">
                <a:solidFill>
                  <a:srgbClr val="004F5F"/>
                </a:solidFill>
              </a:rPr>
              <a:t>function</a:t>
            </a:r>
            <a:r>
              <a:rPr lang="fr-FR" b="1">
                <a:solidFill>
                  <a:srgbClr val="004F5F"/>
                </a:solidFill>
              </a:rPr>
              <a:t> </a:t>
            </a:r>
            <a:r>
              <a:rPr lang="fr-FR" b="1" err="1">
                <a:solidFill>
                  <a:srgbClr val="004F5F"/>
                </a:solidFill>
              </a:rPr>
              <a:t>with</a:t>
            </a:r>
            <a:r>
              <a:rPr lang="fr-FR" b="1">
                <a:solidFill>
                  <a:srgbClr val="004F5F"/>
                </a:solidFill>
              </a:rPr>
              <a:t> </a:t>
            </a:r>
            <a:r>
              <a:rPr lang="fr-FR" b="1" err="1">
                <a:solidFill>
                  <a:srgbClr val="004F5F"/>
                </a:solidFill>
              </a:rPr>
              <a:t>prediction</a:t>
            </a:r>
            <a:r>
              <a:rPr lang="fr-FR" b="1">
                <a:solidFill>
                  <a:srgbClr val="004F5F"/>
                </a:solidFill>
              </a:rPr>
              <a:t> </a:t>
            </a:r>
            <a:r>
              <a:rPr lang="fr-FR" b="1" err="1">
                <a:solidFill>
                  <a:srgbClr val="004F5F"/>
                </a:solidFill>
              </a:rPr>
              <a:t>intervals</a:t>
            </a:r>
            <a:endParaRPr lang="fr-FR" b="1">
              <a:solidFill>
                <a:srgbClr val="004F5F"/>
              </a:solidFill>
            </a:endParaRPr>
          </a:p>
          <a:p>
            <a:r>
              <a:rPr lang="fr-FR" b="1">
                <a:solidFill>
                  <a:srgbClr val="004F5F"/>
                </a:solidFill>
              </a:rPr>
              <a:t>MAPIE </a:t>
            </a:r>
            <a:r>
              <a:rPr lang="fr-FR" b="1" err="1">
                <a:solidFill>
                  <a:srgbClr val="004F5F"/>
                </a:solidFill>
              </a:rPr>
              <a:t>works</a:t>
            </a:r>
            <a:r>
              <a:rPr lang="fr-FR" b="1">
                <a:solidFill>
                  <a:srgbClr val="004F5F"/>
                </a:solidFill>
              </a:rPr>
              <a:t> </a:t>
            </a:r>
            <a:r>
              <a:rPr lang="fr-FR" b="1" err="1">
                <a:solidFill>
                  <a:srgbClr val="004F5F"/>
                </a:solidFill>
              </a:rPr>
              <a:t>with</a:t>
            </a:r>
            <a:r>
              <a:rPr lang="fr-FR" b="1">
                <a:solidFill>
                  <a:srgbClr val="004F5F"/>
                </a:solidFill>
              </a:rPr>
              <a:t> all </a:t>
            </a:r>
            <a:r>
              <a:rPr lang="fr-FR" b="1" err="1">
                <a:solidFill>
                  <a:srgbClr val="004F5F"/>
                </a:solidFill>
              </a:rPr>
              <a:t>scikit-learn</a:t>
            </a:r>
            <a:r>
              <a:rPr lang="fr-FR" b="1">
                <a:solidFill>
                  <a:srgbClr val="004F5F"/>
                </a:solidFill>
              </a:rPr>
              <a:t> compatible </a:t>
            </a:r>
            <a:r>
              <a:rPr lang="fr-FR" b="1" err="1">
                <a:solidFill>
                  <a:srgbClr val="004F5F"/>
                </a:solidFill>
              </a:rPr>
              <a:t>models</a:t>
            </a:r>
            <a:endParaRPr lang="fr-FR" b="1">
              <a:solidFill>
                <a:srgbClr val="004F5F"/>
              </a:solidFill>
            </a:endParaRPr>
          </a:p>
          <a:p>
            <a:endParaRPr lang="fr-FR" sz="1600" b="1">
              <a:solidFill>
                <a:srgbClr val="004F5F"/>
              </a:solidFill>
            </a:endParaRPr>
          </a:p>
          <a:p>
            <a:endParaRPr lang="fr-FR" sz="1600" b="1">
              <a:solidFill>
                <a:srgbClr val="004F5F"/>
              </a:solidFill>
            </a:endParaRPr>
          </a:p>
          <a:p>
            <a:endParaRPr lang="fr-FR" sz="1600" b="1">
              <a:solidFill>
                <a:srgbClr val="004F5F"/>
              </a:solidFill>
            </a:endParaRPr>
          </a:p>
          <a:p>
            <a:endParaRPr lang="fr-FR" sz="1600" b="1">
              <a:solidFill>
                <a:srgbClr val="004F5F"/>
              </a:solidFill>
            </a:endParaRPr>
          </a:p>
          <a:p>
            <a:endParaRPr lang="fr-FR" sz="1600" b="1">
              <a:solidFill>
                <a:srgbClr val="004F5F"/>
              </a:solidFill>
            </a:endParaRPr>
          </a:p>
          <a:p>
            <a:endParaRPr lang="fr-FR" sz="1600" b="1">
              <a:solidFill>
                <a:srgbClr val="004F5F"/>
              </a:solidFill>
            </a:endParaRPr>
          </a:p>
          <a:p>
            <a:endParaRPr lang="fr-FR" sz="1600" b="1">
              <a:solidFill>
                <a:srgbClr val="004F5F"/>
              </a:solidFill>
            </a:endParaRPr>
          </a:p>
          <a:p>
            <a:endParaRPr lang="fr-FR" sz="1600" b="1">
              <a:solidFill>
                <a:srgbClr val="004F5F"/>
              </a:solidFill>
            </a:endParaRPr>
          </a:p>
          <a:p>
            <a:endParaRPr lang="fr-FR" sz="1600" b="1">
              <a:solidFill>
                <a:srgbClr val="004F5F"/>
              </a:solidFill>
            </a:endParaRPr>
          </a:p>
          <a:p>
            <a:endParaRPr lang="fr-FR" sz="1600" b="1">
              <a:solidFill>
                <a:srgbClr val="004F5F"/>
              </a:solidFill>
            </a:endParaRPr>
          </a:p>
          <a:p>
            <a:endParaRPr lang="fr-FR" sz="1600" b="1">
              <a:solidFill>
                <a:srgbClr val="004F5F"/>
              </a:solidFill>
            </a:endParaRPr>
          </a:p>
          <a:p>
            <a:endParaRPr lang="fr-FR" sz="1600" b="1">
              <a:solidFill>
                <a:srgbClr val="004F5F"/>
              </a:solidFill>
            </a:endParaRPr>
          </a:p>
          <a:p>
            <a:pPr marL="0" indent="0">
              <a:buNone/>
            </a:pPr>
            <a:endParaRPr lang="fr-FR" sz="1600" b="1">
              <a:solidFill>
                <a:srgbClr val="004F5F"/>
              </a:solidFill>
            </a:endParaRPr>
          </a:p>
        </p:txBody>
      </p:sp>
      <p:pic>
        <p:nvPicPr>
          <p:cNvPr id="9" name="Picture 4">
            <a:extLst>
              <a:ext uri="{FF2B5EF4-FFF2-40B4-BE49-F238E27FC236}">
                <a16:creationId xmlns:a16="http://schemas.microsoft.com/office/drawing/2014/main" id="{845DF9E9-E2B9-B14E-ACF1-BBD3D117BE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138" y="1918709"/>
            <a:ext cx="8676512" cy="288012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DA9327D7-50D9-AB40-8FF6-DA2851834BE1}"/>
              </a:ext>
            </a:extLst>
          </p:cNvPr>
          <p:cNvSpPr/>
          <p:nvPr/>
        </p:nvSpPr>
        <p:spPr>
          <a:xfrm>
            <a:off x="511848" y="1805174"/>
            <a:ext cx="2457422" cy="26397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1200">
                <a:solidFill>
                  <a:sysClr val="windowText" lastClr="000000"/>
                </a:solidFill>
                <a:latin typeface="Trebuchet MS" panose="020B0703020202090204" pitchFamily="34" charset="0"/>
                <a:ea typeface="Segoe UI" panose="020B0502040204020203" pitchFamily="34" charset="0"/>
                <a:cs typeface="Segoe UI" panose="020B0502040204020203" pitchFamily="34" charset="0"/>
              </a:rPr>
              <a:t>Polynomial function</a:t>
            </a:r>
          </a:p>
        </p:txBody>
      </p:sp>
      <p:sp>
        <p:nvSpPr>
          <p:cNvPr id="14" name="Rectangle 13">
            <a:extLst>
              <a:ext uri="{FF2B5EF4-FFF2-40B4-BE49-F238E27FC236}">
                <a16:creationId xmlns:a16="http://schemas.microsoft.com/office/drawing/2014/main" id="{D74B713A-4023-2E4D-BD91-D4C4F780393F}"/>
              </a:ext>
            </a:extLst>
          </p:cNvPr>
          <p:cNvSpPr/>
          <p:nvPr/>
        </p:nvSpPr>
        <p:spPr>
          <a:xfrm>
            <a:off x="3430670" y="1803133"/>
            <a:ext cx="2418920" cy="26397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1200" err="1">
                <a:solidFill>
                  <a:sysClr val="windowText" lastClr="000000"/>
                </a:solidFill>
                <a:latin typeface="Trebuchet MS" panose="020B0703020202090204" pitchFamily="34" charset="0"/>
                <a:ea typeface="Segoe UI" panose="020B0502040204020203" pitchFamily="34" charset="0"/>
                <a:cs typeface="Segoe UI" panose="020B0502040204020203" pitchFamily="34" charset="0"/>
              </a:rPr>
              <a:t>XGBoost</a:t>
            </a:r>
            <a:endParaRPr lang="en-US" sz="1200">
              <a:solidFill>
                <a:sysClr val="windowText" lastClr="000000"/>
              </a:solidFill>
              <a:latin typeface="Trebuchet MS" panose="020B0703020202090204" pitchFamily="34" charset="0"/>
              <a:ea typeface="Segoe UI" panose="020B0502040204020203" pitchFamily="34" charset="0"/>
              <a:cs typeface="Segoe UI" panose="020B0502040204020203" pitchFamily="34" charset="0"/>
            </a:endParaRPr>
          </a:p>
        </p:txBody>
      </p:sp>
      <p:sp>
        <p:nvSpPr>
          <p:cNvPr id="15" name="Rectangle 14">
            <a:extLst>
              <a:ext uri="{FF2B5EF4-FFF2-40B4-BE49-F238E27FC236}">
                <a16:creationId xmlns:a16="http://schemas.microsoft.com/office/drawing/2014/main" id="{98E5C837-FAB9-4F4F-AC23-2870E093ECB1}"/>
              </a:ext>
            </a:extLst>
          </p:cNvPr>
          <p:cNvSpPr/>
          <p:nvPr/>
        </p:nvSpPr>
        <p:spPr>
          <a:xfrm>
            <a:off x="6516216" y="1805173"/>
            <a:ext cx="2213693" cy="263977"/>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1200" err="1">
                <a:solidFill>
                  <a:sysClr val="windowText" lastClr="000000"/>
                </a:solidFill>
                <a:latin typeface="Trebuchet MS" panose="020B0703020202090204" pitchFamily="34" charset="0"/>
                <a:ea typeface="Segoe UI" panose="020B0502040204020203" pitchFamily="34" charset="0"/>
                <a:cs typeface="Segoe UI" panose="020B0502040204020203" pitchFamily="34" charset="0"/>
              </a:rPr>
              <a:t>Keras</a:t>
            </a:r>
            <a:r>
              <a:rPr lang="en-US" sz="1200">
                <a:solidFill>
                  <a:sysClr val="windowText" lastClr="000000"/>
                </a:solidFill>
                <a:latin typeface="Trebuchet MS" panose="020B0703020202090204" pitchFamily="34" charset="0"/>
                <a:ea typeface="Segoe UI" panose="020B0502040204020203" pitchFamily="34" charset="0"/>
                <a:cs typeface="Segoe UI" panose="020B0502040204020203" pitchFamily="34" charset="0"/>
              </a:rPr>
              <a:t> Multilayer Perceptron</a:t>
            </a:r>
          </a:p>
        </p:txBody>
      </p:sp>
    </p:spTree>
    <p:extLst>
      <p:ext uri="{BB962C8B-B14F-4D97-AF65-F5344CB8AC3E}">
        <p14:creationId xmlns:p14="http://schemas.microsoft.com/office/powerpoint/2010/main" val="6951901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5FCFF2F-870F-EC4E-BBF1-7412696209F9}"/>
              </a:ext>
            </a:extLst>
          </p:cNvPr>
          <p:cNvSpPr>
            <a:spLocks noGrp="1"/>
          </p:cNvSpPr>
          <p:nvPr>
            <p:ph type="title"/>
          </p:nvPr>
        </p:nvSpPr>
        <p:spPr>
          <a:xfrm>
            <a:off x="1279075" y="174447"/>
            <a:ext cx="6722109" cy="593896"/>
          </a:xfrm>
        </p:spPr>
        <p:txBody>
          <a:bodyPr lIns="91440" tIns="45720" rIns="91440" bIns="45720" anchor="ctr"/>
          <a:lstStyle/>
          <a:p>
            <a:r>
              <a:rPr lang="fr-FR">
                <a:latin typeface="Trebuchet MS"/>
              </a:rPr>
              <a:t>Five </a:t>
            </a:r>
            <a:r>
              <a:rPr lang="fr-FR" err="1">
                <a:latin typeface="Trebuchet MS"/>
              </a:rPr>
              <a:t>implemented</a:t>
            </a:r>
            <a:r>
              <a:rPr lang="fr-FR">
                <a:latin typeface="Trebuchet MS"/>
              </a:rPr>
              <a:t> </a:t>
            </a:r>
            <a:r>
              <a:rPr lang="fr-FR" err="1">
                <a:latin typeface="Trebuchet MS"/>
              </a:rPr>
              <a:t>methods</a:t>
            </a:r>
            <a:endParaRPr lang="en-US"/>
          </a:p>
        </p:txBody>
      </p:sp>
      <mc:AlternateContent xmlns:mc="http://schemas.openxmlformats.org/markup-compatibility/2006" xmlns:a14="http://schemas.microsoft.com/office/drawing/2010/main">
        <mc:Choice Requires="a14">
          <p:sp>
            <p:nvSpPr>
              <p:cNvPr id="4" name="Espace réservé du contenu 3">
                <a:extLst>
                  <a:ext uri="{FF2B5EF4-FFF2-40B4-BE49-F238E27FC236}">
                    <a16:creationId xmlns:a16="http://schemas.microsoft.com/office/drawing/2014/main" id="{C1BE5BD3-02AE-E406-E989-DC7D8A2955BB}"/>
                  </a:ext>
                </a:extLst>
              </p:cNvPr>
              <p:cNvSpPr>
                <a:spLocks noGrp="1"/>
              </p:cNvSpPr>
              <p:nvPr>
                <p:ph idx="1"/>
              </p:nvPr>
            </p:nvSpPr>
            <p:spPr/>
            <p:txBody>
              <a:bodyPr/>
              <a:lstStyle/>
              <a:p>
                <a:pPr marL="0" indent="0">
                  <a:buNone/>
                </a:pPr>
                <a:r>
                  <a:rPr lang="fr-FR" sz="1200"/>
                  <a:t>« </a:t>
                </a:r>
                <a:r>
                  <a:rPr lang="fr-FR" sz="1200" b="1" err="1"/>
                  <a:t>MapieRegressor</a:t>
                </a:r>
                <a:r>
                  <a:rPr lang="fr-FR" sz="1200"/>
                  <a:t> » </a:t>
                </a:r>
                <a:r>
                  <a:rPr lang="fr-FR" sz="1200" err="1"/>
                  <a:t>offers</a:t>
                </a:r>
                <a:r>
                  <a:rPr lang="fr-FR" sz="1200"/>
                  <a:t> five </a:t>
                </a:r>
                <a:r>
                  <a:rPr lang="fr-FR" sz="1200" err="1"/>
                  <a:t>methods</a:t>
                </a:r>
                <a:r>
                  <a:rPr lang="fr-FR" sz="1200"/>
                  <a:t>: </a:t>
                </a:r>
                <a:r>
                  <a:rPr lang="fr-FR" sz="1133" err="1"/>
                  <a:t>Naive</a:t>
                </a:r>
                <a:r>
                  <a:rPr lang="fr-FR" sz="1133"/>
                  <a:t>, </a:t>
                </a:r>
                <a:r>
                  <a:rPr lang="fr-FR" sz="1133" err="1"/>
                  <a:t>Jackknife</a:t>
                </a:r>
                <a:r>
                  <a:rPr lang="fr-FR" sz="1133"/>
                  <a:t>, </a:t>
                </a:r>
                <a:r>
                  <a:rPr lang="fr-FR" sz="1133" err="1"/>
                  <a:t>Jackknife</a:t>
                </a:r>
                <a:r>
                  <a:rPr lang="fr-FR" sz="1133"/>
                  <a:t> +, CV +, </a:t>
                </a:r>
                <a:r>
                  <a:rPr lang="fr-FR" sz="1133" err="1"/>
                  <a:t>Jackknife</a:t>
                </a:r>
                <a:r>
                  <a:rPr lang="fr-FR" sz="1133"/>
                  <a:t> + -</a:t>
                </a:r>
                <a:r>
                  <a:rPr lang="fr-FR" sz="1133" err="1"/>
                  <a:t>after</a:t>
                </a:r>
                <a:r>
                  <a:rPr lang="fr-FR" sz="1133"/>
                  <a:t>- Bootstrap  </a:t>
                </a:r>
              </a:p>
              <a:p>
                <a:pPr marL="0" indent="0">
                  <a:buNone/>
                </a:pPr>
                <a:endParaRPr lang="fr-FR" sz="1133"/>
              </a:p>
              <a:p>
                <a:pPr marL="0" indent="0">
                  <a:buNone/>
                </a:pPr>
                <a:r>
                  <a:rPr lang="fr-FR" sz="1133" b="1"/>
                  <a:t>Example : </a:t>
                </a:r>
                <a:r>
                  <a:rPr lang="fr-FR" sz="1133" err="1"/>
                  <a:t>Uncertainty</a:t>
                </a:r>
                <a:r>
                  <a:rPr lang="fr-FR" sz="1133"/>
                  <a:t> </a:t>
                </a:r>
                <a:r>
                  <a:rPr lang="fr-FR" sz="1133" err="1"/>
                  <a:t>intervals</a:t>
                </a:r>
                <a:r>
                  <a:rPr lang="fr-FR" sz="1133"/>
                  <a:t> on the estimation of </a:t>
                </a:r>
                <a14:m>
                  <m:oMath xmlns:m="http://schemas.openxmlformats.org/officeDocument/2006/math">
                    <m:r>
                      <a:rPr lang="fr-FR" sz="1133" b="0" i="1" smtClean="0">
                        <a:latin typeface="Cambria Math" panose="02040503050406030204" pitchFamily="18" charset="0"/>
                      </a:rPr>
                      <m:t>𝑥𝑠𝑖𝑛</m:t>
                    </m:r>
                    <m:d>
                      <m:dPr>
                        <m:ctrlPr>
                          <a:rPr lang="fr-FR" sz="1133" b="0" i="1" smtClean="0">
                            <a:latin typeface="Cambria Math" panose="02040503050406030204" pitchFamily="18" charset="0"/>
                          </a:rPr>
                        </m:ctrlPr>
                      </m:dPr>
                      <m:e>
                        <m:r>
                          <a:rPr lang="fr-FR" sz="1133" b="0" i="1" smtClean="0">
                            <a:latin typeface="Cambria Math" panose="02040503050406030204" pitchFamily="18" charset="0"/>
                          </a:rPr>
                          <m:t>𝑥</m:t>
                        </m:r>
                      </m:e>
                    </m:d>
                  </m:oMath>
                </a14:m>
                <a:r>
                  <a:rPr lang="fr-FR" sz="1133" b="1"/>
                  <a:t> </a:t>
                </a:r>
                <a:r>
                  <a:rPr lang="fr-FR" sz="1133"/>
                  <a:t>by a </a:t>
                </a:r>
                <a:r>
                  <a:rPr lang="fr-FR" sz="1133" err="1"/>
                  <a:t>Random</a:t>
                </a:r>
                <a:r>
                  <a:rPr lang="fr-FR" sz="1133"/>
                  <a:t> Forest, </a:t>
                </a:r>
                <a:r>
                  <a:rPr lang="fr-FR" sz="1133" err="1"/>
                  <a:t>with</a:t>
                </a:r>
                <a:r>
                  <a:rPr lang="fr-FR" sz="1133"/>
                  <a:t> </a:t>
                </a:r>
                <a:r>
                  <a:rPr lang="fr-FR" sz="1200" err="1"/>
                  <a:t>targeted</a:t>
                </a:r>
                <a:r>
                  <a:rPr lang="fr-FR" sz="1200"/>
                  <a:t> marginal </a:t>
                </a:r>
                <a:r>
                  <a:rPr lang="fr-FR" sz="1200" err="1"/>
                  <a:t>coverage</a:t>
                </a:r>
                <a:r>
                  <a:rPr lang="fr-FR" sz="1200"/>
                  <a:t> 90%.</a:t>
                </a:r>
              </a:p>
              <a:p>
                <a:pPr marL="0" indent="0">
                  <a:buNone/>
                </a:pPr>
                <a:r>
                  <a:rPr lang="fr-FR" sz="1133"/>
                  <a:t> </a:t>
                </a:r>
              </a:p>
              <a:p>
                <a:pPr marL="0" indent="0">
                  <a:buNone/>
                </a:pPr>
                <a:r>
                  <a:rPr lang="fr-FR" sz="1133"/>
                  <a:t>  </a:t>
                </a:r>
                <a:r>
                  <a:rPr lang="fr-FR" sz="1200" b="1"/>
                  <a:t>Notations:</a:t>
                </a:r>
              </a:p>
              <a:p>
                <a:pPr marL="0" indent="0">
                  <a:buNone/>
                </a:pPr>
                <a:endParaRPr lang="fr-FR" sz="1133" b="1"/>
              </a:p>
              <a:p>
                <a:pPr marL="0" indent="0">
                  <a:buNone/>
                </a:pPr>
                <a14:m>
                  <m:oMath xmlns:m="http://schemas.openxmlformats.org/officeDocument/2006/math">
                    <m:acc>
                      <m:accPr>
                        <m:chr m:val="̂"/>
                        <m:ctrlPr>
                          <a:rPr lang="fr-FR" b="1" i="1" smtClean="0">
                            <a:latin typeface="Cambria Math" panose="02040503050406030204" pitchFamily="18" charset="0"/>
                          </a:rPr>
                        </m:ctrlPr>
                      </m:accPr>
                      <m:e>
                        <m:r>
                          <m:rPr>
                            <m:nor/>
                          </m:rPr>
                          <a:rPr lang="fr-FR" b="1" dirty="0"/>
                          <m:t>μ</m:t>
                        </m:r>
                      </m:e>
                    </m:acc>
                    <m:r>
                      <a:rPr lang="fr-FR" b="1" i="1" smtClean="0">
                        <a:latin typeface="Cambria Math" panose="02040503050406030204" pitchFamily="18" charset="0"/>
                      </a:rPr>
                      <m:t>(</m:t>
                    </m:r>
                    <m:r>
                      <a:rPr lang="fr-FR" b="1" i="1" smtClean="0">
                        <a:latin typeface="Cambria Math" panose="02040503050406030204" pitchFamily="18" charset="0"/>
                      </a:rPr>
                      <m:t>𝑿</m:t>
                    </m:r>
                    <m:r>
                      <a:rPr lang="fr-FR" b="1" i="1" smtClean="0">
                        <a:latin typeface="Cambria Math" panose="02040503050406030204" pitchFamily="18" charset="0"/>
                      </a:rPr>
                      <m:t>)</m:t>
                    </m:r>
                  </m:oMath>
                </a14:m>
                <a:r>
                  <a:rPr lang="fr-FR" b="1"/>
                  <a:t> </a:t>
                </a:r>
                <a:r>
                  <a:rPr lang="fr-FR" sz="1133"/>
                  <a:t>: </a:t>
                </a:r>
                <a:r>
                  <a:rPr lang="fr-FR" sz="1133" err="1"/>
                  <a:t>prediction</a:t>
                </a:r>
                <a:r>
                  <a:rPr lang="fr-FR" sz="1133"/>
                  <a:t> at </a:t>
                </a:r>
                <a:r>
                  <a:rPr lang="fr-FR" sz="1133" i="1"/>
                  <a:t>X </a:t>
                </a:r>
                <a:r>
                  <a:rPr lang="fr-FR" sz="1133"/>
                  <a:t>of the </a:t>
                </a:r>
                <a:r>
                  <a:rPr lang="fr-FR" sz="1133" err="1"/>
                  <a:t>estimator</a:t>
                </a:r>
                <a:r>
                  <a:rPr lang="fr-FR" sz="1133"/>
                  <a:t> </a:t>
                </a:r>
                <a14:m>
                  <m:oMath xmlns:m="http://schemas.openxmlformats.org/officeDocument/2006/math">
                    <m:acc>
                      <m:accPr>
                        <m:chr m:val="̂"/>
                        <m:ctrlPr>
                          <a:rPr lang="fr-FR" sz="1200" b="1" i="1">
                            <a:latin typeface="Cambria Math" panose="02040503050406030204" pitchFamily="18" charset="0"/>
                          </a:rPr>
                        </m:ctrlPr>
                      </m:accPr>
                      <m:e>
                        <m:r>
                          <m:rPr>
                            <m:nor/>
                          </m:rPr>
                          <a:rPr lang="fr-FR" sz="1200" b="1" dirty="0"/>
                          <m:t>μ</m:t>
                        </m:r>
                      </m:e>
                    </m:acc>
                  </m:oMath>
                </a14:m>
                <a:endParaRPr lang="fr-FR" sz="1133"/>
              </a:p>
              <a:p>
                <a:pPr marL="0" indent="0">
                  <a:buNone/>
                </a:pPr>
                <a:endParaRPr lang="fr-FR" sz="1133"/>
              </a:p>
              <a:p>
                <a:pPr marL="0" indent="0">
                  <a:buNone/>
                </a:pPr>
                <a14:m>
                  <m:oMath xmlns:m="http://schemas.openxmlformats.org/officeDocument/2006/math">
                    <m:r>
                      <a:rPr lang="fr-FR" i="1">
                        <a:latin typeface="Cambria Math" panose="02040503050406030204" pitchFamily="18" charset="0"/>
                      </a:rPr>
                      <m:t>𝑅</m:t>
                    </m:r>
                    <m:r>
                      <a:rPr lang="fr-FR" i="1">
                        <a:latin typeface="Cambria Math" panose="02040503050406030204" pitchFamily="18" charset="0"/>
                      </a:rPr>
                      <m:t>=|</m:t>
                    </m:r>
                    <m:r>
                      <a:rPr lang="fr-FR" i="1">
                        <a:latin typeface="Cambria Math" panose="02040503050406030204" pitchFamily="18" charset="0"/>
                      </a:rPr>
                      <m:t>𝑦</m:t>
                    </m:r>
                    <m:r>
                      <a:rPr lang="fr-FR" i="1">
                        <a:latin typeface="Cambria Math" panose="02040503050406030204" pitchFamily="18" charset="0"/>
                      </a:rPr>
                      <m:t> −</m:t>
                    </m:r>
                    <m:acc>
                      <m:accPr>
                        <m:chr m:val="̂"/>
                        <m:ctrlPr>
                          <a:rPr lang="fr-FR" b="1" i="1">
                            <a:latin typeface="Cambria Math" panose="02040503050406030204" pitchFamily="18" charset="0"/>
                          </a:rPr>
                        </m:ctrlPr>
                      </m:accPr>
                      <m:e>
                        <m:r>
                          <m:rPr>
                            <m:nor/>
                          </m:rPr>
                          <a:rPr lang="fr-FR" b="1" dirty="0"/>
                          <m:t>μ</m:t>
                        </m:r>
                      </m:e>
                    </m:acc>
                    <m:r>
                      <a:rPr lang="fr-FR" b="1" i="1">
                        <a:latin typeface="Cambria Math" panose="02040503050406030204" pitchFamily="18" charset="0"/>
                      </a:rPr>
                      <m:t>(</m:t>
                    </m:r>
                    <m:r>
                      <a:rPr lang="fr-FR" b="1" i="1">
                        <a:latin typeface="Cambria Math" panose="02040503050406030204" pitchFamily="18" charset="0"/>
                      </a:rPr>
                      <m:t>𝑿</m:t>
                    </m:r>
                    <m:r>
                      <a:rPr lang="fr-FR" b="1" i="1">
                        <a:latin typeface="Cambria Math" panose="02040503050406030204" pitchFamily="18" charset="0"/>
                      </a:rPr>
                      <m:t>)</m:t>
                    </m:r>
                    <m:r>
                      <a:rPr lang="fr-FR" i="1">
                        <a:latin typeface="Cambria Math" panose="02040503050406030204" pitchFamily="18" charset="0"/>
                      </a:rPr>
                      <m:t>|</m:t>
                    </m:r>
                  </m:oMath>
                </a14:m>
                <a:r>
                  <a:rPr lang="fr-FR"/>
                  <a:t>: </a:t>
                </a:r>
                <a:r>
                  <a:rPr lang="fr-FR" sz="1133" err="1"/>
                  <a:t>absolute</a:t>
                </a:r>
                <a:r>
                  <a:rPr lang="fr-FR" sz="1133"/>
                  <a:t> value of the </a:t>
                </a:r>
                <a:r>
                  <a:rPr lang="fr-FR" sz="1133" err="1"/>
                  <a:t>residual</a:t>
                </a:r>
                <a:r>
                  <a:rPr lang="fr-FR" sz="1133"/>
                  <a:t> of </a:t>
                </a:r>
                <a14:m>
                  <m:oMath xmlns:m="http://schemas.openxmlformats.org/officeDocument/2006/math">
                    <m:acc>
                      <m:accPr>
                        <m:chr m:val="̂"/>
                        <m:ctrlPr>
                          <a:rPr lang="fr-FR" sz="1100" b="1" i="1">
                            <a:latin typeface="Cambria Math" panose="02040503050406030204" pitchFamily="18" charset="0"/>
                          </a:rPr>
                        </m:ctrlPr>
                      </m:accPr>
                      <m:e>
                        <m:r>
                          <m:rPr>
                            <m:nor/>
                          </m:rPr>
                          <a:rPr lang="fr-FR" sz="1100" b="1" dirty="0"/>
                          <m:t>μ</m:t>
                        </m:r>
                      </m:e>
                    </m:acc>
                  </m:oMath>
                </a14:m>
                <a:endParaRPr lang="fr-FR" sz="1133"/>
              </a:p>
              <a:p>
                <a:pPr marL="0" indent="0">
                  <a:buNone/>
                </a:pPr>
                <a:endParaRPr lang="fr-FR" sz="1133"/>
              </a:p>
              <a:p>
                <a:pPr marL="0" indent="0">
                  <a:buNone/>
                </a:pPr>
                <a14:m>
                  <m:oMath xmlns:m="http://schemas.openxmlformats.org/officeDocument/2006/math">
                    <m:sSub>
                      <m:sSubPr>
                        <m:ctrlPr>
                          <a:rPr lang="fr-FR" b="1" i="1" dirty="0" smtClean="0">
                            <a:latin typeface="Cambria Math" panose="02040503050406030204" pitchFamily="18" charset="0"/>
                          </a:rPr>
                        </m:ctrlPr>
                      </m:sSubPr>
                      <m:e>
                        <m:acc>
                          <m:accPr>
                            <m:chr m:val="̂"/>
                            <m:ctrlPr>
                              <a:rPr lang="fr-FR" b="1" i="1">
                                <a:latin typeface="Cambria Math" panose="02040503050406030204" pitchFamily="18" charset="0"/>
                              </a:rPr>
                            </m:ctrlPr>
                          </m:accPr>
                          <m:e>
                            <m:r>
                              <m:rPr>
                                <m:nor/>
                              </m:rPr>
                              <a:rPr lang="fr-FR" b="1" dirty="0"/>
                              <m:t>μ</m:t>
                            </m:r>
                          </m:e>
                        </m:acc>
                      </m:e>
                      <m:sub>
                        <m:r>
                          <a:rPr lang="fr-FR" b="1" i="1" dirty="0" smtClean="0">
                            <a:latin typeface="Cambria Math" panose="02040503050406030204" pitchFamily="18" charset="0"/>
                          </a:rPr>
                          <m:t>−</m:t>
                        </m:r>
                        <m:r>
                          <a:rPr lang="fr-FR" b="1" i="1" dirty="0" smtClean="0">
                            <a:latin typeface="Cambria Math" panose="02040503050406030204" pitchFamily="18" charset="0"/>
                          </a:rPr>
                          <m:t>𝒊</m:t>
                        </m:r>
                      </m:sub>
                    </m:sSub>
                    <m:r>
                      <a:rPr lang="fr-FR" b="1" i="1">
                        <a:latin typeface="Cambria Math" panose="02040503050406030204" pitchFamily="18" charset="0"/>
                      </a:rPr>
                      <m:t>(</m:t>
                    </m:r>
                    <m:r>
                      <a:rPr lang="fr-FR" b="1" i="1">
                        <a:latin typeface="Cambria Math" panose="02040503050406030204" pitchFamily="18" charset="0"/>
                      </a:rPr>
                      <m:t>𝑿</m:t>
                    </m:r>
                    <m:r>
                      <a:rPr lang="fr-FR" b="1" i="1">
                        <a:latin typeface="Cambria Math" panose="02040503050406030204" pitchFamily="18" charset="0"/>
                      </a:rPr>
                      <m:t>)</m:t>
                    </m:r>
                  </m:oMath>
                </a14:m>
                <a:r>
                  <a:rPr lang="fr-FR"/>
                  <a:t> </a:t>
                </a:r>
                <a:r>
                  <a:rPr lang="fr-FR" sz="1133"/>
                  <a:t>: </a:t>
                </a:r>
                <a:r>
                  <a:rPr lang="fr-FR" sz="1133" err="1"/>
                  <a:t>prediction</a:t>
                </a:r>
                <a:r>
                  <a:rPr lang="fr-FR" sz="1133"/>
                  <a:t> at </a:t>
                </a:r>
                <a:r>
                  <a:rPr lang="fr-FR" sz="1133" i="1"/>
                  <a:t>X</a:t>
                </a:r>
                <a:r>
                  <a:rPr lang="fr-FR" sz="1133"/>
                  <a:t> of an </a:t>
                </a:r>
                <a:r>
                  <a:rPr lang="fr-FR" sz="1133" err="1"/>
                  <a:t>estimator</a:t>
                </a:r>
                <a:r>
                  <a:rPr lang="fr-FR" sz="1133"/>
                  <a:t> </a:t>
                </a:r>
                <a14:m>
                  <m:oMath xmlns:m="http://schemas.openxmlformats.org/officeDocument/2006/math">
                    <m:sSub>
                      <m:sSubPr>
                        <m:ctrlPr>
                          <a:rPr lang="fr-FR" sz="1200" b="1" i="1" dirty="0">
                            <a:latin typeface="Cambria Math" panose="02040503050406030204" pitchFamily="18" charset="0"/>
                          </a:rPr>
                        </m:ctrlPr>
                      </m:sSubPr>
                      <m:e>
                        <m:acc>
                          <m:accPr>
                            <m:chr m:val="̂"/>
                            <m:ctrlPr>
                              <a:rPr lang="fr-FR" sz="1200" b="1" i="1">
                                <a:latin typeface="Cambria Math" panose="02040503050406030204" pitchFamily="18" charset="0"/>
                              </a:rPr>
                            </m:ctrlPr>
                          </m:accPr>
                          <m:e>
                            <m:r>
                              <m:rPr>
                                <m:nor/>
                              </m:rPr>
                              <a:rPr lang="fr-FR" sz="1200" b="1" dirty="0"/>
                              <m:t>μ</m:t>
                            </m:r>
                          </m:e>
                        </m:acc>
                      </m:e>
                      <m:sub>
                        <m:r>
                          <a:rPr lang="fr-FR" sz="1200" b="1" i="1" dirty="0">
                            <a:latin typeface="Cambria Math" panose="02040503050406030204" pitchFamily="18" charset="0"/>
                          </a:rPr>
                          <m:t>−</m:t>
                        </m:r>
                        <m:r>
                          <a:rPr lang="fr-FR" sz="1200" b="1" i="1" dirty="0">
                            <a:latin typeface="Cambria Math" panose="02040503050406030204" pitchFamily="18" charset="0"/>
                          </a:rPr>
                          <m:t>𝒊</m:t>
                        </m:r>
                      </m:sub>
                    </m:sSub>
                  </m:oMath>
                </a14:m>
                <a:r>
                  <a:rPr lang="fr-FR" sz="1133"/>
                  <a:t> </a:t>
                </a:r>
                <a:r>
                  <a:rPr lang="fr-FR" sz="1133" err="1"/>
                  <a:t>trained</a:t>
                </a:r>
                <a:r>
                  <a:rPr lang="fr-FR" sz="1133"/>
                  <a:t> on a </a:t>
                </a:r>
                <a:r>
                  <a:rPr lang="fr-FR" sz="1133" err="1"/>
                  <a:t>leave</a:t>
                </a:r>
                <a:r>
                  <a:rPr lang="fr-FR" sz="1133"/>
                  <a:t>-One-Out</a:t>
                </a:r>
              </a:p>
              <a:p>
                <a:pPr marL="0" indent="0">
                  <a:buNone/>
                </a:pPr>
                <a:r>
                  <a:rPr lang="fr-FR" sz="1133" err="1"/>
                  <a:t>subsample</a:t>
                </a:r>
                <a:endParaRPr lang="fr-FR" sz="1133"/>
              </a:p>
              <a:p>
                <a:pPr marL="0" indent="0">
                  <a:buNone/>
                </a:pPr>
                <a:endParaRPr lang="fr-FR" sz="1133"/>
              </a:p>
              <a:p>
                <a:pPr marL="0" indent="0">
                  <a:buNone/>
                </a:pPr>
                <a14:m>
                  <m:oMath xmlns:m="http://schemas.openxmlformats.org/officeDocument/2006/math">
                    <m:sSubSup>
                      <m:sSubSupPr>
                        <m:ctrlPr>
                          <a:rPr lang="fr-FR" b="0" i="1" smtClean="0">
                            <a:latin typeface="Cambria Math" panose="02040503050406030204" pitchFamily="18" charset="0"/>
                          </a:rPr>
                        </m:ctrlPr>
                      </m:sSubSupPr>
                      <m:e>
                        <m:r>
                          <a:rPr lang="fr-FR" b="0" i="1" smtClean="0">
                            <a:latin typeface="Cambria Math" panose="02040503050406030204" pitchFamily="18" charset="0"/>
                          </a:rPr>
                          <m:t>𝑅</m:t>
                        </m:r>
                      </m:e>
                      <m:sub>
                        <m:r>
                          <a:rPr lang="fr-FR" b="0" i="1" smtClean="0">
                            <a:latin typeface="Cambria Math" panose="02040503050406030204" pitchFamily="18" charset="0"/>
                          </a:rPr>
                          <m:t>𝑖</m:t>
                        </m:r>
                      </m:sub>
                      <m:sup>
                        <m:r>
                          <a:rPr lang="fr-FR" b="0" i="1" smtClean="0">
                            <a:latin typeface="Cambria Math" panose="02040503050406030204" pitchFamily="18" charset="0"/>
                          </a:rPr>
                          <m:t>𝐿𝑂𝑂</m:t>
                        </m:r>
                      </m:sup>
                    </m:sSubSup>
                    <m:r>
                      <a:rPr lang="fr-FR" i="1">
                        <a:latin typeface="Cambria Math" panose="02040503050406030204" pitchFamily="18" charset="0"/>
                      </a:rPr>
                      <m:t>=</m:t>
                    </m:r>
                    <m:d>
                      <m:dPr>
                        <m:begChr m:val="|"/>
                        <m:endChr m:val="|"/>
                        <m:ctrlPr>
                          <a:rPr lang="fr-FR" i="1">
                            <a:latin typeface="Cambria Math" panose="02040503050406030204" pitchFamily="18" charset="0"/>
                          </a:rPr>
                        </m:ctrlPr>
                      </m:dPr>
                      <m:e>
                        <m:sSub>
                          <m:sSubPr>
                            <m:ctrlPr>
                              <a:rPr lang="fr-FR" b="0" i="1" smtClean="0">
                                <a:latin typeface="Cambria Math" panose="02040503050406030204" pitchFamily="18" charset="0"/>
                              </a:rPr>
                            </m:ctrlPr>
                          </m:sSubPr>
                          <m:e>
                            <m:r>
                              <a:rPr lang="fr-FR" i="1">
                                <a:latin typeface="Cambria Math" panose="02040503050406030204" pitchFamily="18" charset="0"/>
                              </a:rPr>
                              <m:t>𝑦</m:t>
                            </m:r>
                          </m:e>
                          <m:sub>
                            <m:r>
                              <a:rPr lang="fr-FR" b="0" i="1" smtClean="0">
                                <a:latin typeface="Cambria Math" panose="02040503050406030204" pitchFamily="18" charset="0"/>
                              </a:rPr>
                              <m:t>𝑖</m:t>
                            </m:r>
                          </m:sub>
                        </m:sSub>
                        <m:r>
                          <a:rPr lang="fr-FR" i="1">
                            <a:latin typeface="Cambria Math" panose="02040503050406030204" pitchFamily="18" charset="0"/>
                          </a:rPr>
                          <m:t> −</m:t>
                        </m:r>
                        <m:sSub>
                          <m:sSubPr>
                            <m:ctrlPr>
                              <a:rPr lang="fr-FR" b="1" i="1" dirty="0">
                                <a:latin typeface="Cambria Math" panose="02040503050406030204" pitchFamily="18" charset="0"/>
                              </a:rPr>
                            </m:ctrlPr>
                          </m:sSubPr>
                          <m:e>
                            <m:acc>
                              <m:accPr>
                                <m:chr m:val="̂"/>
                                <m:ctrlPr>
                                  <a:rPr lang="fr-FR" b="1" i="1">
                                    <a:latin typeface="Cambria Math" panose="02040503050406030204" pitchFamily="18" charset="0"/>
                                  </a:rPr>
                                </m:ctrlPr>
                              </m:accPr>
                              <m:e>
                                <m:r>
                                  <m:rPr>
                                    <m:nor/>
                                  </m:rPr>
                                  <a:rPr lang="fr-FR" b="1" dirty="0"/>
                                  <m:t>μ</m:t>
                                </m:r>
                              </m:e>
                            </m:acc>
                          </m:e>
                          <m:sub>
                            <m:r>
                              <a:rPr lang="fr-FR" b="1" i="1" dirty="0">
                                <a:latin typeface="Cambria Math" panose="02040503050406030204" pitchFamily="18" charset="0"/>
                              </a:rPr>
                              <m:t>−</m:t>
                            </m:r>
                            <m:r>
                              <a:rPr lang="fr-FR" b="1" i="1" dirty="0">
                                <a:latin typeface="Cambria Math" panose="02040503050406030204" pitchFamily="18" charset="0"/>
                              </a:rPr>
                              <m:t>𝒊</m:t>
                            </m:r>
                          </m:sub>
                        </m:sSub>
                        <m:d>
                          <m:dPr>
                            <m:ctrlPr>
                              <a:rPr lang="fr-FR" b="1" i="1" dirty="0">
                                <a:latin typeface="Cambria Math" panose="02040503050406030204" pitchFamily="18" charset="0"/>
                              </a:rPr>
                            </m:ctrlPr>
                          </m:dPr>
                          <m:e>
                            <m:sSub>
                              <m:sSubPr>
                                <m:ctrlPr>
                                  <a:rPr lang="fr-FR" b="1" i="1" smtClean="0">
                                    <a:latin typeface="Cambria Math" panose="02040503050406030204" pitchFamily="18" charset="0"/>
                                  </a:rPr>
                                </m:ctrlPr>
                              </m:sSubPr>
                              <m:e>
                                <m:r>
                                  <a:rPr lang="fr-FR" b="1" i="1">
                                    <a:latin typeface="Cambria Math" panose="02040503050406030204" pitchFamily="18" charset="0"/>
                                  </a:rPr>
                                  <m:t>𝑿</m:t>
                                </m:r>
                              </m:e>
                              <m:sub>
                                <m:r>
                                  <a:rPr lang="fr-FR" b="1" i="1" smtClean="0">
                                    <a:latin typeface="Cambria Math" panose="02040503050406030204" pitchFamily="18" charset="0"/>
                                  </a:rPr>
                                  <m:t>𝒊</m:t>
                                </m:r>
                              </m:sub>
                            </m:sSub>
                          </m:e>
                        </m:d>
                      </m:e>
                    </m:d>
                  </m:oMath>
                </a14:m>
                <a:r>
                  <a:rPr lang="fr-FR" sz="1133"/>
                  <a:t>: </a:t>
                </a:r>
                <a:r>
                  <a:rPr lang="fr-FR" sz="1133" err="1"/>
                  <a:t>absolute</a:t>
                </a:r>
                <a:r>
                  <a:rPr lang="fr-FR" sz="1133"/>
                  <a:t> value of the </a:t>
                </a:r>
                <a:r>
                  <a:rPr lang="fr-FR" sz="1133" err="1"/>
                  <a:t>residual</a:t>
                </a:r>
                <a:r>
                  <a:rPr lang="fr-FR" sz="1133"/>
                  <a:t> of </a:t>
                </a:r>
                <a14:m>
                  <m:oMath xmlns:m="http://schemas.openxmlformats.org/officeDocument/2006/math">
                    <m:sSub>
                      <m:sSubPr>
                        <m:ctrlPr>
                          <a:rPr lang="fr-FR" sz="1133" i="1" dirty="0">
                            <a:latin typeface="Cambria Math" panose="02040503050406030204" pitchFamily="18" charset="0"/>
                          </a:rPr>
                        </m:ctrlPr>
                      </m:sSubPr>
                      <m:e>
                        <m:acc>
                          <m:accPr>
                            <m:chr m:val="̂"/>
                            <m:ctrlPr>
                              <a:rPr lang="fr-FR" sz="1133" i="1">
                                <a:latin typeface="Cambria Math" panose="02040503050406030204" pitchFamily="18" charset="0"/>
                              </a:rPr>
                            </m:ctrlPr>
                          </m:accPr>
                          <m:e>
                            <m:r>
                              <m:rPr>
                                <m:nor/>
                              </m:rPr>
                              <a:rPr lang="fr-FR" sz="1133" dirty="0"/>
                              <m:t>μ</m:t>
                            </m:r>
                          </m:e>
                        </m:acc>
                      </m:e>
                      <m:sub>
                        <m:r>
                          <a:rPr lang="fr-FR" sz="1133" dirty="0">
                            <a:latin typeface="Cambria Math" panose="02040503050406030204" pitchFamily="18" charset="0"/>
                          </a:rPr>
                          <m:t>−</m:t>
                        </m:r>
                        <m:r>
                          <a:rPr lang="fr-FR" sz="1133" dirty="0">
                            <a:latin typeface="Cambria Math" panose="02040503050406030204" pitchFamily="18" charset="0"/>
                          </a:rPr>
                          <m:t>𝒊</m:t>
                        </m:r>
                      </m:sub>
                    </m:sSub>
                  </m:oMath>
                </a14:m>
                <a:r>
                  <a:rPr lang="fr-FR" sz="1133"/>
                  <a:t> at </a:t>
                </a:r>
                <a14:m>
                  <m:oMath xmlns:m="http://schemas.openxmlformats.org/officeDocument/2006/math">
                    <m:sSub>
                      <m:sSubPr>
                        <m:ctrlPr>
                          <a:rPr lang="fr-FR" sz="1133" i="1">
                            <a:latin typeface="Cambria Math" panose="02040503050406030204" pitchFamily="18" charset="0"/>
                          </a:rPr>
                        </m:ctrlPr>
                      </m:sSubPr>
                      <m:e>
                        <m:r>
                          <a:rPr lang="fr-FR" sz="1133">
                            <a:latin typeface="Cambria Math" panose="02040503050406030204" pitchFamily="18" charset="0"/>
                          </a:rPr>
                          <m:t>𝑋</m:t>
                        </m:r>
                      </m:e>
                      <m:sub>
                        <m:r>
                          <a:rPr lang="fr-FR" sz="1133">
                            <a:latin typeface="Cambria Math" panose="02040503050406030204" pitchFamily="18" charset="0"/>
                          </a:rPr>
                          <m:t>𝑖</m:t>
                        </m:r>
                      </m:sub>
                    </m:sSub>
                  </m:oMath>
                </a14:m>
                <a:endParaRPr lang="fr-FR" sz="1133"/>
              </a:p>
              <a:p>
                <a:pPr marL="0" indent="0">
                  <a:buNone/>
                </a:pPr>
                <a:endParaRPr lang="fr-FR" sz="1133"/>
              </a:p>
              <a:p>
                <a:pPr marL="0" indent="0">
                  <a:buNone/>
                </a:pPr>
                <a:endParaRPr lang="fr-FR" sz="1133"/>
              </a:p>
              <a:p>
                <a:pPr marL="0" indent="0">
                  <a:buNone/>
                </a:pPr>
                <a:endParaRPr lang="fr-FR" sz="1133"/>
              </a:p>
              <a:p>
                <a:pPr marL="0" indent="0">
                  <a:buNone/>
                </a:pPr>
                <a:endParaRPr lang="fr-FR" sz="1133"/>
              </a:p>
              <a:p>
                <a:pPr marL="0" indent="0">
                  <a:buNone/>
                </a:pPr>
                <a:endParaRPr lang="fr-FR" sz="1133"/>
              </a:p>
            </p:txBody>
          </p:sp>
        </mc:Choice>
        <mc:Fallback xmlns="">
          <p:sp>
            <p:nvSpPr>
              <p:cNvPr id="4" name="Espace réservé du contenu 3">
                <a:extLst>
                  <a:ext uri="{FF2B5EF4-FFF2-40B4-BE49-F238E27FC236}">
                    <a16:creationId xmlns:a16="http://schemas.microsoft.com/office/drawing/2014/main" id="{C1BE5BD3-02AE-E406-E989-DC7D8A2955BB}"/>
                  </a:ext>
                </a:extLst>
              </p:cNvPr>
              <p:cNvSpPr>
                <a:spLocks noGrp="1" noRot="1" noChangeAspect="1" noMove="1" noResize="1" noEditPoints="1" noAdjustHandles="1" noChangeArrowheads="1" noChangeShapeType="1" noTextEdit="1"/>
              </p:cNvSpPr>
              <p:nvPr>
                <p:ph idx="1"/>
              </p:nvPr>
            </p:nvSpPr>
            <p:spPr>
              <a:blipFill>
                <a:blip r:embed="rId3"/>
                <a:stretch>
                  <a:fillRect l="-74"/>
                </a:stretch>
              </a:blipFill>
            </p:spPr>
            <p:txBody>
              <a:bodyPr/>
              <a:lstStyle/>
              <a:p>
                <a:r>
                  <a:rPr lang="en-US">
                    <a:noFill/>
                  </a:rPr>
                  <a:t> </a:t>
                </a:r>
              </a:p>
            </p:txBody>
          </p:sp>
        </mc:Fallback>
      </mc:AlternateContent>
      <p:pic>
        <p:nvPicPr>
          <p:cNvPr id="1028" name="Picture 4">
            <a:extLst>
              <a:ext uri="{FF2B5EF4-FFF2-40B4-BE49-F238E27FC236}">
                <a16:creationId xmlns:a16="http://schemas.microsoft.com/office/drawing/2014/main" id="{2EB2DE09-8565-236A-892B-9583279DB0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3123" y="1786959"/>
            <a:ext cx="3395805" cy="310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59178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5FCFF2F-870F-EC4E-BBF1-7412696209F9}"/>
              </a:ext>
            </a:extLst>
          </p:cNvPr>
          <p:cNvSpPr>
            <a:spLocks noGrp="1"/>
          </p:cNvSpPr>
          <p:nvPr>
            <p:ph type="title"/>
          </p:nvPr>
        </p:nvSpPr>
        <p:spPr>
          <a:xfrm>
            <a:off x="1279075" y="174447"/>
            <a:ext cx="6722109" cy="593896"/>
          </a:xfrm>
        </p:spPr>
        <p:txBody>
          <a:bodyPr lIns="91440" tIns="45720" rIns="91440" bIns="45720" anchor="ctr"/>
          <a:lstStyle/>
          <a:p>
            <a:r>
              <a:rPr lang="fr-FR">
                <a:latin typeface="Trebuchet MS"/>
              </a:rPr>
              <a:t>« </a:t>
            </a:r>
            <a:r>
              <a:rPr lang="fr-FR" err="1">
                <a:latin typeface="Trebuchet MS"/>
              </a:rPr>
              <a:t>Naive</a:t>
            </a:r>
            <a:r>
              <a:rPr lang="fr-FR">
                <a:latin typeface="Trebuchet MS"/>
              </a:rPr>
              <a:t> » Method</a:t>
            </a:r>
            <a:endParaRPr lang="en-US"/>
          </a:p>
        </p:txBody>
      </p:sp>
      <p:sp>
        <p:nvSpPr>
          <p:cNvPr id="4" name="Espace réservé du contenu 3">
            <a:extLst>
              <a:ext uri="{FF2B5EF4-FFF2-40B4-BE49-F238E27FC236}">
                <a16:creationId xmlns:a16="http://schemas.microsoft.com/office/drawing/2014/main" id="{C1BE5BD3-02AE-E406-E989-DC7D8A2955BB}"/>
              </a:ext>
            </a:extLst>
          </p:cNvPr>
          <p:cNvSpPr>
            <a:spLocks noGrp="1"/>
          </p:cNvSpPr>
          <p:nvPr>
            <p:ph idx="1"/>
          </p:nvPr>
        </p:nvSpPr>
        <p:spPr/>
        <p:txBody>
          <a:bodyPr/>
          <a:lstStyle/>
          <a:p>
            <a:r>
              <a:rPr lang="fr-FR" sz="1200" err="1"/>
              <a:t>Consider</a:t>
            </a:r>
            <a:r>
              <a:rPr lang="fr-FR" sz="1200"/>
              <a:t> the </a:t>
            </a:r>
            <a:r>
              <a:rPr lang="fr-FR" sz="1200" err="1"/>
              <a:t>absolute</a:t>
            </a:r>
            <a:r>
              <a:rPr lang="fr-FR" sz="1200"/>
              <a:t> values of the </a:t>
            </a:r>
            <a:r>
              <a:rPr lang="fr-FR" sz="1200" err="1"/>
              <a:t>residuals</a:t>
            </a:r>
            <a:r>
              <a:rPr lang="fr-FR" sz="1200"/>
              <a:t> of the ML </a:t>
            </a:r>
            <a:r>
              <a:rPr lang="fr-FR" sz="1200" err="1"/>
              <a:t>estimator</a:t>
            </a:r>
            <a:r>
              <a:rPr lang="fr-FR" sz="1200"/>
              <a:t> on the training set. </a:t>
            </a:r>
            <a:r>
              <a:rPr lang="fr-FR" sz="1200" b="1" err="1"/>
              <a:t>Without</a:t>
            </a:r>
            <a:r>
              <a:rPr lang="fr-FR" sz="1200" b="1"/>
              <a:t> </a:t>
            </a:r>
            <a:r>
              <a:rPr lang="fr-FR" sz="1200" b="1" err="1"/>
              <a:t>refitting</a:t>
            </a:r>
            <a:r>
              <a:rPr lang="fr-FR" sz="1200"/>
              <a:t>.</a:t>
            </a:r>
          </a:p>
        </p:txBody>
      </p:sp>
      <p:sp>
        <p:nvSpPr>
          <p:cNvPr id="20" name="ZoneTexte 19">
            <a:extLst>
              <a:ext uri="{FF2B5EF4-FFF2-40B4-BE49-F238E27FC236}">
                <a16:creationId xmlns:a16="http://schemas.microsoft.com/office/drawing/2014/main" id="{633C9128-EA85-2EC0-87D7-59E679E774EE}"/>
              </a:ext>
            </a:extLst>
          </p:cNvPr>
          <p:cNvSpPr txBox="1"/>
          <p:nvPr/>
        </p:nvSpPr>
        <p:spPr>
          <a:xfrm>
            <a:off x="3696879" y="3312000"/>
            <a:ext cx="90700" cy="99461"/>
          </a:xfrm>
          <a:prstGeom prst="rect">
            <a:avLst/>
          </a:prstGeom>
          <a:noFill/>
        </p:spPr>
        <p:txBody>
          <a:bodyPr wrap="square" rtlCol="0">
            <a:spAutoFit/>
          </a:bodyPr>
          <a:lstStyle/>
          <a:p>
            <a:endParaRPr lang="fr-FR" sz="1200">
              <a:ea typeface="Segoe UI" panose="020B0502040204020203" pitchFamily="34" charset="0"/>
              <a:cs typeface="Segoe UI" panose="020B0502040204020203" pitchFamily="34" charset="0"/>
            </a:endParaRPr>
          </a:p>
        </p:txBody>
      </p:sp>
      <p:grpSp>
        <p:nvGrpSpPr>
          <p:cNvPr id="21" name="Groupe 20">
            <a:extLst>
              <a:ext uri="{FF2B5EF4-FFF2-40B4-BE49-F238E27FC236}">
                <a16:creationId xmlns:a16="http://schemas.microsoft.com/office/drawing/2014/main" id="{E2E78536-5099-3098-0BB8-42050881C73B}"/>
              </a:ext>
            </a:extLst>
          </p:cNvPr>
          <p:cNvGrpSpPr/>
          <p:nvPr/>
        </p:nvGrpSpPr>
        <p:grpSpPr>
          <a:xfrm>
            <a:off x="611188" y="1898392"/>
            <a:ext cx="2276573" cy="2571055"/>
            <a:chOff x="611188" y="1656878"/>
            <a:chExt cx="2276573" cy="2571055"/>
          </a:xfrm>
        </p:grpSpPr>
        <p:grpSp>
          <p:nvGrpSpPr>
            <p:cNvPr id="17" name="Groupe 16">
              <a:extLst>
                <a:ext uri="{FF2B5EF4-FFF2-40B4-BE49-F238E27FC236}">
                  <a16:creationId xmlns:a16="http://schemas.microsoft.com/office/drawing/2014/main" id="{20ECB973-9EC2-A01E-DF3B-C13D8E465736}"/>
                </a:ext>
              </a:extLst>
            </p:cNvPr>
            <p:cNvGrpSpPr/>
            <p:nvPr/>
          </p:nvGrpSpPr>
          <p:grpSpPr>
            <a:xfrm>
              <a:off x="611188" y="1656878"/>
              <a:ext cx="2276573" cy="2571055"/>
              <a:chOff x="611188" y="1656878"/>
              <a:chExt cx="2276573" cy="2571055"/>
            </a:xfrm>
          </p:grpSpPr>
          <p:pic>
            <p:nvPicPr>
              <p:cNvPr id="5" name="Image 4">
                <a:extLst>
                  <a:ext uri="{FF2B5EF4-FFF2-40B4-BE49-F238E27FC236}">
                    <a16:creationId xmlns:a16="http://schemas.microsoft.com/office/drawing/2014/main" id="{41FAC4E9-E560-2042-43C2-E1ECF9C885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188" y="1656878"/>
                <a:ext cx="2276573" cy="2571055"/>
              </a:xfrm>
              <a:prstGeom prst="rect">
                <a:avLst/>
              </a:prstGeom>
            </p:spPr>
          </p:pic>
          <p:sp>
            <p:nvSpPr>
              <p:cNvPr id="6" name="ZoneTexte 5">
                <a:extLst>
                  <a:ext uri="{FF2B5EF4-FFF2-40B4-BE49-F238E27FC236}">
                    <a16:creationId xmlns:a16="http://schemas.microsoft.com/office/drawing/2014/main" id="{E92D8561-A86A-C5E8-FA88-59A061CD5190}"/>
                  </a:ext>
                </a:extLst>
              </p:cNvPr>
              <p:cNvSpPr txBox="1"/>
              <p:nvPr/>
            </p:nvSpPr>
            <p:spPr>
              <a:xfrm>
                <a:off x="1249853" y="1656878"/>
                <a:ext cx="999242" cy="276999"/>
              </a:xfrm>
              <a:prstGeom prst="rect">
                <a:avLst/>
              </a:prstGeom>
              <a:solidFill>
                <a:schemeClr val="bg1"/>
              </a:solidFill>
            </p:spPr>
            <p:txBody>
              <a:bodyPr wrap="square" rtlCol="0">
                <a:spAutoFit/>
              </a:bodyPr>
              <a:lstStyle/>
              <a:p>
                <a:pPr algn="ctr"/>
                <a:r>
                  <a:rPr lang="fr-FR" sz="1200" err="1">
                    <a:ea typeface="Segoe UI" panose="020B0502040204020203" pitchFamily="34" charset="0"/>
                    <a:cs typeface="Segoe UI" panose="020B0502040204020203" pitchFamily="34" charset="0"/>
                  </a:rPr>
                  <a:t>Naive</a:t>
                </a:r>
                <a:endParaRPr lang="fr-FR" sz="1200">
                  <a:ea typeface="Segoe UI" panose="020B0502040204020203" pitchFamily="34" charset="0"/>
                  <a:cs typeface="Segoe UI" panose="020B0502040204020203" pitchFamily="34" charset="0"/>
                </a:endParaRPr>
              </a:p>
            </p:txBody>
          </p:sp>
          <p:sp>
            <p:nvSpPr>
              <p:cNvPr id="8" name="ZoneTexte 7">
                <a:extLst>
                  <a:ext uri="{FF2B5EF4-FFF2-40B4-BE49-F238E27FC236}">
                    <a16:creationId xmlns:a16="http://schemas.microsoft.com/office/drawing/2014/main" id="{AC486E50-35D2-4749-841E-802CC6FCB63F}"/>
                  </a:ext>
                </a:extLst>
              </p:cNvPr>
              <p:cNvSpPr txBox="1"/>
              <p:nvPr/>
            </p:nvSpPr>
            <p:spPr>
              <a:xfrm>
                <a:off x="2006714" y="2017810"/>
                <a:ext cx="242382" cy="144597"/>
              </a:xfrm>
              <a:prstGeom prst="rect">
                <a:avLst/>
              </a:prstGeom>
              <a:solidFill>
                <a:schemeClr val="bg1"/>
              </a:solidFill>
            </p:spPr>
            <p:txBody>
              <a:bodyPr wrap="square" rtlCol="0">
                <a:spAutoFit/>
              </a:bodyPr>
              <a:lstStyle/>
              <a:p>
                <a:endParaRPr lang="fr-FR" sz="1200">
                  <a:ea typeface="Segoe UI" panose="020B0502040204020203" pitchFamily="34" charset="0"/>
                  <a:cs typeface="Segoe UI" panose="020B0502040204020203" pitchFamily="34" charset="0"/>
                </a:endParaRPr>
              </a:p>
            </p:txBody>
          </p:sp>
          <p:sp>
            <p:nvSpPr>
              <p:cNvPr id="9" name="ZoneTexte 8">
                <a:extLst>
                  <a:ext uri="{FF2B5EF4-FFF2-40B4-BE49-F238E27FC236}">
                    <a16:creationId xmlns:a16="http://schemas.microsoft.com/office/drawing/2014/main" id="{B15351BB-CDBB-7A4E-65DC-981DCF076D01}"/>
                  </a:ext>
                </a:extLst>
              </p:cNvPr>
              <p:cNvSpPr txBox="1"/>
              <p:nvPr/>
            </p:nvSpPr>
            <p:spPr>
              <a:xfrm>
                <a:off x="2008283" y="2330466"/>
                <a:ext cx="242382" cy="144597"/>
              </a:xfrm>
              <a:prstGeom prst="rect">
                <a:avLst/>
              </a:prstGeom>
              <a:solidFill>
                <a:schemeClr val="bg1"/>
              </a:solidFill>
            </p:spPr>
            <p:txBody>
              <a:bodyPr wrap="square" rtlCol="0">
                <a:spAutoFit/>
              </a:bodyPr>
              <a:lstStyle/>
              <a:p>
                <a:endParaRPr lang="fr-FR" sz="1200">
                  <a:ea typeface="Segoe UI" panose="020B0502040204020203" pitchFamily="34" charset="0"/>
                  <a:cs typeface="Segoe UI" panose="020B0502040204020203" pitchFamily="34" charset="0"/>
                </a:endParaRPr>
              </a:p>
            </p:txBody>
          </p:sp>
          <p:sp>
            <p:nvSpPr>
              <p:cNvPr id="10" name="ZoneTexte 9">
                <a:extLst>
                  <a:ext uri="{FF2B5EF4-FFF2-40B4-BE49-F238E27FC236}">
                    <a16:creationId xmlns:a16="http://schemas.microsoft.com/office/drawing/2014/main" id="{F2A8FAC9-2E29-48F1-3E41-AEF92DCD5A7E}"/>
                  </a:ext>
                </a:extLst>
              </p:cNvPr>
              <p:cNvSpPr txBox="1"/>
              <p:nvPr/>
            </p:nvSpPr>
            <p:spPr>
              <a:xfrm>
                <a:off x="2009851" y="2841087"/>
                <a:ext cx="242382" cy="144597"/>
              </a:xfrm>
              <a:prstGeom prst="rect">
                <a:avLst/>
              </a:prstGeom>
              <a:solidFill>
                <a:schemeClr val="bg1"/>
              </a:solidFill>
            </p:spPr>
            <p:txBody>
              <a:bodyPr wrap="square" rtlCol="0">
                <a:spAutoFit/>
              </a:bodyPr>
              <a:lstStyle/>
              <a:p>
                <a:endParaRPr lang="fr-FR" sz="1200">
                  <a:ea typeface="Segoe UI" panose="020B0502040204020203" pitchFamily="34" charset="0"/>
                  <a:cs typeface="Segoe UI" panose="020B0502040204020203" pitchFamily="34" charset="0"/>
                </a:endParaRPr>
              </a:p>
            </p:txBody>
          </p:sp>
          <p:sp>
            <p:nvSpPr>
              <p:cNvPr id="11" name="ZoneTexte 10">
                <a:extLst>
                  <a:ext uri="{FF2B5EF4-FFF2-40B4-BE49-F238E27FC236}">
                    <a16:creationId xmlns:a16="http://schemas.microsoft.com/office/drawing/2014/main" id="{EBA15F2F-200F-03A7-2A32-2194FBBA7011}"/>
                  </a:ext>
                </a:extLst>
              </p:cNvPr>
              <p:cNvSpPr txBox="1"/>
              <p:nvPr/>
            </p:nvSpPr>
            <p:spPr>
              <a:xfrm>
                <a:off x="2001992" y="3417696"/>
                <a:ext cx="242382" cy="144597"/>
              </a:xfrm>
              <a:prstGeom prst="rect">
                <a:avLst/>
              </a:prstGeom>
              <a:solidFill>
                <a:schemeClr val="bg1"/>
              </a:solidFill>
            </p:spPr>
            <p:txBody>
              <a:bodyPr wrap="square" rtlCol="0">
                <a:spAutoFit/>
              </a:bodyPr>
              <a:lstStyle/>
              <a:p>
                <a:endParaRPr lang="fr-FR" sz="1200">
                  <a:ea typeface="Segoe UI" panose="020B0502040204020203" pitchFamily="34" charset="0"/>
                  <a:cs typeface="Segoe UI" panose="020B0502040204020203" pitchFamily="34" charset="0"/>
                </a:endParaRPr>
              </a:p>
            </p:txBody>
          </p:sp>
        </p:grpSp>
        <p:sp>
          <p:nvSpPr>
            <p:cNvPr id="19" name="Rectangle 18">
              <a:extLst>
                <a:ext uri="{FF2B5EF4-FFF2-40B4-BE49-F238E27FC236}">
                  <a16:creationId xmlns:a16="http://schemas.microsoft.com/office/drawing/2014/main" id="{404F0118-ADB6-BE50-7BB1-5E4DE07D2FD8}"/>
                </a:ext>
              </a:extLst>
            </p:cNvPr>
            <p:cNvSpPr/>
            <p:nvPr/>
          </p:nvSpPr>
          <p:spPr>
            <a:xfrm>
              <a:off x="2001992" y="2162407"/>
              <a:ext cx="101755" cy="93552"/>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200" err="1">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22" name="Rectangle 21">
              <a:extLst>
                <a:ext uri="{FF2B5EF4-FFF2-40B4-BE49-F238E27FC236}">
                  <a16:creationId xmlns:a16="http://schemas.microsoft.com/office/drawing/2014/main" id="{C3E083E8-EBF9-6229-C93C-E5363707D418}"/>
                </a:ext>
              </a:extLst>
            </p:cNvPr>
            <p:cNvSpPr/>
            <p:nvPr/>
          </p:nvSpPr>
          <p:spPr>
            <a:xfrm>
              <a:off x="1994135" y="2484000"/>
              <a:ext cx="109612" cy="90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200" err="1">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23" name="Rectangle 22">
              <a:extLst>
                <a:ext uri="{FF2B5EF4-FFF2-40B4-BE49-F238E27FC236}">
                  <a16:creationId xmlns:a16="http://schemas.microsoft.com/office/drawing/2014/main" id="{A023B7F9-62B3-2486-99A4-EE8338BC309E}"/>
                </a:ext>
              </a:extLst>
            </p:cNvPr>
            <p:cNvSpPr/>
            <p:nvPr/>
          </p:nvSpPr>
          <p:spPr>
            <a:xfrm>
              <a:off x="1995705" y="2985189"/>
              <a:ext cx="109612" cy="936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200" err="1">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24" name="Rectangle 23">
              <a:extLst>
                <a:ext uri="{FF2B5EF4-FFF2-40B4-BE49-F238E27FC236}">
                  <a16:creationId xmlns:a16="http://schemas.microsoft.com/office/drawing/2014/main" id="{74033456-D7AC-D448-A0D9-57A5BD4CE78D}"/>
                </a:ext>
              </a:extLst>
            </p:cNvPr>
            <p:cNvSpPr/>
            <p:nvPr/>
          </p:nvSpPr>
          <p:spPr>
            <a:xfrm>
              <a:off x="1997273" y="3561795"/>
              <a:ext cx="109612" cy="936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200" err="1">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grpSp>
      <p:pic>
        <p:nvPicPr>
          <p:cNvPr id="32" name="Image 31" descr="Une image contenant texte&#10;&#10;Description générée automatiquement">
            <a:extLst>
              <a:ext uri="{FF2B5EF4-FFF2-40B4-BE49-F238E27FC236}">
                <a16:creationId xmlns:a16="http://schemas.microsoft.com/office/drawing/2014/main" id="{2024B99B-7B34-82A1-CA7A-50049B5C05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0129" y="1425600"/>
            <a:ext cx="3732480" cy="604800"/>
          </a:xfrm>
          <a:prstGeom prst="rect">
            <a:avLst/>
          </a:prstGeom>
        </p:spPr>
      </p:pic>
      <p:pic>
        <p:nvPicPr>
          <p:cNvPr id="2054" name="Picture 6">
            <a:extLst>
              <a:ext uri="{FF2B5EF4-FFF2-40B4-BE49-F238E27FC236}">
                <a16:creationId xmlns:a16="http://schemas.microsoft.com/office/drawing/2014/main" id="{ACA8ADEF-13BF-BA53-7836-8AE8099FEA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000" y="2030400"/>
            <a:ext cx="3132167" cy="28656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461FDB75-06D5-AAAD-D173-2F5E208E8047}"/>
              </a:ext>
            </a:extLst>
          </p:cNvPr>
          <p:cNvSpPr txBox="1"/>
          <p:nvPr/>
        </p:nvSpPr>
        <p:spPr>
          <a:xfrm>
            <a:off x="611188" y="1276864"/>
            <a:ext cx="3005951" cy="461665"/>
          </a:xfrm>
          <a:prstGeom prst="rect">
            <a:avLst/>
          </a:prstGeom>
          <a:noFill/>
        </p:spPr>
        <p:txBody>
          <a:bodyPr wrap="none" rtlCol="0">
            <a:spAutoFit/>
          </a:bodyPr>
          <a:lstStyle/>
          <a:p>
            <a:r>
              <a:rPr lang="fr-FR" sz="1200" b="1"/>
              <a:t>No </a:t>
            </a:r>
            <a:r>
              <a:rPr lang="fr-FR" sz="1200" b="1" err="1"/>
              <a:t>guarantee</a:t>
            </a:r>
            <a:r>
              <a:rPr lang="fr-FR" sz="1200" b="1"/>
              <a:t> on the </a:t>
            </a:r>
            <a:r>
              <a:rPr lang="fr-FR" sz="1200" b="1" err="1"/>
              <a:t>coverage</a:t>
            </a:r>
            <a:r>
              <a:rPr lang="fr-FR" sz="1200" b="1"/>
              <a:t> control </a:t>
            </a:r>
          </a:p>
          <a:p>
            <a:r>
              <a:rPr lang="fr-FR" sz="1200" err="1"/>
              <a:t>notably</a:t>
            </a:r>
            <a:r>
              <a:rPr lang="fr-FR" sz="1200"/>
              <a:t> in case of </a:t>
            </a:r>
            <a:r>
              <a:rPr lang="fr-FR" sz="1200" err="1"/>
              <a:t>overfitting</a:t>
            </a:r>
            <a:r>
              <a:rPr lang="fr-FR" sz="1200"/>
              <a:t> </a:t>
            </a:r>
          </a:p>
        </p:txBody>
      </p:sp>
    </p:spTree>
    <p:extLst>
      <p:ext uri="{BB962C8B-B14F-4D97-AF65-F5344CB8AC3E}">
        <p14:creationId xmlns:p14="http://schemas.microsoft.com/office/powerpoint/2010/main" val="27187173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5FCFF2F-870F-EC4E-BBF1-7412696209F9}"/>
              </a:ext>
            </a:extLst>
          </p:cNvPr>
          <p:cNvSpPr>
            <a:spLocks noGrp="1"/>
          </p:cNvSpPr>
          <p:nvPr>
            <p:ph type="title"/>
          </p:nvPr>
        </p:nvSpPr>
        <p:spPr>
          <a:xfrm>
            <a:off x="1279075" y="174447"/>
            <a:ext cx="6722109" cy="593896"/>
          </a:xfrm>
        </p:spPr>
        <p:txBody>
          <a:bodyPr lIns="91440" tIns="45720" rIns="91440" bIns="45720" anchor="ctr"/>
          <a:lstStyle/>
          <a:p>
            <a:r>
              <a:rPr lang="fr-FR">
                <a:latin typeface="Trebuchet MS"/>
              </a:rPr>
              <a:t>« </a:t>
            </a:r>
            <a:r>
              <a:rPr lang="fr-FR" err="1">
                <a:latin typeface="Trebuchet MS"/>
              </a:rPr>
              <a:t>Jackknife</a:t>
            </a:r>
            <a:r>
              <a:rPr lang="fr-FR">
                <a:latin typeface="Trebuchet MS"/>
              </a:rPr>
              <a:t> » Method</a:t>
            </a:r>
            <a:endParaRPr lang="en-US"/>
          </a:p>
        </p:txBody>
      </p:sp>
      <p:sp>
        <p:nvSpPr>
          <p:cNvPr id="4" name="Espace réservé du contenu 3">
            <a:extLst>
              <a:ext uri="{FF2B5EF4-FFF2-40B4-BE49-F238E27FC236}">
                <a16:creationId xmlns:a16="http://schemas.microsoft.com/office/drawing/2014/main" id="{C1BE5BD3-02AE-E406-E989-DC7D8A2955BB}"/>
              </a:ext>
            </a:extLst>
          </p:cNvPr>
          <p:cNvSpPr>
            <a:spLocks noGrp="1"/>
          </p:cNvSpPr>
          <p:nvPr>
            <p:ph idx="1"/>
          </p:nvPr>
        </p:nvSpPr>
        <p:spPr/>
        <p:txBody>
          <a:bodyPr/>
          <a:lstStyle/>
          <a:p>
            <a:r>
              <a:rPr lang="fr-FR" sz="1200"/>
              <a:t>On the training set, </a:t>
            </a:r>
            <a:r>
              <a:rPr lang="fr-FR" sz="1200" err="1"/>
              <a:t>consider</a:t>
            </a:r>
            <a:r>
              <a:rPr lang="fr-FR" sz="1200"/>
              <a:t> the </a:t>
            </a:r>
            <a:r>
              <a:rPr lang="fr-FR" sz="1200" err="1"/>
              <a:t>absolute</a:t>
            </a:r>
            <a:r>
              <a:rPr lang="fr-FR" sz="1200"/>
              <a:t> values of the </a:t>
            </a:r>
            <a:r>
              <a:rPr lang="fr-FR" sz="1200" err="1"/>
              <a:t>residuals</a:t>
            </a:r>
            <a:r>
              <a:rPr lang="fr-FR" sz="1200"/>
              <a:t> of the  </a:t>
            </a:r>
            <a:r>
              <a:rPr lang="fr-FR" sz="1200" b="1" err="1"/>
              <a:t>estimators</a:t>
            </a:r>
            <a:r>
              <a:rPr lang="fr-FR" sz="1200" b="1"/>
              <a:t> </a:t>
            </a:r>
            <a:r>
              <a:rPr lang="fr-FR" sz="1200" b="1" err="1"/>
              <a:t>refitted</a:t>
            </a:r>
            <a:r>
              <a:rPr lang="fr-FR" sz="1200" b="1"/>
              <a:t> on «</a:t>
            </a:r>
            <a:r>
              <a:rPr lang="fr-FR" sz="1200" b="1" err="1"/>
              <a:t>Leave</a:t>
            </a:r>
            <a:r>
              <a:rPr lang="fr-FR" sz="1200" b="1"/>
              <a:t>-One-Out» </a:t>
            </a:r>
            <a:r>
              <a:rPr lang="fr-FR" sz="1200" b="1" err="1"/>
              <a:t>subsamplings</a:t>
            </a:r>
            <a:endParaRPr lang="fr-FR" sz="1200" b="1"/>
          </a:p>
          <a:p>
            <a:pPr marL="0" indent="0">
              <a:buNone/>
            </a:pPr>
            <a:endParaRPr lang="fr-FR" sz="1200"/>
          </a:p>
        </p:txBody>
      </p:sp>
      <p:sp>
        <p:nvSpPr>
          <p:cNvPr id="20" name="ZoneTexte 19">
            <a:extLst>
              <a:ext uri="{FF2B5EF4-FFF2-40B4-BE49-F238E27FC236}">
                <a16:creationId xmlns:a16="http://schemas.microsoft.com/office/drawing/2014/main" id="{633C9128-EA85-2EC0-87D7-59E679E774EE}"/>
              </a:ext>
            </a:extLst>
          </p:cNvPr>
          <p:cNvSpPr txBox="1"/>
          <p:nvPr/>
        </p:nvSpPr>
        <p:spPr>
          <a:xfrm>
            <a:off x="3696879" y="3312000"/>
            <a:ext cx="90700" cy="99461"/>
          </a:xfrm>
          <a:prstGeom prst="rect">
            <a:avLst/>
          </a:prstGeom>
          <a:noFill/>
        </p:spPr>
        <p:txBody>
          <a:bodyPr wrap="square" rtlCol="0">
            <a:spAutoFit/>
          </a:bodyPr>
          <a:lstStyle/>
          <a:p>
            <a:endParaRPr lang="fr-FR" sz="1200">
              <a:ea typeface="Segoe UI" panose="020B0502040204020203" pitchFamily="34" charset="0"/>
              <a:cs typeface="Segoe UI" panose="020B0502040204020203" pitchFamily="34" charset="0"/>
            </a:endParaRPr>
          </a:p>
        </p:txBody>
      </p:sp>
      <p:grpSp>
        <p:nvGrpSpPr>
          <p:cNvPr id="26" name="Groupe 25">
            <a:extLst>
              <a:ext uri="{FF2B5EF4-FFF2-40B4-BE49-F238E27FC236}">
                <a16:creationId xmlns:a16="http://schemas.microsoft.com/office/drawing/2014/main" id="{70D4AA74-EF56-5322-2242-23B531818D37}"/>
              </a:ext>
            </a:extLst>
          </p:cNvPr>
          <p:cNvGrpSpPr/>
          <p:nvPr/>
        </p:nvGrpSpPr>
        <p:grpSpPr>
          <a:xfrm>
            <a:off x="612000" y="1656000"/>
            <a:ext cx="2276573" cy="2570400"/>
            <a:chOff x="526087" y="1752314"/>
            <a:chExt cx="2276573" cy="2556133"/>
          </a:xfrm>
        </p:grpSpPr>
        <p:pic>
          <p:nvPicPr>
            <p:cNvPr id="27" name="Image 26">
              <a:extLst>
                <a:ext uri="{FF2B5EF4-FFF2-40B4-BE49-F238E27FC236}">
                  <a16:creationId xmlns:a16="http://schemas.microsoft.com/office/drawing/2014/main" id="{1682407E-C3DB-EFB6-AD6E-BFC3AECB1CE2}"/>
                </a:ext>
              </a:extLst>
            </p:cNvPr>
            <p:cNvPicPr>
              <a:picLocks noChangeAspect="1"/>
            </p:cNvPicPr>
            <p:nvPr/>
          </p:nvPicPr>
          <p:blipFill>
            <a:blip r:embed="rId3"/>
            <a:stretch>
              <a:fillRect/>
            </a:stretch>
          </p:blipFill>
          <p:spPr>
            <a:xfrm>
              <a:off x="526087" y="1805349"/>
              <a:ext cx="2276573" cy="2503098"/>
            </a:xfrm>
            <a:prstGeom prst="rect">
              <a:avLst/>
            </a:prstGeom>
          </p:spPr>
        </p:pic>
        <p:sp>
          <p:nvSpPr>
            <p:cNvPr id="28" name="ZoneTexte 27">
              <a:extLst>
                <a:ext uri="{FF2B5EF4-FFF2-40B4-BE49-F238E27FC236}">
                  <a16:creationId xmlns:a16="http://schemas.microsoft.com/office/drawing/2014/main" id="{1F9CA444-6E17-0C9F-FE6B-A4855A968C86}"/>
                </a:ext>
              </a:extLst>
            </p:cNvPr>
            <p:cNvSpPr txBox="1"/>
            <p:nvPr/>
          </p:nvSpPr>
          <p:spPr>
            <a:xfrm>
              <a:off x="1131812" y="1752314"/>
              <a:ext cx="970365" cy="276999"/>
            </a:xfrm>
            <a:prstGeom prst="rect">
              <a:avLst/>
            </a:prstGeom>
            <a:solidFill>
              <a:schemeClr val="bg1"/>
            </a:solidFill>
          </p:spPr>
          <p:txBody>
            <a:bodyPr wrap="square" rtlCol="0">
              <a:spAutoFit/>
            </a:bodyPr>
            <a:lstStyle/>
            <a:p>
              <a:pPr algn="ctr"/>
              <a:r>
                <a:rPr lang="fr-FR" sz="1200" err="1">
                  <a:ea typeface="Segoe UI" panose="020B0502040204020203" pitchFamily="34" charset="0"/>
                  <a:cs typeface="Segoe UI" panose="020B0502040204020203" pitchFamily="34" charset="0"/>
                </a:rPr>
                <a:t>Jackknife</a:t>
              </a:r>
              <a:endParaRPr lang="fr-FR" sz="1200">
                <a:ea typeface="Segoe UI" panose="020B0502040204020203" pitchFamily="34" charset="0"/>
                <a:cs typeface="Segoe UI" panose="020B0502040204020203" pitchFamily="34" charset="0"/>
              </a:endParaRPr>
            </a:p>
          </p:txBody>
        </p:sp>
      </p:grpSp>
      <p:pic>
        <p:nvPicPr>
          <p:cNvPr id="18" name="Image 17" descr="Une image contenant texte&#10;&#10;Description générée automatiquement">
            <a:extLst>
              <a:ext uri="{FF2B5EF4-FFF2-40B4-BE49-F238E27FC236}">
                <a16:creationId xmlns:a16="http://schemas.microsoft.com/office/drawing/2014/main" id="{523CFB8C-491A-844D-D61C-60F901734B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425600"/>
            <a:ext cx="4373843" cy="604800"/>
          </a:xfrm>
          <a:prstGeom prst="rect">
            <a:avLst/>
          </a:prstGeom>
        </p:spPr>
      </p:pic>
      <p:pic>
        <p:nvPicPr>
          <p:cNvPr id="4100" name="Picture 4">
            <a:extLst>
              <a:ext uri="{FF2B5EF4-FFF2-40B4-BE49-F238E27FC236}">
                <a16:creationId xmlns:a16="http://schemas.microsoft.com/office/drawing/2014/main" id="{CBB36D4F-D6AC-B506-6F0E-E9B1B7C25E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000" y="2030400"/>
            <a:ext cx="3132167" cy="28656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58FC4646-A059-5A93-9983-A72F9E25FA63}"/>
              </a:ext>
            </a:extLst>
          </p:cNvPr>
          <p:cNvSpPr txBox="1"/>
          <p:nvPr/>
        </p:nvSpPr>
        <p:spPr>
          <a:xfrm>
            <a:off x="701377" y="1405666"/>
            <a:ext cx="2903359" cy="276999"/>
          </a:xfrm>
          <a:prstGeom prst="rect">
            <a:avLst/>
          </a:prstGeom>
          <a:noFill/>
        </p:spPr>
        <p:txBody>
          <a:bodyPr wrap="none" rtlCol="0">
            <a:spAutoFit/>
          </a:bodyPr>
          <a:lstStyle/>
          <a:p>
            <a:r>
              <a:rPr lang="fr-FR" sz="1200" b="1"/>
              <a:t>No </a:t>
            </a:r>
            <a:r>
              <a:rPr lang="fr-FR" sz="1200" b="1" err="1"/>
              <a:t>guarantee</a:t>
            </a:r>
            <a:r>
              <a:rPr lang="fr-FR" sz="1200" b="1"/>
              <a:t> on the </a:t>
            </a:r>
            <a:r>
              <a:rPr lang="fr-FR" sz="1200" b="1" err="1"/>
              <a:t>coverage</a:t>
            </a:r>
            <a:r>
              <a:rPr lang="fr-FR" sz="1200" b="1"/>
              <a:t> control</a:t>
            </a:r>
          </a:p>
        </p:txBody>
      </p:sp>
    </p:spTree>
    <p:extLst>
      <p:ext uri="{BB962C8B-B14F-4D97-AF65-F5344CB8AC3E}">
        <p14:creationId xmlns:p14="http://schemas.microsoft.com/office/powerpoint/2010/main" val="25906599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5FCFF2F-870F-EC4E-BBF1-7412696209F9}"/>
              </a:ext>
            </a:extLst>
          </p:cNvPr>
          <p:cNvSpPr>
            <a:spLocks noGrp="1"/>
          </p:cNvSpPr>
          <p:nvPr>
            <p:ph type="title"/>
          </p:nvPr>
        </p:nvSpPr>
        <p:spPr>
          <a:xfrm>
            <a:off x="1279075" y="174447"/>
            <a:ext cx="6722109" cy="593896"/>
          </a:xfrm>
        </p:spPr>
        <p:txBody>
          <a:bodyPr lIns="91440" tIns="45720" rIns="91440" bIns="45720" anchor="ctr"/>
          <a:lstStyle/>
          <a:p>
            <a:r>
              <a:rPr lang="fr-FR">
                <a:latin typeface="Trebuchet MS"/>
              </a:rPr>
              <a:t>« </a:t>
            </a:r>
            <a:r>
              <a:rPr lang="fr-FR" err="1">
                <a:latin typeface="Trebuchet MS"/>
              </a:rPr>
              <a:t>Jackknife</a:t>
            </a:r>
            <a:r>
              <a:rPr lang="fr-FR">
                <a:latin typeface="Trebuchet MS"/>
              </a:rPr>
              <a:t> + » Method</a:t>
            </a:r>
            <a:endParaRPr lang="en-US"/>
          </a:p>
        </p:txBody>
      </p:sp>
      <p:sp>
        <p:nvSpPr>
          <p:cNvPr id="4" name="Espace réservé du contenu 3">
            <a:extLst>
              <a:ext uri="{FF2B5EF4-FFF2-40B4-BE49-F238E27FC236}">
                <a16:creationId xmlns:a16="http://schemas.microsoft.com/office/drawing/2014/main" id="{C1BE5BD3-02AE-E406-E989-DC7D8A2955BB}"/>
              </a:ext>
            </a:extLst>
          </p:cNvPr>
          <p:cNvSpPr>
            <a:spLocks noGrp="1"/>
          </p:cNvSpPr>
          <p:nvPr>
            <p:ph idx="1"/>
          </p:nvPr>
        </p:nvSpPr>
        <p:spPr/>
        <p:txBody>
          <a:bodyPr/>
          <a:lstStyle/>
          <a:p>
            <a:r>
              <a:rPr lang="fr-FR" sz="1200" err="1"/>
              <a:t>Similar</a:t>
            </a:r>
            <a:r>
              <a:rPr lang="fr-FR" sz="1200"/>
              <a:t> to the </a:t>
            </a:r>
            <a:r>
              <a:rPr lang="fr-FR" sz="1200" b="1" err="1"/>
              <a:t>Jackknife</a:t>
            </a:r>
            <a:r>
              <a:rPr lang="fr-FR" sz="1200"/>
              <a:t> </a:t>
            </a:r>
            <a:r>
              <a:rPr lang="fr-FR" sz="1200" err="1"/>
              <a:t>method</a:t>
            </a:r>
            <a:r>
              <a:rPr lang="fr-FR" sz="1200"/>
              <a:t>, plus, on the </a:t>
            </a:r>
            <a:r>
              <a:rPr lang="fr-FR" sz="1200" b="1"/>
              <a:t>validation set, not </a:t>
            </a:r>
            <a:r>
              <a:rPr lang="fr-FR" sz="1200" b="1" err="1"/>
              <a:t>only</a:t>
            </a:r>
            <a:r>
              <a:rPr lang="fr-FR" sz="1200" b="1"/>
              <a:t> </a:t>
            </a:r>
            <a:r>
              <a:rPr lang="fr-FR" sz="1200" b="1" err="1"/>
              <a:t>consider</a:t>
            </a:r>
            <a:r>
              <a:rPr lang="fr-FR" sz="1200" b="1"/>
              <a:t> the </a:t>
            </a:r>
            <a:r>
              <a:rPr lang="fr-FR" sz="1200" b="1" err="1"/>
              <a:t>prediction</a:t>
            </a:r>
            <a:r>
              <a:rPr lang="fr-FR" sz="1200" b="1"/>
              <a:t> of a single </a:t>
            </a:r>
            <a:r>
              <a:rPr lang="fr-FR" sz="1200" b="1" err="1"/>
              <a:t>estimator</a:t>
            </a:r>
            <a:r>
              <a:rPr lang="fr-FR" sz="1200" b="1"/>
              <a:t>, but the </a:t>
            </a:r>
            <a:r>
              <a:rPr lang="fr-FR" sz="1200" b="1" err="1"/>
              <a:t>predictions</a:t>
            </a:r>
            <a:r>
              <a:rPr lang="fr-FR" sz="1200" b="1"/>
              <a:t> made by the </a:t>
            </a:r>
            <a:r>
              <a:rPr lang="fr-FR" sz="1200" b="1" err="1"/>
              <a:t>refitted</a:t>
            </a:r>
            <a:r>
              <a:rPr lang="fr-FR" sz="1200" b="1"/>
              <a:t> </a:t>
            </a:r>
            <a:r>
              <a:rPr lang="fr-FR" sz="1200" b="1" err="1"/>
              <a:t>estimators</a:t>
            </a:r>
            <a:r>
              <a:rPr lang="fr-FR" sz="1200" b="1"/>
              <a:t>.</a:t>
            </a:r>
          </a:p>
        </p:txBody>
      </p:sp>
      <p:sp>
        <p:nvSpPr>
          <p:cNvPr id="20" name="ZoneTexte 19">
            <a:extLst>
              <a:ext uri="{FF2B5EF4-FFF2-40B4-BE49-F238E27FC236}">
                <a16:creationId xmlns:a16="http://schemas.microsoft.com/office/drawing/2014/main" id="{633C9128-EA85-2EC0-87D7-59E679E774EE}"/>
              </a:ext>
            </a:extLst>
          </p:cNvPr>
          <p:cNvSpPr txBox="1"/>
          <p:nvPr/>
        </p:nvSpPr>
        <p:spPr>
          <a:xfrm>
            <a:off x="3696879" y="3312000"/>
            <a:ext cx="90700" cy="99461"/>
          </a:xfrm>
          <a:prstGeom prst="rect">
            <a:avLst/>
          </a:prstGeom>
          <a:noFill/>
        </p:spPr>
        <p:txBody>
          <a:bodyPr wrap="square" rtlCol="0">
            <a:spAutoFit/>
          </a:bodyPr>
          <a:lstStyle/>
          <a:p>
            <a:endParaRPr lang="fr-FR" sz="1200">
              <a:ea typeface="Segoe UI" panose="020B0502040204020203" pitchFamily="34" charset="0"/>
              <a:cs typeface="Segoe UI" panose="020B0502040204020203" pitchFamily="34" charset="0"/>
            </a:endParaRPr>
          </a:p>
        </p:txBody>
      </p:sp>
      <p:grpSp>
        <p:nvGrpSpPr>
          <p:cNvPr id="7" name="Groupe 6">
            <a:extLst>
              <a:ext uri="{FF2B5EF4-FFF2-40B4-BE49-F238E27FC236}">
                <a16:creationId xmlns:a16="http://schemas.microsoft.com/office/drawing/2014/main" id="{F541F49A-C7FE-CCC3-8EFB-581A6056C947}"/>
              </a:ext>
            </a:extLst>
          </p:cNvPr>
          <p:cNvGrpSpPr/>
          <p:nvPr/>
        </p:nvGrpSpPr>
        <p:grpSpPr>
          <a:xfrm>
            <a:off x="598958" y="1899047"/>
            <a:ext cx="2275200" cy="2570400"/>
            <a:chOff x="754472" y="1668896"/>
            <a:chExt cx="2374900" cy="2908300"/>
          </a:xfrm>
        </p:grpSpPr>
        <p:pic>
          <p:nvPicPr>
            <p:cNvPr id="5" name="Image 4">
              <a:extLst>
                <a:ext uri="{FF2B5EF4-FFF2-40B4-BE49-F238E27FC236}">
                  <a16:creationId xmlns:a16="http://schemas.microsoft.com/office/drawing/2014/main" id="{8783ED63-0EEA-4318-CCAF-7CC7CA1FC2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472" y="1668896"/>
              <a:ext cx="2374900" cy="2908300"/>
            </a:xfrm>
            <a:prstGeom prst="rect">
              <a:avLst/>
            </a:prstGeom>
          </p:spPr>
        </p:pic>
        <p:sp>
          <p:nvSpPr>
            <p:cNvPr id="6" name="ZoneTexte 5">
              <a:extLst>
                <a:ext uri="{FF2B5EF4-FFF2-40B4-BE49-F238E27FC236}">
                  <a16:creationId xmlns:a16="http://schemas.microsoft.com/office/drawing/2014/main" id="{95FD6ADD-6561-D485-20D6-931A486E2B22}"/>
                </a:ext>
              </a:extLst>
            </p:cNvPr>
            <p:cNvSpPr txBox="1"/>
            <p:nvPr/>
          </p:nvSpPr>
          <p:spPr>
            <a:xfrm>
              <a:off x="1279075" y="1668896"/>
              <a:ext cx="1171894" cy="282452"/>
            </a:xfrm>
            <a:prstGeom prst="rect">
              <a:avLst/>
            </a:prstGeom>
            <a:solidFill>
              <a:schemeClr val="bg1"/>
            </a:solidFill>
          </p:spPr>
          <p:txBody>
            <a:bodyPr wrap="square" rtlCol="0">
              <a:spAutoFit/>
            </a:bodyPr>
            <a:lstStyle/>
            <a:p>
              <a:pPr algn="ctr"/>
              <a:r>
                <a:rPr lang="fr-FR" sz="1200" err="1">
                  <a:ea typeface="Segoe UI" panose="020B0502040204020203" pitchFamily="34" charset="0"/>
                  <a:cs typeface="Segoe UI" panose="020B0502040204020203" pitchFamily="34" charset="0"/>
                </a:rPr>
                <a:t>Jackknife</a:t>
              </a:r>
              <a:r>
                <a:rPr lang="fr-FR" sz="1200">
                  <a:ea typeface="Segoe UI" panose="020B0502040204020203" pitchFamily="34" charset="0"/>
                  <a:cs typeface="Segoe UI" panose="020B0502040204020203" pitchFamily="34" charset="0"/>
                </a:rPr>
                <a:t> + </a:t>
              </a:r>
            </a:p>
          </p:txBody>
        </p:sp>
      </p:grpSp>
      <p:pic>
        <p:nvPicPr>
          <p:cNvPr id="11" name="Image 10" descr="Une image contenant texte&#10;&#10;Description générée automatiquement">
            <a:extLst>
              <a:ext uri="{FF2B5EF4-FFF2-40B4-BE49-F238E27FC236}">
                <a16:creationId xmlns:a16="http://schemas.microsoft.com/office/drawing/2014/main" id="{A105E762-A953-6852-BCCA-40C5C67204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0129" y="1423832"/>
            <a:ext cx="4429271" cy="604800"/>
          </a:xfrm>
          <a:prstGeom prst="rect">
            <a:avLst/>
          </a:prstGeom>
        </p:spPr>
      </p:pic>
      <p:pic>
        <p:nvPicPr>
          <p:cNvPr id="6148" name="Picture 4">
            <a:extLst>
              <a:ext uri="{FF2B5EF4-FFF2-40B4-BE49-F238E27FC236}">
                <a16:creationId xmlns:a16="http://schemas.microsoft.com/office/drawing/2014/main" id="{BA1F128D-2A2B-D14F-A1E6-C50FC9873C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000" y="2030400"/>
            <a:ext cx="3132167" cy="28656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EA578EEB-2B87-8B5E-EFEA-A8C287614775}"/>
              </a:ext>
            </a:extLst>
          </p:cNvPr>
          <p:cNvSpPr txBox="1"/>
          <p:nvPr/>
        </p:nvSpPr>
        <p:spPr>
          <a:xfrm>
            <a:off x="612000" y="1423832"/>
            <a:ext cx="2262158" cy="276999"/>
          </a:xfrm>
          <a:prstGeom prst="rect">
            <a:avLst/>
          </a:prstGeom>
          <a:noFill/>
        </p:spPr>
        <p:txBody>
          <a:bodyPr wrap="none" rtlCol="0">
            <a:spAutoFit/>
          </a:bodyPr>
          <a:lstStyle/>
          <a:p>
            <a:r>
              <a:rPr lang="fr-FR" sz="1200" b="1" err="1">
                <a:ea typeface="Segoe UI" panose="020B0502040204020203" pitchFamily="34" charset="0"/>
                <a:cs typeface="Segoe UI" panose="020B0502040204020203" pitchFamily="34" charset="0"/>
              </a:rPr>
              <a:t>Coverage</a:t>
            </a:r>
            <a:r>
              <a:rPr lang="fr-FR" sz="1200" b="1">
                <a:ea typeface="Segoe UI" panose="020B0502040204020203" pitchFamily="34" charset="0"/>
                <a:cs typeface="Segoe UI" panose="020B0502040204020203" pitchFamily="34" charset="0"/>
              </a:rPr>
              <a:t> control </a:t>
            </a:r>
            <a:r>
              <a:rPr lang="fr-FR" sz="1200" b="1" err="1">
                <a:ea typeface="Segoe UI" panose="020B0502040204020203" pitchFamily="34" charset="0"/>
                <a:cs typeface="Segoe UI" panose="020B0502040204020203" pitchFamily="34" charset="0"/>
              </a:rPr>
              <a:t>guaranteed</a:t>
            </a:r>
            <a:endParaRPr lang="fr-FR" sz="1200" b="1">
              <a:ea typeface="Segoe UI" panose="020B0502040204020203" pitchFamily="34" charset="0"/>
              <a:cs typeface="Segoe UI" panose="020B0502040204020203" pitchFamily="34" charset="0"/>
            </a:endParaRPr>
          </a:p>
        </p:txBody>
      </p:sp>
      <p:sp>
        <p:nvSpPr>
          <p:cNvPr id="8" name="ZoneTexte 7">
            <a:extLst>
              <a:ext uri="{FF2B5EF4-FFF2-40B4-BE49-F238E27FC236}">
                <a16:creationId xmlns:a16="http://schemas.microsoft.com/office/drawing/2014/main" id="{1EBEC811-73DB-ABDA-B37B-AE6BBE4AF069}"/>
              </a:ext>
            </a:extLst>
          </p:cNvPr>
          <p:cNvSpPr txBox="1"/>
          <p:nvPr/>
        </p:nvSpPr>
        <p:spPr>
          <a:xfrm>
            <a:off x="0" y="4780584"/>
            <a:ext cx="2417650" cy="369332"/>
          </a:xfrm>
          <a:prstGeom prst="rect">
            <a:avLst/>
          </a:prstGeom>
          <a:noFill/>
        </p:spPr>
        <p:txBody>
          <a:bodyPr wrap="none" rtlCol="0">
            <a:spAutoFit/>
          </a:bodyPr>
          <a:lstStyle/>
          <a:p>
            <a:r>
              <a:rPr lang="fr-FR" sz="900" b="1" u="sng" err="1"/>
              <a:t>Predictive</a:t>
            </a:r>
            <a:r>
              <a:rPr lang="fr-FR" sz="900" b="1" u="sng"/>
              <a:t> </a:t>
            </a:r>
            <a:r>
              <a:rPr lang="fr-FR" sz="900" b="1" u="sng" err="1"/>
              <a:t>inference</a:t>
            </a:r>
            <a:r>
              <a:rPr lang="fr-FR" sz="900" b="1" u="sng"/>
              <a:t> </a:t>
            </a:r>
            <a:r>
              <a:rPr lang="fr-FR" sz="900" b="1" u="sng" err="1"/>
              <a:t>with</a:t>
            </a:r>
            <a:r>
              <a:rPr lang="fr-FR" sz="900" b="1" u="sng"/>
              <a:t> the </a:t>
            </a:r>
            <a:r>
              <a:rPr lang="fr-FR" sz="900" b="1" u="sng" err="1"/>
              <a:t>jackknife</a:t>
            </a:r>
            <a:r>
              <a:rPr lang="fr-FR" sz="900" b="1" u="sng"/>
              <a:t>+ </a:t>
            </a:r>
          </a:p>
          <a:p>
            <a:r>
              <a:rPr lang="fr-FR" sz="900" b="1" u="sng"/>
              <a:t>(</a:t>
            </a:r>
            <a:r>
              <a:rPr lang="fr-FR" sz="900" err="1"/>
              <a:t>Foygel</a:t>
            </a:r>
            <a:r>
              <a:rPr lang="fr-FR" sz="900"/>
              <a:t> Barber and al., 2020)</a:t>
            </a:r>
          </a:p>
        </p:txBody>
      </p:sp>
    </p:spTree>
    <p:extLst>
      <p:ext uri="{BB962C8B-B14F-4D97-AF65-F5344CB8AC3E}">
        <p14:creationId xmlns:p14="http://schemas.microsoft.com/office/powerpoint/2010/main" val="42067372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5FCFF2F-870F-EC4E-BBF1-7412696209F9}"/>
              </a:ext>
            </a:extLst>
          </p:cNvPr>
          <p:cNvSpPr>
            <a:spLocks noGrp="1"/>
          </p:cNvSpPr>
          <p:nvPr>
            <p:ph type="title"/>
          </p:nvPr>
        </p:nvSpPr>
        <p:spPr>
          <a:xfrm>
            <a:off x="1279075" y="174447"/>
            <a:ext cx="6722109" cy="593896"/>
          </a:xfrm>
        </p:spPr>
        <p:txBody>
          <a:bodyPr lIns="91440" tIns="45720" rIns="91440" bIns="45720" anchor="ctr"/>
          <a:lstStyle/>
          <a:p>
            <a:r>
              <a:rPr lang="fr-FR">
                <a:latin typeface="Trebuchet MS"/>
              </a:rPr>
              <a:t>« CV + » and « </a:t>
            </a:r>
            <a:r>
              <a:rPr lang="fr-FR" err="1">
                <a:latin typeface="Trebuchet MS"/>
              </a:rPr>
              <a:t>Jackknife</a:t>
            </a:r>
            <a:r>
              <a:rPr lang="fr-FR">
                <a:latin typeface="Trebuchet MS"/>
              </a:rPr>
              <a:t> - plus -</a:t>
            </a:r>
            <a:r>
              <a:rPr lang="fr-FR" err="1">
                <a:latin typeface="Trebuchet MS"/>
              </a:rPr>
              <a:t>after</a:t>
            </a:r>
            <a:r>
              <a:rPr lang="fr-FR">
                <a:latin typeface="Trebuchet MS"/>
              </a:rPr>
              <a:t>- Bootstrap » Methods</a:t>
            </a:r>
            <a:endParaRPr lang="en-US"/>
          </a:p>
        </p:txBody>
      </p:sp>
      <p:sp>
        <p:nvSpPr>
          <p:cNvPr id="4" name="Espace réservé du contenu 3">
            <a:extLst>
              <a:ext uri="{FF2B5EF4-FFF2-40B4-BE49-F238E27FC236}">
                <a16:creationId xmlns:a16="http://schemas.microsoft.com/office/drawing/2014/main" id="{C1BE5BD3-02AE-E406-E989-DC7D8A2955BB}"/>
              </a:ext>
            </a:extLst>
          </p:cNvPr>
          <p:cNvSpPr>
            <a:spLocks noGrp="1"/>
          </p:cNvSpPr>
          <p:nvPr>
            <p:ph idx="1"/>
          </p:nvPr>
        </p:nvSpPr>
        <p:spPr/>
        <p:txBody>
          <a:bodyPr/>
          <a:lstStyle/>
          <a:p>
            <a:pPr marL="0" indent="0">
              <a:buNone/>
            </a:pPr>
            <a:r>
              <a:rPr lang="fr-FR" sz="1200" b="1" err="1"/>
              <a:t>Jackknife</a:t>
            </a:r>
            <a:r>
              <a:rPr lang="fr-FR" sz="1200" b="1"/>
              <a:t> + </a:t>
            </a:r>
            <a:r>
              <a:rPr lang="fr-FR" sz="1200" err="1"/>
              <a:t>implies</a:t>
            </a:r>
            <a:r>
              <a:rPr lang="fr-FR" sz="1200"/>
              <a:t> </a:t>
            </a:r>
            <a:r>
              <a:rPr lang="fr-FR" sz="1200" err="1"/>
              <a:t>refitting</a:t>
            </a:r>
            <a:r>
              <a:rPr lang="fr-FR" sz="1200"/>
              <a:t> the model for </a:t>
            </a:r>
            <a:r>
              <a:rPr lang="fr-FR" sz="1200" err="1"/>
              <a:t>every</a:t>
            </a:r>
            <a:r>
              <a:rPr lang="fr-FR" sz="1200"/>
              <a:t> </a:t>
            </a:r>
            <a:r>
              <a:rPr lang="fr-FR" sz="1200" err="1"/>
              <a:t>sample</a:t>
            </a:r>
            <a:r>
              <a:rPr lang="fr-FR" sz="1200"/>
              <a:t> of the training set, </a:t>
            </a:r>
            <a:r>
              <a:rPr lang="fr-FR" sz="1200" err="1"/>
              <a:t>that</a:t>
            </a:r>
            <a:r>
              <a:rPr lang="fr-FR" sz="1200"/>
              <a:t> can </a:t>
            </a:r>
            <a:r>
              <a:rPr lang="fr-FR" sz="1200" err="1"/>
              <a:t>be</a:t>
            </a:r>
            <a:r>
              <a:rPr lang="fr-FR" sz="1200"/>
              <a:t> </a:t>
            </a:r>
            <a:r>
              <a:rPr lang="fr-FR" sz="1200" b="1" err="1"/>
              <a:t>expensive</a:t>
            </a:r>
            <a:endParaRPr lang="fr-FR" sz="1200" b="1"/>
          </a:p>
          <a:p>
            <a:pPr marL="0" indent="0">
              <a:buNone/>
            </a:pPr>
            <a:r>
              <a:rPr lang="fr-FR" sz="1200" b="1" err="1"/>
              <a:t>MapieRegressor</a:t>
            </a:r>
            <a:r>
              <a:rPr lang="fr-FR" sz="1200"/>
              <a:t> </a:t>
            </a:r>
            <a:r>
              <a:rPr lang="fr-FR" sz="1200" err="1"/>
              <a:t>offers</a:t>
            </a:r>
            <a:r>
              <a:rPr lang="fr-FR" sz="1200"/>
              <a:t> </a:t>
            </a:r>
            <a:r>
              <a:rPr lang="fr-FR" sz="1200" err="1"/>
              <a:t>two</a:t>
            </a:r>
            <a:r>
              <a:rPr lang="fr-FR" sz="1200"/>
              <a:t> solutions: </a:t>
            </a:r>
          </a:p>
          <a:p>
            <a:pPr marL="0" indent="0">
              <a:buNone/>
            </a:pPr>
            <a:r>
              <a:rPr lang="fr-FR" sz="1133" b="1"/>
              <a:t>CV +</a:t>
            </a:r>
            <a:r>
              <a:rPr lang="fr-FR" sz="1133"/>
              <a:t> : K-</a:t>
            </a:r>
            <a:r>
              <a:rPr lang="fr-FR" sz="1133" err="1"/>
              <a:t>fold</a:t>
            </a:r>
            <a:r>
              <a:rPr lang="fr-FR" sz="1133"/>
              <a:t> subsampling</a:t>
            </a:r>
          </a:p>
          <a:p>
            <a:endParaRPr lang="fr-FR" sz="1200"/>
          </a:p>
        </p:txBody>
      </p:sp>
      <p:sp>
        <p:nvSpPr>
          <p:cNvPr id="20" name="ZoneTexte 19">
            <a:extLst>
              <a:ext uri="{FF2B5EF4-FFF2-40B4-BE49-F238E27FC236}">
                <a16:creationId xmlns:a16="http://schemas.microsoft.com/office/drawing/2014/main" id="{633C9128-EA85-2EC0-87D7-59E679E774EE}"/>
              </a:ext>
            </a:extLst>
          </p:cNvPr>
          <p:cNvSpPr txBox="1"/>
          <p:nvPr/>
        </p:nvSpPr>
        <p:spPr>
          <a:xfrm>
            <a:off x="3696879" y="3312000"/>
            <a:ext cx="90700" cy="99461"/>
          </a:xfrm>
          <a:prstGeom prst="rect">
            <a:avLst/>
          </a:prstGeom>
          <a:noFill/>
        </p:spPr>
        <p:txBody>
          <a:bodyPr wrap="square" rtlCol="0">
            <a:spAutoFit/>
          </a:bodyPr>
          <a:lstStyle/>
          <a:p>
            <a:endParaRPr lang="fr-FR" sz="1200">
              <a:ea typeface="Segoe UI" panose="020B0502040204020203" pitchFamily="34" charset="0"/>
              <a:cs typeface="Segoe UI" panose="020B0502040204020203" pitchFamily="34" charset="0"/>
            </a:endParaRPr>
          </a:p>
        </p:txBody>
      </p:sp>
      <p:pic>
        <p:nvPicPr>
          <p:cNvPr id="1026" name="Picture 2">
            <a:extLst>
              <a:ext uri="{FF2B5EF4-FFF2-40B4-BE49-F238E27FC236}">
                <a16:creationId xmlns:a16="http://schemas.microsoft.com/office/drawing/2014/main" id="{A4BB4504-2079-264D-0E0A-73494E8BA3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54" y="2112679"/>
            <a:ext cx="3132167" cy="286560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descr="Une image contenant texte&#10;&#10;Description générée automatiquement">
            <a:extLst>
              <a:ext uri="{FF2B5EF4-FFF2-40B4-BE49-F238E27FC236}">
                <a16:creationId xmlns:a16="http://schemas.microsoft.com/office/drawing/2014/main" id="{FA0450A0-AD3E-D4BB-4583-99CDBB7F11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188" y="1601104"/>
            <a:ext cx="3915000" cy="540000"/>
          </a:xfrm>
          <a:prstGeom prst="rect">
            <a:avLst/>
          </a:prstGeom>
        </p:spPr>
      </p:pic>
      <p:pic>
        <p:nvPicPr>
          <p:cNvPr id="1028" name="Picture 4">
            <a:extLst>
              <a:ext uri="{FF2B5EF4-FFF2-40B4-BE49-F238E27FC236}">
                <a16:creationId xmlns:a16="http://schemas.microsoft.com/office/drawing/2014/main" id="{13B4017F-DCC1-9FFF-1C54-FB18EFE2F8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3521" y="2114339"/>
            <a:ext cx="3132167" cy="286560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descr="Une image contenant texte&#10;&#10;Description générée automatiquement">
            <a:extLst>
              <a:ext uri="{FF2B5EF4-FFF2-40B4-BE49-F238E27FC236}">
                <a16:creationId xmlns:a16="http://schemas.microsoft.com/office/drawing/2014/main" id="{7355029A-6C26-EC38-24CF-55610441B4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6029" y="1606522"/>
            <a:ext cx="3440613" cy="536278"/>
          </a:xfrm>
          <a:prstGeom prst="rect">
            <a:avLst/>
          </a:prstGeom>
        </p:spPr>
      </p:pic>
      <p:sp>
        <p:nvSpPr>
          <p:cNvPr id="2" name="ZoneTexte 1">
            <a:extLst>
              <a:ext uri="{FF2B5EF4-FFF2-40B4-BE49-F238E27FC236}">
                <a16:creationId xmlns:a16="http://schemas.microsoft.com/office/drawing/2014/main" id="{1F5F2C69-B0EA-45D7-4846-FEF26E3F3870}"/>
              </a:ext>
            </a:extLst>
          </p:cNvPr>
          <p:cNvSpPr txBox="1"/>
          <p:nvPr/>
        </p:nvSpPr>
        <p:spPr>
          <a:xfrm>
            <a:off x="5200553" y="1315475"/>
            <a:ext cx="3615577" cy="276999"/>
          </a:xfrm>
          <a:prstGeom prst="rect">
            <a:avLst/>
          </a:prstGeom>
          <a:noFill/>
        </p:spPr>
        <p:txBody>
          <a:bodyPr wrap="square" rtlCol="0">
            <a:spAutoFit/>
          </a:bodyPr>
          <a:lstStyle/>
          <a:p>
            <a:r>
              <a:rPr lang="fr-FR" sz="1200" b="1" err="1"/>
              <a:t>Jackknife</a:t>
            </a:r>
            <a:r>
              <a:rPr lang="fr-FR" sz="1200" b="1"/>
              <a:t> -plus-</a:t>
            </a:r>
            <a:r>
              <a:rPr lang="fr-FR" sz="1200" b="1" err="1"/>
              <a:t>after</a:t>
            </a:r>
            <a:r>
              <a:rPr lang="fr-FR" sz="1200" b="1"/>
              <a:t>- Bootstrap</a:t>
            </a:r>
            <a:r>
              <a:rPr lang="fr-FR" sz="1200"/>
              <a:t>: </a:t>
            </a:r>
            <a:r>
              <a:rPr lang="fr-FR" sz="1200" err="1"/>
              <a:t>bootstrapping</a:t>
            </a:r>
            <a:r>
              <a:rPr lang="fr-FR" sz="1200"/>
              <a:t>.</a:t>
            </a:r>
            <a:endParaRPr lang="fr-FR" sz="120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3223156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7A7F02-83EA-02F0-F298-FF17070053D9}"/>
              </a:ext>
            </a:extLst>
          </p:cNvPr>
          <p:cNvSpPr>
            <a:spLocks noGrp="1"/>
          </p:cNvSpPr>
          <p:nvPr>
            <p:ph type="title"/>
          </p:nvPr>
        </p:nvSpPr>
        <p:spPr>
          <a:xfrm>
            <a:off x="191173" y="279335"/>
            <a:ext cx="8761654" cy="593896"/>
          </a:xfrm>
        </p:spPr>
        <p:txBody>
          <a:bodyPr/>
          <a:lstStyle/>
          <a:p>
            <a:r>
              <a:rPr lang="fr-FR" err="1"/>
              <a:t>Another</a:t>
            </a:r>
            <a:r>
              <a:rPr lang="fr-FR"/>
              <a:t> </a:t>
            </a:r>
            <a:r>
              <a:rPr lang="fr-FR" err="1"/>
              <a:t>regression</a:t>
            </a:r>
            <a:r>
              <a:rPr lang="fr-FR"/>
              <a:t> case: </a:t>
            </a:r>
            <a:br>
              <a:rPr lang="fr-FR"/>
            </a:br>
            <a:r>
              <a:rPr lang="fr-FR" err="1"/>
              <a:t>Characterisation</a:t>
            </a:r>
            <a:r>
              <a:rPr lang="fr-FR"/>
              <a:t> of </a:t>
            </a:r>
            <a:r>
              <a:rPr lang="fr-FR" err="1"/>
              <a:t>exoplanet</a:t>
            </a:r>
            <a:r>
              <a:rPr lang="fr-FR"/>
              <a:t> </a:t>
            </a:r>
            <a:r>
              <a:rPr lang="fr-FR" err="1"/>
              <a:t>properties</a:t>
            </a:r>
            <a:endParaRPr lang="fr-FR"/>
          </a:p>
        </p:txBody>
      </p:sp>
      <p:sp>
        <p:nvSpPr>
          <p:cNvPr id="4" name="ZoneTexte 3">
            <a:extLst>
              <a:ext uri="{FF2B5EF4-FFF2-40B4-BE49-F238E27FC236}">
                <a16:creationId xmlns:a16="http://schemas.microsoft.com/office/drawing/2014/main" id="{A7531DCF-F7CB-10BE-A0B0-8E96188F9304}"/>
              </a:ext>
            </a:extLst>
          </p:cNvPr>
          <p:cNvSpPr txBox="1"/>
          <p:nvPr/>
        </p:nvSpPr>
        <p:spPr>
          <a:xfrm>
            <a:off x="3458817" y="2944541"/>
            <a:ext cx="2146853" cy="276999"/>
          </a:xfrm>
          <a:prstGeom prst="rect">
            <a:avLst/>
          </a:prstGeom>
          <a:noFill/>
        </p:spPr>
        <p:txBody>
          <a:bodyPr wrap="square" rtlCol="0">
            <a:spAutoFit/>
          </a:bodyPr>
          <a:lstStyle/>
          <a:p>
            <a:pPr algn="ctr"/>
            <a:r>
              <a:rPr lang="fr-FR" sz="1200" err="1">
                <a:ea typeface="Segoe UI" panose="020B0502040204020203" pitchFamily="34" charset="0"/>
                <a:cs typeface="Segoe UI" panose="020B0502040204020203" pitchFamily="34" charset="0"/>
              </a:rPr>
              <a:t>Stay</a:t>
            </a:r>
            <a:r>
              <a:rPr lang="fr-FR" sz="1200">
                <a:ea typeface="Segoe UI" panose="020B0502040204020203" pitchFamily="34" charset="0"/>
                <a:cs typeface="Segoe UI" panose="020B0502040204020203" pitchFamily="34" charset="0"/>
              </a:rPr>
              <a:t> </a:t>
            </a:r>
            <a:r>
              <a:rPr lang="fr-FR" sz="1200" err="1">
                <a:ea typeface="Segoe UI" panose="020B0502040204020203" pitchFamily="34" charset="0"/>
                <a:cs typeface="Segoe UI" panose="020B0502040204020203" pitchFamily="34" charset="0"/>
              </a:rPr>
              <a:t>tuned</a:t>
            </a:r>
            <a:r>
              <a:rPr lang="fr-FR" sz="1200">
                <a:ea typeface="Segoe UI" panose="020B0502040204020203" pitchFamily="34" charset="0"/>
                <a:cs typeface="Segoe UI" panose="020B0502040204020203" pitchFamily="34" charset="0"/>
              </a:rPr>
              <a:t> !</a:t>
            </a:r>
          </a:p>
        </p:txBody>
      </p:sp>
    </p:spTree>
    <p:extLst>
      <p:ext uri="{BB962C8B-B14F-4D97-AF65-F5344CB8AC3E}">
        <p14:creationId xmlns:p14="http://schemas.microsoft.com/office/powerpoint/2010/main" val="22931529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phique 22">
            <a:extLst>
              <a:ext uri="{FF2B5EF4-FFF2-40B4-BE49-F238E27FC236}">
                <a16:creationId xmlns:a16="http://schemas.microsoft.com/office/drawing/2014/main" id="{7E42A84E-426B-6F4E-98CC-BA4FA1C3061E}"/>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30700" y="3701676"/>
            <a:ext cx="1141195" cy="1034208"/>
          </a:xfrm>
          <a:prstGeom prst="rect">
            <a:avLst/>
          </a:prstGeom>
        </p:spPr>
      </p:pic>
      <p:sp>
        <p:nvSpPr>
          <p:cNvPr id="16" name="Ellipse 15">
            <a:extLst>
              <a:ext uri="{FF2B5EF4-FFF2-40B4-BE49-F238E27FC236}">
                <a16:creationId xmlns:a16="http://schemas.microsoft.com/office/drawing/2014/main" id="{B8EA9E55-930F-D540-9C11-3BE861872777}"/>
              </a:ext>
            </a:extLst>
          </p:cNvPr>
          <p:cNvSpPr/>
          <p:nvPr/>
        </p:nvSpPr>
        <p:spPr>
          <a:xfrm>
            <a:off x="1615440" y="564167"/>
            <a:ext cx="771714" cy="771714"/>
          </a:xfrm>
          <a:prstGeom prst="ellipse">
            <a:avLst/>
          </a:prstGeom>
          <a:solidFill>
            <a:srgbClr val="3E727A"/>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fr-FR" sz="2000" b="1">
                <a:solidFill>
                  <a:schemeClr val="bg1"/>
                </a:solidFill>
              </a:rPr>
              <a:t>6</a:t>
            </a:r>
          </a:p>
        </p:txBody>
      </p:sp>
      <p:sp>
        <p:nvSpPr>
          <p:cNvPr id="5" name="Espace réservé du texte 4">
            <a:extLst>
              <a:ext uri="{FF2B5EF4-FFF2-40B4-BE49-F238E27FC236}">
                <a16:creationId xmlns:a16="http://schemas.microsoft.com/office/drawing/2014/main" id="{F2DBAB71-641E-CD4B-8496-D8B61109EF4C}"/>
              </a:ext>
            </a:extLst>
          </p:cNvPr>
          <p:cNvSpPr>
            <a:spLocks noGrp="1"/>
          </p:cNvSpPr>
          <p:nvPr>
            <p:ph type="body" sz="quarter" idx="10"/>
          </p:nvPr>
        </p:nvSpPr>
        <p:spPr/>
        <p:txBody>
          <a:bodyPr/>
          <a:lstStyle/>
          <a:p>
            <a:r>
              <a:rPr lang="en-GB"/>
              <a:t>MAPIE for Time Series</a:t>
            </a:r>
            <a:endParaRPr lang="en-GB" sz="1200" b="0"/>
          </a:p>
        </p:txBody>
      </p:sp>
      <p:sp>
        <p:nvSpPr>
          <p:cNvPr id="3" name="Espace réservé pour une image  2">
            <a:extLst>
              <a:ext uri="{FF2B5EF4-FFF2-40B4-BE49-F238E27FC236}">
                <a16:creationId xmlns:a16="http://schemas.microsoft.com/office/drawing/2014/main" id="{F42C24F6-89AF-FE45-A65A-A69AB0707A1C}"/>
              </a:ext>
            </a:extLst>
          </p:cNvPr>
          <p:cNvSpPr>
            <a:spLocks noGrp="1"/>
          </p:cNvSpPr>
          <p:nvPr>
            <p:ph type="pic" sz="quarter" idx="11"/>
          </p:nvPr>
        </p:nvSpPr>
        <p:spPr/>
      </p:sp>
      <p:pic>
        <p:nvPicPr>
          <p:cNvPr id="7" name="Espace réservé pour une image  6" descr="Une image contenant eau, extérieur, tortue, nageant&#10;&#10;Description générée automatiquement">
            <a:extLst>
              <a:ext uri="{FF2B5EF4-FFF2-40B4-BE49-F238E27FC236}">
                <a16:creationId xmlns:a16="http://schemas.microsoft.com/office/drawing/2014/main" id="{D06D07B7-02CD-8C4F-BDE3-B8C97F01CCB0}"/>
              </a:ext>
            </a:extLst>
          </p:cNvPr>
          <p:cNvPicPr>
            <a:picLocks noChangeAspect="1"/>
          </p:cNvPicPr>
          <p:nvPr/>
        </p:nvPicPr>
        <p:blipFill>
          <a:blip r:embed="rId4">
            <a:extLst>
              <a:ext uri="{28A0092B-C50C-407E-A947-70E740481C1C}">
                <a14:useLocalDpi xmlns:a14="http://schemas.microsoft.com/office/drawing/2010/main" val="0"/>
              </a:ext>
            </a:extLst>
          </a:blip>
          <a:srcRect t="47" b="47"/>
          <a:stretch>
            <a:fillRect/>
          </a:stretch>
        </p:blipFill>
        <p:spPr>
          <a:xfrm>
            <a:off x="4001544" y="-1715"/>
            <a:ext cx="5142455" cy="5143500"/>
          </a:xfrm>
          <a:prstGeom prst="rect">
            <a:avLst/>
          </a:prstGeom>
          <a:solidFill>
            <a:schemeClr val="bg1">
              <a:lumMod val="95000"/>
            </a:schemeClr>
          </a:solidFill>
        </p:spPr>
      </p:pic>
      <p:cxnSp>
        <p:nvCxnSpPr>
          <p:cNvPr id="9" name="Connecteur droit 8">
            <a:extLst>
              <a:ext uri="{FF2B5EF4-FFF2-40B4-BE49-F238E27FC236}">
                <a16:creationId xmlns:a16="http://schemas.microsoft.com/office/drawing/2014/main" id="{E794646A-3FF1-094B-9946-F4C18E77187C}"/>
              </a:ext>
            </a:extLst>
          </p:cNvPr>
          <p:cNvCxnSpPr>
            <a:cxnSpLocks/>
          </p:cNvCxnSpPr>
          <p:nvPr/>
        </p:nvCxnSpPr>
        <p:spPr>
          <a:xfrm>
            <a:off x="3808116" y="160187"/>
            <a:ext cx="0" cy="4879025"/>
          </a:xfrm>
          <a:prstGeom prst="line">
            <a:avLst/>
          </a:prstGeom>
          <a:ln w="317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 name="Ellipse 9">
            <a:extLst>
              <a:ext uri="{FF2B5EF4-FFF2-40B4-BE49-F238E27FC236}">
                <a16:creationId xmlns:a16="http://schemas.microsoft.com/office/drawing/2014/main" id="{124E6C4B-97F2-8D42-880E-45F6EF4686BC}"/>
              </a:ext>
            </a:extLst>
          </p:cNvPr>
          <p:cNvSpPr/>
          <p:nvPr/>
        </p:nvSpPr>
        <p:spPr>
          <a:xfrm>
            <a:off x="3772598" y="447638"/>
            <a:ext cx="83706" cy="83705"/>
          </a:xfrm>
          <a:prstGeom prst="ellipse">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sp>
        <p:nvSpPr>
          <p:cNvPr id="12" name="Ellipse 11">
            <a:extLst>
              <a:ext uri="{FF2B5EF4-FFF2-40B4-BE49-F238E27FC236}">
                <a16:creationId xmlns:a16="http://schemas.microsoft.com/office/drawing/2014/main" id="{48EAD6E3-4DEE-D142-B176-3310ADC02F1D}"/>
              </a:ext>
            </a:extLst>
          </p:cNvPr>
          <p:cNvSpPr/>
          <p:nvPr/>
        </p:nvSpPr>
        <p:spPr>
          <a:xfrm>
            <a:off x="3772598" y="1528790"/>
            <a:ext cx="83706" cy="83705"/>
          </a:xfrm>
          <a:prstGeom prst="ellipse">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sp>
        <p:nvSpPr>
          <p:cNvPr id="14" name="Ellipse 13">
            <a:extLst>
              <a:ext uri="{FF2B5EF4-FFF2-40B4-BE49-F238E27FC236}">
                <a16:creationId xmlns:a16="http://schemas.microsoft.com/office/drawing/2014/main" id="{6476B22D-0700-E74A-9103-FAB1B2616FDC}"/>
              </a:ext>
            </a:extLst>
          </p:cNvPr>
          <p:cNvSpPr/>
          <p:nvPr/>
        </p:nvSpPr>
        <p:spPr>
          <a:xfrm>
            <a:off x="3772598" y="2609940"/>
            <a:ext cx="83706" cy="83705"/>
          </a:xfrm>
          <a:prstGeom prst="ellipse">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sp>
        <p:nvSpPr>
          <p:cNvPr id="17" name="Ellipse 16">
            <a:extLst>
              <a:ext uri="{FF2B5EF4-FFF2-40B4-BE49-F238E27FC236}">
                <a16:creationId xmlns:a16="http://schemas.microsoft.com/office/drawing/2014/main" id="{96682981-8409-6544-AA85-262F57C5B07F}"/>
              </a:ext>
            </a:extLst>
          </p:cNvPr>
          <p:cNvSpPr/>
          <p:nvPr/>
        </p:nvSpPr>
        <p:spPr>
          <a:xfrm>
            <a:off x="3772598" y="3691091"/>
            <a:ext cx="83706" cy="83705"/>
          </a:xfrm>
          <a:prstGeom prst="ellipse">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sp>
        <p:nvSpPr>
          <p:cNvPr id="18" name="Ellipse 16">
            <a:extLst>
              <a:ext uri="{FF2B5EF4-FFF2-40B4-BE49-F238E27FC236}">
                <a16:creationId xmlns:a16="http://schemas.microsoft.com/office/drawing/2014/main" id="{04BCD4E5-C619-1C4D-9C9E-54E525F38BF8}"/>
              </a:ext>
            </a:extLst>
          </p:cNvPr>
          <p:cNvSpPr/>
          <p:nvPr/>
        </p:nvSpPr>
        <p:spPr>
          <a:xfrm>
            <a:off x="3779272" y="4767993"/>
            <a:ext cx="83706" cy="83705"/>
          </a:xfrm>
          <a:prstGeom prst="ellipse">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spTree>
    <p:extLst>
      <p:ext uri="{BB962C8B-B14F-4D97-AF65-F5344CB8AC3E}">
        <p14:creationId xmlns:p14="http://schemas.microsoft.com/office/powerpoint/2010/main" val="24978837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826FA783-E350-1C43-83BA-9DDA08EF20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5472" y="1690277"/>
            <a:ext cx="4668328" cy="3038690"/>
          </a:xfrm>
          <a:prstGeom prst="rect">
            <a:avLst/>
          </a:prstGeom>
        </p:spPr>
      </p:pic>
      <p:sp>
        <p:nvSpPr>
          <p:cNvPr id="2" name="Espace réservé du contenu 1">
            <a:extLst>
              <a:ext uri="{FF2B5EF4-FFF2-40B4-BE49-F238E27FC236}">
                <a16:creationId xmlns:a16="http://schemas.microsoft.com/office/drawing/2014/main" id="{2BABE193-801A-CF45-9F7E-69AC2F081BB4}"/>
              </a:ext>
            </a:extLst>
          </p:cNvPr>
          <p:cNvSpPr>
            <a:spLocks noGrp="1"/>
          </p:cNvSpPr>
          <p:nvPr>
            <p:ph idx="1"/>
          </p:nvPr>
        </p:nvSpPr>
        <p:spPr>
          <a:xfrm>
            <a:off x="611188" y="915988"/>
            <a:ext cx="8064500" cy="3816350"/>
          </a:xfrm>
        </p:spPr>
        <p:txBody>
          <a:bodyPr/>
          <a:lstStyle/>
          <a:p>
            <a:r>
              <a:rPr lang="en-GB" b="1">
                <a:solidFill>
                  <a:srgbClr val="004F5F"/>
                </a:solidFill>
                <a:latin typeface="Trebuchet MS" panose="020B0703020202090204" pitchFamily="34" charset="0"/>
              </a:rPr>
              <a:t>Key points: </a:t>
            </a:r>
            <a:endParaRPr lang="en-GB" sz="1333" b="1">
              <a:solidFill>
                <a:srgbClr val="004F5F"/>
              </a:solidFill>
              <a:latin typeface="Trebuchet MS" panose="020B0703020202090204" pitchFamily="34" charset="0"/>
            </a:endParaRPr>
          </a:p>
          <a:p>
            <a:pPr lvl="1"/>
            <a:r>
              <a:rPr lang="fr-FR">
                <a:solidFill>
                  <a:srgbClr val="004F5F"/>
                </a:solidFill>
                <a:latin typeface="Trebuchet MS" panose="020B0703020202090204" pitchFamily="34" charset="0"/>
              </a:rPr>
              <a:t>The </a:t>
            </a:r>
            <a:r>
              <a:rPr lang="fr-FR" err="1">
                <a:solidFill>
                  <a:srgbClr val="004F5F"/>
                </a:solidFill>
                <a:latin typeface="Trebuchet MS" panose="020B0703020202090204" pitchFamily="34" charset="0"/>
              </a:rPr>
              <a:t>guarantee</a:t>
            </a:r>
            <a:r>
              <a:rPr lang="fr-FR">
                <a:solidFill>
                  <a:srgbClr val="004F5F"/>
                </a:solidFill>
                <a:latin typeface="Trebuchet MS" panose="020B0703020202090204" pitchFamily="34" charset="0"/>
              </a:rPr>
              <a:t> on the </a:t>
            </a:r>
            <a:r>
              <a:rPr lang="fr-FR" err="1">
                <a:solidFill>
                  <a:srgbClr val="004F5F"/>
                </a:solidFill>
                <a:latin typeface="Trebuchet MS" panose="020B0703020202090204" pitchFamily="34" charset="0"/>
              </a:rPr>
              <a:t>coverage</a:t>
            </a:r>
            <a:r>
              <a:rPr lang="fr-FR">
                <a:solidFill>
                  <a:srgbClr val="004F5F"/>
                </a:solidFill>
                <a:latin typeface="Trebuchet MS" panose="020B0703020202090204" pitchFamily="34" charset="0"/>
              </a:rPr>
              <a:t> control </a:t>
            </a:r>
            <a:r>
              <a:rPr lang="fr-FR" err="1">
                <a:solidFill>
                  <a:srgbClr val="004F5F"/>
                </a:solidFill>
                <a:latin typeface="Trebuchet MS" panose="020B0703020202090204" pitchFamily="34" charset="0"/>
              </a:rPr>
              <a:t>is</a:t>
            </a:r>
            <a:r>
              <a:rPr lang="fr-FR">
                <a:solidFill>
                  <a:srgbClr val="004F5F"/>
                </a:solidFill>
                <a:latin typeface="Trebuchet MS" panose="020B0703020202090204" pitchFamily="34" charset="0"/>
              </a:rPr>
              <a:t> </a:t>
            </a:r>
            <a:r>
              <a:rPr lang="fr-FR" err="1">
                <a:solidFill>
                  <a:srgbClr val="004F5F"/>
                </a:solidFill>
                <a:latin typeface="Trebuchet MS" panose="020B0703020202090204" pitchFamily="34" charset="0"/>
              </a:rPr>
              <a:t>based</a:t>
            </a:r>
            <a:r>
              <a:rPr lang="fr-FR">
                <a:solidFill>
                  <a:srgbClr val="004F5F"/>
                </a:solidFill>
                <a:latin typeface="Trebuchet MS" panose="020B0703020202090204" pitchFamily="34" charset="0"/>
              </a:rPr>
              <a:t> on </a:t>
            </a:r>
            <a:r>
              <a:rPr lang="fr-FR" err="1">
                <a:solidFill>
                  <a:srgbClr val="004F5F"/>
                </a:solidFill>
                <a:latin typeface="Trebuchet MS" panose="020B0703020202090204" pitchFamily="34" charset="0"/>
              </a:rPr>
              <a:t>exchangeability</a:t>
            </a:r>
            <a:r>
              <a:rPr lang="fr-FR">
                <a:solidFill>
                  <a:srgbClr val="004F5F"/>
                </a:solidFill>
                <a:latin typeface="Trebuchet MS" panose="020B0703020202090204" pitchFamily="34" charset="0"/>
              </a:rPr>
              <a:t> </a:t>
            </a:r>
            <a:r>
              <a:rPr lang="fr-FR" b="1">
                <a:solidFill>
                  <a:srgbClr val="004F5F"/>
                </a:solidFill>
                <a:latin typeface="Trebuchet MS" panose="020B0703020202090204" pitchFamily="34" charset="0"/>
              </a:rPr>
              <a:t>(~</a:t>
            </a:r>
            <a:r>
              <a:rPr lang="fr-FR" b="1" err="1">
                <a:solidFill>
                  <a:srgbClr val="004F5F"/>
                </a:solidFill>
                <a:latin typeface="Trebuchet MS" panose="020B0703020202090204" pitchFamily="34" charset="0"/>
              </a:rPr>
              <a:t>independence</a:t>
            </a:r>
            <a:r>
              <a:rPr lang="fr-FR" b="1">
                <a:solidFill>
                  <a:srgbClr val="004F5F"/>
                </a:solidFill>
                <a:latin typeface="Trebuchet MS" panose="020B0703020202090204" pitchFamily="34" charset="0"/>
              </a:rPr>
              <a:t>).</a:t>
            </a:r>
          </a:p>
          <a:p>
            <a:pPr lvl="1"/>
            <a:r>
              <a:rPr lang="fr-FR" b="1">
                <a:solidFill>
                  <a:srgbClr val="004F5F"/>
                </a:solidFill>
                <a:latin typeface="Trebuchet MS" panose="020B0703020202090204" pitchFamily="34" charset="0"/>
              </a:rPr>
              <a:t>It </a:t>
            </a:r>
            <a:r>
              <a:rPr lang="fr-FR" b="1" err="1">
                <a:solidFill>
                  <a:srgbClr val="004F5F"/>
                </a:solidFill>
                <a:latin typeface="Trebuchet MS" panose="020B0703020202090204" pitchFamily="34" charset="0"/>
              </a:rPr>
              <a:t>is</a:t>
            </a:r>
            <a:r>
              <a:rPr lang="fr-FR" b="1">
                <a:solidFill>
                  <a:srgbClr val="004F5F"/>
                </a:solidFill>
                <a:latin typeface="Trebuchet MS" panose="020B0703020202090204" pitchFamily="34" charset="0"/>
              </a:rPr>
              <a:t> not </a:t>
            </a:r>
            <a:r>
              <a:rPr lang="fr-FR" b="1" err="1">
                <a:solidFill>
                  <a:srgbClr val="004F5F"/>
                </a:solidFill>
                <a:latin typeface="Trebuchet MS" panose="020B0703020202090204" pitchFamily="34" charset="0"/>
              </a:rPr>
              <a:t>always</a:t>
            </a:r>
            <a:r>
              <a:rPr lang="fr-FR" b="1">
                <a:solidFill>
                  <a:srgbClr val="004F5F"/>
                </a:solidFill>
                <a:latin typeface="Trebuchet MS" panose="020B0703020202090204" pitchFamily="34" charset="0"/>
              </a:rPr>
              <a:t> relevant, </a:t>
            </a:r>
            <a:r>
              <a:rPr lang="fr-FR" b="1" err="1">
                <a:solidFill>
                  <a:srgbClr val="004F5F"/>
                </a:solidFill>
                <a:latin typeface="Trebuchet MS" panose="020B0703020202090204" pitchFamily="34" charset="0"/>
              </a:rPr>
              <a:t>notably</a:t>
            </a:r>
            <a:r>
              <a:rPr lang="fr-FR" b="1">
                <a:solidFill>
                  <a:srgbClr val="004F5F"/>
                </a:solidFill>
                <a:latin typeface="Trebuchet MS" panose="020B0703020202090204" pitchFamily="34" charset="0"/>
              </a:rPr>
              <a:t> for time </a:t>
            </a:r>
            <a:r>
              <a:rPr lang="fr-FR" b="1" err="1">
                <a:solidFill>
                  <a:srgbClr val="004F5F"/>
                </a:solidFill>
                <a:latin typeface="Trebuchet MS" panose="020B0703020202090204" pitchFamily="34" charset="0"/>
              </a:rPr>
              <a:t>series</a:t>
            </a:r>
            <a:r>
              <a:rPr lang="fr-FR" b="1">
                <a:solidFill>
                  <a:srgbClr val="004F5F"/>
                </a:solidFill>
                <a:latin typeface="Trebuchet MS" panose="020B0703020202090204" pitchFamily="34" charset="0"/>
              </a:rPr>
              <a:t>.</a:t>
            </a:r>
            <a:r>
              <a:rPr lang="fr-FR" sz="1133" b="1">
                <a:solidFill>
                  <a:srgbClr val="004F5F"/>
                </a:solidFill>
                <a:latin typeface="Trebuchet MS" panose="020B0703020202090204" pitchFamily="34" charset="0"/>
              </a:rPr>
              <a:t> </a:t>
            </a:r>
            <a:endParaRPr lang="en-GB" sz="1133" b="1">
              <a:solidFill>
                <a:srgbClr val="004F5F"/>
              </a:solidFill>
              <a:latin typeface="Trebuchet MS" panose="020B0703020202090204" pitchFamily="34" charset="0"/>
            </a:endParaRPr>
          </a:p>
          <a:p>
            <a:pPr marL="0" indent="0">
              <a:buNone/>
            </a:pPr>
            <a:endParaRPr lang="en-GB" sz="1200" b="1">
              <a:solidFill>
                <a:srgbClr val="004F5F"/>
              </a:solidFill>
              <a:latin typeface="Trebuchet MS" panose="020B0703020202090204" pitchFamily="34" charset="0"/>
              <a:ea typeface="Segoe UI" panose="020B0502040204020203" pitchFamily="34" charset="0"/>
              <a:cs typeface="Segoe UI" panose="020B0502040204020203" pitchFamily="34" charset="0"/>
            </a:endParaRPr>
          </a:p>
          <a:p>
            <a:pPr marL="0" indent="0">
              <a:buNone/>
            </a:pPr>
            <a:r>
              <a:rPr lang="en-GB" sz="1200" b="1">
                <a:solidFill>
                  <a:srgbClr val="004F5F"/>
                </a:solidFill>
                <a:latin typeface="Trebuchet MS" panose="020B0703020202090204" pitchFamily="34" charset="0"/>
                <a:ea typeface="Segoe UI" panose="020B0502040204020203" pitchFamily="34" charset="0"/>
                <a:cs typeface="Segoe UI" panose="020B0502040204020203" pitchFamily="34" charset="0"/>
              </a:rPr>
              <a:t>Example:</a:t>
            </a:r>
          </a:p>
          <a:p>
            <a:r>
              <a:rPr lang="en-GB" sz="1200">
                <a:solidFill>
                  <a:schemeClr val="tx1"/>
                </a:solidFill>
                <a:latin typeface="+mn-lt"/>
                <a:cs typeface="Segoe UI" panose="020B0502040204020203" pitchFamily="34" charset="0"/>
              </a:rPr>
              <a:t>Try to estimate a dynamical course. There are</a:t>
            </a:r>
          </a:p>
        </p:txBody>
      </p:sp>
      <p:sp>
        <p:nvSpPr>
          <p:cNvPr id="7" name="ZoneTexte 6">
            <a:extLst>
              <a:ext uri="{FF2B5EF4-FFF2-40B4-BE49-F238E27FC236}">
                <a16:creationId xmlns:a16="http://schemas.microsoft.com/office/drawing/2014/main" id="{613502F6-0864-2A43-B79E-B8068AC64E68}"/>
              </a:ext>
            </a:extLst>
          </p:cNvPr>
          <p:cNvSpPr txBox="1"/>
          <p:nvPr/>
        </p:nvSpPr>
        <p:spPr>
          <a:xfrm rot="18432647">
            <a:off x="4341600" y="2619808"/>
            <a:ext cx="904463" cy="215444"/>
          </a:xfrm>
          <a:prstGeom prst="rect">
            <a:avLst/>
          </a:prstGeom>
          <a:noFill/>
        </p:spPr>
        <p:txBody>
          <a:bodyPr wrap="square" rtlCol="0">
            <a:spAutoFit/>
          </a:bodyPr>
          <a:lstStyle/>
          <a:p>
            <a:r>
              <a:rPr lang="fr-FR" sz="800" b="1">
                <a:ea typeface="Segoe UI" panose="020B0502040204020203" pitchFamily="34" charset="0"/>
                <a:cs typeface="Segoe UI" panose="020B0502040204020203" pitchFamily="34" charset="0"/>
              </a:rPr>
              <a:t>Training set</a:t>
            </a:r>
          </a:p>
        </p:txBody>
      </p:sp>
      <p:sp>
        <p:nvSpPr>
          <p:cNvPr id="3" name="Titre 2">
            <a:extLst>
              <a:ext uri="{FF2B5EF4-FFF2-40B4-BE49-F238E27FC236}">
                <a16:creationId xmlns:a16="http://schemas.microsoft.com/office/drawing/2014/main" id="{1FCC665F-7AC9-3C42-BC3D-2D1410B1F013}"/>
              </a:ext>
            </a:extLst>
          </p:cNvPr>
          <p:cNvSpPr>
            <a:spLocks noGrp="1"/>
          </p:cNvSpPr>
          <p:nvPr>
            <p:ph type="title"/>
          </p:nvPr>
        </p:nvSpPr>
        <p:spPr/>
        <p:txBody>
          <a:bodyPr/>
          <a:lstStyle/>
          <a:p>
            <a:r>
              <a:rPr lang="en-GB"/>
              <a:t>MAPIE for Time Series</a:t>
            </a:r>
            <a:endParaRPr lang="fr-FR" sz="1200" b="0"/>
          </a:p>
        </p:txBody>
      </p:sp>
      <p:sp>
        <p:nvSpPr>
          <p:cNvPr id="11" name="ZoneTexte 10">
            <a:extLst>
              <a:ext uri="{FF2B5EF4-FFF2-40B4-BE49-F238E27FC236}">
                <a16:creationId xmlns:a16="http://schemas.microsoft.com/office/drawing/2014/main" id="{2392E7E6-418C-7E44-A7BF-6A2347361B0C}"/>
              </a:ext>
            </a:extLst>
          </p:cNvPr>
          <p:cNvSpPr txBox="1"/>
          <p:nvPr/>
        </p:nvSpPr>
        <p:spPr>
          <a:xfrm>
            <a:off x="738038" y="2404364"/>
            <a:ext cx="2185214" cy="646331"/>
          </a:xfrm>
          <a:prstGeom prst="rect">
            <a:avLst/>
          </a:prstGeom>
          <a:noFill/>
        </p:spPr>
        <p:txBody>
          <a:bodyPr wrap="none" rtlCol="0">
            <a:spAutoFit/>
          </a:bodyPr>
          <a:lstStyle/>
          <a:p>
            <a:pPr marL="171450" indent="-171450">
              <a:buFont typeface="Arial" panose="020B0604020202020204" pitchFamily="34" charset="0"/>
              <a:buChar char="•"/>
            </a:pPr>
            <a:r>
              <a:rPr lang="fr-FR" sz="1200" err="1">
                <a:ea typeface="Segoe UI" panose="020B0502040204020203" pitchFamily="34" charset="0"/>
                <a:cs typeface="Segoe UI" panose="020B0502040204020203" pitchFamily="34" charset="0"/>
              </a:rPr>
              <a:t>Correlations</a:t>
            </a:r>
            <a:r>
              <a:rPr lang="fr-FR" sz="1200">
                <a:ea typeface="Segoe UI" panose="020B0502040204020203" pitchFamily="34" charset="0"/>
                <a:cs typeface="Segoe UI" panose="020B0502040204020203" pitchFamily="34" charset="0"/>
              </a:rPr>
              <a:t> </a:t>
            </a:r>
            <a:r>
              <a:rPr lang="fr-FR" sz="1200" err="1">
                <a:ea typeface="Segoe UI" panose="020B0502040204020203" pitchFamily="34" charset="0"/>
                <a:cs typeface="Segoe UI" panose="020B0502040204020203" pitchFamily="34" charset="0"/>
              </a:rPr>
              <a:t>between</a:t>
            </a:r>
            <a:r>
              <a:rPr lang="fr-FR" sz="1200">
                <a:ea typeface="Segoe UI" panose="020B0502040204020203" pitchFamily="34" charset="0"/>
                <a:cs typeface="Segoe UI" panose="020B0502040204020203" pitchFamily="34" charset="0"/>
              </a:rPr>
              <a:t> data</a:t>
            </a:r>
          </a:p>
          <a:p>
            <a:pPr marL="171450" indent="-171450">
              <a:buFont typeface="Arial" panose="020B0604020202020204" pitchFamily="34" charset="0"/>
              <a:buChar char="•"/>
            </a:pPr>
            <a:endParaRPr lang="fr-FR" sz="1200">
              <a:ea typeface="Segoe UI" panose="020B0502040204020203" pitchFamily="34" charset="0"/>
              <a:cs typeface="Segoe UI" panose="020B0502040204020203" pitchFamily="34" charset="0"/>
            </a:endParaRPr>
          </a:p>
          <a:p>
            <a:pPr marL="171450" indent="-171450">
              <a:buFont typeface="Arial" panose="020B0604020202020204" pitchFamily="34" charset="0"/>
              <a:buChar char="•"/>
            </a:pPr>
            <a:r>
              <a:rPr lang="fr-FR" sz="1200">
                <a:ea typeface="Segoe UI" panose="020B0502040204020203" pitchFamily="34" charset="0"/>
                <a:cs typeface="Segoe UI" panose="020B0502040204020203" pitchFamily="34" charset="0"/>
              </a:rPr>
              <a:t>Change points</a:t>
            </a:r>
          </a:p>
        </p:txBody>
      </p:sp>
      <p:sp>
        <p:nvSpPr>
          <p:cNvPr id="12" name="ZoneTexte 11">
            <a:extLst>
              <a:ext uri="{FF2B5EF4-FFF2-40B4-BE49-F238E27FC236}">
                <a16:creationId xmlns:a16="http://schemas.microsoft.com/office/drawing/2014/main" id="{F946F746-6CE2-6F41-A681-01A4928EE2C9}"/>
              </a:ext>
            </a:extLst>
          </p:cNvPr>
          <p:cNvSpPr txBox="1"/>
          <p:nvPr/>
        </p:nvSpPr>
        <p:spPr>
          <a:xfrm>
            <a:off x="738038" y="3581181"/>
            <a:ext cx="3265545" cy="461665"/>
          </a:xfrm>
          <a:prstGeom prst="rect">
            <a:avLst/>
          </a:prstGeom>
          <a:noFill/>
        </p:spPr>
        <p:txBody>
          <a:bodyPr wrap="square" rtlCol="0">
            <a:spAutoFit/>
          </a:bodyPr>
          <a:lstStyle/>
          <a:p>
            <a:r>
              <a:rPr lang="en-GB" sz="1200" b="1" err="1">
                <a:solidFill>
                  <a:srgbClr val="004F5F"/>
                </a:solidFill>
                <a:latin typeface="Trebuchet MS" panose="020B0703020202090204" pitchFamily="34" charset="0"/>
                <a:ea typeface="Segoe UI" panose="020B0502040204020203" pitchFamily="34" charset="0"/>
                <a:cs typeface="Segoe UI" panose="020B0502040204020203" pitchFamily="34" charset="0"/>
              </a:rPr>
              <a:t>MapieRegressor</a:t>
            </a:r>
            <a:r>
              <a:rPr lang="en-GB" sz="1200" b="1">
                <a:solidFill>
                  <a:srgbClr val="004F5F"/>
                </a:solidFill>
                <a:latin typeface="Trebuchet MS" panose="020B0703020202090204" pitchFamily="34" charset="0"/>
                <a:ea typeface="Segoe UI" panose="020B0502040204020203" pitchFamily="34" charset="0"/>
                <a:cs typeface="Segoe UI" panose="020B0502040204020203" pitchFamily="34" charset="0"/>
              </a:rPr>
              <a:t> gives no guarantee on the coverage control</a:t>
            </a:r>
            <a:endParaRPr lang="fr-FR" sz="1200">
              <a:ea typeface="Segoe UI" panose="020B0502040204020203" pitchFamily="34" charset="0"/>
              <a:cs typeface="Segoe UI" panose="020B0502040204020203" pitchFamily="34" charset="0"/>
            </a:endParaRPr>
          </a:p>
        </p:txBody>
      </p:sp>
      <p:sp>
        <p:nvSpPr>
          <p:cNvPr id="15" name="ZoneTexte 14">
            <a:extLst>
              <a:ext uri="{FF2B5EF4-FFF2-40B4-BE49-F238E27FC236}">
                <a16:creationId xmlns:a16="http://schemas.microsoft.com/office/drawing/2014/main" id="{E443F45B-9770-2E44-9403-DC66EC94E1CC}"/>
              </a:ext>
            </a:extLst>
          </p:cNvPr>
          <p:cNvSpPr txBox="1"/>
          <p:nvPr/>
        </p:nvSpPr>
        <p:spPr>
          <a:xfrm>
            <a:off x="5811230" y="2648677"/>
            <a:ext cx="2204450" cy="276999"/>
          </a:xfrm>
          <a:prstGeom prst="rect">
            <a:avLst/>
          </a:prstGeom>
          <a:noFill/>
        </p:spPr>
        <p:txBody>
          <a:bodyPr wrap="none" rtlCol="0">
            <a:spAutoFit/>
          </a:bodyPr>
          <a:lstStyle/>
          <a:p>
            <a:r>
              <a:rPr lang="fr-FR" sz="1200" err="1">
                <a:ea typeface="Segoe UI" panose="020B0502040204020203" pitchFamily="34" charset="0"/>
                <a:cs typeface="Segoe UI" panose="020B0502040204020203" pitchFamily="34" charset="0"/>
              </a:rPr>
              <a:t>Errors</a:t>
            </a:r>
            <a:r>
              <a:rPr lang="fr-FR" sz="1200">
                <a:ea typeface="Segoe UI" panose="020B0502040204020203" pitchFamily="34" charset="0"/>
                <a:cs typeface="Segoe UI" panose="020B0502040204020203" pitchFamily="34" charset="0"/>
              </a:rPr>
              <a:t> not </a:t>
            </a:r>
            <a:r>
              <a:rPr lang="fr-FR" sz="1200" err="1">
                <a:ea typeface="Segoe UI" panose="020B0502040204020203" pitchFamily="34" charset="0"/>
                <a:cs typeface="Segoe UI" panose="020B0502040204020203" pitchFamily="34" charset="0"/>
              </a:rPr>
              <a:t>taken</a:t>
            </a:r>
            <a:r>
              <a:rPr lang="fr-FR" sz="1200">
                <a:ea typeface="Segoe UI" panose="020B0502040204020203" pitchFamily="34" charset="0"/>
                <a:cs typeface="Segoe UI" panose="020B0502040204020203" pitchFamily="34" charset="0"/>
              </a:rPr>
              <a:t> </a:t>
            </a:r>
            <a:r>
              <a:rPr lang="fr-FR" sz="1200" err="1">
                <a:ea typeface="Segoe UI" panose="020B0502040204020203" pitchFamily="34" charset="0"/>
                <a:cs typeface="Segoe UI" panose="020B0502040204020203" pitchFamily="34" charset="0"/>
              </a:rPr>
              <a:t>into</a:t>
            </a:r>
            <a:r>
              <a:rPr lang="fr-FR" sz="1200">
                <a:ea typeface="Segoe UI" panose="020B0502040204020203" pitchFamily="34" charset="0"/>
                <a:cs typeface="Segoe UI" panose="020B0502040204020203" pitchFamily="34" charset="0"/>
              </a:rPr>
              <a:t> </a:t>
            </a:r>
            <a:r>
              <a:rPr lang="fr-FR" sz="1200" err="1">
                <a:ea typeface="Segoe UI" panose="020B0502040204020203" pitchFamily="34" charset="0"/>
                <a:cs typeface="Segoe UI" panose="020B0502040204020203" pitchFamily="34" charset="0"/>
              </a:rPr>
              <a:t>account</a:t>
            </a:r>
            <a:endParaRPr lang="fr-FR" sz="120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015828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F6020CE2-76E7-8D4F-B14E-9F18A2E23414}"/>
              </a:ext>
            </a:extLst>
          </p:cNvPr>
          <p:cNvSpPr>
            <a:spLocks noGrp="1"/>
          </p:cNvSpPr>
          <p:nvPr>
            <p:ph type="title"/>
          </p:nvPr>
        </p:nvSpPr>
        <p:spPr/>
        <p:txBody>
          <a:bodyPr/>
          <a:lstStyle/>
          <a:p>
            <a:r>
              <a:rPr lang="en-GB">
                <a:latin typeface="Trebuchet MS"/>
              </a:rPr>
              <a:t>Quantmetry</a:t>
            </a:r>
            <a:endParaRPr lang="fr-FR"/>
          </a:p>
        </p:txBody>
      </p:sp>
      <p:pic>
        <p:nvPicPr>
          <p:cNvPr id="69" name="Graphique 40">
            <a:extLst>
              <a:ext uri="{FF2B5EF4-FFF2-40B4-BE49-F238E27FC236}">
                <a16:creationId xmlns:a16="http://schemas.microsoft.com/office/drawing/2014/main" id="{E89F012F-12B8-7247-BE08-D19A358A88D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53658" y="747163"/>
            <a:ext cx="1150390" cy="1042540"/>
          </a:xfrm>
          <a:prstGeom prst="rect">
            <a:avLst/>
          </a:prstGeom>
        </p:spPr>
      </p:pic>
      <p:sp>
        <p:nvSpPr>
          <p:cNvPr id="17" name="Rectangle 16">
            <a:extLst>
              <a:ext uri="{FF2B5EF4-FFF2-40B4-BE49-F238E27FC236}">
                <a16:creationId xmlns:a16="http://schemas.microsoft.com/office/drawing/2014/main" id="{A2B7A461-BC19-E840-AE4E-58D7071CD22D}"/>
              </a:ext>
            </a:extLst>
          </p:cNvPr>
          <p:cNvSpPr/>
          <p:nvPr/>
        </p:nvSpPr>
        <p:spPr>
          <a:xfrm>
            <a:off x="25714" y="2930425"/>
            <a:ext cx="9092572" cy="1772204"/>
          </a:xfrm>
          <a:prstGeom prst="rect">
            <a:avLst/>
          </a:prstGeom>
          <a:solidFill>
            <a:schemeClr val="bg2">
              <a:lumMod val="20000"/>
              <a:lumOff val="80000"/>
              <a:alpha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926" tIns="45463" rIns="90926" bIns="45463" numCol="1" spcCol="0" rtlCol="0" fromWordArt="0" anchor="t" anchorCtr="0" forceAA="0" compatLnSpc="1">
            <a:prstTxWarp prst="textNoShape">
              <a:avLst/>
            </a:prstTxWarp>
            <a:noAutofit/>
          </a:bodyPr>
          <a:lstStyle/>
          <a:p>
            <a:pPr defTabSz="909204"/>
            <a:endParaRPr lang="fr-FR" sz="1193" err="1">
              <a:solidFill>
                <a:srgbClr val="585959"/>
              </a:solidFill>
              <a:latin typeface="Trebuchet MS" panose="020B0703020202090204" pitchFamily="34" charset="0"/>
              <a:ea typeface="Segoe UI" panose="020B0502040204020203" pitchFamily="34" charset="0"/>
              <a:cs typeface="Segoe UI" panose="020B0502040204020203" pitchFamily="34" charset="0"/>
            </a:endParaRPr>
          </a:p>
        </p:txBody>
      </p:sp>
      <p:sp>
        <p:nvSpPr>
          <p:cNvPr id="18" name="TextBox 34">
            <a:extLst>
              <a:ext uri="{FF2B5EF4-FFF2-40B4-BE49-F238E27FC236}">
                <a16:creationId xmlns:a16="http://schemas.microsoft.com/office/drawing/2014/main" id="{DC2C0B82-5EB3-4A4C-9309-03BABB18CC07}"/>
              </a:ext>
            </a:extLst>
          </p:cNvPr>
          <p:cNvSpPr txBox="1"/>
          <p:nvPr/>
        </p:nvSpPr>
        <p:spPr>
          <a:xfrm>
            <a:off x="304531" y="3385781"/>
            <a:ext cx="1360457" cy="429092"/>
          </a:xfrm>
          <a:prstGeom prst="rect">
            <a:avLst/>
          </a:prstGeom>
          <a:noFill/>
        </p:spPr>
        <p:txBody>
          <a:bodyPr wrap="square" rtlCol="0" anchor="b">
            <a:spAutoFit/>
          </a:bodyPr>
          <a:lstStyle/>
          <a:p>
            <a:pPr algn="ctr" defTabSz="909204"/>
            <a:r>
              <a:rPr lang="fr-FR" sz="1094" b="1" spc="99">
                <a:solidFill>
                  <a:srgbClr val="000000">
                    <a:lumMod val="75000"/>
                    <a:lumOff val="25000"/>
                  </a:srgbClr>
                </a:solidFill>
                <a:latin typeface="Trebuchet MS" panose="020B0603020202020204"/>
                <a:ea typeface="Nunito"/>
                <a:cs typeface="Nunito"/>
                <a:sym typeface="Nunito"/>
              </a:rPr>
              <a:t>Consulting in Data </a:t>
            </a:r>
            <a:endParaRPr lang="fr-FR" sz="1094" b="1" spc="99">
              <a:solidFill>
                <a:srgbClr val="000000">
                  <a:lumMod val="75000"/>
                  <a:lumOff val="25000"/>
                </a:srgbClr>
              </a:solidFill>
              <a:latin typeface="Trebuchet MS" panose="020B0603020202020204"/>
            </a:endParaRPr>
          </a:p>
        </p:txBody>
      </p:sp>
      <p:sp>
        <p:nvSpPr>
          <p:cNvPr id="19" name="TextBox 34">
            <a:extLst>
              <a:ext uri="{FF2B5EF4-FFF2-40B4-BE49-F238E27FC236}">
                <a16:creationId xmlns:a16="http://schemas.microsoft.com/office/drawing/2014/main" id="{E1C8B93A-65E6-5C46-89F3-14308C91F94A}"/>
              </a:ext>
            </a:extLst>
          </p:cNvPr>
          <p:cNvSpPr txBox="1"/>
          <p:nvPr/>
        </p:nvSpPr>
        <p:spPr>
          <a:xfrm>
            <a:off x="3927572" y="3356753"/>
            <a:ext cx="1288854" cy="429092"/>
          </a:xfrm>
          <a:prstGeom prst="rect">
            <a:avLst/>
          </a:prstGeom>
          <a:noFill/>
        </p:spPr>
        <p:txBody>
          <a:bodyPr wrap="square" rtlCol="0" anchor="b">
            <a:spAutoFit/>
          </a:bodyPr>
          <a:lstStyle/>
          <a:p>
            <a:pPr algn="ctr" defTabSz="909204"/>
            <a:r>
              <a:rPr lang="fr-FR" sz="1094" b="1" spc="99">
                <a:solidFill>
                  <a:srgbClr val="000000">
                    <a:lumMod val="75000"/>
                    <a:lumOff val="25000"/>
                  </a:srgbClr>
                </a:solidFill>
                <a:latin typeface="Trebuchet MS" panose="020B0603020202020204"/>
                <a:sym typeface="Nunito"/>
              </a:rPr>
              <a:t>Model &amp;Data Science</a:t>
            </a:r>
            <a:endParaRPr lang="fr-FR" sz="1094" b="1" spc="99">
              <a:solidFill>
                <a:srgbClr val="000000">
                  <a:lumMod val="75000"/>
                  <a:lumOff val="25000"/>
                </a:srgbClr>
              </a:solidFill>
              <a:latin typeface="Trebuchet MS" panose="020B0603020202020204"/>
            </a:endParaRPr>
          </a:p>
        </p:txBody>
      </p:sp>
      <p:sp>
        <p:nvSpPr>
          <p:cNvPr id="20" name="TextBox 34">
            <a:extLst>
              <a:ext uri="{FF2B5EF4-FFF2-40B4-BE49-F238E27FC236}">
                <a16:creationId xmlns:a16="http://schemas.microsoft.com/office/drawing/2014/main" id="{2E74D612-5AB7-6D46-8493-E94EE2C2D8EA}"/>
              </a:ext>
            </a:extLst>
          </p:cNvPr>
          <p:cNvSpPr txBox="1"/>
          <p:nvPr/>
        </p:nvSpPr>
        <p:spPr>
          <a:xfrm>
            <a:off x="7404987" y="3426400"/>
            <a:ext cx="1519177" cy="429092"/>
          </a:xfrm>
          <a:prstGeom prst="rect">
            <a:avLst/>
          </a:prstGeom>
          <a:noFill/>
        </p:spPr>
        <p:txBody>
          <a:bodyPr wrap="square" rtlCol="0" anchor="b">
            <a:spAutoFit/>
          </a:bodyPr>
          <a:lstStyle/>
          <a:p>
            <a:pPr algn="ctr" defTabSz="909204"/>
            <a:r>
              <a:rPr lang="fr-FR" sz="1094" b="1" spc="99">
                <a:solidFill>
                  <a:srgbClr val="000000">
                    <a:lumMod val="75000"/>
                    <a:lumOff val="25000"/>
                  </a:srgbClr>
                </a:solidFill>
                <a:latin typeface="Trebuchet MS" panose="020B0603020202020204"/>
                <a:sym typeface="Nunito"/>
              </a:rPr>
              <a:t>Architecture &amp; implémentation</a:t>
            </a:r>
            <a:endParaRPr lang="fr-FR" sz="1094" b="1" spc="99">
              <a:solidFill>
                <a:srgbClr val="000000">
                  <a:lumMod val="75000"/>
                  <a:lumOff val="25000"/>
                </a:srgbClr>
              </a:solidFill>
              <a:latin typeface="Trebuchet MS" panose="020B0603020202020204"/>
            </a:endParaRPr>
          </a:p>
        </p:txBody>
      </p:sp>
      <p:pic>
        <p:nvPicPr>
          <p:cNvPr id="21" name="Graphique 24">
            <a:extLst>
              <a:ext uri="{FF2B5EF4-FFF2-40B4-BE49-F238E27FC236}">
                <a16:creationId xmlns:a16="http://schemas.microsoft.com/office/drawing/2014/main" id="{87991B05-6888-744C-A251-51BD947D3B3B}"/>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633055" y="3758746"/>
            <a:ext cx="1062660" cy="825459"/>
          </a:xfrm>
          <a:prstGeom prst="rect">
            <a:avLst/>
          </a:prstGeom>
        </p:spPr>
      </p:pic>
      <p:pic>
        <p:nvPicPr>
          <p:cNvPr id="22" name="Graphique 25">
            <a:extLst>
              <a:ext uri="{FF2B5EF4-FFF2-40B4-BE49-F238E27FC236}">
                <a16:creationId xmlns:a16="http://schemas.microsoft.com/office/drawing/2014/main" id="{638CECCA-2F1F-7349-A06E-B77316CD1701}"/>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190630" y="3758746"/>
            <a:ext cx="1062660" cy="825459"/>
          </a:xfrm>
          <a:prstGeom prst="rect">
            <a:avLst/>
          </a:prstGeom>
        </p:spPr>
      </p:pic>
      <p:pic>
        <p:nvPicPr>
          <p:cNvPr id="23" name="Graphique 26">
            <a:extLst>
              <a:ext uri="{FF2B5EF4-FFF2-40B4-BE49-F238E27FC236}">
                <a16:creationId xmlns:a16="http://schemas.microsoft.com/office/drawing/2014/main" id="{38D7EF5A-EBAC-5F4D-98F2-0A087A0283EB}"/>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373858" y="3758746"/>
            <a:ext cx="1299861" cy="825459"/>
          </a:xfrm>
          <a:prstGeom prst="rect">
            <a:avLst/>
          </a:prstGeom>
        </p:spPr>
      </p:pic>
      <p:pic>
        <p:nvPicPr>
          <p:cNvPr id="24" name="Graphique 27">
            <a:extLst>
              <a:ext uri="{FF2B5EF4-FFF2-40B4-BE49-F238E27FC236}">
                <a16:creationId xmlns:a16="http://schemas.microsoft.com/office/drawing/2014/main" id="{8098EFEC-3CCC-3442-B904-D2EE0FD57913}"/>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960827" y="3758746"/>
            <a:ext cx="1062660" cy="825459"/>
          </a:xfrm>
          <a:prstGeom prst="rect">
            <a:avLst/>
          </a:prstGeom>
        </p:spPr>
      </p:pic>
      <p:pic>
        <p:nvPicPr>
          <p:cNvPr id="25" name="Graphique 28">
            <a:extLst>
              <a:ext uri="{FF2B5EF4-FFF2-40B4-BE49-F238E27FC236}">
                <a16:creationId xmlns:a16="http://schemas.microsoft.com/office/drawing/2014/main" id="{1746CCDD-2142-2A45-B0A4-103FF7119D69}"/>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444108" y="3758745"/>
            <a:ext cx="1110190" cy="862381"/>
          </a:xfrm>
          <a:prstGeom prst="rect">
            <a:avLst/>
          </a:prstGeom>
        </p:spPr>
      </p:pic>
      <p:cxnSp>
        <p:nvCxnSpPr>
          <p:cNvPr id="26" name="Connecteur droit 29">
            <a:extLst>
              <a:ext uri="{FF2B5EF4-FFF2-40B4-BE49-F238E27FC236}">
                <a16:creationId xmlns:a16="http://schemas.microsoft.com/office/drawing/2014/main" id="{94D03B25-5CFE-6F44-847D-9F0FC3BED91D}"/>
              </a:ext>
            </a:extLst>
          </p:cNvPr>
          <p:cNvCxnSpPr>
            <a:cxnSpLocks/>
          </p:cNvCxnSpPr>
          <p:nvPr/>
        </p:nvCxnSpPr>
        <p:spPr>
          <a:xfrm>
            <a:off x="1851086" y="3554161"/>
            <a:ext cx="0" cy="1066965"/>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7" name="Connecteur droit 30">
            <a:extLst>
              <a:ext uri="{FF2B5EF4-FFF2-40B4-BE49-F238E27FC236}">
                <a16:creationId xmlns:a16="http://schemas.microsoft.com/office/drawing/2014/main" id="{55F562A9-5C59-A44D-A6CA-83A71506180B}"/>
              </a:ext>
            </a:extLst>
          </p:cNvPr>
          <p:cNvCxnSpPr>
            <a:cxnSpLocks/>
          </p:cNvCxnSpPr>
          <p:nvPr/>
        </p:nvCxnSpPr>
        <p:spPr>
          <a:xfrm>
            <a:off x="7221311" y="3554161"/>
            <a:ext cx="0" cy="1066965"/>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28" name="Image 31">
            <a:extLst>
              <a:ext uri="{FF2B5EF4-FFF2-40B4-BE49-F238E27FC236}">
                <a16:creationId xmlns:a16="http://schemas.microsoft.com/office/drawing/2014/main" id="{62453823-AE45-754D-9650-6AA354C74801}"/>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3342527" y="3758746"/>
            <a:ext cx="825459" cy="825459"/>
          </a:xfrm>
          <a:prstGeom prst="rect">
            <a:avLst/>
          </a:prstGeom>
        </p:spPr>
      </p:pic>
      <p:sp>
        <p:nvSpPr>
          <p:cNvPr id="2" name="ZoneTexte 1">
            <a:extLst>
              <a:ext uri="{FF2B5EF4-FFF2-40B4-BE49-F238E27FC236}">
                <a16:creationId xmlns:a16="http://schemas.microsoft.com/office/drawing/2014/main" id="{E35099CB-6D51-63A4-FE40-2BB466373775}"/>
              </a:ext>
            </a:extLst>
          </p:cNvPr>
          <p:cNvSpPr txBox="1"/>
          <p:nvPr/>
        </p:nvSpPr>
        <p:spPr>
          <a:xfrm>
            <a:off x="735291" y="990095"/>
            <a:ext cx="8041064" cy="1569660"/>
          </a:xfrm>
          <a:prstGeom prst="rect">
            <a:avLst/>
          </a:prstGeom>
          <a:noFill/>
        </p:spPr>
        <p:txBody>
          <a:bodyPr wrap="square" rtlCol="0">
            <a:spAutoFit/>
          </a:bodyPr>
          <a:lstStyle/>
          <a:p>
            <a:pPr marL="171450" indent="-171450">
              <a:buFont typeface="Arial" panose="020B0604020202020204" pitchFamily="34" charset="0"/>
              <a:buChar char="•"/>
            </a:pPr>
            <a:r>
              <a:rPr lang="fr-FR" sz="1600" dirty="0">
                <a:ea typeface="Segoe UI" panose="020B0502040204020203" pitchFamily="34" charset="0"/>
                <a:cs typeface="Segoe UI" panose="020B0502040204020203" pitchFamily="34" charset="0"/>
              </a:rPr>
              <a:t>French consulting </a:t>
            </a:r>
            <a:r>
              <a:rPr lang="fr-FR" sz="1600" dirty="0" err="1">
                <a:ea typeface="Segoe UI" panose="020B0502040204020203" pitchFamily="34" charset="0"/>
                <a:cs typeface="Segoe UI" panose="020B0502040204020203" pitchFamily="34" charset="0"/>
              </a:rPr>
              <a:t>company</a:t>
            </a:r>
            <a:r>
              <a:rPr lang="fr-FR" sz="1600" dirty="0">
                <a:ea typeface="Segoe UI" panose="020B0502040204020203" pitchFamily="34" charset="0"/>
                <a:cs typeface="Segoe UI" panose="020B0502040204020203" pitchFamily="34" charset="0"/>
              </a:rPr>
              <a:t> </a:t>
            </a:r>
            <a:r>
              <a:rPr lang="fr-FR" sz="1600" dirty="0" err="1">
                <a:ea typeface="Segoe UI" panose="020B0502040204020203" pitchFamily="34" charset="0"/>
                <a:cs typeface="Segoe UI" panose="020B0502040204020203" pitchFamily="34" charset="0"/>
              </a:rPr>
              <a:t>located</a:t>
            </a:r>
            <a:r>
              <a:rPr lang="fr-FR" sz="1600" dirty="0">
                <a:ea typeface="Segoe UI" panose="020B0502040204020203" pitchFamily="34" charset="0"/>
                <a:cs typeface="Segoe UI" panose="020B0502040204020203" pitchFamily="34" charset="0"/>
              </a:rPr>
              <a:t> in Paris </a:t>
            </a:r>
            <a:r>
              <a:rPr lang="fr-FR" sz="1600" dirty="0" err="1">
                <a:ea typeface="Segoe UI" panose="020B0502040204020203" pitchFamily="34" charset="0"/>
                <a:cs typeface="Segoe UI" panose="020B0502040204020203" pitchFamily="34" charset="0"/>
              </a:rPr>
              <a:t>since</a:t>
            </a:r>
            <a:r>
              <a:rPr lang="fr-FR" sz="1600" dirty="0">
                <a:ea typeface="Segoe UI" panose="020B0502040204020203" pitchFamily="34" charset="0"/>
                <a:cs typeface="Segoe UI" panose="020B0502040204020203" pitchFamily="34" charset="0"/>
              </a:rPr>
              <a:t> 2011</a:t>
            </a:r>
          </a:p>
          <a:p>
            <a:pPr marL="171450" indent="-171450">
              <a:buFont typeface="Arial" panose="020B0604020202020204" pitchFamily="34" charset="0"/>
              <a:buChar char="•"/>
            </a:pPr>
            <a:endParaRPr lang="fr-FR" sz="1600" dirty="0">
              <a:ea typeface="Segoe UI" panose="020B0502040204020203" pitchFamily="34" charset="0"/>
              <a:cs typeface="Segoe UI" panose="020B0502040204020203" pitchFamily="34" charset="0"/>
            </a:endParaRPr>
          </a:p>
          <a:p>
            <a:pPr marL="171450" indent="-171450">
              <a:buFont typeface="Arial" panose="020B0604020202020204" pitchFamily="34" charset="0"/>
              <a:buChar char="•"/>
            </a:pPr>
            <a:r>
              <a:rPr lang="fr-FR" sz="1600" dirty="0">
                <a:ea typeface="Segoe UI" panose="020B0502040204020203" pitchFamily="34" charset="0"/>
                <a:cs typeface="Segoe UI" panose="020B0502040204020203" pitchFamily="34" charset="0"/>
              </a:rPr>
              <a:t>Pure </a:t>
            </a:r>
            <a:r>
              <a:rPr lang="fr-FR" sz="1600" dirty="0" err="1">
                <a:ea typeface="Segoe UI" panose="020B0502040204020203" pitchFamily="34" charset="0"/>
                <a:cs typeface="Segoe UI" panose="020B0502040204020203" pitchFamily="34" charset="0"/>
              </a:rPr>
              <a:t>player</a:t>
            </a:r>
            <a:r>
              <a:rPr lang="fr-FR" sz="1600" dirty="0">
                <a:ea typeface="Segoe UI" panose="020B0502040204020203" pitchFamily="34" charset="0"/>
                <a:cs typeface="Segoe UI" panose="020B0502040204020203" pitchFamily="34" charset="0"/>
              </a:rPr>
              <a:t> in AI, </a:t>
            </a:r>
            <a:r>
              <a:rPr lang="fr-FR" sz="1600" dirty="0" err="1">
                <a:ea typeface="Segoe UI" panose="020B0502040204020203" pitchFamily="34" charset="0"/>
                <a:cs typeface="Segoe UI" panose="020B0502040204020203" pitchFamily="34" charset="0"/>
              </a:rPr>
              <a:t>dedicated</a:t>
            </a:r>
            <a:r>
              <a:rPr lang="fr-FR" sz="1600" dirty="0">
                <a:ea typeface="Segoe UI" panose="020B0502040204020203" pitchFamily="34" charset="0"/>
                <a:cs typeface="Segoe UI" panose="020B0502040204020203" pitchFamily="34" charset="0"/>
              </a:rPr>
              <a:t> to analyse, </a:t>
            </a:r>
            <a:r>
              <a:rPr lang="fr-FR" sz="1600" dirty="0" err="1">
                <a:ea typeface="Segoe UI" panose="020B0502040204020203" pitchFamily="34" charset="0"/>
                <a:cs typeface="Segoe UI" panose="020B0502040204020203" pitchFamily="34" charset="0"/>
              </a:rPr>
              <a:t>develop</a:t>
            </a:r>
            <a:r>
              <a:rPr lang="fr-FR" sz="1600" dirty="0">
                <a:ea typeface="Segoe UI" panose="020B0502040204020203" pitchFamily="34" charset="0"/>
                <a:cs typeface="Segoe UI" panose="020B0502040204020203" pitchFamily="34" charset="0"/>
              </a:rPr>
              <a:t> and </a:t>
            </a:r>
            <a:r>
              <a:rPr lang="fr-FR" sz="1600" dirty="0" err="1">
                <a:ea typeface="Segoe UI" panose="020B0502040204020203" pitchFamily="34" charset="0"/>
                <a:cs typeface="Segoe UI" panose="020B0502040204020203" pitchFamily="34" charset="0"/>
              </a:rPr>
              <a:t>deploy</a:t>
            </a:r>
            <a:r>
              <a:rPr lang="fr-FR" sz="1600" dirty="0">
                <a:ea typeface="Segoe UI" panose="020B0502040204020203" pitchFamily="34" charset="0"/>
                <a:cs typeface="Segoe UI" panose="020B0502040204020203" pitchFamily="34" charset="0"/>
              </a:rPr>
              <a:t> AI applications in all </a:t>
            </a:r>
            <a:r>
              <a:rPr lang="fr-FR" sz="1600" dirty="0" err="1">
                <a:ea typeface="Segoe UI" panose="020B0502040204020203" pitchFamily="34" charset="0"/>
                <a:cs typeface="Segoe UI" panose="020B0502040204020203" pitchFamily="34" charset="0"/>
              </a:rPr>
              <a:t>fields</a:t>
            </a:r>
            <a:r>
              <a:rPr lang="fr-FR" sz="1600" dirty="0">
                <a:ea typeface="Segoe UI" panose="020B0502040204020203" pitchFamily="34" charset="0"/>
                <a:cs typeface="Segoe UI" panose="020B0502040204020203" pitchFamily="34" charset="0"/>
              </a:rPr>
              <a:t> of </a:t>
            </a:r>
            <a:r>
              <a:rPr lang="fr-FR" sz="1600" dirty="0" err="1">
                <a:ea typeface="Segoe UI" panose="020B0502040204020203" pitchFamily="34" charset="0"/>
                <a:cs typeface="Segoe UI" panose="020B0502040204020203" pitchFamily="34" charset="0"/>
              </a:rPr>
              <a:t>activities</a:t>
            </a:r>
            <a:r>
              <a:rPr lang="fr-FR" sz="1600" dirty="0">
                <a:ea typeface="Segoe UI" panose="020B0502040204020203" pitchFamily="34" charset="0"/>
                <a:cs typeface="Segoe UI" panose="020B0502040204020203" pitchFamily="34" charset="0"/>
              </a:rPr>
              <a:t> (</a:t>
            </a:r>
            <a:r>
              <a:rPr lang="fr-FR" sz="1600" dirty="0" err="1">
                <a:ea typeface="Segoe UI" panose="020B0502040204020203" pitchFamily="34" charset="0"/>
                <a:cs typeface="Segoe UI" panose="020B0502040204020203" pitchFamily="34" charset="0"/>
              </a:rPr>
              <a:t>Industry</a:t>
            </a:r>
            <a:r>
              <a:rPr lang="fr-FR" sz="1600" dirty="0">
                <a:ea typeface="Segoe UI" panose="020B0502040204020203" pitchFamily="34" charset="0"/>
                <a:cs typeface="Segoe UI" panose="020B0502040204020203" pitchFamily="34" charset="0"/>
              </a:rPr>
              <a:t>, Transport, Services,…)</a:t>
            </a:r>
          </a:p>
          <a:p>
            <a:pPr marL="171450" indent="-171450">
              <a:buFont typeface="Arial" panose="020B0604020202020204" pitchFamily="34" charset="0"/>
              <a:buChar char="•"/>
            </a:pPr>
            <a:endParaRPr lang="fr-FR" sz="1600" dirty="0">
              <a:ea typeface="Segoe UI" panose="020B0502040204020203" pitchFamily="34" charset="0"/>
              <a:cs typeface="Segoe UI" panose="020B0502040204020203" pitchFamily="34" charset="0"/>
            </a:endParaRPr>
          </a:p>
          <a:p>
            <a:pPr marL="171450" indent="-171450">
              <a:buFont typeface="Arial" panose="020B0604020202020204" pitchFamily="34" charset="0"/>
              <a:buChar char="•"/>
            </a:pPr>
            <a:r>
              <a:rPr lang="fr-FR" sz="1600" dirty="0">
                <a:ea typeface="Segoe UI" panose="020B0502040204020203" pitchFamily="34" charset="0"/>
                <a:cs typeface="Segoe UI" panose="020B0502040204020203" pitchFamily="34" charset="0"/>
              </a:rPr>
              <a:t>All clients or </a:t>
            </a:r>
            <a:r>
              <a:rPr lang="fr-FR" sz="1600" dirty="0" err="1">
                <a:ea typeface="Segoe UI" panose="020B0502040204020203" pitchFamily="34" charset="0"/>
                <a:cs typeface="Segoe UI" panose="020B0502040204020203" pitchFamily="34" charset="0"/>
              </a:rPr>
              <a:t>partners</a:t>
            </a:r>
            <a:r>
              <a:rPr lang="fr-FR" sz="1600" dirty="0">
                <a:ea typeface="Segoe UI" panose="020B0502040204020203" pitchFamily="34" charset="0"/>
                <a:cs typeface="Segoe UI" panose="020B0502040204020203" pitchFamily="34" charset="0"/>
              </a:rPr>
              <a:t> can have </a:t>
            </a:r>
            <a:r>
              <a:rPr lang="fr-FR" sz="1600" dirty="0" err="1">
                <a:ea typeface="Segoe UI" panose="020B0502040204020203" pitchFamily="34" charset="0"/>
                <a:cs typeface="Segoe UI" panose="020B0502040204020203" pitchFamily="34" charset="0"/>
              </a:rPr>
              <a:t>any</a:t>
            </a:r>
            <a:r>
              <a:rPr lang="fr-FR" sz="1600" dirty="0">
                <a:ea typeface="Segoe UI" panose="020B0502040204020203" pitchFamily="34" charset="0"/>
                <a:cs typeface="Segoe UI" panose="020B0502040204020203" pitchFamily="34" charset="0"/>
              </a:rPr>
              <a:t> type of data, and data </a:t>
            </a:r>
            <a:r>
              <a:rPr lang="fr-FR" sz="1600" dirty="0" err="1">
                <a:ea typeface="Segoe UI" panose="020B0502040204020203" pitchFamily="34" charset="0"/>
                <a:cs typeface="Segoe UI" panose="020B0502040204020203" pitchFamily="34" charset="0"/>
              </a:rPr>
              <a:t>maturity</a:t>
            </a:r>
            <a:endParaRPr lang="fr-FR" sz="1600" dirty="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1019416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7C3D5EBD-7C4B-3B4B-A804-C54AD75D71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6800" y="1692000"/>
            <a:ext cx="4669200" cy="3039257"/>
          </a:xfrm>
          <a:prstGeom prst="rect">
            <a:avLst/>
          </a:prstGeom>
        </p:spPr>
      </p:pic>
      <p:sp>
        <p:nvSpPr>
          <p:cNvPr id="2" name="Espace réservé du contenu 1">
            <a:extLst>
              <a:ext uri="{FF2B5EF4-FFF2-40B4-BE49-F238E27FC236}">
                <a16:creationId xmlns:a16="http://schemas.microsoft.com/office/drawing/2014/main" id="{2BABE193-801A-CF45-9F7E-69AC2F081BB4}"/>
              </a:ext>
            </a:extLst>
          </p:cNvPr>
          <p:cNvSpPr>
            <a:spLocks noGrp="1"/>
          </p:cNvSpPr>
          <p:nvPr>
            <p:ph idx="1"/>
          </p:nvPr>
        </p:nvSpPr>
        <p:spPr>
          <a:xfrm>
            <a:off x="115747" y="915988"/>
            <a:ext cx="3891053" cy="3816350"/>
          </a:xfrm>
        </p:spPr>
        <p:txBody>
          <a:bodyPr/>
          <a:lstStyle/>
          <a:p>
            <a:r>
              <a:rPr lang="en-GB" b="1" err="1">
                <a:solidFill>
                  <a:srgbClr val="004F5F"/>
                </a:solidFill>
                <a:latin typeface="Trebuchet MS" panose="020B0703020202090204" pitchFamily="34" charset="0"/>
              </a:rPr>
              <a:t>MapieTimeSeriesRegressor</a:t>
            </a:r>
            <a:r>
              <a:rPr lang="en-GB" sz="1333" b="1">
                <a:solidFill>
                  <a:srgbClr val="004F5F"/>
                </a:solidFill>
                <a:latin typeface="Trebuchet MS" panose="020B0703020202090204" pitchFamily="34" charset="0"/>
              </a:rPr>
              <a:t>:</a:t>
            </a:r>
          </a:p>
          <a:p>
            <a:endParaRPr lang="en-GB" sz="1333" b="1">
              <a:solidFill>
                <a:srgbClr val="004F5F"/>
              </a:solidFill>
              <a:latin typeface="Trebuchet MS" panose="020B0703020202090204" pitchFamily="34" charset="0"/>
            </a:endParaRPr>
          </a:p>
          <a:p>
            <a:pPr marL="0" indent="0">
              <a:buNone/>
            </a:pPr>
            <a:r>
              <a:rPr lang="en-GB" sz="1267" b="1">
                <a:latin typeface="+mn-lt"/>
                <a:cs typeface="Segoe UI" panose="020B0502040204020203" pitchFamily="34" charset="0"/>
              </a:rPr>
              <a:t>Stronger hypotheses on:</a:t>
            </a:r>
          </a:p>
          <a:p>
            <a:pPr lvl="1"/>
            <a:r>
              <a:rPr lang="en-GB" sz="1133">
                <a:latin typeface="+mn-lt"/>
                <a:cs typeface="Segoe UI" panose="020B0502040204020203" pitchFamily="34" charset="0"/>
              </a:rPr>
              <a:t> </a:t>
            </a:r>
            <a:r>
              <a:rPr lang="en-GB" sz="1133" b="1">
                <a:latin typeface="+mn-lt"/>
                <a:cs typeface="Segoe UI" panose="020B0502040204020203" pitchFamily="34" charset="0"/>
              </a:rPr>
              <a:t>Estimations quality</a:t>
            </a:r>
            <a:r>
              <a:rPr lang="en-GB" sz="1133">
                <a:latin typeface="+mn-lt"/>
                <a:cs typeface="Segoe UI" panose="020B0502040204020203" pitchFamily="34" charset="0"/>
              </a:rPr>
              <a:t>:</a:t>
            </a:r>
          </a:p>
          <a:p>
            <a:pPr lvl="2"/>
            <a:r>
              <a:rPr lang="en-GB" sz="978">
                <a:latin typeface="+mn-lt"/>
                <a:cs typeface="Segoe UI" panose="020B0502040204020203" pitchFamily="34" charset="0"/>
              </a:rPr>
              <a:t> Small mean of squared errors between the predictions of LOO refitted estimators and signal.</a:t>
            </a:r>
          </a:p>
          <a:p>
            <a:pPr lvl="3"/>
            <a:r>
              <a:rPr lang="en-GB" sz="978">
                <a:latin typeface="+mn-lt"/>
                <a:cs typeface="Segoe UI" panose="020B0502040204020203" pitchFamily="34" charset="0"/>
              </a:rPr>
              <a:t>The LOO estimators separate the signal from the noise</a:t>
            </a:r>
          </a:p>
          <a:p>
            <a:pPr marL="846651" lvl="3" indent="0">
              <a:buNone/>
            </a:pPr>
            <a:endParaRPr lang="en-GB" sz="978">
              <a:latin typeface="+mn-lt"/>
              <a:cs typeface="Segoe UI" panose="020B0502040204020203" pitchFamily="34" charset="0"/>
            </a:endParaRPr>
          </a:p>
          <a:p>
            <a:pPr lvl="1"/>
            <a:r>
              <a:rPr lang="en-GB" sz="1133" b="1">
                <a:latin typeface="+mn-lt"/>
                <a:cs typeface="Segoe UI" panose="020B0502040204020203" pitchFamily="34" charset="0"/>
              </a:rPr>
              <a:t> </a:t>
            </a:r>
            <a:r>
              <a:rPr lang="fr-FR" sz="1133" b="1" err="1">
                <a:latin typeface="+mn-lt"/>
                <a:cs typeface="Segoe UI" panose="020B0502040204020203" pitchFamily="34" charset="0"/>
              </a:rPr>
              <a:t>Errors</a:t>
            </a:r>
            <a:r>
              <a:rPr lang="fr-FR" sz="1133" b="1">
                <a:latin typeface="+mn-lt"/>
                <a:cs typeface="Segoe UI" panose="020B0502040204020203" pitchFamily="34" charset="0"/>
              </a:rPr>
              <a:t> are short-</a:t>
            </a:r>
            <a:r>
              <a:rPr lang="fr-FR" sz="1133" b="1" err="1">
                <a:latin typeface="+mn-lt"/>
                <a:cs typeface="Segoe UI" panose="020B0502040204020203" pitchFamily="34" charset="0"/>
              </a:rPr>
              <a:t>term</a:t>
            </a:r>
            <a:r>
              <a:rPr lang="fr-FR" sz="1133" b="1">
                <a:latin typeface="+mn-lt"/>
                <a:cs typeface="Segoe UI" panose="020B0502040204020203" pitchFamily="34" charset="0"/>
              </a:rPr>
              <a:t> </a:t>
            </a:r>
            <a:r>
              <a:rPr lang="fr-FR" sz="1133" b="1" err="1">
                <a:latin typeface="+mn-lt"/>
                <a:cs typeface="Segoe UI" panose="020B0502040204020203" pitchFamily="34" charset="0"/>
              </a:rPr>
              <a:t>i.i.d</a:t>
            </a:r>
            <a:r>
              <a:rPr lang="fr-FR" sz="1133" b="1">
                <a:latin typeface="+mn-lt"/>
                <a:cs typeface="Segoe UI" panose="020B0502040204020203" pitchFamily="34" charset="0"/>
              </a:rPr>
              <a:t> </a:t>
            </a:r>
          </a:p>
          <a:p>
            <a:pPr marL="396868" lvl="1" indent="0">
              <a:buNone/>
            </a:pPr>
            <a:endParaRPr lang="en-GB" sz="1200">
              <a:latin typeface="+mn-lt"/>
              <a:cs typeface="Segoe UI" panose="020B0502040204020203" pitchFamily="34" charset="0"/>
            </a:endParaRPr>
          </a:p>
          <a:p>
            <a:pPr marL="594419" lvl="2" indent="0">
              <a:buNone/>
            </a:pPr>
            <a:endParaRPr lang="en-GB" sz="978">
              <a:latin typeface="+mn-lt"/>
              <a:cs typeface="Segoe UI" panose="020B0502040204020203" pitchFamily="34" charset="0"/>
            </a:endParaRPr>
          </a:p>
          <a:p>
            <a:pPr lvl="1"/>
            <a:r>
              <a:rPr lang="en-GB" sz="1133" b="1">
                <a:latin typeface="+mn-lt"/>
                <a:cs typeface="Segoe UI" panose="020B0502040204020203" pitchFamily="34" charset="0"/>
              </a:rPr>
              <a:t>Dynamical update of the residuals during the prediction</a:t>
            </a:r>
          </a:p>
          <a:p>
            <a:pPr lvl="1"/>
            <a:endParaRPr lang="en-GB" sz="1200">
              <a:latin typeface="+mn-lt"/>
              <a:cs typeface="Segoe UI" panose="020B0502040204020203" pitchFamily="34" charset="0"/>
            </a:endParaRPr>
          </a:p>
        </p:txBody>
      </p:sp>
      <p:sp>
        <p:nvSpPr>
          <p:cNvPr id="7" name="ZoneTexte 6">
            <a:extLst>
              <a:ext uri="{FF2B5EF4-FFF2-40B4-BE49-F238E27FC236}">
                <a16:creationId xmlns:a16="http://schemas.microsoft.com/office/drawing/2014/main" id="{613502F6-0864-2A43-B79E-B8068AC64E68}"/>
              </a:ext>
            </a:extLst>
          </p:cNvPr>
          <p:cNvSpPr txBox="1"/>
          <p:nvPr/>
        </p:nvSpPr>
        <p:spPr>
          <a:xfrm rot="18432647">
            <a:off x="4341042" y="2619524"/>
            <a:ext cx="904463" cy="215444"/>
          </a:xfrm>
          <a:prstGeom prst="rect">
            <a:avLst/>
          </a:prstGeom>
          <a:noFill/>
        </p:spPr>
        <p:txBody>
          <a:bodyPr wrap="square" rtlCol="0">
            <a:spAutoFit/>
          </a:bodyPr>
          <a:lstStyle/>
          <a:p>
            <a:r>
              <a:rPr lang="fr-FR" sz="800">
                <a:ea typeface="Segoe UI" panose="020B0502040204020203" pitchFamily="34" charset="0"/>
                <a:cs typeface="Segoe UI" panose="020B0502040204020203" pitchFamily="34" charset="0"/>
              </a:rPr>
              <a:t>Training set</a:t>
            </a:r>
          </a:p>
        </p:txBody>
      </p:sp>
      <p:sp>
        <p:nvSpPr>
          <p:cNvPr id="3" name="Titre 2">
            <a:extLst>
              <a:ext uri="{FF2B5EF4-FFF2-40B4-BE49-F238E27FC236}">
                <a16:creationId xmlns:a16="http://schemas.microsoft.com/office/drawing/2014/main" id="{1FCC665F-7AC9-3C42-BC3D-2D1410B1F013}"/>
              </a:ext>
            </a:extLst>
          </p:cNvPr>
          <p:cNvSpPr>
            <a:spLocks noGrp="1"/>
          </p:cNvSpPr>
          <p:nvPr>
            <p:ph type="title"/>
          </p:nvPr>
        </p:nvSpPr>
        <p:spPr/>
        <p:txBody>
          <a:bodyPr/>
          <a:lstStyle/>
          <a:p>
            <a:r>
              <a:rPr lang="en-GB"/>
              <a:t>MAPIE for Time Series</a:t>
            </a:r>
            <a:endParaRPr lang="fr-FR" sz="1200" b="0"/>
          </a:p>
        </p:txBody>
      </p:sp>
      <p:sp>
        <p:nvSpPr>
          <p:cNvPr id="15" name="ZoneTexte 14">
            <a:extLst>
              <a:ext uri="{FF2B5EF4-FFF2-40B4-BE49-F238E27FC236}">
                <a16:creationId xmlns:a16="http://schemas.microsoft.com/office/drawing/2014/main" id="{E443F45B-9770-2E44-9403-DC66EC94E1CC}"/>
              </a:ext>
            </a:extLst>
          </p:cNvPr>
          <p:cNvSpPr txBox="1"/>
          <p:nvPr/>
        </p:nvSpPr>
        <p:spPr>
          <a:xfrm>
            <a:off x="5949107" y="2727246"/>
            <a:ext cx="1930337" cy="276999"/>
          </a:xfrm>
          <a:prstGeom prst="rect">
            <a:avLst/>
          </a:prstGeom>
          <a:noFill/>
        </p:spPr>
        <p:txBody>
          <a:bodyPr wrap="none" rtlCol="0">
            <a:spAutoFit/>
          </a:bodyPr>
          <a:lstStyle/>
          <a:p>
            <a:r>
              <a:rPr lang="fr-FR" sz="1200" err="1">
                <a:ea typeface="Segoe UI" panose="020B0502040204020203" pitchFamily="34" charset="0"/>
                <a:cs typeface="Segoe UI" panose="020B0502040204020203" pitchFamily="34" charset="0"/>
              </a:rPr>
              <a:t>Errors</a:t>
            </a:r>
            <a:r>
              <a:rPr lang="fr-FR" sz="1200">
                <a:ea typeface="Segoe UI" panose="020B0502040204020203" pitchFamily="34" charset="0"/>
                <a:cs typeface="Segoe UI" panose="020B0502040204020203" pitchFamily="34" charset="0"/>
              </a:rPr>
              <a:t> </a:t>
            </a:r>
            <a:r>
              <a:rPr lang="fr-FR" sz="1200" err="1">
                <a:ea typeface="Segoe UI" panose="020B0502040204020203" pitchFamily="34" charset="0"/>
                <a:cs typeface="Segoe UI" panose="020B0502040204020203" pitchFamily="34" charset="0"/>
              </a:rPr>
              <a:t>taken</a:t>
            </a:r>
            <a:r>
              <a:rPr lang="fr-FR" sz="1200">
                <a:ea typeface="Segoe UI" panose="020B0502040204020203" pitchFamily="34" charset="0"/>
                <a:cs typeface="Segoe UI" panose="020B0502040204020203" pitchFamily="34" charset="0"/>
              </a:rPr>
              <a:t> </a:t>
            </a:r>
            <a:r>
              <a:rPr lang="fr-FR" sz="1200" err="1">
                <a:ea typeface="Segoe UI" panose="020B0502040204020203" pitchFamily="34" charset="0"/>
                <a:cs typeface="Segoe UI" panose="020B0502040204020203" pitchFamily="34" charset="0"/>
              </a:rPr>
              <a:t>into</a:t>
            </a:r>
            <a:r>
              <a:rPr lang="fr-FR" sz="1200">
                <a:ea typeface="Segoe UI" panose="020B0502040204020203" pitchFamily="34" charset="0"/>
                <a:cs typeface="Segoe UI" panose="020B0502040204020203" pitchFamily="34" charset="0"/>
              </a:rPr>
              <a:t> </a:t>
            </a:r>
            <a:r>
              <a:rPr lang="fr-FR" sz="1200" err="1">
                <a:ea typeface="Segoe UI" panose="020B0502040204020203" pitchFamily="34" charset="0"/>
                <a:cs typeface="Segoe UI" panose="020B0502040204020203" pitchFamily="34" charset="0"/>
              </a:rPr>
              <a:t>account</a:t>
            </a:r>
            <a:endParaRPr lang="fr-FR" sz="1200">
              <a:ea typeface="Segoe UI" panose="020B0502040204020203" pitchFamily="34" charset="0"/>
              <a:cs typeface="Segoe UI" panose="020B0502040204020203" pitchFamily="34" charset="0"/>
            </a:endParaRPr>
          </a:p>
        </p:txBody>
      </p:sp>
      <p:sp>
        <p:nvSpPr>
          <p:cNvPr id="18" name="ZoneTexte 17">
            <a:extLst>
              <a:ext uri="{FF2B5EF4-FFF2-40B4-BE49-F238E27FC236}">
                <a16:creationId xmlns:a16="http://schemas.microsoft.com/office/drawing/2014/main" id="{5127509D-1884-444C-9142-E9B765D80725}"/>
              </a:ext>
            </a:extLst>
          </p:cNvPr>
          <p:cNvSpPr txBox="1"/>
          <p:nvPr/>
        </p:nvSpPr>
        <p:spPr>
          <a:xfrm>
            <a:off x="0" y="4732338"/>
            <a:ext cx="4171950" cy="430887"/>
          </a:xfrm>
          <a:prstGeom prst="rect">
            <a:avLst/>
          </a:prstGeom>
          <a:noFill/>
        </p:spPr>
        <p:txBody>
          <a:bodyPr wrap="square">
            <a:spAutoFit/>
          </a:bodyPr>
          <a:lstStyle/>
          <a:p>
            <a:r>
              <a:rPr lang="fr-FR" sz="1100" i="1">
                <a:hlinkClick r:id="rId4"/>
              </a:rPr>
              <a:t>Conformal Prediction Interval for Dynamic Time-series</a:t>
            </a:r>
            <a:endParaRPr lang="fr-FR" sz="1100" i="1"/>
          </a:p>
          <a:p>
            <a:r>
              <a:rPr lang="fr-FR" sz="1100" i="1"/>
              <a:t>(Xu &amp; Xie 2021a)</a:t>
            </a:r>
            <a:endParaRPr lang="en-US" sz="1100"/>
          </a:p>
        </p:txBody>
      </p:sp>
    </p:spTree>
    <p:extLst>
      <p:ext uri="{BB962C8B-B14F-4D97-AF65-F5344CB8AC3E}">
        <p14:creationId xmlns:p14="http://schemas.microsoft.com/office/powerpoint/2010/main" val="6331962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phique 22">
            <a:extLst>
              <a:ext uri="{FF2B5EF4-FFF2-40B4-BE49-F238E27FC236}">
                <a16:creationId xmlns:a16="http://schemas.microsoft.com/office/drawing/2014/main" id="{7E42A84E-426B-6F4E-98CC-BA4FA1C3061E}"/>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30700" y="3701676"/>
            <a:ext cx="1141195" cy="1034208"/>
          </a:xfrm>
          <a:prstGeom prst="rect">
            <a:avLst/>
          </a:prstGeom>
        </p:spPr>
      </p:pic>
      <p:sp>
        <p:nvSpPr>
          <p:cNvPr id="16" name="Ellipse 15">
            <a:extLst>
              <a:ext uri="{FF2B5EF4-FFF2-40B4-BE49-F238E27FC236}">
                <a16:creationId xmlns:a16="http://schemas.microsoft.com/office/drawing/2014/main" id="{B8EA9E55-930F-D540-9C11-3BE861872777}"/>
              </a:ext>
            </a:extLst>
          </p:cNvPr>
          <p:cNvSpPr/>
          <p:nvPr/>
        </p:nvSpPr>
        <p:spPr>
          <a:xfrm>
            <a:off x="1615440" y="564167"/>
            <a:ext cx="771714" cy="771714"/>
          </a:xfrm>
          <a:prstGeom prst="ellipse">
            <a:avLst/>
          </a:prstGeom>
          <a:solidFill>
            <a:srgbClr val="3E727A"/>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fr-FR" sz="2000" b="1">
                <a:solidFill>
                  <a:schemeClr val="bg1"/>
                </a:solidFill>
              </a:rPr>
              <a:t>7</a:t>
            </a:r>
          </a:p>
        </p:txBody>
      </p:sp>
      <p:sp>
        <p:nvSpPr>
          <p:cNvPr id="5" name="Espace réservé du texte 4">
            <a:extLst>
              <a:ext uri="{FF2B5EF4-FFF2-40B4-BE49-F238E27FC236}">
                <a16:creationId xmlns:a16="http://schemas.microsoft.com/office/drawing/2014/main" id="{F2DBAB71-641E-CD4B-8496-D8B61109EF4C}"/>
              </a:ext>
            </a:extLst>
          </p:cNvPr>
          <p:cNvSpPr>
            <a:spLocks noGrp="1"/>
          </p:cNvSpPr>
          <p:nvPr>
            <p:ph type="body" sz="quarter" idx="10"/>
          </p:nvPr>
        </p:nvSpPr>
        <p:spPr/>
        <p:txBody>
          <a:bodyPr/>
          <a:lstStyle/>
          <a:p>
            <a:r>
              <a:rPr lang="en-GB"/>
              <a:t>MAPIE for classification</a:t>
            </a:r>
            <a:endParaRPr lang="en-GB" sz="1200" b="0"/>
          </a:p>
        </p:txBody>
      </p:sp>
      <p:sp>
        <p:nvSpPr>
          <p:cNvPr id="3" name="Espace réservé pour une image  2">
            <a:extLst>
              <a:ext uri="{FF2B5EF4-FFF2-40B4-BE49-F238E27FC236}">
                <a16:creationId xmlns:a16="http://schemas.microsoft.com/office/drawing/2014/main" id="{F42C24F6-89AF-FE45-A65A-A69AB0707A1C}"/>
              </a:ext>
            </a:extLst>
          </p:cNvPr>
          <p:cNvSpPr>
            <a:spLocks noGrp="1"/>
          </p:cNvSpPr>
          <p:nvPr>
            <p:ph type="pic" sz="quarter" idx="11"/>
          </p:nvPr>
        </p:nvSpPr>
        <p:spPr/>
      </p:sp>
      <p:pic>
        <p:nvPicPr>
          <p:cNvPr id="7" name="Espace réservé pour une image  6" descr="Une image contenant eau, extérieur, tortue, nageant&#10;&#10;Description générée automatiquement">
            <a:extLst>
              <a:ext uri="{FF2B5EF4-FFF2-40B4-BE49-F238E27FC236}">
                <a16:creationId xmlns:a16="http://schemas.microsoft.com/office/drawing/2014/main" id="{D06D07B7-02CD-8C4F-BDE3-B8C97F01CCB0}"/>
              </a:ext>
            </a:extLst>
          </p:cNvPr>
          <p:cNvPicPr>
            <a:picLocks noChangeAspect="1"/>
          </p:cNvPicPr>
          <p:nvPr/>
        </p:nvPicPr>
        <p:blipFill>
          <a:blip r:embed="rId4">
            <a:extLst>
              <a:ext uri="{28A0092B-C50C-407E-A947-70E740481C1C}">
                <a14:useLocalDpi xmlns:a14="http://schemas.microsoft.com/office/drawing/2010/main" val="0"/>
              </a:ext>
            </a:extLst>
          </a:blip>
          <a:srcRect t="47" b="47"/>
          <a:stretch>
            <a:fillRect/>
          </a:stretch>
        </p:blipFill>
        <p:spPr>
          <a:xfrm>
            <a:off x="4001544" y="-1715"/>
            <a:ext cx="5142455" cy="5143500"/>
          </a:xfrm>
          <a:prstGeom prst="rect">
            <a:avLst/>
          </a:prstGeom>
          <a:solidFill>
            <a:schemeClr val="bg1">
              <a:lumMod val="95000"/>
            </a:schemeClr>
          </a:solidFill>
        </p:spPr>
      </p:pic>
      <p:cxnSp>
        <p:nvCxnSpPr>
          <p:cNvPr id="9" name="Connecteur droit 8">
            <a:extLst>
              <a:ext uri="{FF2B5EF4-FFF2-40B4-BE49-F238E27FC236}">
                <a16:creationId xmlns:a16="http://schemas.microsoft.com/office/drawing/2014/main" id="{E794646A-3FF1-094B-9946-F4C18E77187C}"/>
              </a:ext>
            </a:extLst>
          </p:cNvPr>
          <p:cNvCxnSpPr>
            <a:cxnSpLocks/>
          </p:cNvCxnSpPr>
          <p:nvPr/>
        </p:nvCxnSpPr>
        <p:spPr>
          <a:xfrm>
            <a:off x="3808116" y="160187"/>
            <a:ext cx="0" cy="4879025"/>
          </a:xfrm>
          <a:prstGeom prst="line">
            <a:avLst/>
          </a:prstGeom>
          <a:ln w="317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 name="Ellipse 9">
            <a:extLst>
              <a:ext uri="{FF2B5EF4-FFF2-40B4-BE49-F238E27FC236}">
                <a16:creationId xmlns:a16="http://schemas.microsoft.com/office/drawing/2014/main" id="{124E6C4B-97F2-8D42-880E-45F6EF4686BC}"/>
              </a:ext>
            </a:extLst>
          </p:cNvPr>
          <p:cNvSpPr/>
          <p:nvPr/>
        </p:nvSpPr>
        <p:spPr>
          <a:xfrm>
            <a:off x="3772598" y="447638"/>
            <a:ext cx="83706" cy="83705"/>
          </a:xfrm>
          <a:prstGeom prst="ellipse">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sp>
        <p:nvSpPr>
          <p:cNvPr id="12" name="Ellipse 11">
            <a:extLst>
              <a:ext uri="{FF2B5EF4-FFF2-40B4-BE49-F238E27FC236}">
                <a16:creationId xmlns:a16="http://schemas.microsoft.com/office/drawing/2014/main" id="{48EAD6E3-4DEE-D142-B176-3310ADC02F1D}"/>
              </a:ext>
            </a:extLst>
          </p:cNvPr>
          <p:cNvSpPr/>
          <p:nvPr/>
        </p:nvSpPr>
        <p:spPr>
          <a:xfrm>
            <a:off x="3772598" y="1528790"/>
            <a:ext cx="83706" cy="83705"/>
          </a:xfrm>
          <a:prstGeom prst="ellipse">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sp>
        <p:nvSpPr>
          <p:cNvPr id="14" name="Ellipse 13">
            <a:extLst>
              <a:ext uri="{FF2B5EF4-FFF2-40B4-BE49-F238E27FC236}">
                <a16:creationId xmlns:a16="http://schemas.microsoft.com/office/drawing/2014/main" id="{6476B22D-0700-E74A-9103-FAB1B2616FDC}"/>
              </a:ext>
            </a:extLst>
          </p:cNvPr>
          <p:cNvSpPr/>
          <p:nvPr/>
        </p:nvSpPr>
        <p:spPr>
          <a:xfrm>
            <a:off x="3772598" y="2609940"/>
            <a:ext cx="83706" cy="83705"/>
          </a:xfrm>
          <a:prstGeom prst="ellipse">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sp>
        <p:nvSpPr>
          <p:cNvPr id="17" name="Ellipse 16">
            <a:extLst>
              <a:ext uri="{FF2B5EF4-FFF2-40B4-BE49-F238E27FC236}">
                <a16:creationId xmlns:a16="http://schemas.microsoft.com/office/drawing/2014/main" id="{96682981-8409-6544-AA85-262F57C5B07F}"/>
              </a:ext>
            </a:extLst>
          </p:cNvPr>
          <p:cNvSpPr/>
          <p:nvPr/>
        </p:nvSpPr>
        <p:spPr>
          <a:xfrm>
            <a:off x="3772598" y="3691091"/>
            <a:ext cx="83706" cy="83705"/>
          </a:xfrm>
          <a:prstGeom prst="ellipse">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sp>
        <p:nvSpPr>
          <p:cNvPr id="18" name="Ellipse 16">
            <a:extLst>
              <a:ext uri="{FF2B5EF4-FFF2-40B4-BE49-F238E27FC236}">
                <a16:creationId xmlns:a16="http://schemas.microsoft.com/office/drawing/2014/main" id="{04BCD4E5-C619-1C4D-9C9E-54E525F38BF8}"/>
              </a:ext>
            </a:extLst>
          </p:cNvPr>
          <p:cNvSpPr/>
          <p:nvPr/>
        </p:nvSpPr>
        <p:spPr>
          <a:xfrm>
            <a:off x="3779272" y="4767993"/>
            <a:ext cx="83706" cy="83705"/>
          </a:xfrm>
          <a:prstGeom prst="ellipse">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spTree>
    <p:extLst>
      <p:ext uri="{BB962C8B-B14F-4D97-AF65-F5344CB8AC3E}">
        <p14:creationId xmlns:p14="http://schemas.microsoft.com/office/powerpoint/2010/main" val="1020549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0A9991-B828-A04C-88CA-18639A855B27}"/>
              </a:ext>
            </a:extLst>
          </p:cNvPr>
          <p:cNvSpPr>
            <a:spLocks noGrp="1"/>
          </p:cNvSpPr>
          <p:nvPr>
            <p:ph type="title"/>
          </p:nvPr>
        </p:nvSpPr>
        <p:spPr/>
        <p:txBody>
          <a:bodyPr/>
          <a:lstStyle/>
          <a:p>
            <a:r>
              <a:rPr lang="en-FR"/>
              <a:t>How are the prediction sets build ? </a:t>
            </a:r>
          </a:p>
        </p:txBody>
      </p:sp>
      <p:grpSp>
        <p:nvGrpSpPr>
          <p:cNvPr id="4" name="Group 3">
            <a:extLst>
              <a:ext uri="{FF2B5EF4-FFF2-40B4-BE49-F238E27FC236}">
                <a16:creationId xmlns:a16="http://schemas.microsoft.com/office/drawing/2014/main" id="{83269863-D89F-AE42-83D8-314C467B7C93}"/>
              </a:ext>
            </a:extLst>
          </p:cNvPr>
          <p:cNvGrpSpPr/>
          <p:nvPr/>
        </p:nvGrpSpPr>
        <p:grpSpPr>
          <a:xfrm>
            <a:off x="1216985" y="1177574"/>
            <a:ext cx="1346983" cy="1226214"/>
            <a:chOff x="2931450" y="1078972"/>
            <a:chExt cx="1346983" cy="1226214"/>
          </a:xfrm>
        </p:grpSpPr>
        <p:sp>
          <p:nvSpPr>
            <p:cNvPr id="5" name="Rectangle 4">
              <a:extLst>
                <a:ext uri="{FF2B5EF4-FFF2-40B4-BE49-F238E27FC236}">
                  <a16:creationId xmlns:a16="http://schemas.microsoft.com/office/drawing/2014/main" id="{CC47A86A-29C3-894F-AF3C-4F6527FE1248}"/>
                </a:ext>
              </a:extLst>
            </p:cNvPr>
            <p:cNvSpPr/>
            <p:nvPr/>
          </p:nvSpPr>
          <p:spPr>
            <a:xfrm>
              <a:off x="3200030" y="1552566"/>
              <a:ext cx="141272" cy="386314"/>
            </a:xfrm>
            <a:prstGeom prst="rect">
              <a:avLst/>
            </a:prstGeom>
            <a:solidFill>
              <a:schemeClr val="accent2">
                <a:lumMod val="75000"/>
              </a:schemeClr>
            </a:solidFill>
            <a:ln w="12700">
              <a:solidFill>
                <a:srgbClr val="1E86A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200">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6" name="Rectangle 5">
              <a:extLst>
                <a:ext uri="{FF2B5EF4-FFF2-40B4-BE49-F238E27FC236}">
                  <a16:creationId xmlns:a16="http://schemas.microsoft.com/office/drawing/2014/main" id="{3705157F-EF4E-FA4A-93A3-9589451B8A19}"/>
                </a:ext>
              </a:extLst>
            </p:cNvPr>
            <p:cNvSpPr/>
            <p:nvPr/>
          </p:nvSpPr>
          <p:spPr>
            <a:xfrm>
              <a:off x="3366868" y="1259157"/>
              <a:ext cx="136800" cy="679724"/>
            </a:xfrm>
            <a:prstGeom prst="rect">
              <a:avLst/>
            </a:prstGeom>
            <a:solidFill>
              <a:schemeClr val="accent2">
                <a:lumMod val="75000"/>
              </a:schemeClr>
            </a:solidFill>
            <a:ln w="12700">
              <a:solidFill>
                <a:srgbClr val="1E86A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200">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7" name="Rectangle 6">
              <a:extLst>
                <a:ext uri="{FF2B5EF4-FFF2-40B4-BE49-F238E27FC236}">
                  <a16:creationId xmlns:a16="http://schemas.microsoft.com/office/drawing/2014/main" id="{BC129C76-C70E-D447-B4E8-B07509FDE016}"/>
                </a:ext>
              </a:extLst>
            </p:cNvPr>
            <p:cNvSpPr/>
            <p:nvPr/>
          </p:nvSpPr>
          <p:spPr>
            <a:xfrm>
              <a:off x="3527949" y="1737750"/>
              <a:ext cx="136800" cy="201130"/>
            </a:xfrm>
            <a:prstGeom prst="rect">
              <a:avLst/>
            </a:prstGeom>
            <a:solidFill>
              <a:schemeClr val="accent2">
                <a:lumMod val="75000"/>
              </a:schemeClr>
            </a:solidFill>
            <a:ln w="12700">
              <a:solidFill>
                <a:srgbClr val="1E86A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200">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8" name="Rectangle 7">
              <a:extLst>
                <a:ext uri="{FF2B5EF4-FFF2-40B4-BE49-F238E27FC236}">
                  <a16:creationId xmlns:a16="http://schemas.microsoft.com/office/drawing/2014/main" id="{7089DD3B-FC90-0744-AD27-8E35D135F5A9}"/>
                </a:ext>
              </a:extLst>
            </p:cNvPr>
            <p:cNvSpPr/>
            <p:nvPr/>
          </p:nvSpPr>
          <p:spPr>
            <a:xfrm>
              <a:off x="3690315" y="1621415"/>
              <a:ext cx="136800" cy="318629"/>
            </a:xfrm>
            <a:prstGeom prst="rect">
              <a:avLst/>
            </a:prstGeom>
            <a:solidFill>
              <a:schemeClr val="accent2">
                <a:lumMod val="75000"/>
              </a:schemeClr>
            </a:solidFill>
            <a:ln w="12700">
              <a:solidFill>
                <a:srgbClr val="1E86A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200">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9" name="Rectangle 8">
              <a:extLst>
                <a:ext uri="{FF2B5EF4-FFF2-40B4-BE49-F238E27FC236}">
                  <a16:creationId xmlns:a16="http://schemas.microsoft.com/office/drawing/2014/main" id="{6D59C8D0-73B3-1D47-8A1C-5A846913E2AE}"/>
                </a:ext>
              </a:extLst>
            </p:cNvPr>
            <p:cNvSpPr/>
            <p:nvPr/>
          </p:nvSpPr>
          <p:spPr>
            <a:xfrm>
              <a:off x="3851073" y="1641637"/>
              <a:ext cx="136800" cy="296147"/>
            </a:xfrm>
            <a:prstGeom prst="rect">
              <a:avLst/>
            </a:prstGeom>
            <a:solidFill>
              <a:schemeClr val="accent2">
                <a:lumMod val="75000"/>
              </a:schemeClr>
            </a:solidFill>
            <a:ln w="12700">
              <a:solidFill>
                <a:srgbClr val="1E86A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200">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10" name="Rectangle 9">
              <a:extLst>
                <a:ext uri="{FF2B5EF4-FFF2-40B4-BE49-F238E27FC236}">
                  <a16:creationId xmlns:a16="http://schemas.microsoft.com/office/drawing/2014/main" id="{1A9BC4DB-4049-0A41-84F0-3A62E186267A}"/>
                </a:ext>
              </a:extLst>
            </p:cNvPr>
            <p:cNvSpPr/>
            <p:nvPr/>
          </p:nvSpPr>
          <p:spPr>
            <a:xfrm>
              <a:off x="4010785" y="1307083"/>
              <a:ext cx="136800" cy="632530"/>
            </a:xfrm>
            <a:prstGeom prst="rect">
              <a:avLst/>
            </a:prstGeom>
            <a:solidFill>
              <a:schemeClr val="accent2">
                <a:lumMod val="75000"/>
              </a:schemeClr>
            </a:solidFill>
            <a:ln w="12700">
              <a:solidFill>
                <a:srgbClr val="1E86A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200">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cxnSp>
          <p:nvCxnSpPr>
            <p:cNvPr id="11" name="Straight Arrow Connector 10">
              <a:extLst>
                <a:ext uri="{FF2B5EF4-FFF2-40B4-BE49-F238E27FC236}">
                  <a16:creationId xmlns:a16="http://schemas.microsoft.com/office/drawing/2014/main" id="{198060B6-75AA-3048-87CF-A54DFB68A2A9}"/>
                </a:ext>
              </a:extLst>
            </p:cNvPr>
            <p:cNvCxnSpPr>
              <a:cxnSpLocks/>
            </p:cNvCxnSpPr>
            <p:nvPr/>
          </p:nvCxnSpPr>
          <p:spPr>
            <a:xfrm>
              <a:off x="3193681" y="1939448"/>
              <a:ext cx="1084752"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6A322022-A7D3-6644-B217-3B742FE07341}"/>
                </a:ext>
              </a:extLst>
            </p:cNvPr>
            <p:cNvCxnSpPr>
              <a:cxnSpLocks/>
            </p:cNvCxnSpPr>
            <p:nvPr/>
          </p:nvCxnSpPr>
          <p:spPr>
            <a:xfrm flipV="1">
              <a:off x="3200031" y="1078972"/>
              <a:ext cx="0" cy="85725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FA8AE17A-2E1D-BE41-9060-286C1B64572C}"/>
                </a:ext>
              </a:extLst>
            </p:cNvPr>
            <p:cNvSpPr txBox="1"/>
            <p:nvPr/>
          </p:nvSpPr>
          <p:spPr>
            <a:xfrm>
              <a:off x="3477759" y="2089742"/>
              <a:ext cx="642668" cy="215444"/>
            </a:xfrm>
            <a:prstGeom prst="rect">
              <a:avLst/>
            </a:prstGeom>
            <a:noFill/>
          </p:spPr>
          <p:txBody>
            <a:bodyPr wrap="square" rtlCol="0">
              <a:spAutoFit/>
            </a:bodyPr>
            <a:lstStyle/>
            <a:p>
              <a:r>
                <a:rPr lang="en-GB" sz="800">
                  <a:ea typeface="Segoe UI" panose="020B0502040204020203" pitchFamily="34" charset="0"/>
                  <a:cs typeface="Segoe UI" panose="020B0502040204020203" pitchFamily="34" charset="0"/>
                </a:rPr>
                <a:t>Class</a:t>
              </a:r>
            </a:p>
          </p:txBody>
        </p:sp>
        <p:sp>
          <p:nvSpPr>
            <p:cNvPr id="15" name="TextBox 14">
              <a:extLst>
                <a:ext uri="{FF2B5EF4-FFF2-40B4-BE49-F238E27FC236}">
                  <a16:creationId xmlns:a16="http://schemas.microsoft.com/office/drawing/2014/main" id="{529BDEA8-8435-7F4E-907B-2D3986F35A39}"/>
                </a:ext>
              </a:extLst>
            </p:cNvPr>
            <p:cNvSpPr txBox="1"/>
            <p:nvPr/>
          </p:nvSpPr>
          <p:spPr>
            <a:xfrm rot="16200000">
              <a:off x="2685613" y="1375725"/>
              <a:ext cx="799452" cy="307777"/>
            </a:xfrm>
            <a:prstGeom prst="rect">
              <a:avLst/>
            </a:prstGeom>
            <a:noFill/>
          </p:spPr>
          <p:txBody>
            <a:bodyPr wrap="square" rtlCol="0">
              <a:spAutoFit/>
            </a:bodyPr>
            <a:lstStyle/>
            <a:p>
              <a:pPr algn="ctr"/>
              <a:r>
                <a:rPr lang="en-GB" sz="700" err="1">
                  <a:ea typeface="Segoe UI" panose="020B0502040204020203" pitchFamily="34" charset="0"/>
                  <a:cs typeface="Segoe UI" panose="020B0502040204020203" pitchFamily="34" charset="0"/>
                </a:rPr>
                <a:t>Softmax</a:t>
              </a:r>
              <a:r>
                <a:rPr lang="en-GB" sz="700">
                  <a:ea typeface="Segoe UI" panose="020B0502040204020203" pitchFamily="34" charset="0"/>
                  <a:cs typeface="Segoe UI" panose="020B0502040204020203" pitchFamily="34" charset="0"/>
                </a:rPr>
                <a:t> output of the model</a:t>
              </a:r>
            </a:p>
          </p:txBody>
        </p:sp>
        <p:sp>
          <p:nvSpPr>
            <p:cNvPr id="18" name="TextBox 17">
              <a:extLst>
                <a:ext uri="{FF2B5EF4-FFF2-40B4-BE49-F238E27FC236}">
                  <a16:creationId xmlns:a16="http://schemas.microsoft.com/office/drawing/2014/main" id="{2D2EC9D0-0559-4B49-9C91-F9E9761646B2}"/>
                </a:ext>
              </a:extLst>
            </p:cNvPr>
            <p:cNvSpPr txBox="1"/>
            <p:nvPr/>
          </p:nvSpPr>
          <p:spPr>
            <a:xfrm>
              <a:off x="3157517" y="1914640"/>
              <a:ext cx="1107033" cy="215444"/>
            </a:xfrm>
            <a:prstGeom prst="rect">
              <a:avLst/>
            </a:prstGeom>
            <a:noFill/>
          </p:spPr>
          <p:txBody>
            <a:bodyPr wrap="square" rtlCol="0">
              <a:spAutoFit/>
            </a:bodyPr>
            <a:lstStyle/>
            <a:p>
              <a:r>
                <a:rPr lang="en-GB" sz="800">
                  <a:ea typeface="Segoe UI" panose="020B0502040204020203" pitchFamily="34" charset="0"/>
                  <a:cs typeface="Segoe UI" panose="020B0502040204020203" pitchFamily="34" charset="0"/>
                </a:rPr>
                <a:t>0    1    2   3   4    5</a:t>
              </a:r>
            </a:p>
          </p:txBody>
        </p:sp>
        <p:sp>
          <p:nvSpPr>
            <p:cNvPr id="19" name="TextBox 18">
              <a:extLst>
                <a:ext uri="{FF2B5EF4-FFF2-40B4-BE49-F238E27FC236}">
                  <a16:creationId xmlns:a16="http://schemas.microsoft.com/office/drawing/2014/main" id="{8E9F772E-BB52-A848-A3E8-5936A05339FB}"/>
                </a:ext>
              </a:extLst>
            </p:cNvPr>
            <p:cNvSpPr txBox="1"/>
            <p:nvPr/>
          </p:nvSpPr>
          <p:spPr>
            <a:xfrm rot="16200000">
              <a:off x="3014817" y="1653572"/>
              <a:ext cx="524135" cy="184666"/>
            </a:xfrm>
            <a:prstGeom prst="rect">
              <a:avLst/>
            </a:prstGeom>
            <a:noFill/>
          </p:spPr>
          <p:txBody>
            <a:bodyPr wrap="square" rtlCol="0">
              <a:spAutoFit/>
            </a:bodyPr>
            <a:lstStyle/>
            <a:p>
              <a:r>
                <a:rPr lang="en-GB" sz="600">
                  <a:ea typeface="Segoe UI" panose="020B0502040204020203" pitchFamily="34" charset="0"/>
                  <a:cs typeface="Segoe UI" panose="020B0502040204020203" pitchFamily="34" charset="0"/>
                </a:rPr>
                <a:t>True class</a:t>
              </a:r>
            </a:p>
          </p:txBody>
        </p:sp>
      </p:grpSp>
      <p:sp>
        <p:nvSpPr>
          <p:cNvPr id="23" name="Oval 22">
            <a:extLst>
              <a:ext uri="{FF2B5EF4-FFF2-40B4-BE49-F238E27FC236}">
                <a16:creationId xmlns:a16="http://schemas.microsoft.com/office/drawing/2014/main" id="{366BCB1E-E159-5A4F-AE5A-ACC14EB2FE00}"/>
              </a:ext>
            </a:extLst>
          </p:cNvPr>
          <p:cNvSpPr/>
          <p:nvPr/>
        </p:nvSpPr>
        <p:spPr>
          <a:xfrm>
            <a:off x="1184984" y="920807"/>
            <a:ext cx="1554481" cy="1558532"/>
          </a:xfrm>
          <a:prstGeom prst="ellipse">
            <a:avLst/>
          </a:prstGeom>
          <a:noFill/>
          <a:ln w="28575">
            <a:solidFill>
              <a:srgbClr val="4C97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24" name="TextBox 23">
            <a:extLst>
              <a:ext uri="{FF2B5EF4-FFF2-40B4-BE49-F238E27FC236}">
                <a16:creationId xmlns:a16="http://schemas.microsoft.com/office/drawing/2014/main" id="{598E568E-B280-2948-8B04-EE97FB97B2E3}"/>
              </a:ext>
            </a:extLst>
          </p:cNvPr>
          <p:cNvSpPr txBox="1"/>
          <p:nvPr/>
        </p:nvSpPr>
        <p:spPr>
          <a:xfrm>
            <a:off x="835987" y="3348973"/>
            <a:ext cx="2252474" cy="510778"/>
          </a:xfrm>
          <a:prstGeom prst="roundRect">
            <a:avLst/>
          </a:prstGeom>
          <a:noFill/>
          <a:ln>
            <a:solidFill>
              <a:srgbClr val="47ACB7"/>
            </a:solidFill>
          </a:ln>
        </p:spPr>
        <p:txBody>
          <a:bodyPr wrap="square" rtlCol="0">
            <a:spAutoFit/>
          </a:bodyPr>
          <a:lstStyle/>
          <a:p>
            <a:pPr algn="ctr"/>
            <a:r>
              <a:rPr lang="en-FR" sz="1200" b="1"/>
              <a:t>Predictions on the calibration set</a:t>
            </a:r>
            <a:endParaRPr lang="en-FR" sz="1600" b="1"/>
          </a:p>
        </p:txBody>
      </p:sp>
      <p:cxnSp>
        <p:nvCxnSpPr>
          <p:cNvPr id="25" name="Straight Connector 24">
            <a:extLst>
              <a:ext uri="{FF2B5EF4-FFF2-40B4-BE49-F238E27FC236}">
                <a16:creationId xmlns:a16="http://schemas.microsoft.com/office/drawing/2014/main" id="{2B5E82DF-4C01-EE48-93C5-5E2A4CC29BA5}"/>
              </a:ext>
            </a:extLst>
          </p:cNvPr>
          <p:cNvCxnSpPr>
            <a:cxnSpLocks/>
            <a:stCxn id="23" idx="4"/>
            <a:endCxn id="24" idx="0"/>
          </p:cNvCxnSpPr>
          <p:nvPr/>
        </p:nvCxnSpPr>
        <p:spPr>
          <a:xfrm flipH="1">
            <a:off x="1962224" y="2479339"/>
            <a:ext cx="1" cy="869634"/>
          </a:xfrm>
          <a:prstGeom prst="line">
            <a:avLst/>
          </a:prstGeom>
          <a:ln w="12700">
            <a:solidFill>
              <a:srgbClr val="4C9795"/>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544E340F-A06F-A444-A7A7-C16E9773AFCD}"/>
              </a:ext>
            </a:extLst>
          </p:cNvPr>
          <p:cNvSpPr/>
          <p:nvPr/>
        </p:nvSpPr>
        <p:spPr>
          <a:xfrm>
            <a:off x="3659178" y="921300"/>
            <a:ext cx="1554481" cy="1558532"/>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787B8722-9FD5-1549-B13F-C98F3E154EF6}"/>
                  </a:ext>
                </a:extLst>
              </p:cNvPr>
              <p:cNvSpPr txBox="1"/>
              <p:nvPr/>
            </p:nvSpPr>
            <p:spPr>
              <a:xfrm>
                <a:off x="3340290" y="3348973"/>
                <a:ext cx="2252474" cy="715089"/>
              </a:xfrm>
              <a:prstGeom prst="roundRect">
                <a:avLst/>
              </a:prstGeom>
              <a:noFill/>
              <a:ln>
                <a:solidFill>
                  <a:srgbClr val="FFC000"/>
                </a:solidFill>
              </a:ln>
            </p:spPr>
            <p:txBody>
              <a:bodyPr wrap="square" rtlCol="0">
                <a:spAutoFit/>
              </a:bodyPr>
              <a:lstStyle/>
              <a:p>
                <a:pPr algn="ctr"/>
                <a:r>
                  <a:rPr lang="en-US" sz="1200" b="1"/>
                  <a:t>Distribution of the conformal score and </a:t>
                </a:r>
                <a14:m>
                  <m:oMath xmlns:m="http://schemas.openxmlformats.org/officeDocument/2006/math">
                    <m:r>
                      <a:rPr lang="en-US" sz="1200" b="1" i="1" smtClean="0">
                        <a:latin typeface="Cambria Math" panose="02040503050406030204" pitchFamily="18" charset="0"/>
                      </a:rPr>
                      <m:t>𝟏</m:t>
                    </m:r>
                    <m:r>
                      <a:rPr lang="en-US" sz="1200" b="1" i="1" smtClean="0">
                        <a:latin typeface="Cambria Math" panose="02040503050406030204" pitchFamily="18" charset="0"/>
                      </a:rPr>
                      <m:t>−</m:t>
                    </m:r>
                    <m:r>
                      <a:rPr lang="en-US" sz="1200" b="1" i="1" smtClean="0">
                        <a:latin typeface="Cambria Math" panose="02040503050406030204" pitchFamily="18" charset="0"/>
                      </a:rPr>
                      <m:t>𝜶</m:t>
                    </m:r>
                  </m:oMath>
                </a14:m>
                <a:r>
                  <a:rPr lang="en-US" sz="1200" b="1"/>
                  <a:t> quantile calculation  </a:t>
                </a:r>
                <a:endParaRPr lang="en-US" sz="1600" b="1"/>
              </a:p>
            </p:txBody>
          </p:sp>
        </mc:Choice>
        <mc:Fallback xmlns="">
          <p:sp>
            <p:nvSpPr>
              <p:cNvPr id="28" name="TextBox 27">
                <a:extLst>
                  <a:ext uri="{FF2B5EF4-FFF2-40B4-BE49-F238E27FC236}">
                    <a16:creationId xmlns:a16="http://schemas.microsoft.com/office/drawing/2014/main" id="{787B8722-9FD5-1549-B13F-C98F3E154EF6}"/>
                  </a:ext>
                </a:extLst>
              </p:cNvPr>
              <p:cNvSpPr txBox="1">
                <a:spLocks noRot="1" noChangeAspect="1" noMove="1" noResize="1" noEditPoints="1" noAdjustHandles="1" noChangeArrowheads="1" noChangeShapeType="1" noTextEdit="1"/>
              </p:cNvSpPr>
              <p:nvPr/>
            </p:nvSpPr>
            <p:spPr>
              <a:xfrm>
                <a:off x="3340290" y="3348973"/>
                <a:ext cx="2252474" cy="715089"/>
              </a:xfrm>
              <a:prstGeom prst="roundRect">
                <a:avLst/>
              </a:prstGeom>
              <a:blipFill>
                <a:blip r:embed="rId2"/>
                <a:stretch>
                  <a:fillRect/>
                </a:stretch>
              </a:blipFill>
              <a:ln>
                <a:solidFill>
                  <a:srgbClr val="FFC000"/>
                </a:solidFill>
              </a:ln>
            </p:spPr>
            <p:txBody>
              <a:bodyPr/>
              <a:lstStyle/>
              <a:p>
                <a:r>
                  <a:rPr lang="en-US">
                    <a:noFill/>
                  </a:rPr>
                  <a:t> </a:t>
                </a:r>
              </a:p>
            </p:txBody>
          </p:sp>
        </mc:Fallback>
      </mc:AlternateContent>
      <p:cxnSp>
        <p:nvCxnSpPr>
          <p:cNvPr id="29" name="Straight Connector 28">
            <a:extLst>
              <a:ext uri="{FF2B5EF4-FFF2-40B4-BE49-F238E27FC236}">
                <a16:creationId xmlns:a16="http://schemas.microsoft.com/office/drawing/2014/main" id="{35172847-CB60-694C-BA7A-9BBA14BD0919}"/>
              </a:ext>
            </a:extLst>
          </p:cNvPr>
          <p:cNvCxnSpPr>
            <a:cxnSpLocks/>
            <a:endCxn id="28" idx="0"/>
          </p:cNvCxnSpPr>
          <p:nvPr/>
        </p:nvCxnSpPr>
        <p:spPr>
          <a:xfrm flipH="1">
            <a:off x="4466527" y="2479339"/>
            <a:ext cx="1" cy="869634"/>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FE83FD8-ED71-BF46-9720-C80AB9ED7CCC}"/>
              </a:ext>
            </a:extLst>
          </p:cNvPr>
          <p:cNvSpPr txBox="1"/>
          <p:nvPr/>
        </p:nvSpPr>
        <p:spPr>
          <a:xfrm>
            <a:off x="5817959" y="3348973"/>
            <a:ext cx="2252474" cy="715089"/>
          </a:xfrm>
          <a:prstGeom prst="roundRect">
            <a:avLst/>
          </a:prstGeom>
          <a:noFill/>
          <a:ln>
            <a:solidFill>
              <a:schemeClr val="tx1"/>
            </a:solidFill>
          </a:ln>
        </p:spPr>
        <p:txBody>
          <a:bodyPr wrap="square" rtlCol="0">
            <a:spAutoFit/>
          </a:bodyPr>
          <a:lstStyle/>
          <a:p>
            <a:pPr algn="ctr"/>
            <a:r>
              <a:rPr lang="en-US" sz="1200" b="1"/>
              <a:t>Application of quantile to test data to create prediction sets</a:t>
            </a:r>
          </a:p>
        </p:txBody>
      </p:sp>
      <p:cxnSp>
        <p:nvCxnSpPr>
          <p:cNvPr id="31" name="Straight Connector 30">
            <a:extLst>
              <a:ext uri="{FF2B5EF4-FFF2-40B4-BE49-F238E27FC236}">
                <a16:creationId xmlns:a16="http://schemas.microsoft.com/office/drawing/2014/main" id="{7A428479-D967-AF41-88CF-F46AF7DD1942}"/>
              </a:ext>
            </a:extLst>
          </p:cNvPr>
          <p:cNvCxnSpPr>
            <a:cxnSpLocks/>
            <a:stCxn id="33" idx="4"/>
            <a:endCxn id="30" idx="0"/>
          </p:cNvCxnSpPr>
          <p:nvPr/>
        </p:nvCxnSpPr>
        <p:spPr>
          <a:xfrm>
            <a:off x="6940722" y="2479832"/>
            <a:ext cx="3474" cy="86914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28CE0625-70F4-2444-A966-40571D8AA412}"/>
              </a:ext>
            </a:extLst>
          </p:cNvPr>
          <p:cNvSpPr/>
          <p:nvPr/>
        </p:nvSpPr>
        <p:spPr>
          <a:xfrm>
            <a:off x="6163481" y="921300"/>
            <a:ext cx="1554481" cy="1558532"/>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R"/>
          </a:p>
        </p:txBody>
      </p:sp>
      <p:cxnSp>
        <p:nvCxnSpPr>
          <p:cNvPr id="35" name="Straight Arrow Connector 34">
            <a:extLst>
              <a:ext uri="{FF2B5EF4-FFF2-40B4-BE49-F238E27FC236}">
                <a16:creationId xmlns:a16="http://schemas.microsoft.com/office/drawing/2014/main" id="{E4778878-DF2E-4F4F-B94C-EB3A9EDFE2D1}"/>
              </a:ext>
            </a:extLst>
          </p:cNvPr>
          <p:cNvCxnSpPr>
            <a:cxnSpLocks/>
            <a:stCxn id="23" idx="6"/>
            <a:endCxn id="27" idx="2"/>
          </p:cNvCxnSpPr>
          <p:nvPr/>
        </p:nvCxnSpPr>
        <p:spPr>
          <a:xfrm>
            <a:off x="2739465" y="1700073"/>
            <a:ext cx="919713" cy="493"/>
          </a:xfrm>
          <a:prstGeom prst="straightConnector1">
            <a:avLst/>
          </a:prstGeom>
          <a:ln>
            <a:solidFill>
              <a:srgbClr val="4C9795"/>
            </a:solidFill>
            <a:tailEnd type="triangle"/>
          </a:ln>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FA4050E3-EB00-2C4B-8800-50B7F0E01444}"/>
              </a:ext>
            </a:extLst>
          </p:cNvPr>
          <p:cNvGrpSpPr/>
          <p:nvPr/>
        </p:nvGrpSpPr>
        <p:grpSpPr>
          <a:xfrm>
            <a:off x="3729979" y="1271232"/>
            <a:ext cx="1394229" cy="1067340"/>
            <a:chOff x="3729979" y="1271232"/>
            <a:chExt cx="1394229" cy="1067340"/>
          </a:xfrm>
        </p:grpSpPr>
        <p:cxnSp>
          <p:nvCxnSpPr>
            <p:cNvPr id="52" name="Straight Arrow Connector 51">
              <a:extLst>
                <a:ext uri="{FF2B5EF4-FFF2-40B4-BE49-F238E27FC236}">
                  <a16:creationId xmlns:a16="http://schemas.microsoft.com/office/drawing/2014/main" id="{3042F0FF-67DD-7A47-93DF-F47C62B267AF}"/>
                </a:ext>
              </a:extLst>
            </p:cNvPr>
            <p:cNvCxnSpPr>
              <a:cxnSpLocks/>
            </p:cNvCxnSpPr>
            <p:nvPr/>
          </p:nvCxnSpPr>
          <p:spPr>
            <a:xfrm flipV="1">
              <a:off x="3936973" y="1271232"/>
              <a:ext cx="0" cy="85725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53" name="TextBox 52">
              <a:extLst>
                <a:ext uri="{FF2B5EF4-FFF2-40B4-BE49-F238E27FC236}">
                  <a16:creationId xmlns:a16="http://schemas.microsoft.com/office/drawing/2014/main" id="{3AE09C30-FF31-8D4B-82F6-9AE662257027}"/>
                </a:ext>
              </a:extLst>
            </p:cNvPr>
            <p:cNvSpPr txBox="1"/>
            <p:nvPr/>
          </p:nvSpPr>
          <p:spPr>
            <a:xfrm>
              <a:off x="3877502" y="2123128"/>
              <a:ext cx="1246706" cy="215444"/>
            </a:xfrm>
            <a:prstGeom prst="rect">
              <a:avLst/>
            </a:prstGeom>
            <a:noFill/>
          </p:spPr>
          <p:txBody>
            <a:bodyPr wrap="square" rtlCol="0">
              <a:spAutoFit/>
            </a:bodyPr>
            <a:lstStyle/>
            <a:p>
              <a:pPr algn="ctr"/>
              <a:r>
                <a:rPr lang="en-GB" sz="800">
                  <a:ea typeface="Segoe UI" panose="020B0502040204020203" pitchFamily="34" charset="0"/>
                  <a:cs typeface="Segoe UI" panose="020B0502040204020203" pitchFamily="34" charset="0"/>
                </a:rPr>
                <a:t>Scores {</a:t>
              </a:r>
              <a:r>
                <a:rPr lang="en-GB" sz="800" err="1">
                  <a:ea typeface="Segoe UI" panose="020B0502040204020203" pitchFamily="34" charset="0"/>
                  <a:cs typeface="Segoe UI" panose="020B0502040204020203" pitchFamily="34" charset="0"/>
                </a:rPr>
                <a:t>s</a:t>
              </a:r>
              <a:r>
                <a:rPr lang="en-GB" sz="800" baseline="-25000" err="1">
                  <a:ea typeface="Segoe UI" panose="020B0502040204020203" pitchFamily="34" charset="0"/>
                  <a:cs typeface="Segoe UI" panose="020B0502040204020203" pitchFamily="34" charset="0"/>
                </a:rPr>
                <a:t>i</a:t>
              </a:r>
              <a:r>
                <a:rPr lang="en-GB" sz="800">
                  <a:ea typeface="Segoe UI" panose="020B0502040204020203" pitchFamily="34" charset="0"/>
                  <a:cs typeface="Segoe UI" panose="020B0502040204020203" pitchFamily="34" charset="0"/>
                </a:rPr>
                <a:t>}</a:t>
              </a:r>
            </a:p>
          </p:txBody>
        </p:sp>
        <p:sp>
          <p:nvSpPr>
            <p:cNvPr id="54" name="TextBox 53">
              <a:extLst>
                <a:ext uri="{FF2B5EF4-FFF2-40B4-BE49-F238E27FC236}">
                  <a16:creationId xmlns:a16="http://schemas.microsoft.com/office/drawing/2014/main" id="{35C69832-6373-0E42-B527-5371C48893BB}"/>
                </a:ext>
              </a:extLst>
            </p:cNvPr>
            <p:cNvSpPr txBox="1"/>
            <p:nvPr/>
          </p:nvSpPr>
          <p:spPr>
            <a:xfrm rot="16200000">
              <a:off x="3393796" y="1664323"/>
              <a:ext cx="887810" cy="215444"/>
            </a:xfrm>
            <a:prstGeom prst="rect">
              <a:avLst/>
            </a:prstGeom>
            <a:noFill/>
          </p:spPr>
          <p:txBody>
            <a:bodyPr wrap="square" rtlCol="0">
              <a:spAutoFit/>
            </a:bodyPr>
            <a:lstStyle/>
            <a:p>
              <a:pPr algn="ctr"/>
              <a:r>
                <a:rPr lang="en-GB" sz="800">
                  <a:ea typeface="Segoe UI" panose="020B0502040204020203" pitchFamily="34" charset="0"/>
                  <a:cs typeface="Segoe UI" panose="020B0502040204020203" pitchFamily="34" charset="0"/>
                </a:rPr>
                <a:t>Counts</a:t>
              </a:r>
            </a:p>
          </p:txBody>
        </p:sp>
        <p:sp>
          <p:nvSpPr>
            <p:cNvPr id="56" name="Rectangle 55">
              <a:extLst>
                <a:ext uri="{FF2B5EF4-FFF2-40B4-BE49-F238E27FC236}">
                  <a16:creationId xmlns:a16="http://schemas.microsoft.com/office/drawing/2014/main" id="{B9360BA0-0510-0846-ACA6-057BF34B5189}"/>
                </a:ext>
              </a:extLst>
            </p:cNvPr>
            <p:cNvSpPr/>
            <p:nvPr/>
          </p:nvSpPr>
          <p:spPr>
            <a:xfrm>
              <a:off x="4042252" y="2039506"/>
              <a:ext cx="71645" cy="80865"/>
            </a:xfrm>
            <a:prstGeom prst="rect">
              <a:avLst/>
            </a:prstGeom>
            <a:solidFill>
              <a:schemeClr val="accent2">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200">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57" name="Rectangle 56">
              <a:extLst>
                <a:ext uri="{FF2B5EF4-FFF2-40B4-BE49-F238E27FC236}">
                  <a16:creationId xmlns:a16="http://schemas.microsoft.com/office/drawing/2014/main" id="{1AE10B42-FAA5-4B41-BD59-CA6FA3A04482}"/>
                </a:ext>
              </a:extLst>
            </p:cNvPr>
            <p:cNvSpPr/>
            <p:nvPr/>
          </p:nvSpPr>
          <p:spPr>
            <a:xfrm>
              <a:off x="4112523" y="1909390"/>
              <a:ext cx="76388" cy="209094"/>
            </a:xfrm>
            <a:prstGeom prst="rect">
              <a:avLst/>
            </a:prstGeom>
            <a:solidFill>
              <a:schemeClr val="accent2">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200">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58" name="Rectangle 57">
              <a:extLst>
                <a:ext uri="{FF2B5EF4-FFF2-40B4-BE49-F238E27FC236}">
                  <a16:creationId xmlns:a16="http://schemas.microsoft.com/office/drawing/2014/main" id="{A84D8007-9FFC-384E-AB4B-9284A0AFF9D6}"/>
                </a:ext>
              </a:extLst>
            </p:cNvPr>
            <p:cNvSpPr/>
            <p:nvPr/>
          </p:nvSpPr>
          <p:spPr>
            <a:xfrm>
              <a:off x="4174806" y="1786281"/>
              <a:ext cx="79251" cy="332678"/>
            </a:xfrm>
            <a:prstGeom prst="rect">
              <a:avLst/>
            </a:prstGeom>
            <a:solidFill>
              <a:schemeClr val="accent2">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200">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59" name="Rectangle 58">
              <a:extLst>
                <a:ext uri="{FF2B5EF4-FFF2-40B4-BE49-F238E27FC236}">
                  <a16:creationId xmlns:a16="http://schemas.microsoft.com/office/drawing/2014/main" id="{FE96BF6D-F5B8-8F43-8A5C-3516EA3BE042}"/>
                </a:ext>
              </a:extLst>
            </p:cNvPr>
            <p:cNvSpPr/>
            <p:nvPr/>
          </p:nvSpPr>
          <p:spPr>
            <a:xfrm>
              <a:off x="4238257" y="1676726"/>
              <a:ext cx="69141" cy="441758"/>
            </a:xfrm>
            <a:prstGeom prst="rect">
              <a:avLst/>
            </a:prstGeom>
            <a:solidFill>
              <a:schemeClr val="accent2">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200">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60" name="Rectangle 59">
              <a:extLst>
                <a:ext uri="{FF2B5EF4-FFF2-40B4-BE49-F238E27FC236}">
                  <a16:creationId xmlns:a16="http://schemas.microsoft.com/office/drawing/2014/main" id="{10EF8169-0CC3-A14F-8A12-C30FD3A0B210}"/>
                </a:ext>
              </a:extLst>
            </p:cNvPr>
            <p:cNvSpPr/>
            <p:nvPr/>
          </p:nvSpPr>
          <p:spPr>
            <a:xfrm>
              <a:off x="4307478" y="1547747"/>
              <a:ext cx="66782" cy="570735"/>
            </a:xfrm>
            <a:prstGeom prst="rect">
              <a:avLst/>
            </a:prstGeom>
            <a:solidFill>
              <a:schemeClr val="accent2">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200">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61" name="Rectangle 60">
              <a:extLst>
                <a:ext uri="{FF2B5EF4-FFF2-40B4-BE49-F238E27FC236}">
                  <a16:creationId xmlns:a16="http://schemas.microsoft.com/office/drawing/2014/main" id="{B91662CF-3EB2-AC43-898C-FD7B6CBC5E8E}"/>
                </a:ext>
              </a:extLst>
            </p:cNvPr>
            <p:cNvSpPr/>
            <p:nvPr/>
          </p:nvSpPr>
          <p:spPr>
            <a:xfrm>
              <a:off x="4372581" y="1377801"/>
              <a:ext cx="67371" cy="740682"/>
            </a:xfrm>
            <a:prstGeom prst="rect">
              <a:avLst/>
            </a:prstGeom>
            <a:solidFill>
              <a:schemeClr val="accent2">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200">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62" name="Rectangle 61">
              <a:extLst>
                <a:ext uri="{FF2B5EF4-FFF2-40B4-BE49-F238E27FC236}">
                  <a16:creationId xmlns:a16="http://schemas.microsoft.com/office/drawing/2014/main" id="{84FAFF4F-6B96-C747-A878-C48BF92715A6}"/>
                </a:ext>
              </a:extLst>
            </p:cNvPr>
            <p:cNvSpPr/>
            <p:nvPr/>
          </p:nvSpPr>
          <p:spPr>
            <a:xfrm>
              <a:off x="4688349" y="2042195"/>
              <a:ext cx="71645" cy="80865"/>
            </a:xfrm>
            <a:prstGeom prst="rect">
              <a:avLst/>
            </a:prstGeom>
            <a:solidFill>
              <a:schemeClr val="accent2">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200">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63" name="Rectangle 62">
              <a:extLst>
                <a:ext uri="{FF2B5EF4-FFF2-40B4-BE49-F238E27FC236}">
                  <a16:creationId xmlns:a16="http://schemas.microsoft.com/office/drawing/2014/main" id="{01256D94-EE23-1E44-972F-FC8A30230212}"/>
                </a:ext>
              </a:extLst>
            </p:cNvPr>
            <p:cNvSpPr/>
            <p:nvPr/>
          </p:nvSpPr>
          <p:spPr>
            <a:xfrm>
              <a:off x="4622003" y="1923305"/>
              <a:ext cx="68796" cy="194925"/>
            </a:xfrm>
            <a:prstGeom prst="rect">
              <a:avLst/>
            </a:prstGeom>
            <a:solidFill>
              <a:schemeClr val="accent2">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200">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64" name="Rectangle 63">
              <a:extLst>
                <a:ext uri="{FF2B5EF4-FFF2-40B4-BE49-F238E27FC236}">
                  <a16:creationId xmlns:a16="http://schemas.microsoft.com/office/drawing/2014/main" id="{686DF630-92CE-DA40-A7AA-D13BDEF84C88}"/>
                </a:ext>
              </a:extLst>
            </p:cNvPr>
            <p:cNvSpPr/>
            <p:nvPr/>
          </p:nvSpPr>
          <p:spPr>
            <a:xfrm>
              <a:off x="4540458" y="1757561"/>
              <a:ext cx="91156" cy="365985"/>
            </a:xfrm>
            <a:prstGeom prst="rect">
              <a:avLst/>
            </a:prstGeom>
            <a:solidFill>
              <a:schemeClr val="accent2">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200">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65" name="Rectangle 64">
              <a:extLst>
                <a:ext uri="{FF2B5EF4-FFF2-40B4-BE49-F238E27FC236}">
                  <a16:creationId xmlns:a16="http://schemas.microsoft.com/office/drawing/2014/main" id="{4C4113D3-5967-AC44-9EA7-9925003842DD}"/>
                </a:ext>
              </a:extLst>
            </p:cNvPr>
            <p:cNvSpPr/>
            <p:nvPr/>
          </p:nvSpPr>
          <p:spPr>
            <a:xfrm>
              <a:off x="4488503" y="1642226"/>
              <a:ext cx="78525" cy="477498"/>
            </a:xfrm>
            <a:prstGeom prst="rect">
              <a:avLst/>
            </a:prstGeom>
            <a:solidFill>
              <a:schemeClr val="accent2">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200">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66" name="Rectangle 65">
              <a:extLst>
                <a:ext uri="{FF2B5EF4-FFF2-40B4-BE49-F238E27FC236}">
                  <a16:creationId xmlns:a16="http://schemas.microsoft.com/office/drawing/2014/main" id="{DE58F945-F378-424B-841D-7EF9FA8FD854}"/>
                </a:ext>
              </a:extLst>
            </p:cNvPr>
            <p:cNvSpPr/>
            <p:nvPr/>
          </p:nvSpPr>
          <p:spPr>
            <a:xfrm>
              <a:off x="4437727" y="1482895"/>
              <a:ext cx="67478" cy="638399"/>
            </a:xfrm>
            <a:prstGeom prst="rect">
              <a:avLst/>
            </a:prstGeom>
            <a:solidFill>
              <a:schemeClr val="accent2">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200">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cxnSp>
          <p:nvCxnSpPr>
            <p:cNvPr id="69" name="Straight Arrow Connector 68">
              <a:extLst>
                <a:ext uri="{FF2B5EF4-FFF2-40B4-BE49-F238E27FC236}">
                  <a16:creationId xmlns:a16="http://schemas.microsoft.com/office/drawing/2014/main" id="{03AE5D24-4D0C-3C4E-91E3-6C27793CD8D4}"/>
                </a:ext>
              </a:extLst>
            </p:cNvPr>
            <p:cNvCxnSpPr>
              <a:cxnSpLocks/>
            </p:cNvCxnSpPr>
            <p:nvPr/>
          </p:nvCxnSpPr>
          <p:spPr>
            <a:xfrm>
              <a:off x="3936973" y="2124833"/>
              <a:ext cx="1084752"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grpSp>
      <p:cxnSp>
        <p:nvCxnSpPr>
          <p:cNvPr id="72" name="Straight Connector 71">
            <a:extLst>
              <a:ext uri="{FF2B5EF4-FFF2-40B4-BE49-F238E27FC236}">
                <a16:creationId xmlns:a16="http://schemas.microsoft.com/office/drawing/2014/main" id="{ACFD142E-21AC-FB47-94B9-5C60F4B2E232}"/>
              </a:ext>
            </a:extLst>
          </p:cNvPr>
          <p:cNvCxnSpPr/>
          <p:nvPr/>
        </p:nvCxnSpPr>
        <p:spPr>
          <a:xfrm>
            <a:off x="4631614" y="1405685"/>
            <a:ext cx="0" cy="782659"/>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65AA999B-557A-7444-BB45-AA786A84DE12}"/>
                  </a:ext>
                </a:extLst>
              </p:cNvPr>
              <p:cNvSpPr txBox="1"/>
              <p:nvPr/>
            </p:nvSpPr>
            <p:spPr>
              <a:xfrm>
                <a:off x="4481112" y="1130657"/>
                <a:ext cx="540533"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1200" b="0" i="1" smtClean="0">
                              <a:solidFill>
                                <a:srgbClr val="FF0000"/>
                              </a:solidFill>
                              <a:latin typeface="Cambria Math" panose="02040503050406030204" pitchFamily="18" charset="0"/>
                              <a:ea typeface="Segoe UI" panose="020B0502040204020203" pitchFamily="34" charset="0"/>
                              <a:cs typeface="Segoe UI" panose="020B0502040204020203" pitchFamily="34" charset="0"/>
                            </a:rPr>
                          </m:ctrlPr>
                        </m:sSubPr>
                        <m:e>
                          <m:r>
                            <a:rPr lang="fr-FR" sz="1200" b="0" i="1" smtClean="0">
                              <a:solidFill>
                                <a:srgbClr val="FF0000"/>
                              </a:solidFill>
                              <a:latin typeface="Cambria Math" panose="02040503050406030204" pitchFamily="18" charset="0"/>
                              <a:ea typeface="Segoe UI" panose="020B0502040204020203" pitchFamily="34" charset="0"/>
                              <a:cs typeface="Segoe UI" panose="020B0502040204020203" pitchFamily="34" charset="0"/>
                            </a:rPr>
                            <m:t>𝑞</m:t>
                          </m:r>
                        </m:e>
                        <m:sub>
                          <m:r>
                            <a:rPr lang="fr-FR" sz="1200" b="0" i="1" smtClean="0">
                              <a:solidFill>
                                <a:srgbClr val="FF0000"/>
                              </a:solidFill>
                              <a:latin typeface="Cambria Math" panose="02040503050406030204" pitchFamily="18" charset="0"/>
                              <a:ea typeface="Segoe UI" panose="020B0502040204020203" pitchFamily="34" charset="0"/>
                              <a:cs typeface="Segoe UI" panose="020B0502040204020203" pitchFamily="34" charset="0"/>
                            </a:rPr>
                            <m:t>1−</m:t>
                          </m:r>
                          <m:r>
                            <a:rPr lang="fr-FR" sz="1200" b="0" i="1" smtClean="0">
                              <a:solidFill>
                                <a:srgbClr val="FF0000"/>
                              </a:solidFill>
                              <a:latin typeface="Cambria Math" panose="02040503050406030204" pitchFamily="18" charset="0"/>
                              <a:ea typeface="Segoe UI" panose="020B0502040204020203" pitchFamily="34" charset="0"/>
                              <a:cs typeface="Segoe UI" panose="020B0502040204020203" pitchFamily="34" charset="0"/>
                            </a:rPr>
                            <m:t>𝛼</m:t>
                          </m:r>
                        </m:sub>
                      </m:sSub>
                    </m:oMath>
                  </m:oMathPara>
                </a14:m>
                <a:endParaRPr lang="en-FR" sz="1200">
                  <a:solidFill>
                    <a:srgbClr val="FF0000"/>
                  </a:solidFill>
                  <a:ea typeface="Segoe UI" panose="020B0502040204020203" pitchFamily="34" charset="0"/>
                  <a:cs typeface="Segoe UI" panose="020B0502040204020203" pitchFamily="34" charset="0"/>
                </a:endParaRPr>
              </a:p>
            </p:txBody>
          </p:sp>
        </mc:Choice>
        <mc:Fallback xmlns="">
          <p:sp>
            <p:nvSpPr>
              <p:cNvPr id="73" name="TextBox 72">
                <a:extLst>
                  <a:ext uri="{FF2B5EF4-FFF2-40B4-BE49-F238E27FC236}">
                    <a16:creationId xmlns:a16="http://schemas.microsoft.com/office/drawing/2014/main" id="{65AA999B-557A-7444-BB45-AA786A84DE12}"/>
                  </a:ext>
                </a:extLst>
              </p:cNvPr>
              <p:cNvSpPr txBox="1">
                <a:spLocks noRot="1" noChangeAspect="1" noMove="1" noResize="1" noEditPoints="1" noAdjustHandles="1" noChangeArrowheads="1" noChangeShapeType="1" noTextEdit="1"/>
              </p:cNvSpPr>
              <p:nvPr/>
            </p:nvSpPr>
            <p:spPr>
              <a:xfrm>
                <a:off x="4481112" y="1130657"/>
                <a:ext cx="540533" cy="276999"/>
              </a:xfrm>
              <a:prstGeom prst="rect">
                <a:avLst/>
              </a:prstGeom>
              <a:blipFill>
                <a:blip r:embed="rId3"/>
                <a:stretch>
                  <a:fillRect/>
                </a:stretch>
              </a:blipFill>
            </p:spPr>
            <p:txBody>
              <a:bodyPr/>
              <a:lstStyle/>
              <a:p>
                <a:r>
                  <a:rPr lang="en-US">
                    <a:noFill/>
                  </a:rPr>
                  <a:t> </a:t>
                </a:r>
              </a:p>
            </p:txBody>
          </p:sp>
        </mc:Fallback>
      </mc:AlternateContent>
      <p:grpSp>
        <p:nvGrpSpPr>
          <p:cNvPr id="90" name="Group 89">
            <a:extLst>
              <a:ext uri="{FF2B5EF4-FFF2-40B4-BE49-F238E27FC236}">
                <a16:creationId xmlns:a16="http://schemas.microsoft.com/office/drawing/2014/main" id="{499F8BF4-64DC-7D4F-9E10-D36759E7FBAE}"/>
              </a:ext>
            </a:extLst>
          </p:cNvPr>
          <p:cNvGrpSpPr/>
          <p:nvPr/>
        </p:nvGrpSpPr>
        <p:grpSpPr>
          <a:xfrm>
            <a:off x="6418545" y="1214999"/>
            <a:ext cx="1134765" cy="1228897"/>
            <a:chOff x="6487188" y="1085007"/>
            <a:chExt cx="1134765" cy="1228897"/>
          </a:xfrm>
        </p:grpSpPr>
        <p:sp>
          <p:nvSpPr>
            <p:cNvPr id="93" name="Rectangle 92">
              <a:extLst>
                <a:ext uri="{FF2B5EF4-FFF2-40B4-BE49-F238E27FC236}">
                  <a16:creationId xmlns:a16="http://schemas.microsoft.com/office/drawing/2014/main" id="{D0B2F4A9-068E-F646-9514-517B235993E4}"/>
                </a:ext>
              </a:extLst>
            </p:cNvPr>
            <p:cNvSpPr/>
            <p:nvPr/>
          </p:nvSpPr>
          <p:spPr>
            <a:xfrm>
              <a:off x="6544683" y="1371485"/>
              <a:ext cx="136800" cy="574888"/>
            </a:xfrm>
            <a:prstGeom prst="rect">
              <a:avLst/>
            </a:prstGeom>
            <a:solidFill>
              <a:schemeClr val="tx2">
                <a:lumMod val="20000"/>
                <a:lumOff val="80000"/>
              </a:schemeClr>
            </a:solidFill>
            <a:ln w="12700">
              <a:solidFill>
                <a:srgbClr val="1E86A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200">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94" name="Rectangle 93">
              <a:extLst>
                <a:ext uri="{FF2B5EF4-FFF2-40B4-BE49-F238E27FC236}">
                  <a16:creationId xmlns:a16="http://schemas.microsoft.com/office/drawing/2014/main" id="{78938DD6-C221-4F4F-8512-9542FD459B95}"/>
                </a:ext>
              </a:extLst>
            </p:cNvPr>
            <p:cNvSpPr/>
            <p:nvPr/>
          </p:nvSpPr>
          <p:spPr>
            <a:xfrm>
              <a:off x="6711521" y="1496150"/>
              <a:ext cx="136800" cy="450223"/>
            </a:xfrm>
            <a:prstGeom prst="rect">
              <a:avLst/>
            </a:prstGeom>
            <a:solidFill>
              <a:schemeClr val="tx2">
                <a:lumMod val="20000"/>
                <a:lumOff val="80000"/>
              </a:schemeClr>
            </a:solidFill>
            <a:ln w="12700">
              <a:solidFill>
                <a:srgbClr val="1E86A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200">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95" name="Rectangle 94">
              <a:extLst>
                <a:ext uri="{FF2B5EF4-FFF2-40B4-BE49-F238E27FC236}">
                  <a16:creationId xmlns:a16="http://schemas.microsoft.com/office/drawing/2014/main" id="{47505D6A-A00E-2741-869C-CF6A9A32B81A}"/>
                </a:ext>
              </a:extLst>
            </p:cNvPr>
            <p:cNvSpPr/>
            <p:nvPr/>
          </p:nvSpPr>
          <p:spPr>
            <a:xfrm>
              <a:off x="6872602" y="1676428"/>
              <a:ext cx="136800" cy="269945"/>
            </a:xfrm>
            <a:prstGeom prst="rect">
              <a:avLst/>
            </a:prstGeom>
            <a:solidFill>
              <a:schemeClr val="tx2">
                <a:lumMod val="20000"/>
                <a:lumOff val="80000"/>
              </a:schemeClr>
            </a:solidFill>
            <a:ln w="12700">
              <a:solidFill>
                <a:srgbClr val="1E86A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200">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96" name="Rectangle 95">
              <a:extLst>
                <a:ext uri="{FF2B5EF4-FFF2-40B4-BE49-F238E27FC236}">
                  <a16:creationId xmlns:a16="http://schemas.microsoft.com/office/drawing/2014/main" id="{D38DD015-4229-2446-B749-E39162F03855}"/>
                </a:ext>
              </a:extLst>
            </p:cNvPr>
            <p:cNvSpPr/>
            <p:nvPr/>
          </p:nvSpPr>
          <p:spPr>
            <a:xfrm>
              <a:off x="7034968" y="1213404"/>
              <a:ext cx="136800" cy="732134"/>
            </a:xfrm>
            <a:prstGeom prst="rect">
              <a:avLst/>
            </a:prstGeom>
            <a:solidFill>
              <a:schemeClr val="accent2">
                <a:lumMod val="75000"/>
              </a:schemeClr>
            </a:solidFill>
            <a:ln w="12700">
              <a:solidFill>
                <a:srgbClr val="1E86A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200">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97" name="Rectangle 96">
              <a:extLst>
                <a:ext uri="{FF2B5EF4-FFF2-40B4-BE49-F238E27FC236}">
                  <a16:creationId xmlns:a16="http://schemas.microsoft.com/office/drawing/2014/main" id="{553B05F9-D42C-BB4F-A2BD-B8A5A64AB8E1}"/>
                </a:ext>
              </a:extLst>
            </p:cNvPr>
            <p:cNvSpPr/>
            <p:nvPr/>
          </p:nvSpPr>
          <p:spPr>
            <a:xfrm>
              <a:off x="7195726" y="1608260"/>
              <a:ext cx="136800" cy="337629"/>
            </a:xfrm>
            <a:prstGeom prst="rect">
              <a:avLst/>
            </a:prstGeom>
            <a:solidFill>
              <a:schemeClr val="tx2">
                <a:lumMod val="20000"/>
                <a:lumOff val="80000"/>
              </a:schemeClr>
            </a:solidFill>
            <a:ln w="12700">
              <a:solidFill>
                <a:srgbClr val="1E86A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200">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98" name="Rectangle 97">
              <a:extLst>
                <a:ext uri="{FF2B5EF4-FFF2-40B4-BE49-F238E27FC236}">
                  <a16:creationId xmlns:a16="http://schemas.microsoft.com/office/drawing/2014/main" id="{04D1F351-5053-4947-9835-A3F8284B2D42}"/>
                </a:ext>
              </a:extLst>
            </p:cNvPr>
            <p:cNvSpPr/>
            <p:nvPr/>
          </p:nvSpPr>
          <p:spPr>
            <a:xfrm>
              <a:off x="7355438" y="1314576"/>
              <a:ext cx="136800" cy="632530"/>
            </a:xfrm>
            <a:prstGeom prst="rect">
              <a:avLst/>
            </a:prstGeom>
            <a:solidFill>
              <a:schemeClr val="accent2">
                <a:lumMod val="75000"/>
              </a:schemeClr>
            </a:solidFill>
            <a:ln w="12700">
              <a:solidFill>
                <a:srgbClr val="1E86A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200">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cxnSp>
          <p:nvCxnSpPr>
            <p:cNvPr id="99" name="Straight Connector 98">
              <a:extLst>
                <a:ext uri="{FF2B5EF4-FFF2-40B4-BE49-F238E27FC236}">
                  <a16:creationId xmlns:a16="http://schemas.microsoft.com/office/drawing/2014/main" id="{4D301FBE-14C8-4745-BE95-9DDAB8BECC37}"/>
                </a:ext>
              </a:extLst>
            </p:cNvPr>
            <p:cNvCxnSpPr>
              <a:cxnSpLocks/>
            </p:cNvCxnSpPr>
            <p:nvPr/>
          </p:nvCxnSpPr>
          <p:spPr>
            <a:xfrm flipH="1">
              <a:off x="6544684" y="1331405"/>
              <a:ext cx="947554" cy="0"/>
            </a:xfrm>
            <a:prstGeom prst="line">
              <a:avLst/>
            </a:prstGeom>
            <a:ln>
              <a:solidFill>
                <a:schemeClr val="accent5"/>
              </a:solidFill>
              <a:prstDash val="sysDot"/>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D729EA5C-691B-7A44-9A95-DC8340DF4F97}"/>
                </a:ext>
              </a:extLst>
            </p:cNvPr>
            <p:cNvSpPr txBox="1"/>
            <p:nvPr/>
          </p:nvSpPr>
          <p:spPr>
            <a:xfrm>
              <a:off x="6822412" y="2098460"/>
              <a:ext cx="642668" cy="215444"/>
            </a:xfrm>
            <a:prstGeom prst="rect">
              <a:avLst/>
            </a:prstGeom>
            <a:noFill/>
          </p:spPr>
          <p:txBody>
            <a:bodyPr wrap="square" rtlCol="0">
              <a:spAutoFit/>
            </a:bodyPr>
            <a:lstStyle/>
            <a:p>
              <a:r>
                <a:rPr lang="en-GB" sz="800">
                  <a:ea typeface="Segoe UI" panose="020B0502040204020203" pitchFamily="34" charset="0"/>
                  <a:cs typeface="Segoe UI" panose="020B0502040204020203" pitchFamily="34" charset="0"/>
                </a:rPr>
                <a:t>Class</a:t>
              </a:r>
            </a:p>
          </p:txBody>
        </p:sp>
        <p:cxnSp>
          <p:nvCxnSpPr>
            <p:cNvPr id="101" name="Straight Arrow Connector 100">
              <a:extLst>
                <a:ext uri="{FF2B5EF4-FFF2-40B4-BE49-F238E27FC236}">
                  <a16:creationId xmlns:a16="http://schemas.microsoft.com/office/drawing/2014/main" id="{51A8F14C-C2D6-A847-96ED-980FEAF48540}"/>
                </a:ext>
              </a:extLst>
            </p:cNvPr>
            <p:cNvCxnSpPr>
              <a:cxnSpLocks/>
            </p:cNvCxnSpPr>
            <p:nvPr/>
          </p:nvCxnSpPr>
          <p:spPr>
            <a:xfrm>
              <a:off x="6537201" y="1945483"/>
              <a:ext cx="1084752"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02" name="Straight Arrow Connector 101">
              <a:extLst>
                <a:ext uri="{FF2B5EF4-FFF2-40B4-BE49-F238E27FC236}">
                  <a16:creationId xmlns:a16="http://schemas.microsoft.com/office/drawing/2014/main" id="{FB86E87E-9A38-4B40-8048-C678B7CBA084}"/>
                </a:ext>
              </a:extLst>
            </p:cNvPr>
            <p:cNvCxnSpPr>
              <a:cxnSpLocks/>
            </p:cNvCxnSpPr>
            <p:nvPr/>
          </p:nvCxnSpPr>
          <p:spPr>
            <a:xfrm flipV="1">
              <a:off x="6543551" y="1085007"/>
              <a:ext cx="0" cy="85725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105" name="TextBox 104">
              <a:extLst>
                <a:ext uri="{FF2B5EF4-FFF2-40B4-BE49-F238E27FC236}">
                  <a16:creationId xmlns:a16="http://schemas.microsoft.com/office/drawing/2014/main" id="{25833F34-B548-8743-ABE4-299B90A2546A}"/>
                </a:ext>
              </a:extLst>
            </p:cNvPr>
            <p:cNvSpPr txBox="1"/>
            <p:nvPr/>
          </p:nvSpPr>
          <p:spPr>
            <a:xfrm>
              <a:off x="6487188" y="1929755"/>
              <a:ext cx="1107033" cy="215444"/>
            </a:xfrm>
            <a:prstGeom prst="rect">
              <a:avLst/>
            </a:prstGeom>
            <a:noFill/>
          </p:spPr>
          <p:txBody>
            <a:bodyPr wrap="square" rtlCol="0">
              <a:spAutoFit/>
            </a:bodyPr>
            <a:lstStyle/>
            <a:p>
              <a:r>
                <a:rPr lang="en-GB" sz="800">
                  <a:ea typeface="Segoe UI" panose="020B0502040204020203" pitchFamily="34" charset="0"/>
                  <a:cs typeface="Segoe UI" panose="020B0502040204020203" pitchFamily="34" charset="0"/>
                </a:rPr>
                <a:t>0    1    2   3   4    5</a:t>
              </a:r>
            </a:p>
          </p:txBody>
        </p:sp>
      </p:grpSp>
      <p:cxnSp>
        <p:nvCxnSpPr>
          <p:cNvPr id="106" name="Straight Arrow Connector 105">
            <a:extLst>
              <a:ext uri="{FF2B5EF4-FFF2-40B4-BE49-F238E27FC236}">
                <a16:creationId xmlns:a16="http://schemas.microsoft.com/office/drawing/2014/main" id="{40B67AA3-86B4-F743-9AFD-0624A2914C57}"/>
              </a:ext>
            </a:extLst>
          </p:cNvPr>
          <p:cNvCxnSpPr>
            <a:cxnSpLocks/>
          </p:cNvCxnSpPr>
          <p:nvPr/>
        </p:nvCxnSpPr>
        <p:spPr>
          <a:xfrm>
            <a:off x="5236769" y="1699055"/>
            <a:ext cx="919713" cy="493"/>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A40AB70C-A5FD-7AA9-9067-D862000097D4}"/>
              </a:ext>
            </a:extLst>
          </p:cNvPr>
          <p:cNvSpPr txBox="1"/>
          <p:nvPr/>
        </p:nvSpPr>
        <p:spPr>
          <a:xfrm rot="16200000">
            <a:off x="5957577" y="1550815"/>
            <a:ext cx="799452" cy="307777"/>
          </a:xfrm>
          <a:prstGeom prst="rect">
            <a:avLst/>
          </a:prstGeom>
          <a:noFill/>
        </p:spPr>
        <p:txBody>
          <a:bodyPr wrap="square" rtlCol="0">
            <a:spAutoFit/>
          </a:bodyPr>
          <a:lstStyle/>
          <a:p>
            <a:pPr algn="ctr"/>
            <a:r>
              <a:rPr lang="en-GB" sz="700" err="1">
                <a:ea typeface="Segoe UI" panose="020B0502040204020203" pitchFamily="34" charset="0"/>
                <a:cs typeface="Segoe UI" panose="020B0502040204020203" pitchFamily="34" charset="0"/>
              </a:rPr>
              <a:t>Softmax</a:t>
            </a:r>
            <a:r>
              <a:rPr lang="en-GB" sz="700">
                <a:ea typeface="Segoe UI" panose="020B0502040204020203" pitchFamily="34" charset="0"/>
                <a:cs typeface="Segoe UI" panose="020B0502040204020203" pitchFamily="34" charset="0"/>
              </a:rPr>
              <a:t> output of the model</a:t>
            </a:r>
          </a:p>
        </p:txBody>
      </p: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2608B66E-859F-46EE-0F2A-5C73C2764151}"/>
                  </a:ext>
                </a:extLst>
              </p:cNvPr>
              <p:cNvSpPr txBox="1"/>
              <p:nvPr/>
            </p:nvSpPr>
            <p:spPr>
              <a:xfrm>
                <a:off x="6468886" y="1199136"/>
                <a:ext cx="540533"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1200" b="0" i="1" smtClean="0">
                              <a:solidFill>
                                <a:srgbClr val="FF0000"/>
                              </a:solidFill>
                              <a:latin typeface="Cambria Math" panose="02040503050406030204" pitchFamily="18" charset="0"/>
                              <a:ea typeface="Segoe UI" panose="020B0502040204020203" pitchFamily="34" charset="0"/>
                              <a:cs typeface="Segoe UI" panose="020B0502040204020203" pitchFamily="34" charset="0"/>
                            </a:rPr>
                          </m:ctrlPr>
                        </m:sSubPr>
                        <m:e>
                          <m:r>
                            <a:rPr lang="fr-FR" sz="1200" b="0" i="1" smtClean="0">
                              <a:solidFill>
                                <a:srgbClr val="FF0000"/>
                              </a:solidFill>
                              <a:latin typeface="Cambria Math" panose="02040503050406030204" pitchFamily="18" charset="0"/>
                              <a:ea typeface="Segoe UI" panose="020B0502040204020203" pitchFamily="34" charset="0"/>
                              <a:cs typeface="Segoe UI" panose="020B0502040204020203" pitchFamily="34" charset="0"/>
                            </a:rPr>
                            <m:t>𝑞</m:t>
                          </m:r>
                        </m:e>
                        <m:sub>
                          <m:r>
                            <a:rPr lang="fr-FR" sz="1200" b="0" i="1" smtClean="0">
                              <a:solidFill>
                                <a:srgbClr val="FF0000"/>
                              </a:solidFill>
                              <a:latin typeface="Cambria Math" panose="02040503050406030204" pitchFamily="18" charset="0"/>
                              <a:ea typeface="Segoe UI" panose="020B0502040204020203" pitchFamily="34" charset="0"/>
                              <a:cs typeface="Segoe UI" panose="020B0502040204020203" pitchFamily="34" charset="0"/>
                            </a:rPr>
                            <m:t>1−</m:t>
                          </m:r>
                          <m:r>
                            <a:rPr lang="fr-FR" sz="1200" b="0" i="1" smtClean="0">
                              <a:solidFill>
                                <a:srgbClr val="FF0000"/>
                              </a:solidFill>
                              <a:latin typeface="Cambria Math" panose="02040503050406030204" pitchFamily="18" charset="0"/>
                              <a:ea typeface="Segoe UI" panose="020B0502040204020203" pitchFamily="34" charset="0"/>
                              <a:cs typeface="Segoe UI" panose="020B0502040204020203" pitchFamily="34" charset="0"/>
                            </a:rPr>
                            <m:t>𝛼</m:t>
                          </m:r>
                        </m:sub>
                      </m:sSub>
                    </m:oMath>
                  </m:oMathPara>
                </a14:m>
                <a:endParaRPr lang="en-FR" sz="1200">
                  <a:solidFill>
                    <a:srgbClr val="FF0000"/>
                  </a:solidFill>
                  <a:ea typeface="Segoe UI" panose="020B0502040204020203" pitchFamily="34" charset="0"/>
                  <a:cs typeface="Segoe UI" panose="020B0502040204020203" pitchFamily="34" charset="0"/>
                </a:endParaRPr>
              </a:p>
            </p:txBody>
          </p:sp>
        </mc:Choice>
        <mc:Fallback xmlns="">
          <p:sp>
            <p:nvSpPr>
              <p:cNvPr id="68" name="TextBox 67">
                <a:extLst>
                  <a:ext uri="{FF2B5EF4-FFF2-40B4-BE49-F238E27FC236}">
                    <a16:creationId xmlns:a16="http://schemas.microsoft.com/office/drawing/2014/main" id="{2608B66E-859F-46EE-0F2A-5C73C2764151}"/>
                  </a:ext>
                </a:extLst>
              </p:cNvPr>
              <p:cNvSpPr txBox="1">
                <a:spLocks noRot="1" noChangeAspect="1" noMove="1" noResize="1" noEditPoints="1" noAdjustHandles="1" noChangeArrowheads="1" noChangeShapeType="1" noTextEdit="1"/>
              </p:cNvSpPr>
              <p:nvPr/>
            </p:nvSpPr>
            <p:spPr>
              <a:xfrm>
                <a:off x="6468886" y="1199136"/>
                <a:ext cx="540533" cy="276999"/>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2100895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TextBox 182">
            <a:extLst>
              <a:ext uri="{FF2B5EF4-FFF2-40B4-BE49-F238E27FC236}">
                <a16:creationId xmlns:a16="http://schemas.microsoft.com/office/drawing/2014/main" id="{E67B6D15-E3FD-EA4D-9F47-4626C8C0C416}"/>
              </a:ext>
            </a:extLst>
          </p:cNvPr>
          <p:cNvSpPr txBox="1"/>
          <p:nvPr/>
        </p:nvSpPr>
        <p:spPr>
          <a:xfrm>
            <a:off x="240267" y="1279351"/>
            <a:ext cx="1374755" cy="253916"/>
          </a:xfrm>
          <a:prstGeom prst="rect">
            <a:avLst/>
          </a:prstGeom>
          <a:noFill/>
        </p:spPr>
        <p:txBody>
          <a:bodyPr wrap="square" rtlCol="0">
            <a:spAutoFit/>
          </a:bodyPr>
          <a:lstStyle/>
          <a:p>
            <a:pPr algn="ctr"/>
            <a:r>
              <a:rPr lang="en-GB" sz="1050" b="1">
                <a:ea typeface="Segoe UI" panose="020B0502040204020203" pitchFamily="34" charset="0"/>
                <a:cs typeface="Segoe UI" panose="020B0502040204020203" pitchFamily="34" charset="0"/>
              </a:rPr>
              <a:t>Conformity Score :</a:t>
            </a:r>
          </a:p>
        </p:txBody>
      </p:sp>
      <p:sp>
        <p:nvSpPr>
          <p:cNvPr id="132" name="Titre 2">
            <a:extLst>
              <a:ext uri="{FF2B5EF4-FFF2-40B4-BE49-F238E27FC236}">
                <a16:creationId xmlns:a16="http://schemas.microsoft.com/office/drawing/2014/main" id="{9DE4DAB8-1399-5F4F-9FAB-658A941DB90C}"/>
              </a:ext>
            </a:extLst>
          </p:cNvPr>
          <p:cNvSpPr>
            <a:spLocks noGrp="1"/>
          </p:cNvSpPr>
          <p:nvPr>
            <p:ph type="title"/>
          </p:nvPr>
        </p:nvSpPr>
        <p:spPr>
          <a:xfrm>
            <a:off x="927645" y="284670"/>
            <a:ext cx="7288710" cy="593896"/>
          </a:xfrm>
        </p:spPr>
        <p:txBody>
          <a:bodyPr vert="horz" lIns="91440" tIns="45720" rIns="91440" bIns="45720" rtlCol="0" anchor="ctr">
            <a:normAutofit/>
          </a:bodyPr>
          <a:lstStyle/>
          <a:p>
            <a:r>
              <a:rPr lang="en-GB">
                <a:latin typeface="Trebuchet MS"/>
              </a:rPr>
              <a:t>Adaptive Prediction Sets in MAPIE : </a:t>
            </a:r>
            <a:br>
              <a:rPr lang="en-GB">
                <a:latin typeface="Trebuchet MS"/>
              </a:rPr>
            </a:br>
            <a:r>
              <a:rPr lang="en-GB">
                <a:latin typeface="Trebuchet MS"/>
              </a:rPr>
              <a:t>”Score” method</a:t>
            </a:r>
            <a:endParaRPr lang="en-GB"/>
          </a:p>
        </p:txBody>
      </p:sp>
      <p:sp>
        <p:nvSpPr>
          <p:cNvPr id="238" name="TextBox 237">
            <a:extLst>
              <a:ext uri="{FF2B5EF4-FFF2-40B4-BE49-F238E27FC236}">
                <a16:creationId xmlns:a16="http://schemas.microsoft.com/office/drawing/2014/main" id="{336E37FC-8C64-7B40-8002-C29B1CDBE56E}"/>
              </a:ext>
            </a:extLst>
          </p:cNvPr>
          <p:cNvSpPr txBox="1"/>
          <p:nvPr/>
        </p:nvSpPr>
        <p:spPr>
          <a:xfrm>
            <a:off x="7462792" y="4916027"/>
            <a:ext cx="642668" cy="215444"/>
          </a:xfrm>
          <a:prstGeom prst="rect">
            <a:avLst/>
          </a:prstGeom>
          <a:noFill/>
        </p:spPr>
        <p:txBody>
          <a:bodyPr wrap="square" rtlCol="0">
            <a:spAutoFit/>
          </a:bodyPr>
          <a:lstStyle/>
          <a:p>
            <a:r>
              <a:rPr lang="en-GB" sz="800">
                <a:ea typeface="Segoe UI" panose="020B0502040204020203" pitchFamily="34" charset="0"/>
                <a:cs typeface="Segoe UI" panose="020B0502040204020203" pitchFamily="34" charset="0"/>
              </a:rPr>
              <a:t>Class</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6318DB1C-0570-96DD-7B86-816EAF178705}"/>
                  </a:ext>
                </a:extLst>
              </p:cNvPr>
              <p:cNvSpPr txBox="1"/>
              <p:nvPr/>
            </p:nvSpPr>
            <p:spPr>
              <a:xfrm>
                <a:off x="1729534" y="1313976"/>
                <a:ext cx="1556900" cy="20274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200" b="0" i="1" smtClean="0">
                              <a:latin typeface="Cambria Math" panose="02040503050406030204" pitchFamily="18" charset="0"/>
                              <a:ea typeface="Segoe UI" panose="020B0502040204020203" pitchFamily="34" charset="0"/>
                              <a:cs typeface="Segoe UI" panose="020B0502040204020203" pitchFamily="34" charset="0"/>
                            </a:rPr>
                          </m:ctrlPr>
                        </m:sSubPr>
                        <m:e>
                          <m:r>
                            <a:rPr lang="fr-FR" sz="1200" b="0" i="1" smtClean="0">
                              <a:latin typeface="Cambria Math" panose="02040503050406030204" pitchFamily="18" charset="0"/>
                              <a:ea typeface="Segoe UI" panose="020B0502040204020203" pitchFamily="34" charset="0"/>
                              <a:cs typeface="Segoe UI" panose="020B0502040204020203" pitchFamily="34" charset="0"/>
                            </a:rPr>
                            <m:t>𝑠</m:t>
                          </m:r>
                        </m:e>
                        <m:sub>
                          <m:r>
                            <a:rPr lang="fr-FR" sz="1200" b="0" i="1" smtClean="0">
                              <a:latin typeface="Cambria Math" panose="02040503050406030204" pitchFamily="18" charset="0"/>
                              <a:ea typeface="Segoe UI" panose="020B0502040204020203" pitchFamily="34" charset="0"/>
                              <a:cs typeface="Segoe UI" panose="020B0502040204020203" pitchFamily="34" charset="0"/>
                            </a:rPr>
                            <m:t>𝑖</m:t>
                          </m:r>
                        </m:sub>
                      </m:sSub>
                      <m:r>
                        <a:rPr lang="fr-FR" sz="1200" b="0" i="1" smtClean="0">
                          <a:latin typeface="Cambria Math" panose="02040503050406030204" pitchFamily="18" charset="0"/>
                          <a:ea typeface="Segoe UI" panose="020B0502040204020203" pitchFamily="34" charset="0"/>
                          <a:cs typeface="Segoe UI" panose="020B0502040204020203" pitchFamily="34" charset="0"/>
                        </a:rPr>
                        <m:t>(</m:t>
                      </m:r>
                      <m:sSub>
                        <m:sSubPr>
                          <m:ctrlPr>
                            <a:rPr lang="fr-FR" sz="1200" b="0" i="1" smtClean="0">
                              <a:latin typeface="Cambria Math" panose="02040503050406030204" pitchFamily="18" charset="0"/>
                              <a:ea typeface="Segoe UI" panose="020B0502040204020203" pitchFamily="34" charset="0"/>
                              <a:cs typeface="Segoe UI" panose="020B0502040204020203" pitchFamily="34" charset="0"/>
                            </a:rPr>
                          </m:ctrlPr>
                        </m:sSubPr>
                        <m:e>
                          <m:r>
                            <a:rPr lang="fr-FR" sz="1200" b="0" i="1" smtClean="0">
                              <a:latin typeface="Cambria Math" panose="02040503050406030204" pitchFamily="18" charset="0"/>
                              <a:ea typeface="Segoe UI" panose="020B0502040204020203" pitchFamily="34" charset="0"/>
                              <a:cs typeface="Segoe UI" panose="020B0502040204020203" pitchFamily="34" charset="0"/>
                            </a:rPr>
                            <m:t>𝑋</m:t>
                          </m:r>
                        </m:e>
                        <m:sub>
                          <m:r>
                            <a:rPr lang="fr-FR" sz="1200" b="0" i="1" smtClean="0">
                              <a:latin typeface="Cambria Math" panose="02040503050406030204" pitchFamily="18" charset="0"/>
                              <a:ea typeface="Segoe UI" panose="020B0502040204020203" pitchFamily="34" charset="0"/>
                              <a:cs typeface="Segoe UI" panose="020B0502040204020203" pitchFamily="34" charset="0"/>
                            </a:rPr>
                            <m:t>𝑖</m:t>
                          </m:r>
                        </m:sub>
                      </m:sSub>
                      <m:r>
                        <a:rPr lang="fr-FR" sz="1200" b="0" i="1" smtClean="0">
                          <a:latin typeface="Cambria Math" panose="02040503050406030204" pitchFamily="18" charset="0"/>
                          <a:ea typeface="Segoe UI" panose="020B0502040204020203" pitchFamily="34" charset="0"/>
                          <a:cs typeface="Segoe UI" panose="020B0502040204020203" pitchFamily="34" charset="0"/>
                        </a:rPr>
                        <m:t>, </m:t>
                      </m:r>
                      <m:sSub>
                        <m:sSubPr>
                          <m:ctrlPr>
                            <a:rPr lang="fr-FR" sz="1200" b="0" i="1" smtClean="0">
                              <a:latin typeface="Cambria Math" panose="02040503050406030204" pitchFamily="18" charset="0"/>
                              <a:ea typeface="Segoe UI" panose="020B0502040204020203" pitchFamily="34" charset="0"/>
                              <a:cs typeface="Segoe UI" panose="020B0502040204020203" pitchFamily="34" charset="0"/>
                            </a:rPr>
                          </m:ctrlPr>
                        </m:sSubPr>
                        <m:e>
                          <m:r>
                            <a:rPr lang="fr-FR" sz="1200" b="0" i="1" smtClean="0">
                              <a:latin typeface="Cambria Math" panose="02040503050406030204" pitchFamily="18" charset="0"/>
                              <a:ea typeface="Segoe UI" panose="020B0502040204020203" pitchFamily="34" charset="0"/>
                              <a:cs typeface="Segoe UI" panose="020B0502040204020203" pitchFamily="34" charset="0"/>
                            </a:rPr>
                            <m:t>𝑌</m:t>
                          </m:r>
                        </m:e>
                        <m:sub>
                          <m:r>
                            <a:rPr lang="fr-FR" sz="1200" b="0" i="1" smtClean="0">
                              <a:latin typeface="Cambria Math" panose="02040503050406030204" pitchFamily="18" charset="0"/>
                              <a:ea typeface="Segoe UI" panose="020B0502040204020203" pitchFamily="34" charset="0"/>
                              <a:cs typeface="Segoe UI" panose="020B0502040204020203" pitchFamily="34" charset="0"/>
                            </a:rPr>
                            <m:t>𝑖</m:t>
                          </m:r>
                        </m:sub>
                      </m:sSub>
                      <m:r>
                        <a:rPr lang="fr-FR" sz="1200" b="0" i="1" smtClean="0">
                          <a:latin typeface="Cambria Math" panose="02040503050406030204" pitchFamily="18" charset="0"/>
                          <a:ea typeface="Segoe UI" panose="020B0502040204020203" pitchFamily="34" charset="0"/>
                          <a:cs typeface="Segoe UI" panose="020B0502040204020203" pitchFamily="34" charset="0"/>
                        </a:rPr>
                        <m:t>)=1−</m:t>
                      </m:r>
                      <m:acc>
                        <m:accPr>
                          <m:chr m:val="̂"/>
                          <m:ctrlPr>
                            <a:rPr lang="fr-FR" sz="1200" b="0" i="1" smtClean="0">
                              <a:latin typeface="Cambria Math" panose="02040503050406030204" pitchFamily="18" charset="0"/>
                              <a:cs typeface="Segoe UI" panose="020B0502040204020203" pitchFamily="34" charset="0"/>
                            </a:rPr>
                          </m:ctrlPr>
                        </m:accPr>
                        <m:e>
                          <m:r>
                            <a:rPr lang="fr-FR" sz="1200" b="0" i="1" smtClean="0">
                              <a:latin typeface="Cambria Math" panose="02040503050406030204" pitchFamily="18" charset="0"/>
                              <a:cs typeface="Segoe UI" panose="020B0502040204020203" pitchFamily="34" charset="0"/>
                            </a:rPr>
                            <m:t>𝜇</m:t>
                          </m:r>
                        </m:e>
                      </m:acc>
                      <m:sSub>
                        <m:sSubPr>
                          <m:ctrlPr>
                            <a:rPr lang="fr-FR" sz="1200" b="0" i="1" smtClean="0">
                              <a:latin typeface="Cambria Math" panose="02040503050406030204" pitchFamily="18" charset="0"/>
                              <a:cs typeface="Segoe UI" panose="020B0502040204020203" pitchFamily="34" charset="0"/>
                            </a:rPr>
                          </m:ctrlPr>
                        </m:sSubPr>
                        <m:e>
                          <m:d>
                            <m:dPr>
                              <m:ctrlPr>
                                <a:rPr lang="fr-FR" sz="1200" b="0" i="1" smtClean="0">
                                  <a:latin typeface="Cambria Math" panose="02040503050406030204" pitchFamily="18" charset="0"/>
                                  <a:cs typeface="Segoe UI" panose="020B0502040204020203" pitchFamily="34" charset="0"/>
                                </a:rPr>
                              </m:ctrlPr>
                            </m:dPr>
                            <m:e>
                              <m:sSub>
                                <m:sSubPr>
                                  <m:ctrlPr>
                                    <a:rPr lang="fr-FR" sz="1200" b="0" i="1" smtClean="0">
                                      <a:latin typeface="Cambria Math" panose="02040503050406030204" pitchFamily="18" charset="0"/>
                                      <a:cs typeface="Segoe UI" panose="020B0502040204020203" pitchFamily="34" charset="0"/>
                                    </a:rPr>
                                  </m:ctrlPr>
                                </m:sSubPr>
                                <m:e>
                                  <m:r>
                                    <a:rPr lang="fr-FR" sz="1200" b="0" i="1" smtClean="0">
                                      <a:latin typeface="Cambria Math" panose="02040503050406030204" pitchFamily="18" charset="0"/>
                                      <a:ea typeface="Segoe UI" panose="020B0502040204020203" pitchFamily="34" charset="0"/>
                                      <a:cs typeface="Segoe UI" panose="020B0502040204020203" pitchFamily="34" charset="0"/>
                                    </a:rPr>
                                    <m:t>𝑋</m:t>
                                  </m:r>
                                </m:e>
                                <m:sub>
                                  <m:r>
                                    <a:rPr lang="fr-FR" sz="1200" b="0" i="1" smtClean="0">
                                      <a:latin typeface="Cambria Math" panose="02040503050406030204" pitchFamily="18" charset="0"/>
                                      <a:ea typeface="Segoe UI" panose="020B0502040204020203" pitchFamily="34" charset="0"/>
                                      <a:cs typeface="Segoe UI" panose="020B0502040204020203" pitchFamily="34" charset="0"/>
                                    </a:rPr>
                                    <m:t>𝑖</m:t>
                                  </m:r>
                                </m:sub>
                              </m:sSub>
                            </m:e>
                          </m:d>
                        </m:e>
                        <m:sub>
                          <m:sSub>
                            <m:sSubPr>
                              <m:ctrlPr>
                                <a:rPr lang="fr-FR" sz="1200" b="0" i="1" smtClean="0">
                                  <a:latin typeface="Cambria Math" panose="02040503050406030204" pitchFamily="18" charset="0"/>
                                  <a:ea typeface="Segoe UI" panose="020B0502040204020203" pitchFamily="34" charset="0"/>
                                  <a:cs typeface="Segoe UI" panose="020B0502040204020203" pitchFamily="34" charset="0"/>
                                </a:rPr>
                              </m:ctrlPr>
                            </m:sSubPr>
                            <m:e>
                              <m:r>
                                <a:rPr lang="fr-FR" sz="1200" b="0" i="1" smtClean="0">
                                  <a:latin typeface="Cambria Math" panose="02040503050406030204" pitchFamily="18" charset="0"/>
                                  <a:ea typeface="Segoe UI" panose="020B0502040204020203" pitchFamily="34" charset="0"/>
                                  <a:cs typeface="Segoe UI" panose="020B0502040204020203" pitchFamily="34" charset="0"/>
                                </a:rPr>
                                <m:t>𝑌</m:t>
                              </m:r>
                            </m:e>
                            <m:sub>
                              <m:r>
                                <a:rPr lang="fr-FR" sz="1200" b="0" i="1" smtClean="0">
                                  <a:latin typeface="Cambria Math" panose="02040503050406030204" pitchFamily="18" charset="0"/>
                                  <a:ea typeface="Segoe UI" panose="020B0502040204020203" pitchFamily="34" charset="0"/>
                                  <a:cs typeface="Segoe UI" panose="020B0502040204020203" pitchFamily="34" charset="0"/>
                                </a:rPr>
                                <m:t>𝑖</m:t>
                              </m:r>
                            </m:sub>
                          </m:sSub>
                        </m:sub>
                      </m:sSub>
                    </m:oMath>
                  </m:oMathPara>
                </a14:m>
                <a:endParaRPr lang="en-FR" sz="1200">
                  <a:ea typeface="Segoe UI" panose="020B0502040204020203" pitchFamily="34" charset="0"/>
                  <a:cs typeface="Segoe UI" panose="020B0502040204020203" pitchFamily="34" charset="0"/>
                </a:endParaRPr>
              </a:p>
            </p:txBody>
          </p:sp>
        </mc:Choice>
        <mc:Fallback xmlns="">
          <p:sp>
            <p:nvSpPr>
              <p:cNvPr id="2" name="TextBox 1">
                <a:extLst>
                  <a:ext uri="{FF2B5EF4-FFF2-40B4-BE49-F238E27FC236}">
                    <a16:creationId xmlns:a16="http://schemas.microsoft.com/office/drawing/2014/main" id="{6318DB1C-0570-96DD-7B86-816EAF178705}"/>
                  </a:ext>
                </a:extLst>
              </p:cNvPr>
              <p:cNvSpPr txBox="1">
                <a:spLocks noRot="1" noChangeAspect="1" noMove="1" noResize="1" noEditPoints="1" noAdjustHandles="1" noChangeArrowheads="1" noChangeShapeType="1" noTextEdit="1"/>
              </p:cNvSpPr>
              <p:nvPr/>
            </p:nvSpPr>
            <p:spPr>
              <a:xfrm>
                <a:off x="1729534" y="1313976"/>
                <a:ext cx="1556900" cy="202748"/>
              </a:xfrm>
              <a:prstGeom prst="rect">
                <a:avLst/>
              </a:prstGeom>
              <a:blipFill>
                <a:blip r:embed="rId2"/>
                <a:stretch>
                  <a:fillRect l="-784" t="-21212" b="-27273"/>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0087982F-BAA3-0E16-9C43-95080E259652}"/>
              </a:ext>
            </a:extLst>
          </p:cNvPr>
          <p:cNvSpPr txBox="1"/>
          <p:nvPr/>
        </p:nvSpPr>
        <p:spPr>
          <a:xfrm>
            <a:off x="3201412" y="1276818"/>
            <a:ext cx="3041217" cy="276999"/>
          </a:xfrm>
          <a:prstGeom prst="rect">
            <a:avLst/>
          </a:prstGeom>
          <a:noFill/>
        </p:spPr>
        <p:txBody>
          <a:bodyPr wrap="none" rtlCol="0">
            <a:spAutoFit/>
          </a:bodyPr>
          <a:lstStyle/>
          <a:p>
            <a:r>
              <a:rPr lang="en-FR" sz="1200">
                <a:ea typeface="Segoe UI" panose="020B0502040204020203" pitchFamily="34" charset="0"/>
                <a:cs typeface="Segoe UI" panose="020B0502040204020203" pitchFamily="34" charset="0"/>
              </a:rPr>
              <a:t>(one minus the softmax of the true label)</a:t>
            </a:r>
          </a:p>
        </p:txBody>
      </p:sp>
      <p:sp>
        <p:nvSpPr>
          <p:cNvPr id="171" name="TextBox 170">
            <a:extLst>
              <a:ext uri="{FF2B5EF4-FFF2-40B4-BE49-F238E27FC236}">
                <a16:creationId xmlns:a16="http://schemas.microsoft.com/office/drawing/2014/main" id="{B901821C-4C35-155A-560A-1E25E0FB2F19}"/>
              </a:ext>
            </a:extLst>
          </p:cNvPr>
          <p:cNvSpPr txBox="1"/>
          <p:nvPr/>
        </p:nvSpPr>
        <p:spPr>
          <a:xfrm>
            <a:off x="240267" y="1807094"/>
            <a:ext cx="1428610" cy="253916"/>
          </a:xfrm>
          <a:prstGeom prst="rect">
            <a:avLst/>
          </a:prstGeom>
          <a:noFill/>
        </p:spPr>
        <p:txBody>
          <a:bodyPr wrap="square" rtlCol="0">
            <a:spAutoFit/>
          </a:bodyPr>
          <a:lstStyle/>
          <a:p>
            <a:pPr algn="ctr"/>
            <a:r>
              <a:rPr lang="en-GB" sz="1050" b="1">
                <a:ea typeface="Segoe UI" panose="020B0502040204020203" pitchFamily="34" charset="0"/>
                <a:cs typeface="Segoe UI" panose="020B0502040204020203" pitchFamily="34" charset="0"/>
              </a:rPr>
              <a:t>Empirical quantile :</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6CCE114-543F-392C-CE59-C9810B2DB219}"/>
                  </a:ext>
                </a:extLst>
              </p:cNvPr>
              <p:cNvSpPr txBox="1"/>
              <p:nvPr/>
            </p:nvSpPr>
            <p:spPr>
              <a:xfrm>
                <a:off x="1724404" y="1838407"/>
                <a:ext cx="6410666" cy="274242"/>
              </a:xfrm>
              <a:prstGeom prst="rect">
                <a:avLst/>
              </a:prstGeom>
              <a:noFill/>
            </p:spPr>
            <p:txBody>
              <a:bodyPr wrap="none" lIns="0" tIns="0" rIns="0" bIns="0" rtlCol="0">
                <a:spAutoFit/>
              </a:bodyPr>
              <a:lstStyle/>
              <a:p>
                <a14:m>
                  <m:oMath xmlns:m="http://schemas.openxmlformats.org/officeDocument/2006/math">
                    <m:acc>
                      <m:accPr>
                        <m:chr m:val="̂"/>
                        <m:ctrlPr>
                          <a:rPr lang="fr-FR" sz="1200" b="0" i="1" smtClean="0">
                            <a:latin typeface="Cambria Math" panose="02040503050406030204" pitchFamily="18" charset="0"/>
                            <a:cs typeface="Segoe UI" panose="020B0502040204020203" pitchFamily="34" charset="0"/>
                          </a:rPr>
                        </m:ctrlPr>
                      </m:accPr>
                      <m:e>
                        <m:r>
                          <a:rPr lang="fr-FR" sz="1200" b="0" i="1" smtClean="0">
                            <a:latin typeface="Cambria Math" panose="02040503050406030204" pitchFamily="18" charset="0"/>
                            <a:cs typeface="Segoe UI" panose="020B0502040204020203" pitchFamily="34" charset="0"/>
                          </a:rPr>
                          <m:t>𝑞</m:t>
                        </m:r>
                      </m:e>
                    </m:acc>
                    <m:r>
                      <a:rPr lang="fr-FR" sz="1200" b="0" i="1" smtClean="0">
                        <a:latin typeface="Cambria Math" panose="02040503050406030204" pitchFamily="18" charset="0"/>
                        <a:cs typeface="Segoe UI" panose="020B0502040204020203" pitchFamily="34" charset="0"/>
                      </a:rPr>
                      <m:t>=</m:t>
                    </m:r>
                    <m:r>
                      <a:rPr lang="fr-FR" sz="1200" b="0" i="1" smtClean="0">
                        <a:latin typeface="Cambria Math" panose="02040503050406030204" pitchFamily="18" charset="0"/>
                        <a:cs typeface="Segoe UI" panose="020B0502040204020203" pitchFamily="34" charset="0"/>
                      </a:rPr>
                      <m:t>𝑄𝑢𝑎𝑛𝑡𝑖𝑙𝑒</m:t>
                    </m:r>
                    <m:r>
                      <a:rPr lang="fr-FR" sz="1200" b="0" i="1" smtClean="0">
                        <a:latin typeface="Cambria Math" panose="02040503050406030204" pitchFamily="18" charset="0"/>
                        <a:cs typeface="Segoe UI" panose="020B0502040204020203" pitchFamily="34" charset="0"/>
                      </a:rPr>
                      <m:t>(</m:t>
                    </m:r>
                    <m:sSub>
                      <m:sSubPr>
                        <m:ctrlPr>
                          <a:rPr lang="fr-FR" sz="1200" b="0" i="1" smtClean="0">
                            <a:latin typeface="Cambria Math" panose="02040503050406030204" pitchFamily="18" charset="0"/>
                            <a:cs typeface="Segoe UI" panose="020B0502040204020203" pitchFamily="34" charset="0"/>
                          </a:rPr>
                        </m:ctrlPr>
                      </m:sSubPr>
                      <m:e>
                        <m:r>
                          <a:rPr lang="fr-FR" sz="1200" b="0" i="1" smtClean="0">
                            <a:latin typeface="Cambria Math" panose="02040503050406030204" pitchFamily="18" charset="0"/>
                            <a:cs typeface="Segoe UI" panose="020B0502040204020203" pitchFamily="34" charset="0"/>
                          </a:rPr>
                          <m:t>𝑠</m:t>
                        </m:r>
                      </m:e>
                      <m:sub>
                        <m:r>
                          <a:rPr lang="fr-FR" sz="1200" b="0" i="1" smtClean="0">
                            <a:latin typeface="Cambria Math" panose="02040503050406030204" pitchFamily="18" charset="0"/>
                            <a:cs typeface="Segoe UI" panose="020B0502040204020203" pitchFamily="34" charset="0"/>
                          </a:rPr>
                          <m:t>1</m:t>
                        </m:r>
                      </m:sub>
                    </m:sSub>
                    <m:r>
                      <a:rPr lang="fr-FR" sz="1200" b="0" i="1" smtClean="0">
                        <a:latin typeface="Cambria Math" panose="02040503050406030204" pitchFamily="18" charset="0"/>
                        <a:cs typeface="Segoe UI" panose="020B0502040204020203" pitchFamily="34" charset="0"/>
                      </a:rPr>
                      <m:t>,…, </m:t>
                    </m:r>
                    <m:sSub>
                      <m:sSubPr>
                        <m:ctrlPr>
                          <a:rPr lang="fr-FR" sz="1200" b="0" i="1" smtClean="0">
                            <a:latin typeface="Cambria Math" panose="02040503050406030204" pitchFamily="18" charset="0"/>
                            <a:cs typeface="Segoe UI" panose="020B0502040204020203" pitchFamily="34" charset="0"/>
                          </a:rPr>
                        </m:ctrlPr>
                      </m:sSubPr>
                      <m:e>
                        <m:r>
                          <a:rPr lang="fr-FR" sz="1200" b="0" i="1" smtClean="0">
                            <a:latin typeface="Cambria Math" panose="02040503050406030204" pitchFamily="18" charset="0"/>
                            <a:cs typeface="Segoe UI" panose="020B0502040204020203" pitchFamily="34" charset="0"/>
                          </a:rPr>
                          <m:t>𝑠</m:t>
                        </m:r>
                      </m:e>
                      <m:sub>
                        <m:r>
                          <a:rPr lang="fr-FR" sz="1200" b="0" i="1" smtClean="0">
                            <a:latin typeface="Cambria Math" panose="02040503050406030204" pitchFamily="18" charset="0"/>
                            <a:cs typeface="Segoe UI" panose="020B0502040204020203" pitchFamily="34" charset="0"/>
                          </a:rPr>
                          <m:t>𝑛</m:t>
                        </m:r>
                      </m:sub>
                    </m:sSub>
                    <m:r>
                      <a:rPr lang="fr-FR" sz="1200" b="0" i="1" smtClean="0">
                        <a:latin typeface="Cambria Math" panose="02040503050406030204" pitchFamily="18" charset="0"/>
                        <a:cs typeface="Segoe UI" panose="020B0502040204020203" pitchFamily="34" charset="0"/>
                      </a:rPr>
                      <m:t> ; </m:t>
                    </m:r>
                    <m:f>
                      <m:fPr>
                        <m:ctrlPr>
                          <a:rPr lang="fr-FR" sz="1200" b="0" i="1" smtClean="0">
                            <a:latin typeface="Cambria Math" panose="02040503050406030204" pitchFamily="18" charset="0"/>
                            <a:cs typeface="Segoe UI" panose="020B0502040204020203" pitchFamily="34" charset="0"/>
                          </a:rPr>
                        </m:ctrlPr>
                      </m:fPr>
                      <m:num>
                        <m:d>
                          <m:dPr>
                            <m:begChr m:val="⌈"/>
                            <m:endChr m:val="⌉"/>
                            <m:ctrlPr>
                              <a:rPr lang="fr-FR" sz="1200" b="0" i="1" smtClean="0">
                                <a:latin typeface="Cambria Math" panose="02040503050406030204" pitchFamily="18" charset="0"/>
                                <a:cs typeface="Segoe UI" panose="020B0502040204020203" pitchFamily="34" charset="0"/>
                              </a:rPr>
                            </m:ctrlPr>
                          </m:dPr>
                          <m:e>
                            <m:r>
                              <a:rPr lang="fr-FR" sz="1200" i="1">
                                <a:latin typeface="Cambria Math" panose="02040503050406030204" pitchFamily="18" charset="0"/>
                                <a:cs typeface="Segoe UI" panose="020B0502040204020203" pitchFamily="34" charset="0"/>
                              </a:rPr>
                              <m:t>(</m:t>
                            </m:r>
                            <m:r>
                              <a:rPr lang="fr-FR" sz="1200" i="1">
                                <a:latin typeface="Cambria Math" panose="02040503050406030204" pitchFamily="18" charset="0"/>
                                <a:cs typeface="Segoe UI" panose="020B0502040204020203" pitchFamily="34" charset="0"/>
                              </a:rPr>
                              <m:t>𝑛</m:t>
                            </m:r>
                            <m:r>
                              <a:rPr lang="fr-FR" sz="1200" i="1">
                                <a:latin typeface="Cambria Math" panose="02040503050406030204" pitchFamily="18" charset="0"/>
                                <a:cs typeface="Segoe UI" panose="020B0502040204020203" pitchFamily="34" charset="0"/>
                              </a:rPr>
                              <m:t>+1)(1−</m:t>
                            </m:r>
                            <m:r>
                              <a:rPr lang="fr-FR" sz="1200" i="1">
                                <a:latin typeface="Cambria Math" panose="02040503050406030204" pitchFamily="18" charset="0"/>
                                <a:cs typeface="Segoe UI" panose="020B0502040204020203" pitchFamily="34" charset="0"/>
                              </a:rPr>
                              <m:t>𝛼</m:t>
                            </m:r>
                            <m:r>
                              <a:rPr lang="fr-FR" sz="1200" i="1">
                                <a:latin typeface="Cambria Math" panose="02040503050406030204" pitchFamily="18" charset="0"/>
                                <a:cs typeface="Segoe UI" panose="020B0502040204020203" pitchFamily="34" charset="0"/>
                              </a:rPr>
                              <m:t>)</m:t>
                            </m:r>
                          </m:e>
                        </m:d>
                      </m:num>
                      <m:den>
                        <m:r>
                          <a:rPr lang="fr-FR" sz="1200" b="0" i="1" smtClean="0">
                            <a:latin typeface="Cambria Math" panose="02040503050406030204" pitchFamily="18" charset="0"/>
                            <a:cs typeface="Segoe UI" panose="020B0502040204020203" pitchFamily="34" charset="0"/>
                          </a:rPr>
                          <m:t>𝑛</m:t>
                        </m:r>
                      </m:den>
                    </m:f>
                    <m:r>
                      <a:rPr lang="fr-FR" sz="1200" b="0" i="1" smtClean="0">
                        <a:latin typeface="Cambria Math" panose="02040503050406030204" pitchFamily="18" charset="0"/>
                        <a:cs typeface="Segoe UI" panose="020B0502040204020203" pitchFamily="34" charset="0"/>
                      </a:rPr>
                      <m:t>)</m:t>
                    </m:r>
                  </m:oMath>
                </a14:m>
                <a:r>
                  <a:rPr lang="en-FR" sz="1200">
                    <a:ea typeface="Segoe UI" panose="020B0502040204020203" pitchFamily="34" charset="0"/>
                    <a:cs typeface="Segoe UI" panose="020B0502040204020203" pitchFamily="34" charset="0"/>
                  </a:rPr>
                  <a:t>  with </a:t>
                </a:r>
                <a:r>
                  <a:rPr lang="en-FR" sz="1200" i="1">
                    <a:ea typeface="Segoe UI" panose="020B0502040204020203" pitchFamily="34" charset="0"/>
                    <a:cs typeface="Segoe UI" panose="020B0502040204020203" pitchFamily="34" charset="0"/>
                  </a:rPr>
                  <a:t>n </a:t>
                </a:r>
                <a:r>
                  <a:rPr lang="en-FR" sz="1200">
                    <a:ea typeface="Segoe UI" panose="020B0502040204020203" pitchFamily="34" charset="0"/>
                    <a:cs typeface="Segoe UI" panose="020B0502040204020203" pitchFamily="34" charset="0"/>
                  </a:rPr>
                  <a:t>the number of observations in the calibration set.</a:t>
                </a:r>
              </a:p>
            </p:txBody>
          </p:sp>
        </mc:Choice>
        <mc:Fallback xmlns="">
          <p:sp>
            <p:nvSpPr>
              <p:cNvPr id="7" name="TextBox 6">
                <a:extLst>
                  <a:ext uri="{FF2B5EF4-FFF2-40B4-BE49-F238E27FC236}">
                    <a16:creationId xmlns:a16="http://schemas.microsoft.com/office/drawing/2014/main" id="{A6CCE114-543F-392C-CE59-C9810B2DB219}"/>
                  </a:ext>
                </a:extLst>
              </p:cNvPr>
              <p:cNvSpPr txBox="1">
                <a:spLocks noRot="1" noChangeAspect="1" noMove="1" noResize="1" noEditPoints="1" noAdjustHandles="1" noChangeArrowheads="1" noChangeShapeType="1" noTextEdit="1"/>
              </p:cNvSpPr>
              <p:nvPr/>
            </p:nvSpPr>
            <p:spPr>
              <a:xfrm>
                <a:off x="1724404" y="1838407"/>
                <a:ext cx="6410666" cy="274242"/>
              </a:xfrm>
              <a:prstGeom prst="rect">
                <a:avLst/>
              </a:prstGeom>
              <a:blipFill>
                <a:blip r:embed="rId3"/>
                <a:stretch>
                  <a:fillRect l="-856" t="-2222" r="-571" b="-17778"/>
                </a:stretch>
              </a:blipFill>
            </p:spPr>
            <p:txBody>
              <a:bodyPr/>
              <a:lstStyle/>
              <a:p>
                <a:r>
                  <a:rPr lang="en-US">
                    <a:noFill/>
                  </a:rPr>
                  <a:t> </a:t>
                </a:r>
              </a:p>
            </p:txBody>
          </p:sp>
        </mc:Fallback>
      </mc:AlternateContent>
      <p:sp>
        <p:nvSpPr>
          <p:cNvPr id="172" name="TextBox 171">
            <a:extLst>
              <a:ext uri="{FF2B5EF4-FFF2-40B4-BE49-F238E27FC236}">
                <a16:creationId xmlns:a16="http://schemas.microsoft.com/office/drawing/2014/main" id="{311FCF3A-B4C6-FC67-37BE-E70837F3A645}"/>
              </a:ext>
            </a:extLst>
          </p:cNvPr>
          <p:cNvSpPr txBox="1"/>
          <p:nvPr/>
        </p:nvSpPr>
        <p:spPr>
          <a:xfrm>
            <a:off x="150781" y="2334837"/>
            <a:ext cx="1428610" cy="253916"/>
          </a:xfrm>
          <a:prstGeom prst="rect">
            <a:avLst/>
          </a:prstGeom>
          <a:noFill/>
        </p:spPr>
        <p:txBody>
          <a:bodyPr wrap="square" rtlCol="0">
            <a:spAutoFit/>
          </a:bodyPr>
          <a:lstStyle/>
          <a:p>
            <a:pPr algn="ctr"/>
            <a:r>
              <a:rPr lang="en-GB" sz="1050" b="1">
                <a:ea typeface="Segoe UI" panose="020B0502040204020203" pitchFamily="34" charset="0"/>
                <a:cs typeface="Segoe UI" panose="020B0502040204020203" pitchFamily="34" charset="0"/>
              </a:rPr>
              <a:t>Prediction sets :</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9846DF7-D57C-B0D3-831D-EDD123D075D9}"/>
                  </a:ext>
                </a:extLst>
              </p:cNvPr>
              <p:cNvSpPr txBox="1"/>
              <p:nvPr/>
            </p:nvSpPr>
            <p:spPr>
              <a:xfrm>
                <a:off x="1577429" y="2339902"/>
                <a:ext cx="2378921" cy="19928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FR" sz="1200" i="1" smtClean="0">
                          <a:latin typeface="Cambria Math" panose="02040503050406030204" pitchFamily="18" charset="0"/>
                          <a:ea typeface="Cambria Math" panose="02040503050406030204" pitchFamily="18" charset="0"/>
                          <a:cs typeface="Segoe UI" panose="020B0502040204020203" pitchFamily="34" charset="0"/>
                        </a:rPr>
                        <m:t>𝒯</m:t>
                      </m:r>
                      <m:d>
                        <m:dPr>
                          <m:ctrlPr>
                            <a:rPr lang="fr-FR" sz="1200" b="0" i="1" smtClean="0">
                              <a:latin typeface="Cambria Math" panose="02040503050406030204" pitchFamily="18" charset="0"/>
                              <a:ea typeface="Cambria Math" panose="02040503050406030204" pitchFamily="18" charset="0"/>
                              <a:cs typeface="Segoe UI" panose="020B0502040204020203" pitchFamily="34" charset="0"/>
                            </a:rPr>
                          </m:ctrlPr>
                        </m:dPr>
                        <m:e>
                          <m:sSub>
                            <m:sSubPr>
                              <m:ctrlPr>
                                <a:rPr lang="fr-FR" sz="1200" b="0" i="1" smtClean="0">
                                  <a:latin typeface="Cambria Math" panose="02040503050406030204" pitchFamily="18" charset="0"/>
                                  <a:ea typeface="Cambria Math" panose="02040503050406030204" pitchFamily="18" charset="0"/>
                                  <a:cs typeface="Segoe UI" panose="020B0502040204020203" pitchFamily="34" charset="0"/>
                                </a:rPr>
                              </m:ctrlPr>
                            </m:sSubPr>
                            <m:e>
                              <m:r>
                                <a:rPr lang="fr-FR" sz="1200" b="0" i="1" smtClean="0">
                                  <a:latin typeface="Cambria Math" panose="02040503050406030204" pitchFamily="18" charset="0"/>
                                  <a:ea typeface="Cambria Math" panose="02040503050406030204" pitchFamily="18" charset="0"/>
                                  <a:cs typeface="Segoe UI" panose="020B0502040204020203" pitchFamily="34" charset="0"/>
                                </a:rPr>
                                <m:t>𝑋</m:t>
                              </m:r>
                            </m:e>
                            <m:sub>
                              <m:r>
                                <a:rPr lang="fr-FR" sz="1200" b="0" i="1" smtClean="0">
                                  <a:latin typeface="Cambria Math" panose="02040503050406030204" pitchFamily="18" charset="0"/>
                                  <a:ea typeface="Cambria Math" panose="02040503050406030204" pitchFamily="18" charset="0"/>
                                  <a:cs typeface="Segoe UI" panose="020B0502040204020203" pitchFamily="34" charset="0"/>
                                </a:rPr>
                                <m:t>𝑡𝑒𝑠𝑡</m:t>
                              </m:r>
                            </m:sub>
                          </m:sSub>
                        </m:e>
                      </m:d>
                      <m:r>
                        <a:rPr lang="fr-FR" sz="1200" b="0" i="1" smtClean="0">
                          <a:latin typeface="Cambria Math" panose="02040503050406030204" pitchFamily="18" charset="0"/>
                          <a:ea typeface="Cambria Math" panose="02040503050406030204" pitchFamily="18" charset="0"/>
                          <a:cs typeface="Segoe UI" panose="020B0502040204020203" pitchFamily="34" charset="0"/>
                        </a:rPr>
                        <m:t>={</m:t>
                      </m:r>
                      <m:r>
                        <a:rPr lang="fr-FR" sz="1200" b="0" i="1" smtClean="0">
                          <a:latin typeface="Cambria Math" panose="02040503050406030204" pitchFamily="18" charset="0"/>
                          <a:ea typeface="Cambria Math" panose="02040503050406030204" pitchFamily="18" charset="0"/>
                          <a:cs typeface="Segoe UI" panose="020B0502040204020203" pitchFamily="34" charset="0"/>
                        </a:rPr>
                        <m:t>𝑦</m:t>
                      </m:r>
                      <m:r>
                        <a:rPr lang="fr-FR" sz="1200" b="0" i="1" smtClean="0">
                          <a:latin typeface="Cambria Math" panose="02040503050406030204" pitchFamily="18" charset="0"/>
                          <a:ea typeface="Cambria Math" panose="02040503050406030204" pitchFamily="18" charset="0"/>
                          <a:cs typeface="Segoe UI" panose="020B0502040204020203" pitchFamily="34" charset="0"/>
                        </a:rPr>
                        <m:t> :</m:t>
                      </m:r>
                      <m:acc>
                        <m:accPr>
                          <m:chr m:val="̂"/>
                          <m:ctrlPr>
                            <a:rPr lang="fr-FR" sz="1200" b="0" i="1" smtClean="0">
                              <a:latin typeface="Cambria Math" panose="02040503050406030204" pitchFamily="18" charset="0"/>
                              <a:ea typeface="Cambria Math" panose="02040503050406030204" pitchFamily="18" charset="0"/>
                              <a:cs typeface="Segoe UI" panose="020B0502040204020203" pitchFamily="34" charset="0"/>
                            </a:rPr>
                          </m:ctrlPr>
                        </m:accPr>
                        <m:e>
                          <m:r>
                            <a:rPr lang="fr-FR" sz="1200" b="0" i="1" smtClean="0">
                              <a:latin typeface="Cambria Math" panose="02040503050406030204" pitchFamily="18" charset="0"/>
                              <a:ea typeface="Cambria Math" panose="02040503050406030204" pitchFamily="18" charset="0"/>
                              <a:cs typeface="Segoe UI" panose="020B0502040204020203" pitchFamily="34" charset="0"/>
                            </a:rPr>
                            <m:t>𝜇</m:t>
                          </m:r>
                        </m:e>
                      </m:acc>
                      <m:sSub>
                        <m:sSubPr>
                          <m:ctrlPr>
                            <a:rPr lang="fr-FR" sz="1200" b="0" i="1" smtClean="0">
                              <a:latin typeface="Cambria Math" panose="02040503050406030204" pitchFamily="18" charset="0"/>
                              <a:ea typeface="Cambria Math" panose="02040503050406030204" pitchFamily="18" charset="0"/>
                              <a:cs typeface="Segoe UI" panose="020B0502040204020203" pitchFamily="34" charset="0"/>
                            </a:rPr>
                          </m:ctrlPr>
                        </m:sSubPr>
                        <m:e>
                          <m:d>
                            <m:dPr>
                              <m:ctrlPr>
                                <a:rPr lang="fr-FR" sz="1200" b="0" i="1" smtClean="0">
                                  <a:latin typeface="Cambria Math" panose="02040503050406030204" pitchFamily="18" charset="0"/>
                                  <a:ea typeface="Cambria Math" panose="02040503050406030204" pitchFamily="18" charset="0"/>
                                  <a:cs typeface="Segoe UI" panose="020B0502040204020203" pitchFamily="34" charset="0"/>
                                </a:rPr>
                              </m:ctrlPr>
                            </m:dPr>
                            <m:e>
                              <m:sSub>
                                <m:sSubPr>
                                  <m:ctrlPr>
                                    <a:rPr lang="fr-FR" sz="1200" b="0" i="1" smtClean="0">
                                      <a:latin typeface="Cambria Math" panose="02040503050406030204" pitchFamily="18" charset="0"/>
                                      <a:ea typeface="Cambria Math" panose="02040503050406030204" pitchFamily="18" charset="0"/>
                                      <a:cs typeface="Segoe UI" panose="020B0502040204020203" pitchFamily="34" charset="0"/>
                                    </a:rPr>
                                  </m:ctrlPr>
                                </m:sSubPr>
                                <m:e>
                                  <m:r>
                                    <a:rPr lang="fr-FR" sz="1200" b="0" i="1" smtClean="0">
                                      <a:latin typeface="Cambria Math" panose="02040503050406030204" pitchFamily="18" charset="0"/>
                                      <a:ea typeface="Cambria Math" panose="02040503050406030204" pitchFamily="18" charset="0"/>
                                      <a:cs typeface="Segoe UI" panose="020B0502040204020203" pitchFamily="34" charset="0"/>
                                    </a:rPr>
                                    <m:t>𝑋</m:t>
                                  </m:r>
                                </m:e>
                                <m:sub>
                                  <m:r>
                                    <a:rPr lang="fr-FR" sz="1200" b="0" i="1" smtClean="0">
                                      <a:latin typeface="Cambria Math" panose="02040503050406030204" pitchFamily="18" charset="0"/>
                                      <a:ea typeface="Cambria Math" panose="02040503050406030204" pitchFamily="18" charset="0"/>
                                      <a:cs typeface="Segoe UI" panose="020B0502040204020203" pitchFamily="34" charset="0"/>
                                    </a:rPr>
                                    <m:t>𝑡𝑒𝑠𝑡</m:t>
                                  </m:r>
                                </m:sub>
                              </m:sSub>
                            </m:e>
                          </m:d>
                        </m:e>
                        <m:sub>
                          <m:r>
                            <a:rPr lang="fr-FR" sz="1200" b="0" i="1" smtClean="0">
                              <a:latin typeface="Cambria Math" panose="02040503050406030204" pitchFamily="18" charset="0"/>
                              <a:ea typeface="Cambria Math" panose="02040503050406030204" pitchFamily="18" charset="0"/>
                              <a:cs typeface="Segoe UI" panose="020B0502040204020203" pitchFamily="34" charset="0"/>
                            </a:rPr>
                            <m:t>𝑦</m:t>
                          </m:r>
                        </m:sub>
                      </m:sSub>
                      <m:r>
                        <a:rPr lang="fr-FR" sz="1200" b="0" i="1" smtClean="0">
                          <a:latin typeface="Cambria Math" panose="02040503050406030204" pitchFamily="18" charset="0"/>
                          <a:ea typeface="Cambria Math" panose="02040503050406030204" pitchFamily="18" charset="0"/>
                          <a:cs typeface="Segoe UI" panose="020B0502040204020203" pitchFamily="34" charset="0"/>
                        </a:rPr>
                        <m:t>≥1 −</m:t>
                      </m:r>
                      <m:acc>
                        <m:accPr>
                          <m:chr m:val="̂"/>
                          <m:ctrlPr>
                            <a:rPr lang="fr-FR" sz="1200" b="0" i="1" smtClean="0">
                              <a:latin typeface="Cambria Math" panose="02040503050406030204" pitchFamily="18" charset="0"/>
                              <a:ea typeface="Cambria Math" panose="02040503050406030204" pitchFamily="18" charset="0"/>
                              <a:cs typeface="Segoe UI" panose="020B0502040204020203" pitchFamily="34" charset="0"/>
                            </a:rPr>
                          </m:ctrlPr>
                        </m:accPr>
                        <m:e>
                          <m:r>
                            <a:rPr lang="fr-FR" sz="1200" b="0" i="1" smtClean="0">
                              <a:latin typeface="Cambria Math" panose="02040503050406030204" pitchFamily="18" charset="0"/>
                              <a:ea typeface="Cambria Math" panose="02040503050406030204" pitchFamily="18" charset="0"/>
                              <a:cs typeface="Segoe UI" panose="020B0502040204020203" pitchFamily="34" charset="0"/>
                            </a:rPr>
                            <m:t>𝑞</m:t>
                          </m:r>
                        </m:e>
                      </m:acc>
                      <m:r>
                        <a:rPr lang="fr-FR" sz="1200" b="0" i="1" smtClean="0">
                          <a:latin typeface="Cambria Math" panose="02040503050406030204" pitchFamily="18" charset="0"/>
                          <a:ea typeface="Cambria Math" panose="02040503050406030204" pitchFamily="18" charset="0"/>
                          <a:cs typeface="Segoe UI" panose="020B0502040204020203" pitchFamily="34" charset="0"/>
                        </a:rPr>
                        <m:t> }</m:t>
                      </m:r>
                    </m:oMath>
                  </m:oMathPara>
                </a14:m>
                <a:endParaRPr lang="en-FR" sz="1200">
                  <a:ea typeface="Segoe UI" panose="020B0502040204020203" pitchFamily="34" charset="0"/>
                  <a:cs typeface="Segoe UI" panose="020B0502040204020203" pitchFamily="34" charset="0"/>
                </a:endParaRPr>
              </a:p>
            </p:txBody>
          </p:sp>
        </mc:Choice>
        <mc:Fallback xmlns="">
          <p:sp>
            <p:nvSpPr>
              <p:cNvPr id="10" name="TextBox 9">
                <a:extLst>
                  <a:ext uri="{FF2B5EF4-FFF2-40B4-BE49-F238E27FC236}">
                    <a16:creationId xmlns:a16="http://schemas.microsoft.com/office/drawing/2014/main" id="{F9846DF7-D57C-B0D3-831D-EDD123D075D9}"/>
                  </a:ext>
                </a:extLst>
              </p:cNvPr>
              <p:cNvSpPr txBox="1">
                <a:spLocks noRot="1" noChangeAspect="1" noMove="1" noResize="1" noEditPoints="1" noAdjustHandles="1" noChangeArrowheads="1" noChangeShapeType="1" noTextEdit="1"/>
              </p:cNvSpPr>
              <p:nvPr/>
            </p:nvSpPr>
            <p:spPr>
              <a:xfrm>
                <a:off x="1577429" y="2339902"/>
                <a:ext cx="2378921" cy="199285"/>
              </a:xfrm>
              <a:prstGeom prst="rect">
                <a:avLst/>
              </a:prstGeom>
              <a:blipFill>
                <a:blip r:embed="rId4"/>
                <a:stretch>
                  <a:fillRect l="-769" t="-21212" r="-5641" b="-27273"/>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DE7B2B3C-5B09-0B13-C2B1-06F3A830AEFF}"/>
              </a:ext>
            </a:extLst>
          </p:cNvPr>
          <p:cNvPicPr>
            <a:picLocks noChangeAspect="1"/>
          </p:cNvPicPr>
          <p:nvPr/>
        </p:nvPicPr>
        <p:blipFill>
          <a:blip r:embed="rId5"/>
          <a:stretch>
            <a:fillRect/>
          </a:stretch>
        </p:blipFill>
        <p:spPr>
          <a:xfrm>
            <a:off x="2732603" y="2826793"/>
            <a:ext cx="3296717" cy="1542451"/>
          </a:xfrm>
          <a:prstGeom prst="rect">
            <a:avLst/>
          </a:prstGeom>
        </p:spPr>
      </p:pic>
      <p:sp>
        <p:nvSpPr>
          <p:cNvPr id="12" name="TextBox 11">
            <a:extLst>
              <a:ext uri="{FF2B5EF4-FFF2-40B4-BE49-F238E27FC236}">
                <a16:creationId xmlns:a16="http://schemas.microsoft.com/office/drawing/2014/main" id="{16D898EA-D78F-235E-5578-18123DE04233}"/>
              </a:ext>
            </a:extLst>
          </p:cNvPr>
          <p:cNvSpPr txBox="1"/>
          <p:nvPr/>
        </p:nvSpPr>
        <p:spPr>
          <a:xfrm>
            <a:off x="3967055" y="2299764"/>
            <a:ext cx="3817071" cy="276999"/>
          </a:xfrm>
          <a:prstGeom prst="rect">
            <a:avLst/>
          </a:prstGeom>
          <a:noFill/>
        </p:spPr>
        <p:txBody>
          <a:bodyPr wrap="none" rtlCol="0">
            <a:spAutoFit/>
          </a:bodyPr>
          <a:lstStyle/>
          <a:p>
            <a:r>
              <a:rPr lang="en-FR" sz="1200">
                <a:ea typeface="Segoe UI" panose="020B0502040204020203" pitchFamily="34" charset="0"/>
                <a:cs typeface="Segoe UI" panose="020B0502040204020203" pitchFamily="34" charset="0"/>
              </a:rPr>
              <a:t>: include all labels with a high-enough softmax score</a:t>
            </a:r>
          </a:p>
        </p:txBody>
      </p:sp>
    </p:spTree>
    <p:extLst>
      <p:ext uri="{BB962C8B-B14F-4D97-AF65-F5344CB8AC3E}">
        <p14:creationId xmlns:p14="http://schemas.microsoft.com/office/powerpoint/2010/main" val="10559610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TextBox 182">
            <a:extLst>
              <a:ext uri="{FF2B5EF4-FFF2-40B4-BE49-F238E27FC236}">
                <a16:creationId xmlns:a16="http://schemas.microsoft.com/office/drawing/2014/main" id="{E67B6D15-E3FD-EA4D-9F47-4626C8C0C416}"/>
              </a:ext>
            </a:extLst>
          </p:cNvPr>
          <p:cNvSpPr txBox="1"/>
          <p:nvPr/>
        </p:nvSpPr>
        <p:spPr>
          <a:xfrm>
            <a:off x="240267" y="1279351"/>
            <a:ext cx="1374755" cy="253916"/>
          </a:xfrm>
          <a:prstGeom prst="rect">
            <a:avLst/>
          </a:prstGeom>
          <a:noFill/>
        </p:spPr>
        <p:txBody>
          <a:bodyPr wrap="square" rtlCol="0">
            <a:spAutoFit/>
          </a:bodyPr>
          <a:lstStyle/>
          <a:p>
            <a:pPr algn="ctr"/>
            <a:r>
              <a:rPr lang="en-GB" sz="1050" b="1">
                <a:ea typeface="Segoe UI" panose="020B0502040204020203" pitchFamily="34" charset="0"/>
                <a:cs typeface="Segoe UI" panose="020B0502040204020203" pitchFamily="34" charset="0"/>
              </a:rPr>
              <a:t>Conformity Score :</a:t>
            </a:r>
          </a:p>
        </p:txBody>
      </p:sp>
      <p:sp>
        <p:nvSpPr>
          <p:cNvPr id="132" name="Titre 2">
            <a:extLst>
              <a:ext uri="{FF2B5EF4-FFF2-40B4-BE49-F238E27FC236}">
                <a16:creationId xmlns:a16="http://schemas.microsoft.com/office/drawing/2014/main" id="{9DE4DAB8-1399-5F4F-9FAB-658A941DB90C}"/>
              </a:ext>
            </a:extLst>
          </p:cNvPr>
          <p:cNvSpPr>
            <a:spLocks noGrp="1"/>
          </p:cNvSpPr>
          <p:nvPr>
            <p:ph type="title"/>
          </p:nvPr>
        </p:nvSpPr>
        <p:spPr>
          <a:xfrm>
            <a:off x="927645" y="284670"/>
            <a:ext cx="7288710" cy="593896"/>
          </a:xfrm>
        </p:spPr>
        <p:txBody>
          <a:bodyPr vert="horz" lIns="91440" tIns="45720" rIns="91440" bIns="45720" rtlCol="0" anchor="ctr">
            <a:normAutofit/>
          </a:bodyPr>
          <a:lstStyle/>
          <a:p>
            <a:r>
              <a:rPr lang="en-GB">
                <a:latin typeface="Trebuchet MS"/>
              </a:rPr>
              <a:t>Adaptive Prediction Sets in MAPIE : </a:t>
            </a:r>
            <a:br>
              <a:rPr lang="en-GB">
                <a:latin typeface="Trebuchet MS"/>
              </a:rPr>
            </a:br>
            <a:r>
              <a:rPr lang="en-GB">
                <a:latin typeface="Trebuchet MS"/>
              </a:rPr>
              <a:t>”Cumulative score” method</a:t>
            </a:r>
            <a:endParaRPr lang="en-GB"/>
          </a:p>
        </p:txBody>
      </p:sp>
      <p:sp>
        <p:nvSpPr>
          <p:cNvPr id="238" name="TextBox 237">
            <a:extLst>
              <a:ext uri="{FF2B5EF4-FFF2-40B4-BE49-F238E27FC236}">
                <a16:creationId xmlns:a16="http://schemas.microsoft.com/office/drawing/2014/main" id="{336E37FC-8C64-7B40-8002-C29B1CDBE56E}"/>
              </a:ext>
            </a:extLst>
          </p:cNvPr>
          <p:cNvSpPr txBox="1"/>
          <p:nvPr/>
        </p:nvSpPr>
        <p:spPr>
          <a:xfrm>
            <a:off x="7462792" y="4916027"/>
            <a:ext cx="642668" cy="215444"/>
          </a:xfrm>
          <a:prstGeom prst="rect">
            <a:avLst/>
          </a:prstGeom>
          <a:noFill/>
        </p:spPr>
        <p:txBody>
          <a:bodyPr wrap="square" rtlCol="0">
            <a:spAutoFit/>
          </a:bodyPr>
          <a:lstStyle/>
          <a:p>
            <a:r>
              <a:rPr lang="en-GB" sz="800">
                <a:ea typeface="Segoe UI" panose="020B0502040204020203" pitchFamily="34" charset="0"/>
                <a:cs typeface="Segoe UI" panose="020B0502040204020203" pitchFamily="34" charset="0"/>
              </a:rPr>
              <a:t>Class</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6318DB1C-0570-96DD-7B86-816EAF178705}"/>
                  </a:ext>
                </a:extLst>
              </p:cNvPr>
              <p:cNvSpPr txBox="1"/>
              <p:nvPr/>
            </p:nvSpPr>
            <p:spPr>
              <a:xfrm>
                <a:off x="1619376" y="1134343"/>
                <a:ext cx="2554417" cy="5439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sz="1200" b="0" i="1" smtClean="0">
                              <a:latin typeface="Cambria Math" panose="02040503050406030204" pitchFamily="18" charset="0"/>
                              <a:ea typeface="Segoe UI" panose="020B0502040204020203" pitchFamily="34" charset="0"/>
                              <a:cs typeface="Segoe UI" panose="020B0502040204020203" pitchFamily="34" charset="0"/>
                            </a:rPr>
                          </m:ctrlPr>
                        </m:sSubPr>
                        <m:e>
                          <m:r>
                            <a:rPr lang="fr-FR" sz="1200" b="0" i="1" smtClean="0">
                              <a:latin typeface="Cambria Math" panose="02040503050406030204" pitchFamily="18" charset="0"/>
                              <a:ea typeface="Segoe UI" panose="020B0502040204020203" pitchFamily="34" charset="0"/>
                              <a:cs typeface="Segoe UI" panose="020B0502040204020203" pitchFamily="34" charset="0"/>
                            </a:rPr>
                            <m:t>𝑠</m:t>
                          </m:r>
                        </m:e>
                        <m:sub>
                          <m:r>
                            <a:rPr lang="fr-FR" sz="1200" b="0" i="1" smtClean="0">
                              <a:latin typeface="Cambria Math" panose="02040503050406030204" pitchFamily="18" charset="0"/>
                              <a:ea typeface="Segoe UI" panose="020B0502040204020203" pitchFamily="34" charset="0"/>
                              <a:cs typeface="Segoe UI" panose="020B0502040204020203" pitchFamily="34" charset="0"/>
                            </a:rPr>
                            <m:t>𝑖</m:t>
                          </m:r>
                        </m:sub>
                      </m:sSub>
                      <m:d>
                        <m:dPr>
                          <m:ctrlPr>
                            <a:rPr lang="fr-FR" sz="1200" b="0" i="1" smtClean="0">
                              <a:latin typeface="Cambria Math" panose="02040503050406030204" pitchFamily="18" charset="0"/>
                              <a:ea typeface="Segoe UI" panose="020B0502040204020203" pitchFamily="34" charset="0"/>
                              <a:cs typeface="Segoe UI" panose="020B0502040204020203" pitchFamily="34" charset="0"/>
                            </a:rPr>
                          </m:ctrlPr>
                        </m:dPr>
                        <m:e>
                          <m:sSub>
                            <m:sSubPr>
                              <m:ctrlPr>
                                <a:rPr lang="fr-FR" sz="1200" b="0" i="1" smtClean="0">
                                  <a:latin typeface="Cambria Math" panose="02040503050406030204" pitchFamily="18" charset="0"/>
                                  <a:ea typeface="Segoe UI" panose="020B0502040204020203" pitchFamily="34" charset="0"/>
                                  <a:cs typeface="Segoe UI" panose="020B0502040204020203" pitchFamily="34" charset="0"/>
                                </a:rPr>
                              </m:ctrlPr>
                            </m:sSubPr>
                            <m:e>
                              <m:r>
                                <a:rPr lang="fr-FR" sz="1200" b="0" i="1" smtClean="0">
                                  <a:latin typeface="Cambria Math" panose="02040503050406030204" pitchFamily="18" charset="0"/>
                                  <a:ea typeface="Segoe UI" panose="020B0502040204020203" pitchFamily="34" charset="0"/>
                                  <a:cs typeface="Segoe UI" panose="020B0502040204020203" pitchFamily="34" charset="0"/>
                                </a:rPr>
                                <m:t>𝑋</m:t>
                              </m:r>
                            </m:e>
                            <m:sub>
                              <m:r>
                                <a:rPr lang="fr-FR" sz="1200" b="0" i="1" smtClean="0">
                                  <a:latin typeface="Cambria Math" panose="02040503050406030204" pitchFamily="18" charset="0"/>
                                  <a:ea typeface="Segoe UI" panose="020B0502040204020203" pitchFamily="34" charset="0"/>
                                  <a:cs typeface="Segoe UI" panose="020B0502040204020203" pitchFamily="34" charset="0"/>
                                </a:rPr>
                                <m:t>𝑖</m:t>
                              </m:r>
                            </m:sub>
                          </m:sSub>
                          <m:r>
                            <a:rPr lang="fr-FR" sz="1200" b="0" i="1" smtClean="0">
                              <a:latin typeface="Cambria Math" panose="02040503050406030204" pitchFamily="18" charset="0"/>
                              <a:ea typeface="Segoe UI" panose="020B0502040204020203" pitchFamily="34" charset="0"/>
                              <a:cs typeface="Segoe UI" panose="020B0502040204020203" pitchFamily="34" charset="0"/>
                            </a:rPr>
                            <m:t>, </m:t>
                          </m:r>
                          <m:sSub>
                            <m:sSubPr>
                              <m:ctrlPr>
                                <a:rPr lang="fr-FR" sz="1200" b="0" i="1" smtClean="0">
                                  <a:latin typeface="Cambria Math" panose="02040503050406030204" pitchFamily="18" charset="0"/>
                                  <a:ea typeface="Segoe UI" panose="020B0502040204020203" pitchFamily="34" charset="0"/>
                                  <a:cs typeface="Segoe UI" panose="020B0502040204020203" pitchFamily="34" charset="0"/>
                                </a:rPr>
                              </m:ctrlPr>
                            </m:sSubPr>
                            <m:e>
                              <m:r>
                                <a:rPr lang="fr-FR" sz="1200" b="0" i="1" smtClean="0">
                                  <a:latin typeface="Cambria Math" panose="02040503050406030204" pitchFamily="18" charset="0"/>
                                  <a:ea typeface="Segoe UI" panose="020B0502040204020203" pitchFamily="34" charset="0"/>
                                  <a:cs typeface="Segoe UI" panose="020B0502040204020203" pitchFamily="34" charset="0"/>
                                </a:rPr>
                                <m:t>𝑌</m:t>
                              </m:r>
                            </m:e>
                            <m:sub>
                              <m:r>
                                <a:rPr lang="fr-FR" sz="1200" b="0" i="1" smtClean="0">
                                  <a:latin typeface="Cambria Math" panose="02040503050406030204" pitchFamily="18" charset="0"/>
                                  <a:ea typeface="Segoe UI" panose="020B0502040204020203" pitchFamily="34" charset="0"/>
                                  <a:cs typeface="Segoe UI" panose="020B0502040204020203" pitchFamily="34" charset="0"/>
                                </a:rPr>
                                <m:t>𝑖</m:t>
                              </m:r>
                            </m:sub>
                          </m:sSub>
                        </m:e>
                      </m:d>
                      <m:r>
                        <a:rPr lang="fr-FR" sz="1200" b="0" i="1" smtClean="0">
                          <a:latin typeface="Cambria Math" panose="02040503050406030204" pitchFamily="18" charset="0"/>
                          <a:ea typeface="Segoe UI" panose="020B0502040204020203" pitchFamily="34" charset="0"/>
                          <a:cs typeface="Segoe UI" panose="020B0502040204020203" pitchFamily="34" charset="0"/>
                        </a:rPr>
                        <m:t>=</m:t>
                      </m:r>
                      <m:nary>
                        <m:naryPr>
                          <m:chr m:val="∑"/>
                          <m:ctrlPr>
                            <a:rPr lang="fr-FR" sz="1200" b="0" i="1" smtClean="0">
                              <a:latin typeface="Cambria Math" panose="02040503050406030204" pitchFamily="18" charset="0"/>
                              <a:cs typeface="Segoe UI" panose="020B0502040204020203" pitchFamily="34" charset="0"/>
                            </a:rPr>
                          </m:ctrlPr>
                        </m:naryPr>
                        <m:sub>
                          <m:r>
                            <m:rPr>
                              <m:brk m:alnAt="23"/>
                            </m:rPr>
                            <a:rPr lang="fr-FR" sz="1200" b="0" i="1" smtClean="0">
                              <a:latin typeface="Cambria Math" panose="02040503050406030204" pitchFamily="18" charset="0"/>
                              <a:cs typeface="Segoe UI" panose="020B0502040204020203" pitchFamily="34" charset="0"/>
                            </a:rPr>
                            <m:t>𝑗</m:t>
                          </m:r>
                          <m:r>
                            <a:rPr lang="fr-FR" sz="1200" b="0" i="1" smtClean="0">
                              <a:latin typeface="Cambria Math" panose="02040503050406030204" pitchFamily="18" charset="0"/>
                              <a:cs typeface="Segoe UI" panose="020B0502040204020203" pitchFamily="34" charset="0"/>
                            </a:rPr>
                            <m:t>=1</m:t>
                          </m:r>
                        </m:sub>
                        <m:sup>
                          <m:r>
                            <a:rPr lang="fr-FR" sz="1200" b="0" i="1" smtClean="0">
                              <a:latin typeface="Cambria Math" panose="02040503050406030204" pitchFamily="18" charset="0"/>
                              <a:cs typeface="Segoe UI" panose="020B0502040204020203" pitchFamily="34" charset="0"/>
                            </a:rPr>
                            <m:t>𝑘</m:t>
                          </m:r>
                        </m:sup>
                        <m:e>
                          <m:acc>
                            <m:accPr>
                              <m:chr m:val="̂"/>
                              <m:ctrlPr>
                                <a:rPr lang="fr-FR" sz="1200" b="0" i="1" smtClean="0">
                                  <a:latin typeface="Cambria Math" panose="02040503050406030204" pitchFamily="18" charset="0"/>
                                  <a:cs typeface="Segoe UI" panose="020B0502040204020203" pitchFamily="34" charset="0"/>
                                </a:rPr>
                              </m:ctrlPr>
                            </m:accPr>
                            <m:e>
                              <m:r>
                                <a:rPr lang="fr-FR" sz="1200" b="0" i="1" smtClean="0">
                                  <a:latin typeface="Cambria Math" panose="02040503050406030204" pitchFamily="18" charset="0"/>
                                  <a:cs typeface="Segoe UI" panose="020B0502040204020203" pitchFamily="34" charset="0"/>
                                </a:rPr>
                                <m:t>𝜇</m:t>
                              </m:r>
                            </m:e>
                          </m:acc>
                          <m:sSub>
                            <m:sSubPr>
                              <m:ctrlPr>
                                <a:rPr lang="fr-FR" sz="1200" b="0" i="1" smtClean="0">
                                  <a:latin typeface="Cambria Math" panose="02040503050406030204" pitchFamily="18" charset="0"/>
                                  <a:cs typeface="Segoe UI" panose="020B0502040204020203" pitchFamily="34" charset="0"/>
                                </a:rPr>
                              </m:ctrlPr>
                            </m:sSubPr>
                            <m:e>
                              <m:d>
                                <m:dPr>
                                  <m:ctrlPr>
                                    <a:rPr lang="fr-FR" sz="1200" b="0" i="1" smtClean="0">
                                      <a:latin typeface="Cambria Math" panose="02040503050406030204" pitchFamily="18" charset="0"/>
                                      <a:cs typeface="Segoe UI" panose="020B0502040204020203" pitchFamily="34" charset="0"/>
                                    </a:rPr>
                                  </m:ctrlPr>
                                </m:dPr>
                                <m:e>
                                  <m:sSub>
                                    <m:sSubPr>
                                      <m:ctrlPr>
                                        <a:rPr lang="fr-FR" sz="1200" b="0" i="1" smtClean="0">
                                          <a:latin typeface="Cambria Math" panose="02040503050406030204" pitchFamily="18" charset="0"/>
                                          <a:cs typeface="Segoe UI" panose="020B0502040204020203" pitchFamily="34" charset="0"/>
                                        </a:rPr>
                                      </m:ctrlPr>
                                    </m:sSubPr>
                                    <m:e>
                                      <m:r>
                                        <a:rPr lang="fr-FR" sz="1200" b="0" i="1" smtClean="0">
                                          <a:latin typeface="Cambria Math" panose="02040503050406030204" pitchFamily="18" charset="0"/>
                                          <a:cs typeface="Segoe UI" panose="020B0502040204020203" pitchFamily="34" charset="0"/>
                                        </a:rPr>
                                        <m:t>𝑋</m:t>
                                      </m:r>
                                    </m:e>
                                    <m:sub>
                                      <m:r>
                                        <a:rPr lang="fr-FR" sz="1200" b="0" i="1" smtClean="0">
                                          <a:latin typeface="Cambria Math" panose="02040503050406030204" pitchFamily="18" charset="0"/>
                                          <a:cs typeface="Segoe UI" panose="020B0502040204020203" pitchFamily="34" charset="0"/>
                                        </a:rPr>
                                        <m:t>𝑖</m:t>
                                      </m:r>
                                    </m:sub>
                                  </m:sSub>
                                </m:e>
                              </m:d>
                            </m:e>
                            <m:sub>
                              <m:sSub>
                                <m:sSubPr>
                                  <m:ctrlPr>
                                    <a:rPr lang="fr-FR" sz="1200" b="0" i="1" smtClean="0">
                                      <a:latin typeface="Cambria Math" panose="02040503050406030204" pitchFamily="18" charset="0"/>
                                      <a:cs typeface="Segoe UI" panose="020B0502040204020203" pitchFamily="34" charset="0"/>
                                    </a:rPr>
                                  </m:ctrlPr>
                                </m:sSubPr>
                                <m:e>
                                  <m:r>
                                    <a:rPr lang="fr-FR" sz="1200" b="0" i="1" smtClean="0">
                                      <a:latin typeface="Cambria Math" panose="02040503050406030204" pitchFamily="18" charset="0"/>
                                      <a:cs typeface="Segoe UI" panose="020B0502040204020203" pitchFamily="34" charset="0"/>
                                    </a:rPr>
                                    <m:t>𝜋</m:t>
                                  </m:r>
                                </m:e>
                                <m:sub>
                                  <m:r>
                                    <a:rPr lang="fr-FR" sz="1200" b="0" i="1" smtClean="0">
                                      <a:latin typeface="Cambria Math" panose="02040503050406030204" pitchFamily="18" charset="0"/>
                                      <a:cs typeface="Segoe UI" panose="020B0502040204020203" pitchFamily="34" charset="0"/>
                                    </a:rPr>
                                    <m:t>𝑗</m:t>
                                  </m:r>
                                </m:sub>
                              </m:sSub>
                              <m:r>
                                <a:rPr lang="fr-FR" sz="1200" b="0" i="1" smtClean="0">
                                  <a:latin typeface="Cambria Math" panose="02040503050406030204" pitchFamily="18" charset="0"/>
                                  <a:cs typeface="Segoe UI" panose="020B0502040204020203" pitchFamily="34" charset="0"/>
                                </a:rPr>
                                <m:t> </m:t>
                              </m:r>
                            </m:sub>
                          </m:sSub>
                          <m:r>
                            <a:rPr lang="fr-FR" sz="1200" b="0" i="1" smtClean="0">
                              <a:latin typeface="Cambria Math" panose="02040503050406030204" pitchFamily="18" charset="0"/>
                              <a:cs typeface="Segoe UI" panose="020B0502040204020203" pitchFamily="34" charset="0"/>
                            </a:rPr>
                            <m:t> </m:t>
                          </m:r>
                          <m:r>
                            <m:rPr>
                              <m:sty m:val="p"/>
                            </m:rPr>
                            <a:rPr lang="fr-FR" sz="1200" b="0" i="0" smtClean="0">
                              <a:latin typeface="Cambria Math" panose="02040503050406030204" pitchFamily="18" charset="0"/>
                              <a:cs typeface="Segoe UI" panose="020B0502040204020203" pitchFamily="34" charset="0"/>
                            </a:rPr>
                            <m:t>where</m:t>
                          </m:r>
                        </m:e>
                      </m:nary>
                      <m:r>
                        <a:rPr lang="fr-FR" sz="1200" b="0" i="1" smtClean="0">
                          <a:latin typeface="Cambria Math" panose="02040503050406030204" pitchFamily="18" charset="0"/>
                          <a:cs typeface="Segoe UI" panose="020B0502040204020203" pitchFamily="34" charset="0"/>
                        </a:rPr>
                        <m:t>  </m:t>
                      </m:r>
                      <m:sSub>
                        <m:sSubPr>
                          <m:ctrlPr>
                            <a:rPr lang="fr-FR" sz="1200" b="0" i="1" smtClean="0">
                              <a:latin typeface="Cambria Math" panose="02040503050406030204" pitchFamily="18" charset="0"/>
                              <a:cs typeface="Segoe UI" panose="020B0502040204020203" pitchFamily="34" charset="0"/>
                            </a:rPr>
                          </m:ctrlPr>
                        </m:sSubPr>
                        <m:e>
                          <m:r>
                            <a:rPr lang="fr-FR" sz="1200" b="0" i="1" smtClean="0">
                              <a:latin typeface="Cambria Math" panose="02040503050406030204" pitchFamily="18" charset="0"/>
                              <a:cs typeface="Segoe UI" panose="020B0502040204020203" pitchFamily="34" charset="0"/>
                            </a:rPr>
                            <m:t>𝑌</m:t>
                          </m:r>
                        </m:e>
                        <m:sub>
                          <m:r>
                            <a:rPr lang="fr-FR" sz="1200" b="0" i="1" smtClean="0">
                              <a:latin typeface="Cambria Math" panose="02040503050406030204" pitchFamily="18" charset="0"/>
                              <a:cs typeface="Segoe UI" panose="020B0502040204020203" pitchFamily="34" charset="0"/>
                            </a:rPr>
                            <m:t>𝑖</m:t>
                          </m:r>
                        </m:sub>
                      </m:sSub>
                      <m:r>
                        <a:rPr lang="fr-FR" sz="1200" b="0" i="1" smtClean="0">
                          <a:latin typeface="Cambria Math" panose="02040503050406030204" pitchFamily="18" charset="0"/>
                          <a:cs typeface="Segoe UI" panose="020B0502040204020203" pitchFamily="34" charset="0"/>
                        </a:rPr>
                        <m:t>=</m:t>
                      </m:r>
                      <m:sSub>
                        <m:sSubPr>
                          <m:ctrlPr>
                            <a:rPr lang="fr-FR" sz="1200" b="0" i="1" smtClean="0">
                              <a:latin typeface="Cambria Math" panose="02040503050406030204" pitchFamily="18" charset="0"/>
                              <a:cs typeface="Segoe UI" panose="020B0502040204020203" pitchFamily="34" charset="0"/>
                            </a:rPr>
                          </m:ctrlPr>
                        </m:sSubPr>
                        <m:e>
                          <m:r>
                            <a:rPr lang="fr-FR" sz="1200" b="0" i="1" smtClean="0">
                              <a:latin typeface="Cambria Math" panose="02040503050406030204" pitchFamily="18" charset="0"/>
                              <a:cs typeface="Segoe UI" panose="020B0502040204020203" pitchFamily="34" charset="0"/>
                            </a:rPr>
                            <m:t>𝜋</m:t>
                          </m:r>
                        </m:e>
                        <m:sub>
                          <m:r>
                            <a:rPr lang="fr-FR" sz="1200" b="0" i="1" smtClean="0">
                              <a:latin typeface="Cambria Math" panose="02040503050406030204" pitchFamily="18" charset="0"/>
                              <a:cs typeface="Segoe UI" panose="020B0502040204020203" pitchFamily="34" charset="0"/>
                            </a:rPr>
                            <m:t>𝑗</m:t>
                          </m:r>
                        </m:sub>
                      </m:sSub>
                    </m:oMath>
                  </m:oMathPara>
                </a14:m>
                <a:endParaRPr lang="en-FR" sz="1200">
                  <a:ea typeface="Segoe UI" panose="020B0502040204020203" pitchFamily="34" charset="0"/>
                  <a:cs typeface="Segoe UI" panose="020B0502040204020203" pitchFamily="34" charset="0"/>
                </a:endParaRPr>
              </a:p>
            </p:txBody>
          </p:sp>
        </mc:Choice>
        <mc:Fallback xmlns="">
          <p:sp>
            <p:nvSpPr>
              <p:cNvPr id="2" name="TextBox 1">
                <a:extLst>
                  <a:ext uri="{FF2B5EF4-FFF2-40B4-BE49-F238E27FC236}">
                    <a16:creationId xmlns:a16="http://schemas.microsoft.com/office/drawing/2014/main" id="{6318DB1C-0570-96DD-7B86-816EAF178705}"/>
                  </a:ext>
                </a:extLst>
              </p:cNvPr>
              <p:cNvSpPr txBox="1">
                <a:spLocks noRot="1" noChangeAspect="1" noMove="1" noResize="1" noEditPoints="1" noAdjustHandles="1" noChangeArrowheads="1" noChangeShapeType="1" noTextEdit="1"/>
              </p:cNvSpPr>
              <p:nvPr/>
            </p:nvSpPr>
            <p:spPr>
              <a:xfrm>
                <a:off x="1619376" y="1134343"/>
                <a:ext cx="2554417" cy="543931"/>
              </a:xfrm>
              <a:prstGeom prst="rect">
                <a:avLst/>
              </a:prstGeom>
              <a:blipFill>
                <a:blip r:embed="rId2"/>
                <a:stretch>
                  <a:fillRect/>
                </a:stretch>
              </a:blipFill>
            </p:spPr>
            <p:txBody>
              <a:bodyPr/>
              <a:lstStyle/>
              <a:p>
                <a:r>
                  <a:rPr lang="en-US">
                    <a:noFill/>
                  </a:rPr>
                  <a:t> </a:t>
                </a:r>
              </a:p>
            </p:txBody>
          </p:sp>
        </mc:Fallback>
      </mc:AlternateContent>
      <p:sp>
        <p:nvSpPr>
          <p:cNvPr id="171" name="TextBox 170">
            <a:extLst>
              <a:ext uri="{FF2B5EF4-FFF2-40B4-BE49-F238E27FC236}">
                <a16:creationId xmlns:a16="http://schemas.microsoft.com/office/drawing/2014/main" id="{B901821C-4C35-155A-560A-1E25E0FB2F19}"/>
              </a:ext>
            </a:extLst>
          </p:cNvPr>
          <p:cNvSpPr txBox="1"/>
          <p:nvPr/>
        </p:nvSpPr>
        <p:spPr>
          <a:xfrm>
            <a:off x="240267" y="1807094"/>
            <a:ext cx="1428610" cy="253916"/>
          </a:xfrm>
          <a:prstGeom prst="rect">
            <a:avLst/>
          </a:prstGeom>
          <a:noFill/>
        </p:spPr>
        <p:txBody>
          <a:bodyPr wrap="square" rtlCol="0">
            <a:spAutoFit/>
          </a:bodyPr>
          <a:lstStyle/>
          <a:p>
            <a:pPr algn="ctr"/>
            <a:r>
              <a:rPr lang="en-GB" sz="1050" b="1">
                <a:ea typeface="Segoe UI" panose="020B0502040204020203" pitchFamily="34" charset="0"/>
                <a:cs typeface="Segoe UI" panose="020B0502040204020203" pitchFamily="34" charset="0"/>
              </a:rPr>
              <a:t>Empirical quantile :</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6CCE114-543F-392C-CE59-C9810B2DB219}"/>
                  </a:ext>
                </a:extLst>
              </p:cNvPr>
              <p:cNvSpPr txBox="1"/>
              <p:nvPr/>
            </p:nvSpPr>
            <p:spPr>
              <a:xfrm>
                <a:off x="1724404" y="1838407"/>
                <a:ext cx="6377002" cy="274242"/>
              </a:xfrm>
              <a:prstGeom prst="rect">
                <a:avLst/>
              </a:prstGeom>
              <a:noFill/>
            </p:spPr>
            <p:txBody>
              <a:bodyPr wrap="none" lIns="0" tIns="0" rIns="0" bIns="0" rtlCol="0">
                <a:spAutoFit/>
              </a:bodyPr>
              <a:lstStyle/>
              <a:p>
                <a14:m>
                  <m:oMath xmlns:m="http://schemas.openxmlformats.org/officeDocument/2006/math">
                    <m:acc>
                      <m:accPr>
                        <m:chr m:val="̂"/>
                        <m:ctrlPr>
                          <a:rPr lang="fr-FR" sz="1200" b="0" i="1" smtClean="0">
                            <a:latin typeface="Cambria Math" panose="02040503050406030204" pitchFamily="18" charset="0"/>
                            <a:cs typeface="Segoe UI" panose="020B0502040204020203" pitchFamily="34" charset="0"/>
                          </a:rPr>
                        </m:ctrlPr>
                      </m:accPr>
                      <m:e>
                        <m:r>
                          <a:rPr lang="fr-FR" sz="1200" b="0" i="1" smtClean="0">
                            <a:latin typeface="Cambria Math" panose="02040503050406030204" pitchFamily="18" charset="0"/>
                            <a:cs typeface="Segoe UI" panose="020B0502040204020203" pitchFamily="34" charset="0"/>
                          </a:rPr>
                          <m:t>𝑞</m:t>
                        </m:r>
                      </m:e>
                    </m:acc>
                    <m:r>
                      <a:rPr lang="fr-FR" sz="1200" b="0" i="1" smtClean="0">
                        <a:latin typeface="Cambria Math" panose="02040503050406030204" pitchFamily="18" charset="0"/>
                        <a:cs typeface="Segoe UI" panose="020B0502040204020203" pitchFamily="34" charset="0"/>
                      </a:rPr>
                      <m:t>=</m:t>
                    </m:r>
                    <m:r>
                      <a:rPr lang="fr-FR" sz="1200" b="0" i="1" smtClean="0">
                        <a:latin typeface="Cambria Math" panose="02040503050406030204" pitchFamily="18" charset="0"/>
                        <a:cs typeface="Segoe UI" panose="020B0502040204020203" pitchFamily="34" charset="0"/>
                      </a:rPr>
                      <m:t>𝑄𝑢𝑎𝑛𝑡𝑖𝑙𝑒</m:t>
                    </m:r>
                    <m:r>
                      <a:rPr lang="fr-FR" sz="1200" b="0" i="1" smtClean="0">
                        <a:latin typeface="Cambria Math" panose="02040503050406030204" pitchFamily="18" charset="0"/>
                        <a:cs typeface="Segoe UI" panose="020B0502040204020203" pitchFamily="34" charset="0"/>
                      </a:rPr>
                      <m:t>(</m:t>
                    </m:r>
                    <m:sSub>
                      <m:sSubPr>
                        <m:ctrlPr>
                          <a:rPr lang="fr-FR" sz="1200" b="0" i="1" smtClean="0">
                            <a:latin typeface="Cambria Math" panose="02040503050406030204" pitchFamily="18" charset="0"/>
                            <a:cs typeface="Segoe UI" panose="020B0502040204020203" pitchFamily="34" charset="0"/>
                          </a:rPr>
                        </m:ctrlPr>
                      </m:sSubPr>
                      <m:e>
                        <m:r>
                          <a:rPr lang="fr-FR" sz="1200" b="0" i="1" smtClean="0">
                            <a:latin typeface="Cambria Math" panose="02040503050406030204" pitchFamily="18" charset="0"/>
                            <a:cs typeface="Segoe UI" panose="020B0502040204020203" pitchFamily="34" charset="0"/>
                          </a:rPr>
                          <m:t>𝑠</m:t>
                        </m:r>
                      </m:e>
                      <m:sub>
                        <m:r>
                          <a:rPr lang="fr-FR" sz="1200" b="0" i="1" smtClean="0">
                            <a:latin typeface="Cambria Math" panose="02040503050406030204" pitchFamily="18" charset="0"/>
                            <a:cs typeface="Segoe UI" panose="020B0502040204020203" pitchFamily="34" charset="0"/>
                          </a:rPr>
                          <m:t>1</m:t>
                        </m:r>
                      </m:sub>
                    </m:sSub>
                    <m:r>
                      <a:rPr lang="fr-FR" sz="1200" b="0" i="1" smtClean="0">
                        <a:latin typeface="Cambria Math" panose="02040503050406030204" pitchFamily="18" charset="0"/>
                        <a:cs typeface="Segoe UI" panose="020B0502040204020203" pitchFamily="34" charset="0"/>
                      </a:rPr>
                      <m:t>,…, </m:t>
                    </m:r>
                    <m:sSub>
                      <m:sSubPr>
                        <m:ctrlPr>
                          <a:rPr lang="fr-FR" sz="1200" b="0" i="1" smtClean="0">
                            <a:latin typeface="Cambria Math" panose="02040503050406030204" pitchFamily="18" charset="0"/>
                            <a:cs typeface="Segoe UI" panose="020B0502040204020203" pitchFamily="34" charset="0"/>
                          </a:rPr>
                        </m:ctrlPr>
                      </m:sSubPr>
                      <m:e>
                        <m:r>
                          <a:rPr lang="fr-FR" sz="1200" b="0" i="1" smtClean="0">
                            <a:latin typeface="Cambria Math" panose="02040503050406030204" pitchFamily="18" charset="0"/>
                            <a:cs typeface="Segoe UI" panose="020B0502040204020203" pitchFamily="34" charset="0"/>
                          </a:rPr>
                          <m:t>𝑠</m:t>
                        </m:r>
                      </m:e>
                      <m:sub>
                        <m:r>
                          <a:rPr lang="fr-FR" sz="1200" b="0" i="1" smtClean="0">
                            <a:latin typeface="Cambria Math" panose="02040503050406030204" pitchFamily="18" charset="0"/>
                            <a:cs typeface="Segoe UI" panose="020B0502040204020203" pitchFamily="34" charset="0"/>
                          </a:rPr>
                          <m:t>𝑛</m:t>
                        </m:r>
                      </m:sub>
                    </m:sSub>
                    <m:r>
                      <a:rPr lang="fr-FR" sz="1200" b="0" i="1" smtClean="0">
                        <a:latin typeface="Cambria Math" panose="02040503050406030204" pitchFamily="18" charset="0"/>
                        <a:cs typeface="Segoe UI" panose="020B0502040204020203" pitchFamily="34" charset="0"/>
                      </a:rPr>
                      <m:t> ;</m:t>
                    </m:r>
                    <m:f>
                      <m:fPr>
                        <m:ctrlPr>
                          <a:rPr lang="fr-FR" sz="1200" i="1">
                            <a:latin typeface="Cambria Math" panose="02040503050406030204" pitchFamily="18" charset="0"/>
                            <a:cs typeface="Segoe UI" panose="020B0502040204020203" pitchFamily="34" charset="0"/>
                          </a:rPr>
                        </m:ctrlPr>
                      </m:fPr>
                      <m:num>
                        <m:d>
                          <m:dPr>
                            <m:begChr m:val="⌈"/>
                            <m:endChr m:val="⌉"/>
                            <m:ctrlPr>
                              <a:rPr lang="fr-FR" sz="1200" i="1">
                                <a:latin typeface="Cambria Math" panose="02040503050406030204" pitchFamily="18" charset="0"/>
                                <a:cs typeface="Segoe UI" panose="020B0502040204020203" pitchFamily="34" charset="0"/>
                              </a:rPr>
                            </m:ctrlPr>
                          </m:dPr>
                          <m:e>
                            <m:r>
                              <a:rPr lang="fr-FR" sz="1200" i="1">
                                <a:latin typeface="Cambria Math" panose="02040503050406030204" pitchFamily="18" charset="0"/>
                                <a:cs typeface="Segoe UI" panose="020B0502040204020203" pitchFamily="34" charset="0"/>
                              </a:rPr>
                              <m:t>(</m:t>
                            </m:r>
                            <m:r>
                              <a:rPr lang="fr-FR" sz="1200" i="1">
                                <a:latin typeface="Cambria Math" panose="02040503050406030204" pitchFamily="18" charset="0"/>
                                <a:cs typeface="Segoe UI" panose="020B0502040204020203" pitchFamily="34" charset="0"/>
                              </a:rPr>
                              <m:t>𝑛</m:t>
                            </m:r>
                            <m:r>
                              <a:rPr lang="fr-FR" sz="1200" i="1">
                                <a:latin typeface="Cambria Math" panose="02040503050406030204" pitchFamily="18" charset="0"/>
                                <a:cs typeface="Segoe UI" panose="020B0502040204020203" pitchFamily="34" charset="0"/>
                              </a:rPr>
                              <m:t>+1)(1−</m:t>
                            </m:r>
                            <m:r>
                              <a:rPr lang="fr-FR" sz="1200" i="1">
                                <a:latin typeface="Cambria Math" panose="02040503050406030204" pitchFamily="18" charset="0"/>
                                <a:cs typeface="Segoe UI" panose="020B0502040204020203" pitchFamily="34" charset="0"/>
                              </a:rPr>
                              <m:t>𝛼</m:t>
                            </m:r>
                            <m:r>
                              <a:rPr lang="fr-FR" sz="1200" i="1">
                                <a:latin typeface="Cambria Math" panose="02040503050406030204" pitchFamily="18" charset="0"/>
                                <a:cs typeface="Segoe UI" panose="020B0502040204020203" pitchFamily="34" charset="0"/>
                              </a:rPr>
                              <m:t>)</m:t>
                            </m:r>
                          </m:e>
                        </m:d>
                      </m:num>
                      <m:den>
                        <m:r>
                          <a:rPr lang="fr-FR" sz="1200" i="1">
                            <a:latin typeface="Cambria Math" panose="02040503050406030204" pitchFamily="18" charset="0"/>
                            <a:cs typeface="Segoe UI" panose="020B0502040204020203" pitchFamily="34" charset="0"/>
                          </a:rPr>
                          <m:t>𝑛</m:t>
                        </m:r>
                      </m:den>
                    </m:f>
                    <m:r>
                      <a:rPr lang="fr-FR" sz="1200" b="0" i="1" smtClean="0">
                        <a:latin typeface="Cambria Math" panose="02040503050406030204" pitchFamily="18" charset="0"/>
                        <a:cs typeface="Segoe UI" panose="020B0502040204020203" pitchFamily="34" charset="0"/>
                      </a:rPr>
                      <m:t>)</m:t>
                    </m:r>
                  </m:oMath>
                </a14:m>
                <a:r>
                  <a:rPr lang="en-FR" sz="1200">
                    <a:ea typeface="Segoe UI" panose="020B0502040204020203" pitchFamily="34" charset="0"/>
                    <a:cs typeface="Segoe UI" panose="020B0502040204020203" pitchFamily="34" charset="0"/>
                  </a:rPr>
                  <a:t>  with </a:t>
                </a:r>
                <a:r>
                  <a:rPr lang="en-FR" sz="1200" i="1">
                    <a:ea typeface="Segoe UI" panose="020B0502040204020203" pitchFamily="34" charset="0"/>
                    <a:cs typeface="Segoe UI" panose="020B0502040204020203" pitchFamily="34" charset="0"/>
                  </a:rPr>
                  <a:t>n </a:t>
                </a:r>
                <a:r>
                  <a:rPr lang="en-FR" sz="1200">
                    <a:ea typeface="Segoe UI" panose="020B0502040204020203" pitchFamily="34" charset="0"/>
                    <a:cs typeface="Segoe UI" panose="020B0502040204020203" pitchFamily="34" charset="0"/>
                  </a:rPr>
                  <a:t>the number of observations in the calibration set.</a:t>
                </a:r>
              </a:p>
            </p:txBody>
          </p:sp>
        </mc:Choice>
        <mc:Fallback xmlns="">
          <p:sp>
            <p:nvSpPr>
              <p:cNvPr id="7" name="TextBox 6">
                <a:extLst>
                  <a:ext uri="{FF2B5EF4-FFF2-40B4-BE49-F238E27FC236}">
                    <a16:creationId xmlns:a16="http://schemas.microsoft.com/office/drawing/2014/main" id="{A6CCE114-543F-392C-CE59-C9810B2DB219}"/>
                  </a:ext>
                </a:extLst>
              </p:cNvPr>
              <p:cNvSpPr txBox="1">
                <a:spLocks noRot="1" noChangeAspect="1" noMove="1" noResize="1" noEditPoints="1" noAdjustHandles="1" noChangeArrowheads="1" noChangeShapeType="1" noTextEdit="1"/>
              </p:cNvSpPr>
              <p:nvPr/>
            </p:nvSpPr>
            <p:spPr>
              <a:xfrm>
                <a:off x="1724404" y="1838407"/>
                <a:ext cx="6377002" cy="274242"/>
              </a:xfrm>
              <a:prstGeom prst="rect">
                <a:avLst/>
              </a:prstGeom>
              <a:blipFill>
                <a:blip r:embed="rId3"/>
                <a:stretch>
                  <a:fillRect l="-860" t="-2222" r="-478" b="-17778"/>
                </a:stretch>
              </a:blipFill>
            </p:spPr>
            <p:txBody>
              <a:bodyPr/>
              <a:lstStyle/>
              <a:p>
                <a:r>
                  <a:rPr lang="en-US">
                    <a:noFill/>
                  </a:rPr>
                  <a:t> </a:t>
                </a:r>
              </a:p>
            </p:txBody>
          </p:sp>
        </mc:Fallback>
      </mc:AlternateContent>
      <p:sp>
        <p:nvSpPr>
          <p:cNvPr id="172" name="TextBox 171">
            <a:extLst>
              <a:ext uri="{FF2B5EF4-FFF2-40B4-BE49-F238E27FC236}">
                <a16:creationId xmlns:a16="http://schemas.microsoft.com/office/drawing/2014/main" id="{311FCF3A-B4C6-FC67-37BE-E70837F3A645}"/>
              </a:ext>
            </a:extLst>
          </p:cNvPr>
          <p:cNvSpPr txBox="1"/>
          <p:nvPr/>
        </p:nvSpPr>
        <p:spPr>
          <a:xfrm>
            <a:off x="150781" y="2334837"/>
            <a:ext cx="1428610" cy="253916"/>
          </a:xfrm>
          <a:prstGeom prst="rect">
            <a:avLst/>
          </a:prstGeom>
          <a:noFill/>
        </p:spPr>
        <p:txBody>
          <a:bodyPr wrap="square" rtlCol="0">
            <a:spAutoFit/>
          </a:bodyPr>
          <a:lstStyle/>
          <a:p>
            <a:pPr algn="ctr"/>
            <a:r>
              <a:rPr lang="en-GB" sz="1050" b="1">
                <a:ea typeface="Segoe UI" panose="020B0502040204020203" pitchFamily="34" charset="0"/>
                <a:cs typeface="Segoe UI" panose="020B0502040204020203" pitchFamily="34" charset="0"/>
              </a:rPr>
              <a:t>Prediction sets :</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9846DF7-D57C-B0D3-831D-EDD123D075D9}"/>
                  </a:ext>
                </a:extLst>
              </p:cNvPr>
              <p:cNvSpPr txBox="1"/>
              <p:nvPr/>
            </p:nvSpPr>
            <p:spPr>
              <a:xfrm>
                <a:off x="1529303" y="2188128"/>
                <a:ext cx="4032258" cy="5439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FR" sz="1200" i="1" smtClean="0">
                          <a:latin typeface="Cambria Math" panose="02040503050406030204" pitchFamily="18" charset="0"/>
                          <a:ea typeface="Cambria Math" panose="02040503050406030204" pitchFamily="18" charset="0"/>
                          <a:cs typeface="Segoe UI" panose="020B0502040204020203" pitchFamily="34" charset="0"/>
                        </a:rPr>
                        <m:t>𝒯</m:t>
                      </m:r>
                      <m:d>
                        <m:dPr>
                          <m:ctrlPr>
                            <a:rPr lang="fr-FR" sz="1200" b="0" i="1" smtClean="0">
                              <a:latin typeface="Cambria Math" panose="02040503050406030204" pitchFamily="18" charset="0"/>
                              <a:ea typeface="Cambria Math" panose="02040503050406030204" pitchFamily="18" charset="0"/>
                              <a:cs typeface="Segoe UI" panose="020B0502040204020203" pitchFamily="34" charset="0"/>
                            </a:rPr>
                          </m:ctrlPr>
                        </m:dPr>
                        <m:e>
                          <m:sSub>
                            <m:sSubPr>
                              <m:ctrlPr>
                                <a:rPr lang="fr-FR" sz="1200" b="0" i="1" smtClean="0">
                                  <a:latin typeface="Cambria Math" panose="02040503050406030204" pitchFamily="18" charset="0"/>
                                  <a:ea typeface="Cambria Math" panose="02040503050406030204" pitchFamily="18" charset="0"/>
                                  <a:cs typeface="Segoe UI" panose="020B0502040204020203" pitchFamily="34" charset="0"/>
                                </a:rPr>
                              </m:ctrlPr>
                            </m:sSubPr>
                            <m:e>
                              <m:r>
                                <a:rPr lang="fr-FR" sz="1200" b="0" i="1" smtClean="0">
                                  <a:latin typeface="Cambria Math" panose="02040503050406030204" pitchFamily="18" charset="0"/>
                                  <a:ea typeface="Cambria Math" panose="02040503050406030204" pitchFamily="18" charset="0"/>
                                  <a:cs typeface="Segoe UI" panose="020B0502040204020203" pitchFamily="34" charset="0"/>
                                </a:rPr>
                                <m:t>𝑋</m:t>
                              </m:r>
                            </m:e>
                            <m:sub>
                              <m:r>
                                <a:rPr lang="fr-FR" sz="1200" b="0" i="1" smtClean="0">
                                  <a:latin typeface="Cambria Math" panose="02040503050406030204" pitchFamily="18" charset="0"/>
                                  <a:ea typeface="Cambria Math" panose="02040503050406030204" pitchFamily="18" charset="0"/>
                                  <a:cs typeface="Segoe UI" panose="020B0502040204020203" pitchFamily="34" charset="0"/>
                                </a:rPr>
                                <m:t>𝑡𝑒𝑠𝑡</m:t>
                              </m:r>
                            </m:sub>
                          </m:sSub>
                        </m:e>
                      </m:d>
                      <m:r>
                        <a:rPr lang="fr-FR" sz="1200" b="0" i="1" smtClean="0">
                          <a:latin typeface="Cambria Math" panose="02040503050406030204" pitchFamily="18" charset="0"/>
                          <a:ea typeface="Cambria Math" panose="02040503050406030204" pitchFamily="18" charset="0"/>
                          <a:cs typeface="Segoe UI" panose="020B0502040204020203" pitchFamily="34" charset="0"/>
                        </a:rPr>
                        <m:t>=</m:t>
                      </m:r>
                      <m:d>
                        <m:dPr>
                          <m:begChr m:val="{"/>
                          <m:endChr m:val="}"/>
                          <m:ctrlPr>
                            <a:rPr lang="fr-FR" sz="1200" b="0" i="1" smtClean="0">
                              <a:latin typeface="Cambria Math" panose="02040503050406030204" pitchFamily="18" charset="0"/>
                              <a:ea typeface="Cambria Math" panose="02040503050406030204" pitchFamily="18" charset="0"/>
                              <a:cs typeface="Segoe UI" panose="020B0502040204020203" pitchFamily="34" charset="0"/>
                            </a:rPr>
                          </m:ctrlPr>
                        </m:dPr>
                        <m:e>
                          <m:sSub>
                            <m:sSubPr>
                              <m:ctrlPr>
                                <a:rPr lang="fr-FR" sz="1200" b="0" i="1" smtClean="0">
                                  <a:latin typeface="Cambria Math" panose="02040503050406030204" pitchFamily="18" charset="0"/>
                                  <a:ea typeface="Cambria Math" panose="02040503050406030204" pitchFamily="18" charset="0"/>
                                  <a:cs typeface="Segoe UI" panose="020B0502040204020203" pitchFamily="34" charset="0"/>
                                </a:rPr>
                              </m:ctrlPr>
                            </m:sSubPr>
                            <m:e>
                              <m:r>
                                <a:rPr lang="fr-FR" sz="1200" b="0" i="1" smtClean="0">
                                  <a:latin typeface="Cambria Math" panose="02040503050406030204" pitchFamily="18" charset="0"/>
                                  <a:ea typeface="Cambria Math" panose="02040503050406030204" pitchFamily="18" charset="0"/>
                                  <a:cs typeface="Segoe UI" panose="020B0502040204020203" pitchFamily="34" charset="0"/>
                                </a:rPr>
                                <m:t>𝜋</m:t>
                              </m:r>
                            </m:e>
                            <m:sub>
                              <m:r>
                                <a:rPr lang="fr-FR" sz="1200" b="0" i="1" smtClean="0">
                                  <a:latin typeface="Cambria Math" panose="02040503050406030204" pitchFamily="18" charset="0"/>
                                  <a:ea typeface="Cambria Math" panose="02040503050406030204" pitchFamily="18" charset="0"/>
                                  <a:cs typeface="Segoe UI" panose="020B0502040204020203" pitchFamily="34" charset="0"/>
                                </a:rPr>
                                <m:t>1</m:t>
                              </m:r>
                            </m:sub>
                          </m:sSub>
                          <m:r>
                            <a:rPr lang="fr-FR" sz="1200" b="0" i="1" smtClean="0">
                              <a:latin typeface="Cambria Math" panose="02040503050406030204" pitchFamily="18" charset="0"/>
                              <a:ea typeface="Cambria Math" panose="02040503050406030204" pitchFamily="18" charset="0"/>
                              <a:cs typeface="Segoe UI" panose="020B0502040204020203" pitchFamily="34" charset="0"/>
                            </a:rPr>
                            <m:t>, …, </m:t>
                          </m:r>
                          <m:sSub>
                            <m:sSubPr>
                              <m:ctrlPr>
                                <a:rPr lang="fr-FR" sz="1200" b="0" i="1" smtClean="0">
                                  <a:latin typeface="Cambria Math" panose="02040503050406030204" pitchFamily="18" charset="0"/>
                                  <a:ea typeface="Cambria Math" panose="02040503050406030204" pitchFamily="18" charset="0"/>
                                  <a:cs typeface="Segoe UI" panose="020B0502040204020203" pitchFamily="34" charset="0"/>
                                </a:rPr>
                              </m:ctrlPr>
                            </m:sSubPr>
                            <m:e>
                              <m:r>
                                <a:rPr lang="fr-FR" sz="1200" b="0" i="1" smtClean="0">
                                  <a:latin typeface="Cambria Math" panose="02040503050406030204" pitchFamily="18" charset="0"/>
                                  <a:ea typeface="Cambria Math" panose="02040503050406030204" pitchFamily="18" charset="0"/>
                                  <a:cs typeface="Segoe UI" panose="020B0502040204020203" pitchFamily="34" charset="0"/>
                                </a:rPr>
                                <m:t>𝜋</m:t>
                              </m:r>
                            </m:e>
                            <m:sub>
                              <m:r>
                                <a:rPr lang="fr-FR" sz="1200" b="0" i="1" smtClean="0">
                                  <a:latin typeface="Cambria Math" panose="02040503050406030204" pitchFamily="18" charset="0"/>
                                  <a:ea typeface="Cambria Math" panose="02040503050406030204" pitchFamily="18" charset="0"/>
                                  <a:cs typeface="Segoe UI" panose="020B0502040204020203" pitchFamily="34" charset="0"/>
                                </a:rPr>
                                <m:t>𝑘</m:t>
                              </m:r>
                            </m:sub>
                          </m:sSub>
                        </m:e>
                      </m:d>
                      <m:r>
                        <a:rPr lang="fr-FR" sz="1200" b="0" i="1" smtClean="0">
                          <a:latin typeface="Cambria Math" panose="02040503050406030204" pitchFamily="18" charset="0"/>
                          <a:ea typeface="Cambria Math" panose="02040503050406030204" pitchFamily="18" charset="0"/>
                          <a:cs typeface="Segoe UI" panose="020B0502040204020203" pitchFamily="34" charset="0"/>
                        </a:rPr>
                        <m:t> </m:t>
                      </m:r>
                      <m:r>
                        <m:rPr>
                          <m:sty m:val="p"/>
                        </m:rPr>
                        <a:rPr lang="fr-FR" sz="1200" b="0" i="0" smtClean="0">
                          <a:latin typeface="Cambria Math" panose="02040503050406030204" pitchFamily="18" charset="0"/>
                          <a:ea typeface="Cambria Math" panose="02040503050406030204" pitchFamily="18" charset="0"/>
                          <a:cs typeface="Segoe UI" panose="020B0502040204020203" pitchFamily="34" charset="0"/>
                        </a:rPr>
                        <m:t>where</m:t>
                      </m:r>
                      <m:r>
                        <a:rPr lang="fr-FR" sz="1200" b="0" i="0" smtClean="0">
                          <a:latin typeface="Cambria Math" panose="02040503050406030204" pitchFamily="18" charset="0"/>
                          <a:ea typeface="Cambria Math" panose="02040503050406030204" pitchFamily="18" charset="0"/>
                          <a:cs typeface="Segoe UI" panose="020B0502040204020203" pitchFamily="34" charset="0"/>
                        </a:rPr>
                        <m:t> </m:t>
                      </m:r>
                      <m:r>
                        <a:rPr lang="fr-FR" sz="1200" b="0" i="1" smtClean="0">
                          <a:latin typeface="Cambria Math" panose="02040503050406030204" pitchFamily="18" charset="0"/>
                          <a:ea typeface="Cambria Math" panose="02040503050406030204" pitchFamily="18" charset="0"/>
                          <a:cs typeface="Segoe UI" panose="020B0502040204020203" pitchFamily="34" charset="0"/>
                        </a:rPr>
                        <m:t>𝑘</m:t>
                      </m:r>
                      <m:r>
                        <a:rPr lang="fr-FR" sz="1200" b="0" i="0" smtClean="0">
                          <a:latin typeface="Cambria Math" panose="02040503050406030204" pitchFamily="18" charset="0"/>
                          <a:ea typeface="Cambria Math" panose="02040503050406030204" pitchFamily="18" charset="0"/>
                          <a:cs typeface="Segoe UI" panose="020B0502040204020203" pitchFamily="34" charset="0"/>
                        </a:rPr>
                        <m:t>=</m:t>
                      </m:r>
                      <m:r>
                        <m:rPr>
                          <m:sty m:val="p"/>
                        </m:rPr>
                        <a:rPr lang="fr-FR" sz="1200" b="0" i="0" smtClean="0">
                          <a:latin typeface="Cambria Math" panose="02040503050406030204" pitchFamily="18" charset="0"/>
                          <a:ea typeface="Cambria Math" panose="02040503050406030204" pitchFamily="18" charset="0"/>
                          <a:cs typeface="Segoe UI" panose="020B0502040204020203" pitchFamily="34" charset="0"/>
                        </a:rPr>
                        <m:t>inf</m:t>
                      </m:r>
                      <m:r>
                        <a:rPr lang="fr-FR" sz="1200" b="0" i="0" smtClean="0">
                          <a:latin typeface="Cambria Math" panose="02040503050406030204" pitchFamily="18" charset="0"/>
                          <a:ea typeface="Cambria Math" panose="02040503050406030204" pitchFamily="18" charset="0"/>
                          <a:cs typeface="Segoe UI" panose="020B0502040204020203" pitchFamily="34" charset="0"/>
                        </a:rPr>
                        <m:t> </m:t>
                      </m:r>
                      <m:r>
                        <a:rPr lang="fr-FR" sz="1200" b="0" i="1" smtClean="0">
                          <a:latin typeface="Cambria Math" panose="02040503050406030204" pitchFamily="18" charset="0"/>
                          <a:ea typeface="Cambria Math" panose="02040503050406030204" pitchFamily="18" charset="0"/>
                          <a:cs typeface="Segoe UI" panose="020B0502040204020203" pitchFamily="34" charset="0"/>
                        </a:rPr>
                        <m:t>{</m:t>
                      </m:r>
                      <m:r>
                        <a:rPr lang="fr-FR" sz="1200" b="0" i="1" smtClean="0">
                          <a:latin typeface="Cambria Math" panose="02040503050406030204" pitchFamily="18" charset="0"/>
                          <a:ea typeface="Cambria Math" panose="02040503050406030204" pitchFamily="18" charset="0"/>
                          <a:cs typeface="Segoe UI" panose="020B0502040204020203" pitchFamily="34" charset="0"/>
                        </a:rPr>
                        <m:t>𝑘</m:t>
                      </m:r>
                      <m:r>
                        <a:rPr lang="fr-FR" sz="1200" b="0" i="1" smtClean="0">
                          <a:latin typeface="Cambria Math" panose="02040503050406030204" pitchFamily="18" charset="0"/>
                          <a:ea typeface="Cambria Math" panose="02040503050406030204" pitchFamily="18" charset="0"/>
                          <a:cs typeface="Segoe UI" panose="020B0502040204020203" pitchFamily="34" charset="0"/>
                        </a:rPr>
                        <m:t> :</m:t>
                      </m:r>
                      <m:nary>
                        <m:naryPr>
                          <m:chr m:val="∑"/>
                          <m:ctrlPr>
                            <a:rPr lang="fr-FR" sz="1200" i="1">
                              <a:latin typeface="Cambria Math" panose="02040503050406030204" pitchFamily="18" charset="0"/>
                              <a:cs typeface="Segoe UI" panose="020B0502040204020203" pitchFamily="34" charset="0"/>
                            </a:rPr>
                          </m:ctrlPr>
                        </m:naryPr>
                        <m:sub>
                          <m:r>
                            <m:rPr>
                              <m:brk m:alnAt="23"/>
                            </m:rPr>
                            <a:rPr lang="fr-FR" sz="1200" i="1">
                              <a:latin typeface="Cambria Math" panose="02040503050406030204" pitchFamily="18" charset="0"/>
                              <a:cs typeface="Segoe UI" panose="020B0502040204020203" pitchFamily="34" charset="0"/>
                            </a:rPr>
                            <m:t>𝑗</m:t>
                          </m:r>
                          <m:r>
                            <a:rPr lang="fr-FR" sz="1200" i="1">
                              <a:latin typeface="Cambria Math" panose="02040503050406030204" pitchFamily="18" charset="0"/>
                              <a:cs typeface="Segoe UI" panose="020B0502040204020203" pitchFamily="34" charset="0"/>
                            </a:rPr>
                            <m:t>=1</m:t>
                          </m:r>
                        </m:sub>
                        <m:sup>
                          <m:r>
                            <a:rPr lang="fr-FR" sz="1200" i="1">
                              <a:latin typeface="Cambria Math" panose="02040503050406030204" pitchFamily="18" charset="0"/>
                              <a:cs typeface="Segoe UI" panose="020B0502040204020203" pitchFamily="34" charset="0"/>
                            </a:rPr>
                            <m:t>𝑘</m:t>
                          </m:r>
                        </m:sup>
                        <m:e>
                          <m:acc>
                            <m:accPr>
                              <m:chr m:val="̂"/>
                              <m:ctrlPr>
                                <a:rPr lang="fr-FR" sz="1200" i="1">
                                  <a:latin typeface="Cambria Math" panose="02040503050406030204" pitchFamily="18" charset="0"/>
                                  <a:cs typeface="Segoe UI" panose="020B0502040204020203" pitchFamily="34" charset="0"/>
                                </a:rPr>
                              </m:ctrlPr>
                            </m:accPr>
                            <m:e>
                              <m:r>
                                <a:rPr lang="fr-FR" sz="1200" b="0" i="1" smtClean="0">
                                  <a:latin typeface="Cambria Math" panose="02040503050406030204" pitchFamily="18" charset="0"/>
                                  <a:cs typeface="Segoe UI" panose="020B0502040204020203" pitchFamily="34" charset="0"/>
                                </a:rPr>
                                <m:t>𝜇</m:t>
                              </m:r>
                            </m:e>
                          </m:acc>
                          <m:sSub>
                            <m:sSubPr>
                              <m:ctrlPr>
                                <a:rPr lang="fr-FR" sz="1200" i="1">
                                  <a:latin typeface="Cambria Math" panose="02040503050406030204" pitchFamily="18" charset="0"/>
                                  <a:cs typeface="Segoe UI" panose="020B0502040204020203" pitchFamily="34" charset="0"/>
                                </a:rPr>
                              </m:ctrlPr>
                            </m:sSubPr>
                            <m:e>
                              <m:d>
                                <m:dPr>
                                  <m:ctrlPr>
                                    <a:rPr lang="fr-FR" sz="1200" i="1">
                                      <a:latin typeface="Cambria Math" panose="02040503050406030204" pitchFamily="18" charset="0"/>
                                      <a:cs typeface="Segoe UI" panose="020B0502040204020203" pitchFamily="34" charset="0"/>
                                    </a:rPr>
                                  </m:ctrlPr>
                                </m:dPr>
                                <m:e>
                                  <m:sSub>
                                    <m:sSubPr>
                                      <m:ctrlPr>
                                        <a:rPr lang="fr-FR" sz="1200" b="0" i="1" smtClean="0">
                                          <a:latin typeface="Cambria Math" panose="02040503050406030204" pitchFamily="18" charset="0"/>
                                          <a:cs typeface="Segoe UI" panose="020B0502040204020203" pitchFamily="34" charset="0"/>
                                        </a:rPr>
                                      </m:ctrlPr>
                                    </m:sSubPr>
                                    <m:e>
                                      <m:r>
                                        <a:rPr lang="fr-FR" sz="1200" b="0" i="1" smtClean="0">
                                          <a:latin typeface="Cambria Math" panose="02040503050406030204" pitchFamily="18" charset="0"/>
                                          <a:cs typeface="Segoe UI" panose="020B0502040204020203" pitchFamily="34" charset="0"/>
                                        </a:rPr>
                                        <m:t>𝑋</m:t>
                                      </m:r>
                                    </m:e>
                                    <m:sub>
                                      <m:r>
                                        <a:rPr lang="fr-FR" sz="1200" b="0" i="1" smtClean="0">
                                          <a:latin typeface="Cambria Math" panose="02040503050406030204" pitchFamily="18" charset="0"/>
                                          <a:cs typeface="Segoe UI" panose="020B0502040204020203" pitchFamily="34" charset="0"/>
                                        </a:rPr>
                                        <m:t>𝑡𝑒𝑠𝑡</m:t>
                                      </m:r>
                                    </m:sub>
                                  </m:sSub>
                                </m:e>
                              </m:d>
                            </m:e>
                            <m:sub>
                              <m:sSub>
                                <m:sSubPr>
                                  <m:ctrlPr>
                                    <a:rPr lang="fr-FR" sz="1200" i="1">
                                      <a:latin typeface="Cambria Math" panose="02040503050406030204" pitchFamily="18" charset="0"/>
                                      <a:cs typeface="Segoe UI" panose="020B0502040204020203" pitchFamily="34" charset="0"/>
                                    </a:rPr>
                                  </m:ctrlPr>
                                </m:sSubPr>
                                <m:e>
                                  <m:r>
                                    <a:rPr lang="fr-FR" sz="1200" i="1">
                                      <a:latin typeface="Cambria Math" panose="02040503050406030204" pitchFamily="18" charset="0"/>
                                      <a:cs typeface="Segoe UI" panose="020B0502040204020203" pitchFamily="34" charset="0"/>
                                    </a:rPr>
                                    <m:t>𝜋</m:t>
                                  </m:r>
                                </m:e>
                                <m:sub>
                                  <m:r>
                                    <a:rPr lang="fr-FR" sz="1200" i="1">
                                      <a:latin typeface="Cambria Math" panose="02040503050406030204" pitchFamily="18" charset="0"/>
                                      <a:cs typeface="Segoe UI" panose="020B0502040204020203" pitchFamily="34" charset="0"/>
                                    </a:rPr>
                                    <m:t>𝑗</m:t>
                                  </m:r>
                                </m:sub>
                              </m:sSub>
                              <m:r>
                                <a:rPr lang="fr-FR" sz="1200" i="1">
                                  <a:latin typeface="Cambria Math" panose="02040503050406030204" pitchFamily="18" charset="0"/>
                                  <a:cs typeface="Segoe UI" panose="020B0502040204020203" pitchFamily="34" charset="0"/>
                                </a:rPr>
                                <m:t> </m:t>
                              </m:r>
                            </m:sub>
                          </m:sSub>
                          <m:r>
                            <a:rPr lang="fr-FR" sz="1200" b="0" i="1" smtClean="0">
                              <a:latin typeface="Cambria Math" panose="02040503050406030204" pitchFamily="18" charset="0"/>
                              <a:cs typeface="Segoe UI" panose="020B0502040204020203" pitchFamily="34" charset="0"/>
                            </a:rPr>
                            <m:t>≥</m:t>
                          </m:r>
                          <m:acc>
                            <m:accPr>
                              <m:chr m:val="̂"/>
                              <m:ctrlPr>
                                <a:rPr lang="fr-FR" sz="1200" b="0" i="1" smtClean="0">
                                  <a:latin typeface="Cambria Math" panose="02040503050406030204" pitchFamily="18" charset="0"/>
                                  <a:cs typeface="Segoe UI" panose="020B0502040204020203" pitchFamily="34" charset="0"/>
                                </a:rPr>
                              </m:ctrlPr>
                            </m:accPr>
                            <m:e>
                              <m:r>
                                <a:rPr lang="fr-FR" sz="1200" b="0" i="1" smtClean="0">
                                  <a:latin typeface="Cambria Math" panose="02040503050406030204" pitchFamily="18" charset="0"/>
                                  <a:cs typeface="Segoe UI" panose="020B0502040204020203" pitchFamily="34" charset="0"/>
                                </a:rPr>
                                <m:t>𝑞</m:t>
                              </m:r>
                            </m:e>
                          </m:acc>
                        </m:e>
                      </m:nary>
                      <m:r>
                        <a:rPr lang="fr-FR" sz="1200" b="0" i="1" smtClean="0">
                          <a:latin typeface="Cambria Math" panose="02040503050406030204" pitchFamily="18" charset="0"/>
                          <a:ea typeface="Cambria Math" panose="02040503050406030204" pitchFamily="18" charset="0"/>
                          <a:cs typeface="Segoe UI" panose="020B0502040204020203" pitchFamily="34" charset="0"/>
                        </a:rPr>
                        <m:t>}</m:t>
                      </m:r>
                    </m:oMath>
                  </m:oMathPara>
                </a14:m>
                <a:endParaRPr lang="en-FR" sz="1200" i="1">
                  <a:ea typeface="Segoe UI" panose="020B0502040204020203" pitchFamily="34" charset="0"/>
                  <a:cs typeface="Segoe UI" panose="020B0502040204020203" pitchFamily="34" charset="0"/>
                </a:endParaRPr>
              </a:p>
            </p:txBody>
          </p:sp>
        </mc:Choice>
        <mc:Fallback xmlns="">
          <p:sp>
            <p:nvSpPr>
              <p:cNvPr id="10" name="TextBox 9">
                <a:extLst>
                  <a:ext uri="{FF2B5EF4-FFF2-40B4-BE49-F238E27FC236}">
                    <a16:creationId xmlns:a16="http://schemas.microsoft.com/office/drawing/2014/main" id="{F9846DF7-D57C-B0D3-831D-EDD123D075D9}"/>
                  </a:ext>
                </a:extLst>
              </p:cNvPr>
              <p:cNvSpPr txBox="1">
                <a:spLocks noRot="1" noChangeAspect="1" noMove="1" noResize="1" noEditPoints="1" noAdjustHandles="1" noChangeArrowheads="1" noChangeShapeType="1" noTextEdit="1"/>
              </p:cNvSpPr>
              <p:nvPr/>
            </p:nvSpPr>
            <p:spPr>
              <a:xfrm>
                <a:off x="1529303" y="2188128"/>
                <a:ext cx="4032258" cy="543931"/>
              </a:xfrm>
              <a:prstGeom prst="rect">
                <a:avLst/>
              </a:prstGeom>
              <a:blipFill>
                <a:blip r:embed="rId4"/>
                <a:stretch>
                  <a:fillRect/>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16D898EA-D78F-235E-5578-18123DE04233}"/>
              </a:ext>
            </a:extLst>
          </p:cNvPr>
          <p:cNvSpPr txBox="1"/>
          <p:nvPr/>
        </p:nvSpPr>
        <p:spPr>
          <a:xfrm>
            <a:off x="5669348" y="2293735"/>
            <a:ext cx="3073374" cy="646331"/>
          </a:xfrm>
          <a:prstGeom prst="rect">
            <a:avLst/>
          </a:prstGeom>
          <a:noFill/>
        </p:spPr>
        <p:txBody>
          <a:bodyPr wrap="square" rtlCol="0">
            <a:spAutoFit/>
          </a:bodyPr>
          <a:lstStyle/>
          <a:p>
            <a:r>
              <a:rPr lang="en-FR" sz="1200">
                <a:ea typeface="Segoe UI" panose="020B0502040204020203" pitchFamily="34" charset="0"/>
                <a:cs typeface="Segoe UI" panose="020B0502040204020203" pitchFamily="34" charset="0"/>
              </a:rPr>
              <a:t>: include all labels until the sum of their softmax if greater thant the empirical quantile</a:t>
            </a:r>
          </a:p>
        </p:txBody>
      </p:sp>
      <p:sp>
        <p:nvSpPr>
          <p:cNvPr id="13" name="TextBox 12">
            <a:extLst>
              <a:ext uri="{FF2B5EF4-FFF2-40B4-BE49-F238E27FC236}">
                <a16:creationId xmlns:a16="http://schemas.microsoft.com/office/drawing/2014/main" id="{5AE21847-DD2B-2931-DF4E-6A1F430C1243}"/>
              </a:ext>
            </a:extLst>
          </p:cNvPr>
          <p:cNvSpPr txBox="1"/>
          <p:nvPr/>
        </p:nvSpPr>
        <p:spPr>
          <a:xfrm>
            <a:off x="4181332" y="1256268"/>
            <a:ext cx="4199522" cy="461665"/>
          </a:xfrm>
          <a:prstGeom prst="rect">
            <a:avLst/>
          </a:prstGeom>
          <a:noFill/>
        </p:spPr>
        <p:txBody>
          <a:bodyPr wrap="square" rtlCol="0">
            <a:spAutoFit/>
          </a:bodyPr>
          <a:lstStyle/>
          <a:p>
            <a:r>
              <a:rPr lang="en-FR" sz="1200">
                <a:ea typeface="Segoe UI" panose="020B0502040204020203" pitchFamily="34" charset="0"/>
                <a:cs typeface="Segoe UI" panose="020B0502040204020203" pitchFamily="34" charset="0"/>
              </a:rPr>
              <a:t>: sum of the sorted softmax outputs until reaching the       score of the true label</a:t>
            </a:r>
          </a:p>
        </p:txBody>
      </p:sp>
      <p:grpSp>
        <p:nvGrpSpPr>
          <p:cNvPr id="14" name="Group 13">
            <a:extLst>
              <a:ext uri="{FF2B5EF4-FFF2-40B4-BE49-F238E27FC236}">
                <a16:creationId xmlns:a16="http://schemas.microsoft.com/office/drawing/2014/main" id="{DCC9D864-94B4-D56D-1433-CD7B43CDD442}"/>
              </a:ext>
            </a:extLst>
          </p:cNvPr>
          <p:cNvGrpSpPr/>
          <p:nvPr/>
        </p:nvGrpSpPr>
        <p:grpSpPr>
          <a:xfrm>
            <a:off x="3952776" y="3130379"/>
            <a:ext cx="1553447" cy="1420716"/>
            <a:chOff x="4663221" y="2969626"/>
            <a:chExt cx="1553447" cy="1420716"/>
          </a:xfrm>
        </p:grpSpPr>
        <p:cxnSp>
          <p:nvCxnSpPr>
            <p:cNvPr id="15" name="Straight Arrow Connector 14">
              <a:extLst>
                <a:ext uri="{FF2B5EF4-FFF2-40B4-BE49-F238E27FC236}">
                  <a16:creationId xmlns:a16="http://schemas.microsoft.com/office/drawing/2014/main" id="{F2D66A00-DC54-D054-DEFD-598E0868FDF8}"/>
                </a:ext>
              </a:extLst>
            </p:cNvPr>
            <p:cNvCxnSpPr>
              <a:cxnSpLocks/>
            </p:cNvCxnSpPr>
            <p:nvPr/>
          </p:nvCxnSpPr>
          <p:spPr>
            <a:xfrm flipV="1">
              <a:off x="4916382" y="3323002"/>
              <a:ext cx="0" cy="85725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A4F6F870-D90B-F8FD-5471-1AA03F05D207}"/>
                </a:ext>
              </a:extLst>
            </p:cNvPr>
            <p:cNvSpPr txBox="1"/>
            <p:nvPr/>
          </p:nvSpPr>
          <p:spPr>
            <a:xfrm>
              <a:off x="4856911" y="4174898"/>
              <a:ext cx="1246706" cy="215444"/>
            </a:xfrm>
            <a:prstGeom prst="rect">
              <a:avLst/>
            </a:prstGeom>
            <a:noFill/>
          </p:spPr>
          <p:txBody>
            <a:bodyPr wrap="square" rtlCol="0">
              <a:spAutoFit/>
            </a:bodyPr>
            <a:lstStyle/>
            <a:p>
              <a:r>
                <a:rPr lang="en-GB" sz="800">
                  <a:ea typeface="Segoe UI" panose="020B0502040204020203" pitchFamily="34" charset="0"/>
                  <a:cs typeface="Segoe UI" panose="020B0502040204020203" pitchFamily="34" charset="0"/>
                </a:rPr>
                <a:t>Cumulated scores {s</a:t>
              </a:r>
              <a:r>
                <a:rPr lang="en-GB" sz="800" baseline="-25000">
                  <a:ea typeface="Segoe UI" panose="020B0502040204020203" pitchFamily="34" charset="0"/>
                  <a:cs typeface="Segoe UI" panose="020B0502040204020203" pitchFamily="34" charset="0"/>
                </a:rPr>
                <a:t>i</a:t>
              </a:r>
              <a:r>
                <a:rPr lang="en-GB" sz="800">
                  <a:ea typeface="Segoe UI" panose="020B0502040204020203" pitchFamily="34" charset="0"/>
                  <a:cs typeface="Segoe UI" panose="020B0502040204020203" pitchFamily="34" charset="0"/>
                </a:rPr>
                <a:t>}</a:t>
              </a:r>
            </a:p>
          </p:txBody>
        </p:sp>
        <p:sp>
          <p:nvSpPr>
            <p:cNvPr id="17" name="TextBox 16">
              <a:extLst>
                <a:ext uri="{FF2B5EF4-FFF2-40B4-BE49-F238E27FC236}">
                  <a16:creationId xmlns:a16="http://schemas.microsoft.com/office/drawing/2014/main" id="{3AAA9704-769D-5775-3155-38ABCEE3BD97}"/>
                </a:ext>
              </a:extLst>
            </p:cNvPr>
            <p:cNvSpPr txBox="1"/>
            <p:nvPr/>
          </p:nvSpPr>
          <p:spPr>
            <a:xfrm rot="16200000">
              <a:off x="4373205" y="3669928"/>
              <a:ext cx="887810" cy="307777"/>
            </a:xfrm>
            <a:prstGeom prst="rect">
              <a:avLst/>
            </a:prstGeom>
            <a:noFill/>
          </p:spPr>
          <p:txBody>
            <a:bodyPr wrap="square" rtlCol="0">
              <a:spAutoFit/>
            </a:bodyPr>
            <a:lstStyle/>
            <a:p>
              <a:pPr algn="ctr"/>
              <a:r>
                <a:rPr lang="en-GB" sz="1400" b="1">
                  <a:ea typeface="Segoe UI" panose="020B0502040204020203" pitchFamily="34" charset="0"/>
                  <a:cs typeface="Segoe UI" panose="020B0502040204020203" pitchFamily="34" charset="0"/>
                </a:rPr>
                <a:t>#</a:t>
              </a:r>
            </a:p>
          </p:txBody>
        </p:sp>
        <p:sp>
          <p:nvSpPr>
            <p:cNvPr id="18" name="TextBox 17">
              <a:extLst>
                <a:ext uri="{FF2B5EF4-FFF2-40B4-BE49-F238E27FC236}">
                  <a16:creationId xmlns:a16="http://schemas.microsoft.com/office/drawing/2014/main" id="{52ABFFBA-2722-E8EC-B106-A13DFEC4031B}"/>
                </a:ext>
              </a:extLst>
            </p:cNvPr>
            <p:cNvSpPr txBox="1"/>
            <p:nvPr/>
          </p:nvSpPr>
          <p:spPr>
            <a:xfrm>
              <a:off x="4719288" y="2969626"/>
              <a:ext cx="1497380" cy="338554"/>
            </a:xfrm>
            <a:prstGeom prst="rect">
              <a:avLst/>
            </a:prstGeom>
            <a:noFill/>
          </p:spPr>
          <p:txBody>
            <a:bodyPr wrap="square" rtlCol="0">
              <a:spAutoFit/>
            </a:bodyPr>
            <a:lstStyle/>
            <a:p>
              <a:pPr algn="ctr"/>
              <a:r>
                <a:rPr lang="en-GB" sz="800">
                  <a:ea typeface="Segoe UI" panose="020B0502040204020203" pitchFamily="34" charset="0"/>
                  <a:cs typeface="Segoe UI" panose="020B0502040204020203" pitchFamily="34" charset="0"/>
                </a:rPr>
                <a:t>Get quantiles from cumulated score distribution</a:t>
              </a:r>
            </a:p>
          </p:txBody>
        </p:sp>
        <p:sp>
          <p:nvSpPr>
            <p:cNvPr id="19" name="Rectangle 18">
              <a:extLst>
                <a:ext uri="{FF2B5EF4-FFF2-40B4-BE49-F238E27FC236}">
                  <a16:creationId xmlns:a16="http://schemas.microsoft.com/office/drawing/2014/main" id="{54010ACC-71ED-81DF-1249-1EECCFCD0D5F}"/>
                </a:ext>
              </a:extLst>
            </p:cNvPr>
            <p:cNvSpPr/>
            <p:nvPr/>
          </p:nvSpPr>
          <p:spPr>
            <a:xfrm>
              <a:off x="5021661" y="4091276"/>
              <a:ext cx="71645" cy="80865"/>
            </a:xfrm>
            <a:prstGeom prst="rect">
              <a:avLst/>
            </a:prstGeom>
            <a:solidFill>
              <a:schemeClr val="accent2">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200">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20" name="Rectangle 19">
              <a:extLst>
                <a:ext uri="{FF2B5EF4-FFF2-40B4-BE49-F238E27FC236}">
                  <a16:creationId xmlns:a16="http://schemas.microsoft.com/office/drawing/2014/main" id="{33EEBEB8-99FE-4447-E27A-4325BFD328DF}"/>
                </a:ext>
              </a:extLst>
            </p:cNvPr>
            <p:cNvSpPr/>
            <p:nvPr/>
          </p:nvSpPr>
          <p:spPr>
            <a:xfrm>
              <a:off x="5091932" y="3961160"/>
              <a:ext cx="76388" cy="209094"/>
            </a:xfrm>
            <a:prstGeom prst="rect">
              <a:avLst/>
            </a:prstGeom>
            <a:solidFill>
              <a:schemeClr val="accent2">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200">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21" name="Rectangle 20">
              <a:extLst>
                <a:ext uri="{FF2B5EF4-FFF2-40B4-BE49-F238E27FC236}">
                  <a16:creationId xmlns:a16="http://schemas.microsoft.com/office/drawing/2014/main" id="{DC808905-456D-9A36-3EA1-35E7DEF1E8CC}"/>
                </a:ext>
              </a:extLst>
            </p:cNvPr>
            <p:cNvSpPr/>
            <p:nvPr/>
          </p:nvSpPr>
          <p:spPr>
            <a:xfrm>
              <a:off x="5154215" y="3838051"/>
              <a:ext cx="79251" cy="332678"/>
            </a:xfrm>
            <a:prstGeom prst="rect">
              <a:avLst/>
            </a:prstGeom>
            <a:solidFill>
              <a:schemeClr val="accent2">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200">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22" name="Rectangle 21">
              <a:extLst>
                <a:ext uri="{FF2B5EF4-FFF2-40B4-BE49-F238E27FC236}">
                  <a16:creationId xmlns:a16="http://schemas.microsoft.com/office/drawing/2014/main" id="{E3A04E36-3FB2-F4BA-2D4D-F84F843E1E4C}"/>
                </a:ext>
              </a:extLst>
            </p:cNvPr>
            <p:cNvSpPr/>
            <p:nvPr/>
          </p:nvSpPr>
          <p:spPr>
            <a:xfrm>
              <a:off x="5217666" y="3728496"/>
              <a:ext cx="69141" cy="441758"/>
            </a:xfrm>
            <a:prstGeom prst="rect">
              <a:avLst/>
            </a:prstGeom>
            <a:solidFill>
              <a:schemeClr val="accent2">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200">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23" name="Rectangle 22">
              <a:extLst>
                <a:ext uri="{FF2B5EF4-FFF2-40B4-BE49-F238E27FC236}">
                  <a16:creationId xmlns:a16="http://schemas.microsoft.com/office/drawing/2014/main" id="{5DA8B905-0EAD-4B24-ED19-E0F7DA8898CE}"/>
                </a:ext>
              </a:extLst>
            </p:cNvPr>
            <p:cNvSpPr/>
            <p:nvPr/>
          </p:nvSpPr>
          <p:spPr>
            <a:xfrm>
              <a:off x="5286887" y="3599517"/>
              <a:ext cx="66782" cy="570735"/>
            </a:xfrm>
            <a:prstGeom prst="rect">
              <a:avLst/>
            </a:prstGeom>
            <a:solidFill>
              <a:schemeClr val="accent2">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200">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24" name="Rectangle 23">
              <a:extLst>
                <a:ext uri="{FF2B5EF4-FFF2-40B4-BE49-F238E27FC236}">
                  <a16:creationId xmlns:a16="http://schemas.microsoft.com/office/drawing/2014/main" id="{7A610CCD-4D8C-01F4-3829-66DFDA387A4D}"/>
                </a:ext>
              </a:extLst>
            </p:cNvPr>
            <p:cNvSpPr/>
            <p:nvPr/>
          </p:nvSpPr>
          <p:spPr>
            <a:xfrm>
              <a:off x="5351990" y="3429571"/>
              <a:ext cx="67371" cy="740682"/>
            </a:xfrm>
            <a:prstGeom prst="rect">
              <a:avLst/>
            </a:prstGeom>
            <a:solidFill>
              <a:schemeClr val="accent2">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200">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25" name="Rectangle 24">
              <a:extLst>
                <a:ext uri="{FF2B5EF4-FFF2-40B4-BE49-F238E27FC236}">
                  <a16:creationId xmlns:a16="http://schemas.microsoft.com/office/drawing/2014/main" id="{86DC995F-7300-5C31-9764-7A2EB5F9E7C9}"/>
                </a:ext>
              </a:extLst>
            </p:cNvPr>
            <p:cNvSpPr/>
            <p:nvPr/>
          </p:nvSpPr>
          <p:spPr>
            <a:xfrm>
              <a:off x="5667758" y="4093965"/>
              <a:ext cx="71645" cy="80865"/>
            </a:xfrm>
            <a:prstGeom prst="rect">
              <a:avLst/>
            </a:prstGeom>
            <a:solidFill>
              <a:schemeClr val="accent2">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200">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26" name="Rectangle 25">
              <a:extLst>
                <a:ext uri="{FF2B5EF4-FFF2-40B4-BE49-F238E27FC236}">
                  <a16:creationId xmlns:a16="http://schemas.microsoft.com/office/drawing/2014/main" id="{BD90FE10-09AC-E973-18E9-667C0C4BD682}"/>
                </a:ext>
              </a:extLst>
            </p:cNvPr>
            <p:cNvSpPr/>
            <p:nvPr/>
          </p:nvSpPr>
          <p:spPr>
            <a:xfrm>
              <a:off x="5601412" y="3975075"/>
              <a:ext cx="68796" cy="194925"/>
            </a:xfrm>
            <a:prstGeom prst="rect">
              <a:avLst/>
            </a:prstGeom>
            <a:solidFill>
              <a:schemeClr val="accent2">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200">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27" name="Rectangle 26">
              <a:extLst>
                <a:ext uri="{FF2B5EF4-FFF2-40B4-BE49-F238E27FC236}">
                  <a16:creationId xmlns:a16="http://schemas.microsoft.com/office/drawing/2014/main" id="{A5B8B711-425D-557F-5DC1-DB1CDB2D6EFE}"/>
                </a:ext>
              </a:extLst>
            </p:cNvPr>
            <p:cNvSpPr/>
            <p:nvPr/>
          </p:nvSpPr>
          <p:spPr>
            <a:xfrm>
              <a:off x="5519867" y="3809331"/>
              <a:ext cx="91156" cy="365985"/>
            </a:xfrm>
            <a:prstGeom prst="rect">
              <a:avLst/>
            </a:prstGeom>
            <a:solidFill>
              <a:schemeClr val="accent2">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200">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28" name="Rectangle 27">
              <a:extLst>
                <a:ext uri="{FF2B5EF4-FFF2-40B4-BE49-F238E27FC236}">
                  <a16:creationId xmlns:a16="http://schemas.microsoft.com/office/drawing/2014/main" id="{0C92B8C8-DA39-E1D5-9559-22518130B3BF}"/>
                </a:ext>
              </a:extLst>
            </p:cNvPr>
            <p:cNvSpPr/>
            <p:nvPr/>
          </p:nvSpPr>
          <p:spPr>
            <a:xfrm>
              <a:off x="5467912" y="3693996"/>
              <a:ext cx="78525" cy="477498"/>
            </a:xfrm>
            <a:prstGeom prst="rect">
              <a:avLst/>
            </a:prstGeom>
            <a:solidFill>
              <a:schemeClr val="accent2">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200">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29" name="Rectangle 28">
              <a:extLst>
                <a:ext uri="{FF2B5EF4-FFF2-40B4-BE49-F238E27FC236}">
                  <a16:creationId xmlns:a16="http://schemas.microsoft.com/office/drawing/2014/main" id="{BD671976-36BF-5BC2-01A5-C8DEB4826411}"/>
                </a:ext>
              </a:extLst>
            </p:cNvPr>
            <p:cNvSpPr/>
            <p:nvPr/>
          </p:nvSpPr>
          <p:spPr>
            <a:xfrm>
              <a:off x="5417136" y="3534665"/>
              <a:ext cx="67478" cy="638399"/>
            </a:xfrm>
            <a:prstGeom prst="rect">
              <a:avLst/>
            </a:prstGeom>
            <a:solidFill>
              <a:schemeClr val="accent2">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200">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cxnSp>
          <p:nvCxnSpPr>
            <p:cNvPr id="31" name="Straight Connector 30">
              <a:extLst>
                <a:ext uri="{FF2B5EF4-FFF2-40B4-BE49-F238E27FC236}">
                  <a16:creationId xmlns:a16="http://schemas.microsoft.com/office/drawing/2014/main" id="{AABF888D-9858-D6A5-32C9-E9FFAD687AF2}"/>
                </a:ext>
              </a:extLst>
            </p:cNvPr>
            <p:cNvCxnSpPr>
              <a:cxnSpLocks/>
            </p:cNvCxnSpPr>
            <p:nvPr/>
          </p:nvCxnSpPr>
          <p:spPr>
            <a:xfrm>
              <a:off x="5571373" y="3353153"/>
              <a:ext cx="0" cy="816847"/>
            </a:xfrm>
            <a:prstGeom prst="line">
              <a:avLst/>
            </a:prstGeom>
            <a:ln>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F020463A-0A94-AC9E-E3FF-C55B816589D3}"/>
                </a:ext>
              </a:extLst>
            </p:cNvPr>
            <p:cNvCxnSpPr>
              <a:cxnSpLocks/>
            </p:cNvCxnSpPr>
            <p:nvPr/>
          </p:nvCxnSpPr>
          <p:spPr>
            <a:xfrm>
              <a:off x="4916382" y="4176603"/>
              <a:ext cx="1084752"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grpSp>
      <p:grpSp>
        <p:nvGrpSpPr>
          <p:cNvPr id="33" name="Group 32">
            <a:extLst>
              <a:ext uri="{FF2B5EF4-FFF2-40B4-BE49-F238E27FC236}">
                <a16:creationId xmlns:a16="http://schemas.microsoft.com/office/drawing/2014/main" id="{F06ED41B-F9C3-841E-FB76-23116BBC8F12}"/>
              </a:ext>
            </a:extLst>
          </p:cNvPr>
          <p:cNvGrpSpPr/>
          <p:nvPr/>
        </p:nvGrpSpPr>
        <p:grpSpPr>
          <a:xfrm>
            <a:off x="2095803" y="3032790"/>
            <a:ext cx="1711825" cy="1629891"/>
            <a:chOff x="2806250" y="2872038"/>
            <a:chExt cx="1711825" cy="1629891"/>
          </a:xfrm>
        </p:grpSpPr>
        <p:sp>
          <p:nvSpPr>
            <p:cNvPr id="34" name="Rectangle 33">
              <a:extLst>
                <a:ext uri="{FF2B5EF4-FFF2-40B4-BE49-F238E27FC236}">
                  <a16:creationId xmlns:a16="http://schemas.microsoft.com/office/drawing/2014/main" id="{F70330B7-9E89-59BD-95B1-14AE24A94443}"/>
                </a:ext>
              </a:extLst>
            </p:cNvPr>
            <p:cNvSpPr/>
            <p:nvPr/>
          </p:nvSpPr>
          <p:spPr>
            <a:xfrm>
              <a:off x="3197911" y="3880027"/>
              <a:ext cx="136800" cy="289972"/>
            </a:xfrm>
            <a:prstGeom prst="rect">
              <a:avLst/>
            </a:prstGeom>
            <a:solidFill>
              <a:schemeClr val="accent2">
                <a:lumMod val="75000"/>
              </a:schemeClr>
            </a:solidFill>
            <a:ln w="12700">
              <a:solidFill>
                <a:srgbClr val="1E86A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200">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35" name="Rectangle 34">
              <a:extLst>
                <a:ext uri="{FF2B5EF4-FFF2-40B4-BE49-F238E27FC236}">
                  <a16:creationId xmlns:a16="http://schemas.microsoft.com/office/drawing/2014/main" id="{30C819A8-3B15-D721-0260-36BCDE7D3CFA}"/>
                </a:ext>
              </a:extLst>
            </p:cNvPr>
            <p:cNvSpPr/>
            <p:nvPr/>
          </p:nvSpPr>
          <p:spPr>
            <a:xfrm>
              <a:off x="3360062" y="3723254"/>
              <a:ext cx="136800" cy="446746"/>
            </a:xfrm>
            <a:prstGeom prst="rect">
              <a:avLst/>
            </a:prstGeom>
            <a:solidFill>
              <a:schemeClr val="accent2">
                <a:lumMod val="75000"/>
              </a:schemeClr>
            </a:solidFill>
            <a:ln w="12700">
              <a:solidFill>
                <a:srgbClr val="1E86A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200">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36" name="Rectangle 35">
              <a:extLst>
                <a:ext uri="{FF2B5EF4-FFF2-40B4-BE49-F238E27FC236}">
                  <a16:creationId xmlns:a16="http://schemas.microsoft.com/office/drawing/2014/main" id="{E4FBE738-6211-FB5F-0DA0-13163C0882E0}"/>
                </a:ext>
              </a:extLst>
            </p:cNvPr>
            <p:cNvSpPr/>
            <p:nvPr/>
          </p:nvSpPr>
          <p:spPr>
            <a:xfrm>
              <a:off x="3522213" y="3599517"/>
              <a:ext cx="136800" cy="570483"/>
            </a:xfrm>
            <a:prstGeom prst="rect">
              <a:avLst/>
            </a:prstGeom>
            <a:solidFill>
              <a:schemeClr val="accent2">
                <a:lumMod val="75000"/>
              </a:schemeClr>
            </a:solidFill>
            <a:ln w="12700">
              <a:solidFill>
                <a:srgbClr val="1E86A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200">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37" name="Rectangle 36">
              <a:extLst>
                <a:ext uri="{FF2B5EF4-FFF2-40B4-BE49-F238E27FC236}">
                  <a16:creationId xmlns:a16="http://schemas.microsoft.com/office/drawing/2014/main" id="{0BB48982-9EE6-ED55-B2DB-A98B02DE619F}"/>
                </a:ext>
              </a:extLst>
            </p:cNvPr>
            <p:cNvSpPr/>
            <p:nvPr/>
          </p:nvSpPr>
          <p:spPr>
            <a:xfrm>
              <a:off x="3684364" y="3493365"/>
              <a:ext cx="136800" cy="677799"/>
            </a:xfrm>
            <a:prstGeom prst="rect">
              <a:avLst/>
            </a:prstGeom>
            <a:solidFill>
              <a:schemeClr val="accent2">
                <a:lumMod val="75000"/>
              </a:schemeClr>
            </a:solidFill>
            <a:ln w="12700">
              <a:solidFill>
                <a:srgbClr val="1E86A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200">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38" name="Rectangle 37">
              <a:extLst>
                <a:ext uri="{FF2B5EF4-FFF2-40B4-BE49-F238E27FC236}">
                  <a16:creationId xmlns:a16="http://schemas.microsoft.com/office/drawing/2014/main" id="{C0048154-134A-842B-E08F-337F5A883485}"/>
                </a:ext>
              </a:extLst>
            </p:cNvPr>
            <p:cNvSpPr/>
            <p:nvPr/>
          </p:nvSpPr>
          <p:spPr>
            <a:xfrm>
              <a:off x="3846515" y="3432698"/>
              <a:ext cx="136800" cy="739333"/>
            </a:xfrm>
            <a:prstGeom prst="rect">
              <a:avLst/>
            </a:prstGeom>
            <a:solidFill>
              <a:schemeClr val="accent2">
                <a:lumMod val="75000"/>
              </a:schemeClr>
            </a:solidFill>
            <a:ln w="12700">
              <a:solidFill>
                <a:srgbClr val="1E86A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200">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39" name="Rectangle 38">
              <a:extLst>
                <a:ext uri="{FF2B5EF4-FFF2-40B4-BE49-F238E27FC236}">
                  <a16:creationId xmlns:a16="http://schemas.microsoft.com/office/drawing/2014/main" id="{BBA3CB3E-13B0-FB3D-F1BA-910208101296}"/>
                </a:ext>
              </a:extLst>
            </p:cNvPr>
            <p:cNvSpPr/>
            <p:nvPr/>
          </p:nvSpPr>
          <p:spPr>
            <a:xfrm>
              <a:off x="4008666" y="3388094"/>
              <a:ext cx="136800" cy="782639"/>
            </a:xfrm>
            <a:prstGeom prst="rect">
              <a:avLst/>
            </a:prstGeom>
            <a:solidFill>
              <a:schemeClr val="accent2">
                <a:lumMod val="75000"/>
              </a:schemeClr>
            </a:solidFill>
            <a:ln w="12700">
              <a:solidFill>
                <a:srgbClr val="1E86A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200">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cxnSp>
          <p:nvCxnSpPr>
            <p:cNvPr id="40" name="Straight Arrow Connector 39">
              <a:extLst>
                <a:ext uri="{FF2B5EF4-FFF2-40B4-BE49-F238E27FC236}">
                  <a16:creationId xmlns:a16="http://schemas.microsoft.com/office/drawing/2014/main" id="{1789BE53-8566-9ABE-7F71-4F7DD713D575}"/>
                </a:ext>
              </a:extLst>
            </p:cNvPr>
            <p:cNvCxnSpPr>
              <a:cxnSpLocks/>
            </p:cNvCxnSpPr>
            <p:nvPr/>
          </p:nvCxnSpPr>
          <p:spPr>
            <a:xfrm>
              <a:off x="3191562" y="4170568"/>
              <a:ext cx="1084752"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id="{8B6A72A8-26E2-12C4-F90F-ED3E963F1D50}"/>
                </a:ext>
              </a:extLst>
            </p:cNvPr>
            <p:cNvCxnSpPr>
              <a:cxnSpLocks/>
            </p:cNvCxnSpPr>
            <p:nvPr/>
          </p:nvCxnSpPr>
          <p:spPr>
            <a:xfrm flipV="1">
              <a:off x="3197912" y="3316967"/>
              <a:ext cx="0" cy="85725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43E1CA76-FBE8-4B2D-F15B-349A271FD6D8}"/>
                </a:ext>
              </a:extLst>
            </p:cNvPr>
            <p:cNvCxnSpPr>
              <a:cxnSpLocks/>
            </p:cNvCxnSpPr>
            <p:nvPr/>
          </p:nvCxnSpPr>
          <p:spPr>
            <a:xfrm flipH="1">
              <a:off x="3200314" y="3583202"/>
              <a:ext cx="947553" cy="16110"/>
            </a:xfrm>
            <a:prstGeom prst="line">
              <a:avLst/>
            </a:prstGeom>
            <a:ln>
              <a:solidFill>
                <a:schemeClr val="accent5"/>
              </a:solidFill>
              <a:prstDash val="sysDot"/>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E20BED2D-0B3C-FA38-9186-4798A7A5C442}"/>
                </a:ext>
              </a:extLst>
            </p:cNvPr>
            <p:cNvSpPr txBox="1"/>
            <p:nvPr/>
          </p:nvSpPr>
          <p:spPr>
            <a:xfrm>
              <a:off x="3475640" y="4286485"/>
              <a:ext cx="642668" cy="215444"/>
            </a:xfrm>
            <a:prstGeom prst="rect">
              <a:avLst/>
            </a:prstGeom>
            <a:noFill/>
          </p:spPr>
          <p:txBody>
            <a:bodyPr wrap="square" rtlCol="0">
              <a:spAutoFit/>
            </a:bodyPr>
            <a:lstStyle/>
            <a:p>
              <a:r>
                <a:rPr lang="en-GB" sz="800">
                  <a:ea typeface="Segoe UI" panose="020B0502040204020203" pitchFamily="34" charset="0"/>
                  <a:cs typeface="Segoe UI" panose="020B0502040204020203" pitchFamily="34" charset="0"/>
                </a:rPr>
                <a:t>Class</a:t>
              </a:r>
            </a:p>
          </p:txBody>
        </p:sp>
        <p:sp>
          <p:nvSpPr>
            <p:cNvPr id="44" name="TextBox 43">
              <a:extLst>
                <a:ext uri="{FF2B5EF4-FFF2-40B4-BE49-F238E27FC236}">
                  <a16:creationId xmlns:a16="http://schemas.microsoft.com/office/drawing/2014/main" id="{34331DC3-A2A1-892E-18CB-B7E2695D4A6E}"/>
                </a:ext>
              </a:extLst>
            </p:cNvPr>
            <p:cNvSpPr txBox="1"/>
            <p:nvPr/>
          </p:nvSpPr>
          <p:spPr>
            <a:xfrm rot="16200000">
              <a:off x="2576253" y="3628933"/>
              <a:ext cx="939018" cy="338554"/>
            </a:xfrm>
            <a:prstGeom prst="rect">
              <a:avLst/>
            </a:prstGeom>
            <a:noFill/>
          </p:spPr>
          <p:txBody>
            <a:bodyPr wrap="square" rtlCol="0">
              <a:spAutoFit/>
            </a:bodyPr>
            <a:lstStyle/>
            <a:p>
              <a:pPr algn="ctr"/>
              <a:r>
                <a:rPr lang="en-GB" sz="800">
                  <a:ea typeface="Segoe UI" panose="020B0502040204020203" pitchFamily="34" charset="0"/>
                  <a:cs typeface="Segoe UI" panose="020B0502040204020203" pitchFamily="34" charset="0"/>
                </a:rPr>
                <a:t>Cumulative </a:t>
              </a:r>
              <a:r>
                <a:rPr lang="en-GB" sz="800" err="1">
                  <a:ea typeface="Segoe UI" panose="020B0502040204020203" pitchFamily="34" charset="0"/>
                  <a:cs typeface="Segoe UI" panose="020B0502040204020203" pitchFamily="34" charset="0"/>
                </a:rPr>
                <a:t>softmax</a:t>
              </a:r>
              <a:r>
                <a:rPr lang="en-GB" sz="800">
                  <a:ea typeface="Segoe UI" panose="020B0502040204020203" pitchFamily="34" charset="0"/>
                  <a:cs typeface="Segoe UI" panose="020B0502040204020203" pitchFamily="34" charset="0"/>
                </a:rPr>
                <a:t> output</a:t>
              </a:r>
            </a:p>
          </p:txBody>
        </p:sp>
        <p:sp>
          <p:nvSpPr>
            <p:cNvPr id="45" name="TextBox 44">
              <a:extLst>
                <a:ext uri="{FF2B5EF4-FFF2-40B4-BE49-F238E27FC236}">
                  <a16:creationId xmlns:a16="http://schemas.microsoft.com/office/drawing/2014/main" id="{0AF19863-254C-0AD3-26DB-E3352482E3C8}"/>
                </a:ext>
              </a:extLst>
            </p:cNvPr>
            <p:cNvSpPr txBox="1"/>
            <p:nvPr/>
          </p:nvSpPr>
          <p:spPr>
            <a:xfrm rot="16200000">
              <a:off x="3269842" y="3773939"/>
              <a:ext cx="642668" cy="184666"/>
            </a:xfrm>
            <a:prstGeom prst="rect">
              <a:avLst/>
            </a:prstGeom>
            <a:noFill/>
          </p:spPr>
          <p:txBody>
            <a:bodyPr wrap="square" rtlCol="0">
              <a:spAutoFit/>
            </a:bodyPr>
            <a:lstStyle/>
            <a:p>
              <a:r>
                <a:rPr lang="en-GB" sz="600">
                  <a:ea typeface="Segoe UI" panose="020B0502040204020203" pitchFamily="34" charset="0"/>
                  <a:cs typeface="Segoe UI" panose="020B0502040204020203" pitchFamily="34" charset="0"/>
                </a:rPr>
                <a:t>True class</a:t>
              </a:r>
            </a:p>
          </p:txBody>
        </p:sp>
        <p:sp>
          <p:nvSpPr>
            <p:cNvPr id="46" name="TextBox 45">
              <a:extLst>
                <a:ext uri="{FF2B5EF4-FFF2-40B4-BE49-F238E27FC236}">
                  <a16:creationId xmlns:a16="http://schemas.microsoft.com/office/drawing/2014/main" id="{909E7875-EC59-A34F-000F-8DB719182951}"/>
                </a:ext>
              </a:extLst>
            </p:cNvPr>
            <p:cNvSpPr txBox="1"/>
            <p:nvPr/>
          </p:nvSpPr>
          <p:spPr>
            <a:xfrm>
              <a:off x="3316063" y="3407924"/>
              <a:ext cx="265994" cy="215444"/>
            </a:xfrm>
            <a:prstGeom prst="rect">
              <a:avLst/>
            </a:prstGeom>
            <a:noFill/>
          </p:spPr>
          <p:txBody>
            <a:bodyPr wrap="square" rtlCol="0">
              <a:spAutoFit/>
            </a:bodyPr>
            <a:lstStyle/>
            <a:p>
              <a:r>
                <a:rPr lang="en-GB" sz="800">
                  <a:solidFill>
                    <a:schemeClr val="accent5"/>
                  </a:solidFill>
                  <a:ea typeface="Segoe UI" panose="020B0502040204020203" pitchFamily="34" charset="0"/>
                  <a:cs typeface="Segoe UI" panose="020B0502040204020203" pitchFamily="34" charset="0"/>
                </a:rPr>
                <a:t>s</a:t>
              </a:r>
              <a:r>
                <a:rPr lang="en-GB" sz="800" baseline="-25000">
                  <a:solidFill>
                    <a:schemeClr val="accent5"/>
                  </a:solidFill>
                  <a:ea typeface="Segoe UI" panose="020B0502040204020203" pitchFamily="34" charset="0"/>
                  <a:cs typeface="Segoe UI" panose="020B0502040204020203" pitchFamily="34" charset="0"/>
                </a:rPr>
                <a:t>i</a:t>
              </a:r>
            </a:p>
          </p:txBody>
        </p:sp>
        <p:sp>
          <p:nvSpPr>
            <p:cNvPr id="47" name="TextBox 46">
              <a:extLst>
                <a:ext uri="{FF2B5EF4-FFF2-40B4-BE49-F238E27FC236}">
                  <a16:creationId xmlns:a16="http://schemas.microsoft.com/office/drawing/2014/main" id="{5CA7E220-B2E1-47FB-25E2-BF285A2FF3BB}"/>
                </a:ext>
              </a:extLst>
            </p:cNvPr>
            <p:cNvSpPr txBox="1"/>
            <p:nvPr/>
          </p:nvSpPr>
          <p:spPr>
            <a:xfrm>
              <a:off x="2806250" y="2872038"/>
              <a:ext cx="1711825" cy="461665"/>
            </a:xfrm>
            <a:prstGeom prst="rect">
              <a:avLst/>
            </a:prstGeom>
            <a:noFill/>
          </p:spPr>
          <p:txBody>
            <a:bodyPr wrap="square" rtlCol="0">
              <a:spAutoFit/>
            </a:bodyPr>
            <a:lstStyle/>
            <a:p>
              <a:pPr algn="ctr"/>
              <a:r>
                <a:rPr lang="en-GB" sz="800">
                  <a:ea typeface="Segoe UI" panose="020B0502040204020203" pitchFamily="34" charset="0"/>
                  <a:cs typeface="Segoe UI" panose="020B0502040204020203" pitchFamily="34" charset="0"/>
                </a:rPr>
                <a:t>Sort model output by descending order and get cumulative output of the true class</a:t>
              </a:r>
            </a:p>
          </p:txBody>
        </p:sp>
        <p:sp>
          <p:nvSpPr>
            <p:cNvPr id="48" name="TextBox 47">
              <a:extLst>
                <a:ext uri="{FF2B5EF4-FFF2-40B4-BE49-F238E27FC236}">
                  <a16:creationId xmlns:a16="http://schemas.microsoft.com/office/drawing/2014/main" id="{A2F0AE1E-87F5-E2CD-228C-D22671321442}"/>
                </a:ext>
              </a:extLst>
            </p:cNvPr>
            <p:cNvSpPr txBox="1"/>
            <p:nvPr/>
          </p:nvSpPr>
          <p:spPr>
            <a:xfrm>
              <a:off x="3136949" y="4148301"/>
              <a:ext cx="1107033" cy="215444"/>
            </a:xfrm>
            <a:prstGeom prst="rect">
              <a:avLst/>
            </a:prstGeom>
            <a:noFill/>
          </p:spPr>
          <p:txBody>
            <a:bodyPr wrap="square" rtlCol="0">
              <a:spAutoFit/>
            </a:bodyPr>
            <a:lstStyle/>
            <a:p>
              <a:r>
                <a:rPr lang="en-GB" sz="800">
                  <a:ea typeface="Segoe UI" panose="020B0502040204020203" pitchFamily="34" charset="0"/>
                  <a:cs typeface="Segoe UI" panose="020B0502040204020203" pitchFamily="34" charset="0"/>
                </a:rPr>
                <a:t>1    5    0   3   4    2</a:t>
              </a:r>
            </a:p>
          </p:txBody>
        </p:sp>
      </p:grpSp>
      <p:grpSp>
        <p:nvGrpSpPr>
          <p:cNvPr id="49" name="Group 48">
            <a:extLst>
              <a:ext uri="{FF2B5EF4-FFF2-40B4-BE49-F238E27FC236}">
                <a16:creationId xmlns:a16="http://schemas.microsoft.com/office/drawing/2014/main" id="{3BEC9113-2873-C155-71C4-E1A02C4EC1B4}"/>
              </a:ext>
            </a:extLst>
          </p:cNvPr>
          <p:cNvGrpSpPr/>
          <p:nvPr/>
        </p:nvGrpSpPr>
        <p:grpSpPr>
          <a:xfrm>
            <a:off x="5633894" y="3130379"/>
            <a:ext cx="1374755" cy="1541021"/>
            <a:chOff x="6344338" y="2969626"/>
            <a:chExt cx="1374755" cy="1541021"/>
          </a:xfrm>
        </p:grpSpPr>
        <p:sp>
          <p:nvSpPr>
            <p:cNvPr id="51" name="TextBox 50">
              <a:extLst>
                <a:ext uri="{FF2B5EF4-FFF2-40B4-BE49-F238E27FC236}">
                  <a16:creationId xmlns:a16="http://schemas.microsoft.com/office/drawing/2014/main" id="{8D8E9535-6D6B-4F93-7FB9-6FECBABC02DC}"/>
                </a:ext>
              </a:extLst>
            </p:cNvPr>
            <p:cNvSpPr txBox="1"/>
            <p:nvPr/>
          </p:nvSpPr>
          <p:spPr>
            <a:xfrm>
              <a:off x="6344338" y="2969626"/>
              <a:ext cx="1374755" cy="215444"/>
            </a:xfrm>
            <a:prstGeom prst="rect">
              <a:avLst/>
            </a:prstGeom>
            <a:noFill/>
          </p:spPr>
          <p:txBody>
            <a:bodyPr wrap="square" rtlCol="0">
              <a:spAutoFit/>
            </a:bodyPr>
            <a:lstStyle/>
            <a:p>
              <a:pPr algn="ctr"/>
              <a:r>
                <a:rPr lang="en-GB" sz="800">
                  <a:ea typeface="Segoe UI" panose="020B0502040204020203" pitchFamily="34" charset="0"/>
                  <a:cs typeface="Segoe UI" panose="020B0502040204020203" pitchFamily="34" charset="0"/>
                </a:rPr>
                <a:t>Estimate prediction sets</a:t>
              </a:r>
            </a:p>
          </p:txBody>
        </p:sp>
        <p:sp>
          <p:nvSpPr>
            <p:cNvPr id="52" name="TextBox 51">
              <a:extLst>
                <a:ext uri="{FF2B5EF4-FFF2-40B4-BE49-F238E27FC236}">
                  <a16:creationId xmlns:a16="http://schemas.microsoft.com/office/drawing/2014/main" id="{532E33FD-03B4-DDE3-8362-1F7448268505}"/>
                </a:ext>
              </a:extLst>
            </p:cNvPr>
            <p:cNvSpPr txBox="1"/>
            <p:nvPr/>
          </p:nvSpPr>
          <p:spPr>
            <a:xfrm>
              <a:off x="6820293" y="4295203"/>
              <a:ext cx="642668" cy="215444"/>
            </a:xfrm>
            <a:prstGeom prst="rect">
              <a:avLst/>
            </a:prstGeom>
            <a:noFill/>
          </p:spPr>
          <p:txBody>
            <a:bodyPr wrap="square" rtlCol="0">
              <a:spAutoFit/>
            </a:bodyPr>
            <a:lstStyle/>
            <a:p>
              <a:r>
                <a:rPr lang="en-GB" sz="800">
                  <a:ea typeface="Segoe UI" panose="020B0502040204020203" pitchFamily="34" charset="0"/>
                  <a:cs typeface="Segoe UI" panose="020B0502040204020203" pitchFamily="34" charset="0"/>
                </a:rPr>
                <a:t>Class</a:t>
              </a:r>
            </a:p>
          </p:txBody>
        </p:sp>
        <p:sp>
          <p:nvSpPr>
            <p:cNvPr id="53" name="Rectangle 52">
              <a:extLst>
                <a:ext uri="{FF2B5EF4-FFF2-40B4-BE49-F238E27FC236}">
                  <a16:creationId xmlns:a16="http://schemas.microsoft.com/office/drawing/2014/main" id="{96D35D7E-A2CB-928D-F8F4-EF0826F41ED7}"/>
                </a:ext>
              </a:extLst>
            </p:cNvPr>
            <p:cNvSpPr/>
            <p:nvPr/>
          </p:nvSpPr>
          <p:spPr>
            <a:xfrm>
              <a:off x="6542564" y="3863917"/>
              <a:ext cx="136800" cy="311589"/>
            </a:xfrm>
            <a:prstGeom prst="rect">
              <a:avLst/>
            </a:prstGeom>
            <a:solidFill>
              <a:schemeClr val="accent2">
                <a:lumMod val="75000"/>
              </a:schemeClr>
            </a:solidFill>
            <a:ln w="12700">
              <a:solidFill>
                <a:srgbClr val="1E86A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200">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54" name="Rectangle 53">
              <a:extLst>
                <a:ext uri="{FF2B5EF4-FFF2-40B4-BE49-F238E27FC236}">
                  <a16:creationId xmlns:a16="http://schemas.microsoft.com/office/drawing/2014/main" id="{61C75518-3634-DBD1-7E45-5D02ACE8926F}"/>
                </a:ext>
              </a:extLst>
            </p:cNvPr>
            <p:cNvSpPr/>
            <p:nvPr/>
          </p:nvSpPr>
          <p:spPr>
            <a:xfrm>
              <a:off x="6704715" y="3693996"/>
              <a:ext cx="136800" cy="481511"/>
            </a:xfrm>
            <a:prstGeom prst="rect">
              <a:avLst/>
            </a:prstGeom>
            <a:solidFill>
              <a:schemeClr val="accent2">
                <a:lumMod val="75000"/>
              </a:schemeClr>
            </a:solidFill>
            <a:ln w="12700">
              <a:solidFill>
                <a:srgbClr val="1E86A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200">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55" name="Rectangle 54">
              <a:extLst>
                <a:ext uri="{FF2B5EF4-FFF2-40B4-BE49-F238E27FC236}">
                  <a16:creationId xmlns:a16="http://schemas.microsoft.com/office/drawing/2014/main" id="{6D4562B6-5AE9-E330-D511-DBD765AC7BAD}"/>
                </a:ext>
              </a:extLst>
            </p:cNvPr>
            <p:cNvSpPr/>
            <p:nvPr/>
          </p:nvSpPr>
          <p:spPr>
            <a:xfrm>
              <a:off x="6866866" y="3566700"/>
              <a:ext cx="136800" cy="608807"/>
            </a:xfrm>
            <a:prstGeom prst="rect">
              <a:avLst/>
            </a:prstGeom>
            <a:solidFill>
              <a:schemeClr val="accent2">
                <a:lumMod val="75000"/>
              </a:schemeClr>
            </a:solidFill>
            <a:ln w="12700">
              <a:solidFill>
                <a:srgbClr val="1E86A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200">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56" name="Rectangle 55">
              <a:extLst>
                <a:ext uri="{FF2B5EF4-FFF2-40B4-BE49-F238E27FC236}">
                  <a16:creationId xmlns:a16="http://schemas.microsoft.com/office/drawing/2014/main" id="{DEDC3461-4282-CA93-4588-FABF3C842894}"/>
                </a:ext>
              </a:extLst>
            </p:cNvPr>
            <p:cNvSpPr/>
            <p:nvPr/>
          </p:nvSpPr>
          <p:spPr>
            <a:xfrm>
              <a:off x="7029017" y="3486942"/>
              <a:ext cx="136800" cy="689730"/>
            </a:xfrm>
            <a:prstGeom prst="rect">
              <a:avLst/>
            </a:prstGeom>
            <a:solidFill>
              <a:schemeClr val="tx2">
                <a:lumMod val="20000"/>
                <a:lumOff val="80000"/>
              </a:schemeClr>
            </a:solidFill>
            <a:ln w="12700">
              <a:solidFill>
                <a:srgbClr val="1E86A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200">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57" name="Rectangle 56">
              <a:extLst>
                <a:ext uri="{FF2B5EF4-FFF2-40B4-BE49-F238E27FC236}">
                  <a16:creationId xmlns:a16="http://schemas.microsoft.com/office/drawing/2014/main" id="{4A7A00A7-FC67-87DE-1EA7-99F213994778}"/>
                </a:ext>
              </a:extLst>
            </p:cNvPr>
            <p:cNvSpPr/>
            <p:nvPr/>
          </p:nvSpPr>
          <p:spPr>
            <a:xfrm>
              <a:off x="7191168" y="3429572"/>
              <a:ext cx="136800" cy="744840"/>
            </a:xfrm>
            <a:prstGeom prst="rect">
              <a:avLst/>
            </a:prstGeom>
            <a:solidFill>
              <a:schemeClr val="tx2">
                <a:lumMod val="20000"/>
                <a:lumOff val="80000"/>
              </a:schemeClr>
            </a:solidFill>
            <a:ln w="12700">
              <a:solidFill>
                <a:srgbClr val="1E86A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200">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58" name="Rectangle 57">
              <a:extLst>
                <a:ext uri="{FF2B5EF4-FFF2-40B4-BE49-F238E27FC236}">
                  <a16:creationId xmlns:a16="http://schemas.microsoft.com/office/drawing/2014/main" id="{A71C2687-41F7-1465-A660-57FE1A8CD1F8}"/>
                </a:ext>
              </a:extLst>
            </p:cNvPr>
            <p:cNvSpPr/>
            <p:nvPr/>
          </p:nvSpPr>
          <p:spPr>
            <a:xfrm>
              <a:off x="7353319" y="3407924"/>
              <a:ext cx="136800" cy="768316"/>
            </a:xfrm>
            <a:prstGeom prst="rect">
              <a:avLst/>
            </a:prstGeom>
            <a:solidFill>
              <a:schemeClr val="tx2">
                <a:lumMod val="20000"/>
                <a:lumOff val="80000"/>
              </a:schemeClr>
            </a:solidFill>
            <a:ln w="12700">
              <a:solidFill>
                <a:srgbClr val="1E86A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GB" sz="1200">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cxnSp>
          <p:nvCxnSpPr>
            <p:cNvPr id="59" name="Straight Arrow Connector 58">
              <a:extLst>
                <a:ext uri="{FF2B5EF4-FFF2-40B4-BE49-F238E27FC236}">
                  <a16:creationId xmlns:a16="http://schemas.microsoft.com/office/drawing/2014/main" id="{1EE5C292-3DB3-8E88-A506-F2DEE976BC75}"/>
                </a:ext>
              </a:extLst>
            </p:cNvPr>
            <p:cNvCxnSpPr>
              <a:cxnSpLocks/>
            </p:cNvCxnSpPr>
            <p:nvPr/>
          </p:nvCxnSpPr>
          <p:spPr>
            <a:xfrm>
              <a:off x="6536215" y="4176075"/>
              <a:ext cx="1084752"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id="{CF7C3C18-56A5-6A48-D067-06AAE536E85F}"/>
                </a:ext>
              </a:extLst>
            </p:cNvPr>
            <p:cNvCxnSpPr>
              <a:cxnSpLocks/>
            </p:cNvCxnSpPr>
            <p:nvPr/>
          </p:nvCxnSpPr>
          <p:spPr>
            <a:xfrm flipV="1">
              <a:off x="6542565" y="3322474"/>
              <a:ext cx="0" cy="85725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61" name="Straight Connector 60">
              <a:extLst>
                <a:ext uri="{FF2B5EF4-FFF2-40B4-BE49-F238E27FC236}">
                  <a16:creationId xmlns:a16="http://schemas.microsoft.com/office/drawing/2014/main" id="{9D0E52C8-70BA-0B5C-BF42-401FC2185A9F}"/>
                </a:ext>
              </a:extLst>
            </p:cNvPr>
            <p:cNvCxnSpPr>
              <a:cxnSpLocks/>
            </p:cNvCxnSpPr>
            <p:nvPr/>
          </p:nvCxnSpPr>
          <p:spPr>
            <a:xfrm flipH="1">
              <a:off x="6544967" y="3596024"/>
              <a:ext cx="947553" cy="16110"/>
            </a:xfrm>
            <a:prstGeom prst="line">
              <a:avLst/>
            </a:prstGeom>
            <a:ln>
              <a:solidFill>
                <a:schemeClr val="accent5"/>
              </a:solidFill>
              <a:prstDash val="sysDot"/>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AF449DD0-9BCB-711A-2DCC-32C07AFE5E0E}"/>
                </a:ext>
              </a:extLst>
            </p:cNvPr>
            <p:cNvSpPr txBox="1"/>
            <p:nvPr/>
          </p:nvSpPr>
          <p:spPr>
            <a:xfrm>
              <a:off x="6707273" y="3169036"/>
              <a:ext cx="648884" cy="215444"/>
            </a:xfrm>
            <a:prstGeom prst="rect">
              <a:avLst/>
            </a:prstGeom>
            <a:noFill/>
          </p:spPr>
          <p:txBody>
            <a:bodyPr wrap="square" rtlCol="0">
              <a:spAutoFit/>
            </a:bodyPr>
            <a:lstStyle/>
            <a:p>
              <a:r>
                <a:rPr lang="en-GB" sz="800">
                  <a:ea typeface="Segoe UI" panose="020B0502040204020203" pitchFamily="34" charset="0"/>
                  <a:cs typeface="Segoe UI" panose="020B0502040204020203" pitchFamily="34" charset="0"/>
                </a:rPr>
                <a:t>{0, 3, 5}</a:t>
              </a:r>
            </a:p>
          </p:txBody>
        </p:sp>
        <p:sp>
          <p:nvSpPr>
            <p:cNvPr id="64" name="TextBox 63">
              <a:extLst>
                <a:ext uri="{FF2B5EF4-FFF2-40B4-BE49-F238E27FC236}">
                  <a16:creationId xmlns:a16="http://schemas.microsoft.com/office/drawing/2014/main" id="{08A875D8-8658-36EC-27ED-D17E7F14821D}"/>
                </a:ext>
              </a:extLst>
            </p:cNvPr>
            <p:cNvSpPr txBox="1"/>
            <p:nvPr/>
          </p:nvSpPr>
          <p:spPr>
            <a:xfrm>
              <a:off x="6493438" y="4156041"/>
              <a:ext cx="1107033" cy="215444"/>
            </a:xfrm>
            <a:prstGeom prst="rect">
              <a:avLst/>
            </a:prstGeom>
            <a:noFill/>
          </p:spPr>
          <p:txBody>
            <a:bodyPr wrap="square" rtlCol="0">
              <a:spAutoFit/>
            </a:bodyPr>
            <a:lstStyle/>
            <a:p>
              <a:r>
                <a:rPr lang="en-GB" sz="800">
                  <a:ea typeface="Segoe UI" panose="020B0502040204020203" pitchFamily="34" charset="0"/>
                  <a:cs typeface="Segoe UI" panose="020B0502040204020203" pitchFamily="34" charset="0"/>
                </a:rPr>
                <a:t>3    5    0   1   4    2</a:t>
              </a:r>
            </a:p>
          </p:txBody>
        </p:sp>
      </p:grpSp>
      <p:sp>
        <p:nvSpPr>
          <p:cNvPr id="65" name="TextBox 64">
            <a:extLst>
              <a:ext uri="{FF2B5EF4-FFF2-40B4-BE49-F238E27FC236}">
                <a16:creationId xmlns:a16="http://schemas.microsoft.com/office/drawing/2014/main" id="{C10C6A1D-D824-4E5B-7A35-897A843BB45A}"/>
              </a:ext>
            </a:extLst>
          </p:cNvPr>
          <p:cNvSpPr txBox="1"/>
          <p:nvPr/>
        </p:nvSpPr>
        <p:spPr>
          <a:xfrm>
            <a:off x="5611800" y="4607856"/>
            <a:ext cx="1374755" cy="215444"/>
          </a:xfrm>
          <a:prstGeom prst="rect">
            <a:avLst/>
          </a:prstGeom>
          <a:noFill/>
        </p:spPr>
        <p:txBody>
          <a:bodyPr wrap="square" rtlCol="0">
            <a:spAutoFit/>
          </a:bodyPr>
          <a:lstStyle/>
          <a:p>
            <a:pPr algn="ctr"/>
            <a:r>
              <a:rPr lang="en-GB" sz="800">
                <a:ea typeface="Segoe UI" panose="020B0502040204020203" pitchFamily="34" charset="0"/>
                <a:cs typeface="Segoe UI" panose="020B0502040204020203" pitchFamily="34" charset="0"/>
              </a:rPr>
              <a:t>Estimate prediction sets</a:t>
            </a:r>
          </a:p>
        </p:txBody>
      </p:sp>
      <p:sp>
        <p:nvSpPr>
          <p:cNvPr id="66" name="TextBox 65">
            <a:extLst>
              <a:ext uri="{FF2B5EF4-FFF2-40B4-BE49-F238E27FC236}">
                <a16:creationId xmlns:a16="http://schemas.microsoft.com/office/drawing/2014/main" id="{24D060BE-0AD8-E77A-AF95-B9A3D61EDA1D}"/>
              </a:ext>
            </a:extLst>
          </p:cNvPr>
          <p:cNvSpPr txBox="1"/>
          <p:nvPr/>
        </p:nvSpPr>
        <p:spPr>
          <a:xfrm rot="16200000">
            <a:off x="5186505" y="3783560"/>
            <a:ext cx="939019" cy="338554"/>
          </a:xfrm>
          <a:prstGeom prst="rect">
            <a:avLst/>
          </a:prstGeom>
          <a:noFill/>
        </p:spPr>
        <p:txBody>
          <a:bodyPr wrap="square" rtlCol="0">
            <a:spAutoFit/>
          </a:bodyPr>
          <a:lstStyle/>
          <a:p>
            <a:pPr algn="ctr"/>
            <a:r>
              <a:rPr lang="en-GB" sz="800">
                <a:ea typeface="Segoe UI" panose="020B0502040204020203" pitchFamily="34" charset="0"/>
                <a:cs typeface="Segoe UI" panose="020B0502040204020203" pitchFamily="34" charset="0"/>
              </a:rPr>
              <a:t>Cumulative </a:t>
            </a:r>
            <a:r>
              <a:rPr lang="en-GB" sz="800" err="1">
                <a:ea typeface="Segoe UI" panose="020B0502040204020203" pitchFamily="34" charset="0"/>
                <a:cs typeface="Segoe UI" panose="020B0502040204020203" pitchFamily="34" charset="0"/>
              </a:rPr>
              <a:t>softmax</a:t>
            </a:r>
            <a:r>
              <a:rPr lang="en-GB" sz="800">
                <a:ea typeface="Segoe UI" panose="020B0502040204020203" pitchFamily="34" charset="0"/>
                <a:cs typeface="Segoe UI" panose="020B0502040204020203" pitchFamily="34" charset="0"/>
              </a:rPr>
              <a:t> output</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73F632F-ECF3-E7F9-2C82-A9C4287C6C22}"/>
                  </a:ext>
                </a:extLst>
              </p:cNvPr>
              <p:cNvSpPr txBox="1"/>
              <p:nvPr/>
            </p:nvSpPr>
            <p:spPr>
              <a:xfrm>
                <a:off x="4764928" y="3533466"/>
                <a:ext cx="307584"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fr-FR" sz="1050" b="0" i="1" smtClean="0">
                              <a:solidFill>
                                <a:srgbClr val="FF0000"/>
                              </a:solidFill>
                              <a:latin typeface="Cambria Math" panose="02040503050406030204" pitchFamily="18" charset="0"/>
                              <a:cs typeface="Segoe UI" panose="020B0502040204020203" pitchFamily="34" charset="0"/>
                            </a:rPr>
                          </m:ctrlPr>
                        </m:accPr>
                        <m:e>
                          <m:r>
                            <a:rPr lang="fr-FR" sz="1050" b="0" i="1" smtClean="0">
                              <a:solidFill>
                                <a:srgbClr val="FF0000"/>
                              </a:solidFill>
                              <a:latin typeface="Cambria Math" panose="02040503050406030204" pitchFamily="18" charset="0"/>
                              <a:cs typeface="Segoe UI" panose="020B0502040204020203" pitchFamily="34" charset="0"/>
                            </a:rPr>
                            <m:t>𝑞</m:t>
                          </m:r>
                        </m:e>
                      </m:acc>
                    </m:oMath>
                  </m:oMathPara>
                </a14:m>
                <a:endParaRPr lang="en-FR" sz="1050">
                  <a:ea typeface="Segoe UI" panose="020B0502040204020203" pitchFamily="34" charset="0"/>
                  <a:cs typeface="Segoe UI" panose="020B0502040204020203" pitchFamily="34" charset="0"/>
                </a:endParaRPr>
              </a:p>
            </p:txBody>
          </p:sp>
        </mc:Choice>
        <mc:Fallback xmlns="">
          <p:sp>
            <p:nvSpPr>
              <p:cNvPr id="3" name="TextBox 2">
                <a:extLst>
                  <a:ext uri="{FF2B5EF4-FFF2-40B4-BE49-F238E27FC236}">
                    <a16:creationId xmlns:a16="http://schemas.microsoft.com/office/drawing/2014/main" id="{973F632F-ECF3-E7F9-2C82-A9C4287C6C22}"/>
                  </a:ext>
                </a:extLst>
              </p:cNvPr>
              <p:cNvSpPr txBox="1">
                <a:spLocks noRot="1" noChangeAspect="1" noMove="1" noResize="1" noEditPoints="1" noAdjustHandles="1" noChangeArrowheads="1" noChangeShapeType="1" noTextEdit="1"/>
              </p:cNvSpPr>
              <p:nvPr/>
            </p:nvSpPr>
            <p:spPr>
              <a:xfrm>
                <a:off x="4764928" y="3533466"/>
                <a:ext cx="307584" cy="26161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5742DE14-7AFD-95A5-F355-DC4B972E8FC6}"/>
                  </a:ext>
                </a:extLst>
              </p:cNvPr>
              <p:cNvSpPr txBox="1"/>
              <p:nvPr/>
            </p:nvSpPr>
            <p:spPr>
              <a:xfrm>
                <a:off x="5859002" y="3528045"/>
                <a:ext cx="307584"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fr-FR" sz="1050" b="0" i="1" smtClean="0">
                              <a:solidFill>
                                <a:srgbClr val="FF0000"/>
                              </a:solidFill>
                              <a:latin typeface="Cambria Math" panose="02040503050406030204" pitchFamily="18" charset="0"/>
                              <a:cs typeface="Segoe UI" panose="020B0502040204020203" pitchFamily="34" charset="0"/>
                            </a:rPr>
                          </m:ctrlPr>
                        </m:accPr>
                        <m:e>
                          <m:r>
                            <a:rPr lang="fr-FR" sz="1050" b="0" i="1" smtClean="0">
                              <a:solidFill>
                                <a:srgbClr val="FF0000"/>
                              </a:solidFill>
                              <a:latin typeface="Cambria Math" panose="02040503050406030204" pitchFamily="18" charset="0"/>
                              <a:cs typeface="Segoe UI" panose="020B0502040204020203" pitchFamily="34" charset="0"/>
                            </a:rPr>
                            <m:t>𝑞</m:t>
                          </m:r>
                        </m:e>
                      </m:acc>
                    </m:oMath>
                  </m:oMathPara>
                </a14:m>
                <a:endParaRPr lang="en-FR" sz="1050">
                  <a:ea typeface="Segoe UI" panose="020B0502040204020203" pitchFamily="34" charset="0"/>
                  <a:cs typeface="Segoe UI" panose="020B0502040204020203" pitchFamily="34" charset="0"/>
                </a:endParaRPr>
              </a:p>
            </p:txBody>
          </p:sp>
        </mc:Choice>
        <mc:Fallback xmlns="">
          <p:sp>
            <p:nvSpPr>
              <p:cNvPr id="68" name="TextBox 67">
                <a:extLst>
                  <a:ext uri="{FF2B5EF4-FFF2-40B4-BE49-F238E27FC236}">
                    <a16:creationId xmlns:a16="http://schemas.microsoft.com/office/drawing/2014/main" id="{5742DE14-7AFD-95A5-F355-DC4B972E8FC6}"/>
                  </a:ext>
                </a:extLst>
              </p:cNvPr>
              <p:cNvSpPr txBox="1">
                <a:spLocks noRot="1" noChangeAspect="1" noMove="1" noResize="1" noEditPoints="1" noAdjustHandles="1" noChangeArrowheads="1" noChangeShapeType="1" noTextEdit="1"/>
              </p:cNvSpPr>
              <p:nvPr/>
            </p:nvSpPr>
            <p:spPr>
              <a:xfrm>
                <a:off x="5859002" y="3528045"/>
                <a:ext cx="307584" cy="261610"/>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383029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5FCFF2F-870F-EC4E-BBF1-7412696209F9}"/>
              </a:ext>
            </a:extLst>
          </p:cNvPr>
          <p:cNvSpPr>
            <a:spLocks noGrp="1"/>
          </p:cNvSpPr>
          <p:nvPr>
            <p:ph type="title"/>
          </p:nvPr>
        </p:nvSpPr>
        <p:spPr>
          <a:xfrm>
            <a:off x="1083674" y="128260"/>
            <a:ext cx="6976653" cy="593896"/>
          </a:xfrm>
        </p:spPr>
        <p:txBody>
          <a:bodyPr lIns="91440" tIns="45720" rIns="91440" bIns="45720" anchor="ctr"/>
          <a:lstStyle/>
          <a:p>
            <a:r>
              <a:rPr lang="fr-FR">
                <a:latin typeface="Trebuchet MS"/>
              </a:rPr>
              <a:t>Evolution of the size of the </a:t>
            </a:r>
            <a:r>
              <a:rPr lang="fr-FR" err="1">
                <a:latin typeface="Trebuchet MS"/>
              </a:rPr>
              <a:t>prediction</a:t>
            </a:r>
            <a:r>
              <a:rPr lang="fr-FR">
                <a:latin typeface="Trebuchet MS"/>
              </a:rPr>
              <a:t> sets </a:t>
            </a:r>
            <a:r>
              <a:rPr lang="fr-FR" err="1">
                <a:latin typeface="Trebuchet MS"/>
              </a:rPr>
              <a:t>according</a:t>
            </a:r>
            <a:r>
              <a:rPr lang="fr-FR">
                <a:latin typeface="Trebuchet MS"/>
              </a:rPr>
              <a:t> to alpha</a:t>
            </a:r>
            <a:endParaRPr lang="en-US"/>
          </a:p>
        </p:txBody>
      </p:sp>
      <p:sp>
        <p:nvSpPr>
          <p:cNvPr id="2" name="ZoneTexte 1">
            <a:extLst>
              <a:ext uri="{FF2B5EF4-FFF2-40B4-BE49-F238E27FC236}">
                <a16:creationId xmlns:a16="http://schemas.microsoft.com/office/drawing/2014/main" id="{A5429B64-B035-5FDC-BC91-8E3C99D2D7B5}"/>
              </a:ext>
            </a:extLst>
          </p:cNvPr>
          <p:cNvSpPr txBox="1"/>
          <p:nvPr/>
        </p:nvSpPr>
        <p:spPr>
          <a:xfrm>
            <a:off x="168666" y="3952104"/>
            <a:ext cx="8998037" cy="830997"/>
          </a:xfrm>
          <a:prstGeom prst="rect">
            <a:avLst/>
          </a:prstGeom>
          <a:noFill/>
        </p:spPr>
        <p:txBody>
          <a:bodyPr wrap="square" rtlCol="0">
            <a:spAutoFit/>
          </a:bodyPr>
          <a:lstStyle/>
          <a:p>
            <a:r>
              <a:rPr lang="en-US" sz="1200">
                <a:ea typeface="Segoe UI" panose="020B0502040204020203" pitchFamily="34" charset="0"/>
                <a:cs typeface="Segoe UI" panose="020B0502040204020203" pitchFamily="34" charset="0"/>
              </a:rPr>
              <a:t>As alpha decreases, the size of the prediction sets increases. </a:t>
            </a:r>
          </a:p>
          <a:p>
            <a:endParaRPr lang="en-US" sz="1200">
              <a:ea typeface="Segoe UI" panose="020B0502040204020203" pitchFamily="34" charset="0"/>
              <a:cs typeface="Segoe UI" panose="020B0502040204020203" pitchFamily="34" charset="0"/>
            </a:endParaRPr>
          </a:p>
          <a:p>
            <a:r>
              <a:rPr lang="en-US" sz="1200" b="1">
                <a:ea typeface="Segoe UI" panose="020B0502040204020203" pitchFamily="34" charset="0"/>
                <a:cs typeface="Segoe UI" panose="020B0502040204020203" pitchFamily="34" charset="0"/>
              </a:rPr>
              <a:t>Note :</a:t>
            </a:r>
            <a:r>
              <a:rPr lang="en-US" sz="1200">
                <a:ea typeface="Segoe UI" panose="020B0502040204020203" pitchFamily="34" charset="0"/>
                <a:cs typeface="Segoe UI" panose="020B0502040204020203" pitchFamily="34" charset="0"/>
              </a:rPr>
              <a:t> an empty prediction set means a high uncertainty (for the score method) as none of the labels have a high-enough </a:t>
            </a:r>
            <a:r>
              <a:rPr lang="en-US" sz="1200" err="1">
                <a:ea typeface="Segoe UI" panose="020B0502040204020203" pitchFamily="34" charset="0"/>
                <a:cs typeface="Segoe UI" panose="020B0502040204020203" pitchFamily="34" charset="0"/>
              </a:rPr>
              <a:t>softmax</a:t>
            </a:r>
            <a:r>
              <a:rPr lang="en-US" sz="1200">
                <a:ea typeface="Segoe UI" panose="020B0502040204020203" pitchFamily="34" charset="0"/>
                <a:cs typeface="Segoe UI" panose="020B0502040204020203" pitchFamily="34" charset="0"/>
              </a:rPr>
              <a:t> score</a:t>
            </a:r>
          </a:p>
        </p:txBody>
      </p:sp>
      <p:sp>
        <p:nvSpPr>
          <p:cNvPr id="8" name="TextBox 7">
            <a:extLst>
              <a:ext uri="{FF2B5EF4-FFF2-40B4-BE49-F238E27FC236}">
                <a16:creationId xmlns:a16="http://schemas.microsoft.com/office/drawing/2014/main" id="{214D8F58-4156-15B0-F477-6D81489B39A5}"/>
              </a:ext>
            </a:extLst>
          </p:cNvPr>
          <p:cNvSpPr txBox="1"/>
          <p:nvPr/>
        </p:nvSpPr>
        <p:spPr>
          <a:xfrm>
            <a:off x="173576" y="659367"/>
            <a:ext cx="5585183" cy="646331"/>
          </a:xfrm>
          <a:prstGeom prst="rect">
            <a:avLst/>
          </a:prstGeom>
          <a:noFill/>
        </p:spPr>
        <p:txBody>
          <a:bodyPr wrap="none" rtlCol="0">
            <a:spAutoFit/>
          </a:bodyPr>
          <a:lstStyle/>
          <a:p>
            <a:r>
              <a:rPr lang="en-FR" sz="1200" b="1">
                <a:ea typeface="Segoe UI" panose="020B0502040204020203" pitchFamily="34" charset="0"/>
                <a:cs typeface="Segoe UI" panose="020B0502040204020203" pitchFamily="34" charset="0"/>
              </a:rPr>
              <a:t>Dataset : </a:t>
            </a:r>
            <a:r>
              <a:rPr lang="en-FR" sz="1200">
                <a:ea typeface="Segoe UI" panose="020B0502040204020203" pitchFamily="34" charset="0"/>
                <a:cs typeface="Segoe UI" panose="020B0502040204020203" pitchFamily="34" charset="0"/>
              </a:rPr>
              <a:t>3 gaussian distributions with different means and standard deviation</a:t>
            </a:r>
          </a:p>
          <a:p>
            <a:r>
              <a:rPr lang="en-FR" sz="1200" b="1">
                <a:ea typeface="Segoe UI" panose="020B0502040204020203" pitchFamily="34" charset="0"/>
                <a:cs typeface="Segoe UI" panose="020B0502040204020203" pitchFamily="34" charset="0"/>
              </a:rPr>
              <a:t>Task : </a:t>
            </a:r>
            <a:r>
              <a:rPr lang="en-FR" sz="1200">
                <a:ea typeface="Segoe UI" panose="020B0502040204020203" pitchFamily="34" charset="0"/>
                <a:cs typeface="Segoe UI" panose="020B0502040204020203" pitchFamily="34" charset="0"/>
              </a:rPr>
              <a:t>classification task with 3 classes (one for each distribution)</a:t>
            </a:r>
            <a:endParaRPr lang="en-FR" sz="1200" b="1">
              <a:ea typeface="Segoe UI" panose="020B0502040204020203" pitchFamily="34" charset="0"/>
              <a:cs typeface="Segoe UI" panose="020B0502040204020203" pitchFamily="34" charset="0"/>
            </a:endParaRPr>
          </a:p>
          <a:p>
            <a:endParaRPr lang="en-FR" sz="1200" b="1">
              <a:ea typeface="Segoe UI" panose="020B0502040204020203" pitchFamily="34" charset="0"/>
              <a:cs typeface="Segoe UI" panose="020B0502040204020203" pitchFamily="34" charset="0"/>
            </a:endParaRPr>
          </a:p>
        </p:txBody>
      </p:sp>
      <p:grpSp>
        <p:nvGrpSpPr>
          <p:cNvPr id="22" name="Group 21">
            <a:extLst>
              <a:ext uri="{FF2B5EF4-FFF2-40B4-BE49-F238E27FC236}">
                <a16:creationId xmlns:a16="http://schemas.microsoft.com/office/drawing/2014/main" id="{3359FFA5-D5B1-F08F-1A8C-A2F3256EF7D5}"/>
              </a:ext>
            </a:extLst>
          </p:cNvPr>
          <p:cNvGrpSpPr/>
          <p:nvPr/>
        </p:nvGrpSpPr>
        <p:grpSpPr>
          <a:xfrm>
            <a:off x="858479" y="1736113"/>
            <a:ext cx="1611595" cy="2215991"/>
            <a:chOff x="3880020" y="1526735"/>
            <a:chExt cx="1611595" cy="2215991"/>
          </a:xfrm>
        </p:grpSpPr>
        <p:sp>
          <p:nvSpPr>
            <p:cNvPr id="14" name="Rectangle 13">
              <a:extLst>
                <a:ext uri="{FF2B5EF4-FFF2-40B4-BE49-F238E27FC236}">
                  <a16:creationId xmlns:a16="http://schemas.microsoft.com/office/drawing/2014/main" id="{9F0F7D85-5264-2F38-78F4-7EBEA99EFEFB}"/>
                </a:ext>
              </a:extLst>
            </p:cNvPr>
            <p:cNvSpPr/>
            <p:nvPr/>
          </p:nvSpPr>
          <p:spPr>
            <a:xfrm>
              <a:off x="3880022" y="1598141"/>
              <a:ext cx="313315" cy="313315"/>
            </a:xfrm>
            <a:prstGeom prst="rect">
              <a:avLst/>
            </a:prstGeom>
            <a:solidFill>
              <a:srgbClr val="FDFBF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FR" sz="1200" err="1">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18" name="Rectangle 17">
              <a:extLst>
                <a:ext uri="{FF2B5EF4-FFF2-40B4-BE49-F238E27FC236}">
                  <a16:creationId xmlns:a16="http://schemas.microsoft.com/office/drawing/2014/main" id="{943ACEAD-3749-6704-2E17-E882E577B9E1}"/>
                </a:ext>
              </a:extLst>
            </p:cNvPr>
            <p:cNvSpPr/>
            <p:nvPr/>
          </p:nvSpPr>
          <p:spPr>
            <a:xfrm>
              <a:off x="3880021" y="1990418"/>
              <a:ext cx="313315" cy="313315"/>
            </a:xfrm>
            <a:prstGeom prst="rect">
              <a:avLst/>
            </a:prstGeom>
            <a:solidFill>
              <a:srgbClr val="C6C7E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FR" sz="1200" err="1">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19" name="Rectangle 18">
              <a:extLst>
                <a:ext uri="{FF2B5EF4-FFF2-40B4-BE49-F238E27FC236}">
                  <a16:creationId xmlns:a16="http://schemas.microsoft.com/office/drawing/2014/main" id="{8B6100E9-699A-A764-840F-EF0500E99D06}"/>
                </a:ext>
              </a:extLst>
            </p:cNvPr>
            <p:cNvSpPr/>
            <p:nvPr/>
          </p:nvSpPr>
          <p:spPr>
            <a:xfrm>
              <a:off x="3880022" y="2415092"/>
              <a:ext cx="313315" cy="313315"/>
            </a:xfrm>
            <a:prstGeom prst="rect">
              <a:avLst/>
            </a:prstGeom>
            <a:solidFill>
              <a:srgbClr val="796EB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FR" sz="1200" err="1">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20" name="Rectangle 19">
              <a:extLst>
                <a:ext uri="{FF2B5EF4-FFF2-40B4-BE49-F238E27FC236}">
                  <a16:creationId xmlns:a16="http://schemas.microsoft.com/office/drawing/2014/main" id="{8E6602E4-B83F-7E5C-2559-52F595B24645}"/>
                </a:ext>
              </a:extLst>
            </p:cNvPr>
            <p:cNvSpPr/>
            <p:nvPr/>
          </p:nvSpPr>
          <p:spPr>
            <a:xfrm>
              <a:off x="3880020" y="2839766"/>
              <a:ext cx="313315" cy="313315"/>
            </a:xfrm>
            <a:prstGeom prst="rect">
              <a:avLst/>
            </a:prstGeom>
            <a:solidFill>
              <a:srgbClr val="3F007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FR" sz="1200" err="1">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21" name="TextBox 20">
              <a:extLst>
                <a:ext uri="{FF2B5EF4-FFF2-40B4-BE49-F238E27FC236}">
                  <a16:creationId xmlns:a16="http://schemas.microsoft.com/office/drawing/2014/main" id="{2270DFA3-73E9-9506-9C7B-997A8D706335}"/>
                </a:ext>
              </a:extLst>
            </p:cNvPr>
            <p:cNvSpPr txBox="1"/>
            <p:nvPr/>
          </p:nvSpPr>
          <p:spPr>
            <a:xfrm>
              <a:off x="4170419" y="1526735"/>
              <a:ext cx="1321196" cy="2215991"/>
            </a:xfrm>
            <a:prstGeom prst="rect">
              <a:avLst/>
            </a:prstGeom>
            <a:noFill/>
          </p:spPr>
          <p:txBody>
            <a:bodyPr wrap="none" rtlCol="0">
              <a:spAutoFit/>
            </a:bodyPr>
            <a:lstStyle/>
            <a:p>
              <a:r>
                <a:rPr lang="en-FR" sz="1000">
                  <a:ea typeface="Segoe UI" panose="020B0502040204020203" pitchFamily="34" charset="0"/>
                  <a:cs typeface="Segoe UI" panose="020B0502040204020203" pitchFamily="34" charset="0"/>
                </a:rPr>
                <a:t>Empty prediction </a:t>
              </a:r>
            </a:p>
            <a:p>
              <a:r>
                <a:rPr lang="en-US" sz="1000">
                  <a:ea typeface="Segoe UI" panose="020B0502040204020203" pitchFamily="34" charset="0"/>
                  <a:cs typeface="Segoe UI" panose="020B0502040204020203" pitchFamily="34" charset="0"/>
                </a:rPr>
                <a:t>S</a:t>
              </a:r>
              <a:r>
                <a:rPr lang="en-FR" sz="1000">
                  <a:ea typeface="Segoe UI" panose="020B0502040204020203" pitchFamily="34" charset="0"/>
                  <a:cs typeface="Segoe UI" panose="020B0502040204020203" pitchFamily="34" charset="0"/>
                </a:rPr>
                <a:t>et</a:t>
              </a:r>
            </a:p>
            <a:p>
              <a:endParaRPr lang="en-FR" sz="600">
                <a:ea typeface="Segoe UI" panose="020B0502040204020203" pitchFamily="34" charset="0"/>
                <a:cs typeface="Segoe UI" panose="020B0502040204020203" pitchFamily="34" charset="0"/>
              </a:endParaRPr>
            </a:p>
            <a:p>
              <a:r>
                <a:rPr lang="en-FR" sz="1000">
                  <a:ea typeface="Segoe UI" panose="020B0502040204020203" pitchFamily="34" charset="0"/>
                  <a:cs typeface="Segoe UI" panose="020B0502040204020203" pitchFamily="34" charset="0"/>
                </a:rPr>
                <a:t>Prediction set with </a:t>
              </a:r>
            </a:p>
            <a:p>
              <a:r>
                <a:rPr lang="en-FR" sz="1000">
                  <a:ea typeface="Segoe UI" panose="020B0502040204020203" pitchFamily="34" charset="0"/>
                  <a:cs typeface="Segoe UI" panose="020B0502040204020203" pitchFamily="34" charset="0"/>
                </a:rPr>
                <a:t>one label</a:t>
              </a:r>
            </a:p>
            <a:p>
              <a:endParaRPr lang="en-FR" sz="800">
                <a:ea typeface="Segoe UI" panose="020B0502040204020203" pitchFamily="34" charset="0"/>
                <a:cs typeface="Segoe UI" panose="020B0502040204020203" pitchFamily="34" charset="0"/>
              </a:endParaRPr>
            </a:p>
            <a:p>
              <a:r>
                <a:rPr lang="en-FR" sz="1000">
                  <a:ea typeface="Segoe UI" panose="020B0502040204020203" pitchFamily="34" charset="0"/>
                  <a:cs typeface="Segoe UI" panose="020B0502040204020203" pitchFamily="34" charset="0"/>
                </a:rPr>
                <a:t>Prediction set with </a:t>
              </a:r>
            </a:p>
            <a:p>
              <a:r>
                <a:rPr lang="en-FR" sz="1000">
                  <a:ea typeface="Segoe UI" panose="020B0502040204020203" pitchFamily="34" charset="0"/>
                  <a:cs typeface="Segoe UI" panose="020B0502040204020203" pitchFamily="34" charset="0"/>
                </a:rPr>
                <a:t>two labels</a:t>
              </a:r>
            </a:p>
            <a:p>
              <a:endParaRPr lang="en-FR" sz="1000">
                <a:ea typeface="Segoe UI" panose="020B0502040204020203" pitchFamily="34" charset="0"/>
                <a:cs typeface="Segoe UI" panose="020B0502040204020203" pitchFamily="34" charset="0"/>
              </a:endParaRPr>
            </a:p>
            <a:p>
              <a:r>
                <a:rPr lang="en-FR" sz="1000">
                  <a:ea typeface="Segoe UI" panose="020B0502040204020203" pitchFamily="34" charset="0"/>
                  <a:cs typeface="Segoe UI" panose="020B0502040204020203" pitchFamily="34" charset="0"/>
                </a:rPr>
                <a:t>Prediction set with </a:t>
              </a:r>
            </a:p>
            <a:p>
              <a:r>
                <a:rPr lang="en-FR" sz="1000">
                  <a:ea typeface="Segoe UI" panose="020B0502040204020203" pitchFamily="34" charset="0"/>
                  <a:cs typeface="Segoe UI" panose="020B0502040204020203" pitchFamily="34" charset="0"/>
                </a:rPr>
                <a:t>all labels</a:t>
              </a:r>
            </a:p>
            <a:p>
              <a:endParaRPr lang="en-FR" sz="1000">
                <a:ea typeface="Segoe UI" panose="020B0502040204020203" pitchFamily="34" charset="0"/>
                <a:cs typeface="Segoe UI" panose="020B0502040204020203" pitchFamily="34" charset="0"/>
              </a:endParaRPr>
            </a:p>
            <a:p>
              <a:endParaRPr lang="en-FR" sz="1200">
                <a:ea typeface="Segoe UI" panose="020B0502040204020203" pitchFamily="34" charset="0"/>
                <a:cs typeface="Segoe UI" panose="020B0502040204020203" pitchFamily="34" charset="0"/>
              </a:endParaRPr>
            </a:p>
            <a:p>
              <a:endParaRPr lang="en-FR" sz="1200">
                <a:ea typeface="Segoe UI" panose="020B0502040204020203" pitchFamily="34" charset="0"/>
                <a:cs typeface="Segoe UI" panose="020B0502040204020203" pitchFamily="34" charset="0"/>
              </a:endParaRPr>
            </a:p>
          </p:txBody>
        </p:sp>
      </p:grpSp>
      <p:grpSp>
        <p:nvGrpSpPr>
          <p:cNvPr id="55" name="Group 54">
            <a:extLst>
              <a:ext uri="{FF2B5EF4-FFF2-40B4-BE49-F238E27FC236}">
                <a16:creationId xmlns:a16="http://schemas.microsoft.com/office/drawing/2014/main" id="{F0B9EA31-86AA-8223-9476-FBB5F12C49E3}"/>
              </a:ext>
            </a:extLst>
          </p:cNvPr>
          <p:cNvGrpSpPr/>
          <p:nvPr/>
        </p:nvGrpSpPr>
        <p:grpSpPr>
          <a:xfrm>
            <a:off x="2763913" y="1141478"/>
            <a:ext cx="2219540" cy="2536264"/>
            <a:chOff x="2615632" y="1398264"/>
            <a:chExt cx="2219540" cy="2536264"/>
          </a:xfrm>
        </p:grpSpPr>
        <p:grpSp>
          <p:nvGrpSpPr>
            <p:cNvPr id="50" name="Group 49">
              <a:extLst>
                <a:ext uri="{FF2B5EF4-FFF2-40B4-BE49-F238E27FC236}">
                  <a16:creationId xmlns:a16="http://schemas.microsoft.com/office/drawing/2014/main" id="{36CE6A8E-D0CE-2604-2D15-B1F0CC2F72D2}"/>
                </a:ext>
              </a:extLst>
            </p:cNvPr>
            <p:cNvGrpSpPr/>
            <p:nvPr/>
          </p:nvGrpSpPr>
          <p:grpSpPr>
            <a:xfrm>
              <a:off x="2615632" y="1398264"/>
              <a:ext cx="2219540" cy="2536264"/>
              <a:chOff x="2612702" y="1301539"/>
              <a:chExt cx="2219540" cy="2536264"/>
            </a:xfrm>
          </p:grpSpPr>
          <p:grpSp>
            <p:nvGrpSpPr>
              <p:cNvPr id="31" name="Group 30">
                <a:extLst>
                  <a:ext uri="{FF2B5EF4-FFF2-40B4-BE49-F238E27FC236}">
                    <a16:creationId xmlns:a16="http://schemas.microsoft.com/office/drawing/2014/main" id="{C7487FF3-25F0-E22F-ADA8-4B4C684F8CB3}"/>
                  </a:ext>
                </a:extLst>
              </p:cNvPr>
              <p:cNvGrpSpPr/>
              <p:nvPr/>
            </p:nvGrpSpPr>
            <p:grpSpPr>
              <a:xfrm>
                <a:off x="2612702" y="1576604"/>
                <a:ext cx="2219540" cy="2261199"/>
                <a:chOff x="1939029" y="1092398"/>
                <a:chExt cx="2994919" cy="2925369"/>
              </a:xfrm>
            </p:grpSpPr>
            <p:grpSp>
              <p:nvGrpSpPr>
                <p:cNvPr id="10" name="Group 9">
                  <a:extLst>
                    <a:ext uri="{FF2B5EF4-FFF2-40B4-BE49-F238E27FC236}">
                      <a16:creationId xmlns:a16="http://schemas.microsoft.com/office/drawing/2014/main" id="{7F23E195-ABC7-11BC-29A3-8D2E697BE8EB}"/>
                    </a:ext>
                  </a:extLst>
                </p:cNvPr>
                <p:cNvGrpSpPr/>
                <p:nvPr/>
              </p:nvGrpSpPr>
              <p:grpSpPr>
                <a:xfrm>
                  <a:off x="1939029" y="1200496"/>
                  <a:ext cx="2969343" cy="2817271"/>
                  <a:chOff x="729446" y="1864563"/>
                  <a:chExt cx="2969343" cy="2817271"/>
                </a:xfrm>
              </p:grpSpPr>
              <p:pic>
                <p:nvPicPr>
                  <p:cNvPr id="5" name="Picture 4" descr="Shape, polygon&#10;&#10;Description automatically generated">
                    <a:extLst>
                      <a:ext uri="{FF2B5EF4-FFF2-40B4-BE49-F238E27FC236}">
                        <a16:creationId xmlns:a16="http://schemas.microsoft.com/office/drawing/2014/main" id="{FA3ADEBF-8F55-2E45-B273-95938E7091DF}"/>
                      </a:ext>
                    </a:extLst>
                  </p:cNvPr>
                  <p:cNvPicPr>
                    <a:picLocks noChangeAspect="1"/>
                  </p:cNvPicPr>
                  <p:nvPr/>
                </p:nvPicPr>
                <p:blipFill rotWithShape="1">
                  <a:blip r:embed="rId2">
                    <a:extLst>
                      <a:ext uri="{28A0092B-C50C-407E-A947-70E740481C1C}">
                        <a14:useLocalDpi xmlns:a14="http://schemas.microsoft.com/office/drawing/2010/main" val="0"/>
                      </a:ext>
                    </a:extLst>
                  </a:blip>
                  <a:srcRect l="7844" t="8653" r="16393" b="8102"/>
                  <a:stretch/>
                </p:blipFill>
                <p:spPr>
                  <a:xfrm>
                    <a:off x="830410" y="1864563"/>
                    <a:ext cx="2868379" cy="2817270"/>
                  </a:xfrm>
                  <a:prstGeom prst="rect">
                    <a:avLst/>
                  </a:prstGeom>
                </p:spPr>
              </p:pic>
              <p:pic>
                <p:nvPicPr>
                  <p:cNvPr id="16" name="Picture 4">
                    <a:extLst>
                      <a:ext uri="{FF2B5EF4-FFF2-40B4-BE49-F238E27FC236}">
                        <a16:creationId xmlns:a16="http://schemas.microsoft.com/office/drawing/2014/main" id="{C824F7C6-68FF-E345-BFBE-4E0F57E3D9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476" t="6958" r="69994" b="4756"/>
                  <a:stretch/>
                </p:blipFill>
                <p:spPr bwMode="auto">
                  <a:xfrm>
                    <a:off x="729446" y="1883242"/>
                    <a:ext cx="1665601" cy="134611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6DCC8FCE-8434-04E7-0AC2-36C4A060CF22}"/>
                      </a:ext>
                    </a:extLst>
                  </p:cNvPr>
                  <p:cNvSpPr/>
                  <p:nvPr/>
                </p:nvSpPr>
                <p:spPr>
                  <a:xfrm>
                    <a:off x="2092411" y="3229354"/>
                    <a:ext cx="302636" cy="1452480"/>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FR" sz="1200" err="1">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grpSp>
            <p:sp>
              <p:nvSpPr>
                <p:cNvPr id="23" name="TextBox 22">
                  <a:extLst>
                    <a:ext uri="{FF2B5EF4-FFF2-40B4-BE49-F238E27FC236}">
                      <a16:creationId xmlns:a16="http://schemas.microsoft.com/office/drawing/2014/main" id="{653035D6-9BFB-742F-BD3A-29AA26FBEF56}"/>
                    </a:ext>
                  </a:extLst>
                </p:cNvPr>
                <p:cNvSpPr txBox="1"/>
                <p:nvPr/>
              </p:nvSpPr>
              <p:spPr>
                <a:xfrm>
                  <a:off x="3786692" y="1092398"/>
                  <a:ext cx="1147256" cy="200055"/>
                </a:xfrm>
                <a:prstGeom prst="rect">
                  <a:avLst/>
                </a:prstGeom>
                <a:solidFill>
                  <a:schemeClr val="bg1"/>
                </a:solidFill>
              </p:spPr>
              <p:txBody>
                <a:bodyPr wrap="square" rtlCol="0">
                  <a:spAutoFit/>
                </a:bodyPr>
                <a:lstStyle/>
                <a:p>
                  <a:pPr algn="ctr"/>
                  <a:r>
                    <a:rPr lang="en-US" sz="700">
                      <a:ea typeface="Segoe UI" panose="020B0502040204020203" pitchFamily="34" charset="0"/>
                      <a:cs typeface="Segoe UI" panose="020B0502040204020203" pitchFamily="34" charset="0"/>
                    </a:rPr>
                    <a:t>A</a:t>
                  </a:r>
                  <a:r>
                    <a:rPr lang="en-FR" sz="700">
                      <a:ea typeface="Segoe UI" panose="020B0502040204020203" pitchFamily="34" charset="0"/>
                      <a:cs typeface="Segoe UI" panose="020B0502040204020203" pitchFamily="34" charset="0"/>
                    </a:rPr>
                    <a:t>lpha = 0.2</a:t>
                  </a:r>
                </a:p>
              </p:txBody>
            </p:sp>
            <p:sp>
              <p:nvSpPr>
                <p:cNvPr id="24" name="TextBox 23">
                  <a:extLst>
                    <a:ext uri="{FF2B5EF4-FFF2-40B4-BE49-F238E27FC236}">
                      <a16:creationId xmlns:a16="http://schemas.microsoft.com/office/drawing/2014/main" id="{1332FA02-FFAE-0139-9BBB-3060148086D8}"/>
                    </a:ext>
                  </a:extLst>
                </p:cNvPr>
                <p:cNvSpPr txBox="1"/>
                <p:nvPr/>
              </p:nvSpPr>
              <p:spPr>
                <a:xfrm>
                  <a:off x="3761116" y="2522852"/>
                  <a:ext cx="1147256" cy="200055"/>
                </a:xfrm>
                <a:prstGeom prst="rect">
                  <a:avLst/>
                </a:prstGeom>
                <a:solidFill>
                  <a:schemeClr val="bg1"/>
                </a:solidFill>
              </p:spPr>
              <p:txBody>
                <a:bodyPr wrap="square" rtlCol="0">
                  <a:spAutoFit/>
                </a:bodyPr>
                <a:lstStyle/>
                <a:p>
                  <a:pPr algn="ctr"/>
                  <a:r>
                    <a:rPr lang="en-US" sz="700">
                      <a:ea typeface="Segoe UI" panose="020B0502040204020203" pitchFamily="34" charset="0"/>
                      <a:cs typeface="Segoe UI" panose="020B0502040204020203" pitchFamily="34" charset="0"/>
                    </a:rPr>
                    <a:t>A</a:t>
                  </a:r>
                  <a:r>
                    <a:rPr lang="en-FR" sz="700">
                      <a:ea typeface="Segoe UI" panose="020B0502040204020203" pitchFamily="34" charset="0"/>
                      <a:cs typeface="Segoe UI" panose="020B0502040204020203" pitchFamily="34" charset="0"/>
                    </a:rPr>
                    <a:t>lpha = 0.05</a:t>
                  </a:r>
                </a:p>
              </p:txBody>
            </p:sp>
            <p:sp>
              <p:nvSpPr>
                <p:cNvPr id="25" name="TextBox 24">
                  <a:extLst>
                    <a:ext uri="{FF2B5EF4-FFF2-40B4-BE49-F238E27FC236}">
                      <a16:creationId xmlns:a16="http://schemas.microsoft.com/office/drawing/2014/main" id="{43A903E4-648A-C2FC-5ADA-4504EA6F8D8F}"/>
                    </a:ext>
                  </a:extLst>
                </p:cNvPr>
                <p:cNvSpPr txBox="1"/>
                <p:nvPr/>
              </p:nvSpPr>
              <p:spPr>
                <a:xfrm>
                  <a:off x="2198201" y="2520594"/>
                  <a:ext cx="1147256" cy="200055"/>
                </a:xfrm>
                <a:prstGeom prst="rect">
                  <a:avLst/>
                </a:prstGeom>
                <a:solidFill>
                  <a:schemeClr val="bg1"/>
                </a:solidFill>
              </p:spPr>
              <p:txBody>
                <a:bodyPr wrap="square" rtlCol="0">
                  <a:spAutoFit/>
                </a:bodyPr>
                <a:lstStyle/>
                <a:p>
                  <a:pPr algn="ctr"/>
                  <a:r>
                    <a:rPr lang="en-US" sz="700">
                      <a:ea typeface="Segoe UI" panose="020B0502040204020203" pitchFamily="34" charset="0"/>
                      <a:cs typeface="Segoe UI" panose="020B0502040204020203" pitchFamily="34" charset="0"/>
                    </a:rPr>
                    <a:t>A</a:t>
                  </a:r>
                  <a:r>
                    <a:rPr lang="en-FR" sz="700">
                      <a:ea typeface="Segoe UI" panose="020B0502040204020203" pitchFamily="34" charset="0"/>
                      <a:cs typeface="Segoe UI" panose="020B0502040204020203" pitchFamily="34" charset="0"/>
                    </a:rPr>
                    <a:t>lpha = 0.1</a:t>
                  </a:r>
                </a:p>
              </p:txBody>
            </p:sp>
          </p:grpSp>
          <p:sp>
            <p:nvSpPr>
              <p:cNvPr id="48" name="TextBox 47">
                <a:extLst>
                  <a:ext uri="{FF2B5EF4-FFF2-40B4-BE49-F238E27FC236}">
                    <a16:creationId xmlns:a16="http://schemas.microsoft.com/office/drawing/2014/main" id="{087C6DF8-3827-7258-5CCE-CA9CACB22D21}"/>
                  </a:ext>
                </a:extLst>
              </p:cNvPr>
              <p:cNvSpPr txBox="1"/>
              <p:nvPr/>
            </p:nvSpPr>
            <p:spPr>
              <a:xfrm>
                <a:off x="3337946" y="1301539"/>
                <a:ext cx="1178528" cy="276999"/>
              </a:xfrm>
              <a:prstGeom prst="rect">
                <a:avLst/>
              </a:prstGeom>
              <a:noFill/>
            </p:spPr>
            <p:txBody>
              <a:bodyPr wrap="none" rtlCol="0">
                <a:spAutoFit/>
              </a:bodyPr>
              <a:lstStyle/>
              <a:p>
                <a:r>
                  <a:rPr lang="en-FR" sz="1200" b="1">
                    <a:ea typeface="Segoe UI" panose="020B0502040204020203" pitchFamily="34" charset="0"/>
                    <a:cs typeface="Segoe UI" panose="020B0502040204020203" pitchFamily="34" charset="0"/>
                  </a:rPr>
                  <a:t>Score method</a:t>
                </a:r>
              </a:p>
            </p:txBody>
          </p:sp>
        </p:grpSp>
        <p:sp>
          <p:nvSpPr>
            <p:cNvPr id="52" name="TextBox 51">
              <a:extLst>
                <a:ext uri="{FF2B5EF4-FFF2-40B4-BE49-F238E27FC236}">
                  <a16:creationId xmlns:a16="http://schemas.microsoft.com/office/drawing/2014/main" id="{C0CBD657-918A-8FF4-EA39-BABD94EEF20C}"/>
                </a:ext>
              </a:extLst>
            </p:cNvPr>
            <p:cNvSpPr txBox="1"/>
            <p:nvPr/>
          </p:nvSpPr>
          <p:spPr>
            <a:xfrm>
              <a:off x="2855393" y="1618430"/>
              <a:ext cx="838691" cy="200055"/>
            </a:xfrm>
            <a:prstGeom prst="rect">
              <a:avLst/>
            </a:prstGeom>
            <a:solidFill>
              <a:schemeClr val="bg1"/>
            </a:solidFill>
            <a:ln>
              <a:solidFill>
                <a:schemeClr val="bg1"/>
              </a:solidFill>
            </a:ln>
          </p:spPr>
          <p:txBody>
            <a:bodyPr wrap="none" rtlCol="0">
              <a:spAutoFit/>
            </a:bodyPr>
            <a:lstStyle/>
            <a:p>
              <a:r>
                <a:rPr lang="en-FR" sz="700">
                  <a:ea typeface="Segoe UI" panose="020B0502040204020203" pitchFamily="34" charset="0"/>
                  <a:cs typeface="Segoe UI" panose="020B0502040204020203" pitchFamily="34" charset="0"/>
                </a:rPr>
                <a:t>Predicted labels</a:t>
              </a:r>
            </a:p>
          </p:txBody>
        </p:sp>
      </p:grpSp>
      <p:grpSp>
        <p:nvGrpSpPr>
          <p:cNvPr id="54" name="Group 53">
            <a:extLst>
              <a:ext uri="{FF2B5EF4-FFF2-40B4-BE49-F238E27FC236}">
                <a16:creationId xmlns:a16="http://schemas.microsoft.com/office/drawing/2014/main" id="{8C80CADC-48DD-4DB8-B57A-A741A5E6D9A7}"/>
              </a:ext>
            </a:extLst>
          </p:cNvPr>
          <p:cNvGrpSpPr/>
          <p:nvPr/>
        </p:nvGrpSpPr>
        <p:grpSpPr>
          <a:xfrm>
            <a:off x="5569553" y="1153703"/>
            <a:ext cx="2384947" cy="2559643"/>
            <a:chOff x="5617754" y="1435268"/>
            <a:chExt cx="2384947" cy="2559643"/>
          </a:xfrm>
        </p:grpSpPr>
        <p:grpSp>
          <p:nvGrpSpPr>
            <p:cNvPr id="51" name="Group 50">
              <a:extLst>
                <a:ext uri="{FF2B5EF4-FFF2-40B4-BE49-F238E27FC236}">
                  <a16:creationId xmlns:a16="http://schemas.microsoft.com/office/drawing/2014/main" id="{8D6CAD6E-B774-1EF4-6ACB-D632F5B6861C}"/>
                </a:ext>
              </a:extLst>
            </p:cNvPr>
            <p:cNvGrpSpPr/>
            <p:nvPr/>
          </p:nvGrpSpPr>
          <p:grpSpPr>
            <a:xfrm>
              <a:off x="5617754" y="1435268"/>
              <a:ext cx="2384947" cy="2559643"/>
              <a:chOff x="5675382" y="1295228"/>
              <a:chExt cx="2384947" cy="2559643"/>
            </a:xfrm>
          </p:grpSpPr>
          <p:grpSp>
            <p:nvGrpSpPr>
              <p:cNvPr id="30" name="Group 29">
                <a:extLst>
                  <a:ext uri="{FF2B5EF4-FFF2-40B4-BE49-F238E27FC236}">
                    <a16:creationId xmlns:a16="http://schemas.microsoft.com/office/drawing/2014/main" id="{A0A1BC8E-0C75-C2A2-BBBB-D32F2FD23009}"/>
                  </a:ext>
                </a:extLst>
              </p:cNvPr>
              <p:cNvGrpSpPr/>
              <p:nvPr/>
            </p:nvGrpSpPr>
            <p:grpSpPr>
              <a:xfrm>
                <a:off x="5675382" y="1571164"/>
                <a:ext cx="2384947" cy="2283707"/>
                <a:chOff x="5315018" y="1054916"/>
                <a:chExt cx="3282586" cy="3013356"/>
              </a:xfrm>
            </p:grpSpPr>
            <p:grpSp>
              <p:nvGrpSpPr>
                <p:cNvPr id="13" name="Group 12">
                  <a:extLst>
                    <a:ext uri="{FF2B5EF4-FFF2-40B4-BE49-F238E27FC236}">
                      <a16:creationId xmlns:a16="http://schemas.microsoft.com/office/drawing/2014/main" id="{4DA99F3A-501D-2448-A786-C39019EEAF77}"/>
                    </a:ext>
                  </a:extLst>
                </p:cNvPr>
                <p:cNvGrpSpPr/>
                <p:nvPr/>
              </p:nvGrpSpPr>
              <p:grpSpPr>
                <a:xfrm>
                  <a:off x="5315018" y="1172972"/>
                  <a:ext cx="3282586" cy="2895300"/>
                  <a:chOff x="4681838" y="1837038"/>
                  <a:chExt cx="3282586" cy="2895300"/>
                </a:xfrm>
              </p:grpSpPr>
              <p:pic>
                <p:nvPicPr>
                  <p:cNvPr id="7" name="Picture 6" descr="Shape, pie chart&#10;&#10;Description automatically generated">
                    <a:extLst>
                      <a:ext uri="{FF2B5EF4-FFF2-40B4-BE49-F238E27FC236}">
                        <a16:creationId xmlns:a16="http://schemas.microsoft.com/office/drawing/2014/main" id="{A9D3E67F-9A6F-2A47-B9E9-F7664C25D646}"/>
                      </a:ext>
                    </a:extLst>
                  </p:cNvPr>
                  <p:cNvPicPr>
                    <a:picLocks noChangeAspect="1"/>
                  </p:cNvPicPr>
                  <p:nvPr/>
                </p:nvPicPr>
                <p:blipFill rotWithShape="1">
                  <a:blip r:embed="rId4">
                    <a:extLst>
                      <a:ext uri="{28A0092B-C50C-407E-A947-70E740481C1C}">
                        <a14:useLocalDpi xmlns:a14="http://schemas.microsoft.com/office/drawing/2010/main" val="0"/>
                      </a:ext>
                    </a:extLst>
                  </a:blip>
                  <a:srcRect l="8473" t="9781" r="16987" b="7960"/>
                  <a:stretch/>
                </p:blipFill>
                <p:spPr>
                  <a:xfrm>
                    <a:off x="4863899" y="1837038"/>
                    <a:ext cx="3100525" cy="2895300"/>
                  </a:xfrm>
                  <a:prstGeom prst="rect">
                    <a:avLst/>
                  </a:prstGeom>
                </p:spPr>
              </p:pic>
              <p:pic>
                <p:nvPicPr>
                  <p:cNvPr id="17" name="Picture 4">
                    <a:extLst>
                      <a:ext uri="{FF2B5EF4-FFF2-40B4-BE49-F238E27FC236}">
                        <a16:creationId xmlns:a16="http://schemas.microsoft.com/office/drawing/2014/main" id="{9DAE8671-3C8D-C745-AA47-1EF3C7E0D4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476" t="6958" r="69994" b="4756"/>
                  <a:stretch/>
                </p:blipFill>
                <p:spPr bwMode="auto">
                  <a:xfrm>
                    <a:off x="4681838" y="1837038"/>
                    <a:ext cx="1877196" cy="143616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F3D44E59-1238-920B-5439-94648E8ED608}"/>
                      </a:ext>
                    </a:extLst>
                  </p:cNvPr>
                  <p:cNvSpPr/>
                  <p:nvPr/>
                </p:nvSpPr>
                <p:spPr>
                  <a:xfrm>
                    <a:off x="6256398" y="3273198"/>
                    <a:ext cx="302636" cy="1452480"/>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FR" sz="1200" err="1">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grpSp>
            <p:sp>
              <p:nvSpPr>
                <p:cNvPr id="27" name="TextBox 26">
                  <a:extLst>
                    <a:ext uri="{FF2B5EF4-FFF2-40B4-BE49-F238E27FC236}">
                      <a16:creationId xmlns:a16="http://schemas.microsoft.com/office/drawing/2014/main" id="{9745808F-1441-8399-ED78-BBD1BE8755EA}"/>
                    </a:ext>
                  </a:extLst>
                </p:cNvPr>
                <p:cNvSpPr txBox="1"/>
                <p:nvPr/>
              </p:nvSpPr>
              <p:spPr>
                <a:xfrm>
                  <a:off x="7430208" y="1054916"/>
                  <a:ext cx="1147256" cy="200055"/>
                </a:xfrm>
                <a:prstGeom prst="rect">
                  <a:avLst/>
                </a:prstGeom>
                <a:solidFill>
                  <a:schemeClr val="bg1"/>
                </a:solidFill>
              </p:spPr>
              <p:txBody>
                <a:bodyPr wrap="square" rtlCol="0">
                  <a:spAutoFit/>
                </a:bodyPr>
                <a:lstStyle/>
                <a:p>
                  <a:pPr algn="ctr"/>
                  <a:r>
                    <a:rPr lang="en-US" sz="700">
                      <a:ea typeface="Segoe UI" panose="020B0502040204020203" pitchFamily="34" charset="0"/>
                      <a:cs typeface="Segoe UI" panose="020B0502040204020203" pitchFamily="34" charset="0"/>
                    </a:rPr>
                    <a:t>A</a:t>
                  </a:r>
                  <a:r>
                    <a:rPr lang="en-FR" sz="700">
                      <a:ea typeface="Segoe UI" panose="020B0502040204020203" pitchFamily="34" charset="0"/>
                      <a:cs typeface="Segoe UI" panose="020B0502040204020203" pitchFamily="34" charset="0"/>
                    </a:rPr>
                    <a:t>lpha = 0.2</a:t>
                  </a:r>
                </a:p>
              </p:txBody>
            </p:sp>
            <p:sp>
              <p:nvSpPr>
                <p:cNvPr id="28" name="TextBox 27">
                  <a:extLst>
                    <a:ext uri="{FF2B5EF4-FFF2-40B4-BE49-F238E27FC236}">
                      <a16:creationId xmlns:a16="http://schemas.microsoft.com/office/drawing/2014/main" id="{E6EC3CDE-CCDA-057E-CB1C-60C8D6098EEA}"/>
                    </a:ext>
                  </a:extLst>
                </p:cNvPr>
                <p:cNvSpPr txBox="1"/>
                <p:nvPr/>
              </p:nvSpPr>
              <p:spPr>
                <a:xfrm>
                  <a:off x="7404632" y="2518322"/>
                  <a:ext cx="1147256" cy="200055"/>
                </a:xfrm>
                <a:prstGeom prst="rect">
                  <a:avLst/>
                </a:prstGeom>
                <a:solidFill>
                  <a:schemeClr val="bg1"/>
                </a:solidFill>
              </p:spPr>
              <p:txBody>
                <a:bodyPr wrap="square" rtlCol="0">
                  <a:spAutoFit/>
                </a:bodyPr>
                <a:lstStyle/>
                <a:p>
                  <a:pPr algn="ctr"/>
                  <a:r>
                    <a:rPr lang="en-US" sz="700">
                      <a:ea typeface="Segoe UI" panose="020B0502040204020203" pitchFamily="34" charset="0"/>
                      <a:cs typeface="Segoe UI" panose="020B0502040204020203" pitchFamily="34" charset="0"/>
                    </a:rPr>
                    <a:t>A</a:t>
                  </a:r>
                  <a:r>
                    <a:rPr lang="en-FR" sz="700">
                      <a:ea typeface="Segoe UI" panose="020B0502040204020203" pitchFamily="34" charset="0"/>
                      <a:cs typeface="Segoe UI" panose="020B0502040204020203" pitchFamily="34" charset="0"/>
                    </a:rPr>
                    <a:t>lpha = 0.05</a:t>
                  </a:r>
                </a:p>
              </p:txBody>
            </p:sp>
            <p:sp>
              <p:nvSpPr>
                <p:cNvPr id="29" name="TextBox 28">
                  <a:extLst>
                    <a:ext uri="{FF2B5EF4-FFF2-40B4-BE49-F238E27FC236}">
                      <a16:creationId xmlns:a16="http://schemas.microsoft.com/office/drawing/2014/main" id="{BAAC29D6-A889-4E1B-0EBE-B27531ABEEFE}"/>
                    </a:ext>
                  </a:extLst>
                </p:cNvPr>
                <p:cNvSpPr txBox="1"/>
                <p:nvPr/>
              </p:nvSpPr>
              <p:spPr>
                <a:xfrm>
                  <a:off x="5696606" y="2527133"/>
                  <a:ext cx="1147256" cy="200055"/>
                </a:xfrm>
                <a:prstGeom prst="rect">
                  <a:avLst/>
                </a:prstGeom>
                <a:solidFill>
                  <a:schemeClr val="bg1"/>
                </a:solidFill>
              </p:spPr>
              <p:txBody>
                <a:bodyPr wrap="square" rtlCol="0">
                  <a:spAutoFit/>
                </a:bodyPr>
                <a:lstStyle/>
                <a:p>
                  <a:pPr algn="ctr"/>
                  <a:r>
                    <a:rPr lang="en-US" sz="700">
                      <a:ea typeface="Segoe UI" panose="020B0502040204020203" pitchFamily="34" charset="0"/>
                      <a:cs typeface="Segoe UI" panose="020B0502040204020203" pitchFamily="34" charset="0"/>
                    </a:rPr>
                    <a:t>A</a:t>
                  </a:r>
                  <a:r>
                    <a:rPr lang="en-FR" sz="700">
                      <a:ea typeface="Segoe UI" panose="020B0502040204020203" pitchFamily="34" charset="0"/>
                      <a:cs typeface="Segoe UI" panose="020B0502040204020203" pitchFamily="34" charset="0"/>
                    </a:rPr>
                    <a:t>lpha = 0.1</a:t>
                  </a:r>
                </a:p>
              </p:txBody>
            </p:sp>
          </p:grpSp>
          <p:sp>
            <p:nvSpPr>
              <p:cNvPr id="49" name="TextBox 48">
                <a:extLst>
                  <a:ext uri="{FF2B5EF4-FFF2-40B4-BE49-F238E27FC236}">
                    <a16:creationId xmlns:a16="http://schemas.microsoft.com/office/drawing/2014/main" id="{DC456493-24A3-0D91-F108-54672B333AF0}"/>
                  </a:ext>
                </a:extLst>
              </p:cNvPr>
              <p:cNvSpPr txBox="1"/>
              <p:nvPr/>
            </p:nvSpPr>
            <p:spPr>
              <a:xfrm>
                <a:off x="6019177" y="1295228"/>
                <a:ext cx="2026517" cy="276999"/>
              </a:xfrm>
              <a:prstGeom prst="rect">
                <a:avLst/>
              </a:prstGeom>
              <a:noFill/>
            </p:spPr>
            <p:txBody>
              <a:bodyPr wrap="none" rtlCol="0">
                <a:spAutoFit/>
              </a:bodyPr>
              <a:lstStyle/>
              <a:p>
                <a:r>
                  <a:rPr lang="en-FR" sz="1200" b="1">
                    <a:ea typeface="Segoe UI" panose="020B0502040204020203" pitchFamily="34" charset="0"/>
                    <a:cs typeface="Segoe UI" panose="020B0502040204020203" pitchFamily="34" charset="0"/>
                  </a:rPr>
                  <a:t>Cumulative score method</a:t>
                </a:r>
              </a:p>
            </p:txBody>
          </p:sp>
        </p:grpSp>
        <p:sp>
          <p:nvSpPr>
            <p:cNvPr id="53" name="TextBox 52">
              <a:extLst>
                <a:ext uri="{FF2B5EF4-FFF2-40B4-BE49-F238E27FC236}">
                  <a16:creationId xmlns:a16="http://schemas.microsoft.com/office/drawing/2014/main" id="{09B43A37-98E6-0D2A-94A4-5BAA7047992B}"/>
                </a:ext>
              </a:extLst>
            </p:cNvPr>
            <p:cNvSpPr txBox="1"/>
            <p:nvPr/>
          </p:nvSpPr>
          <p:spPr>
            <a:xfrm>
              <a:off x="5942595" y="1644688"/>
              <a:ext cx="838691" cy="200055"/>
            </a:xfrm>
            <a:prstGeom prst="rect">
              <a:avLst/>
            </a:prstGeom>
            <a:solidFill>
              <a:schemeClr val="bg1"/>
            </a:solidFill>
            <a:ln>
              <a:solidFill>
                <a:schemeClr val="bg1"/>
              </a:solidFill>
            </a:ln>
          </p:spPr>
          <p:txBody>
            <a:bodyPr wrap="none" rtlCol="0">
              <a:spAutoFit/>
            </a:bodyPr>
            <a:lstStyle/>
            <a:p>
              <a:r>
                <a:rPr lang="en-FR" sz="700">
                  <a:ea typeface="Segoe UI" panose="020B0502040204020203" pitchFamily="34" charset="0"/>
                  <a:cs typeface="Segoe UI" panose="020B0502040204020203" pitchFamily="34" charset="0"/>
                </a:rPr>
                <a:t>Predicted labels</a:t>
              </a:r>
            </a:p>
          </p:txBody>
        </p:sp>
      </p:grpSp>
    </p:spTree>
    <p:extLst>
      <p:ext uri="{BB962C8B-B14F-4D97-AF65-F5344CB8AC3E}">
        <p14:creationId xmlns:p14="http://schemas.microsoft.com/office/powerpoint/2010/main" val="39567716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4D8B48-8A82-6D1B-EA99-2C8CABB16396}"/>
              </a:ext>
            </a:extLst>
          </p:cNvPr>
          <p:cNvSpPr>
            <a:spLocks noGrp="1"/>
          </p:cNvSpPr>
          <p:nvPr>
            <p:ph type="title"/>
          </p:nvPr>
        </p:nvSpPr>
        <p:spPr/>
        <p:txBody>
          <a:bodyPr/>
          <a:lstStyle/>
          <a:p>
            <a:r>
              <a:rPr lang="fr-FR" err="1"/>
              <a:t>Demo</a:t>
            </a:r>
            <a:r>
              <a:rPr lang="fr-FR"/>
              <a:t> time</a:t>
            </a:r>
          </a:p>
        </p:txBody>
      </p:sp>
    </p:spTree>
    <p:extLst>
      <p:ext uri="{BB962C8B-B14F-4D97-AF65-F5344CB8AC3E}">
        <p14:creationId xmlns:p14="http://schemas.microsoft.com/office/powerpoint/2010/main" val="17738747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phique 22">
            <a:extLst>
              <a:ext uri="{FF2B5EF4-FFF2-40B4-BE49-F238E27FC236}">
                <a16:creationId xmlns:a16="http://schemas.microsoft.com/office/drawing/2014/main" id="{7E42A84E-426B-6F4E-98CC-BA4FA1C3061E}"/>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30700" y="3701676"/>
            <a:ext cx="1141195" cy="1034208"/>
          </a:xfrm>
          <a:prstGeom prst="rect">
            <a:avLst/>
          </a:prstGeom>
        </p:spPr>
      </p:pic>
      <p:sp>
        <p:nvSpPr>
          <p:cNvPr id="16" name="Ellipse 15">
            <a:extLst>
              <a:ext uri="{FF2B5EF4-FFF2-40B4-BE49-F238E27FC236}">
                <a16:creationId xmlns:a16="http://schemas.microsoft.com/office/drawing/2014/main" id="{B8EA9E55-930F-D540-9C11-3BE861872777}"/>
              </a:ext>
            </a:extLst>
          </p:cNvPr>
          <p:cNvSpPr/>
          <p:nvPr/>
        </p:nvSpPr>
        <p:spPr>
          <a:xfrm>
            <a:off x="1615440" y="564167"/>
            <a:ext cx="771714" cy="771714"/>
          </a:xfrm>
          <a:prstGeom prst="ellipse">
            <a:avLst/>
          </a:prstGeom>
          <a:solidFill>
            <a:srgbClr val="3E727A"/>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fr-FR" sz="2000" b="1">
                <a:solidFill>
                  <a:schemeClr val="bg1"/>
                </a:solidFill>
              </a:rPr>
              <a:t>8</a:t>
            </a:r>
          </a:p>
        </p:txBody>
      </p:sp>
      <p:sp>
        <p:nvSpPr>
          <p:cNvPr id="5" name="Espace réservé du texte 4">
            <a:extLst>
              <a:ext uri="{FF2B5EF4-FFF2-40B4-BE49-F238E27FC236}">
                <a16:creationId xmlns:a16="http://schemas.microsoft.com/office/drawing/2014/main" id="{F2DBAB71-641E-CD4B-8496-D8B61109EF4C}"/>
              </a:ext>
            </a:extLst>
          </p:cNvPr>
          <p:cNvSpPr>
            <a:spLocks noGrp="1"/>
          </p:cNvSpPr>
          <p:nvPr>
            <p:ph type="body" sz="quarter" idx="10"/>
          </p:nvPr>
        </p:nvSpPr>
        <p:spPr/>
        <p:txBody>
          <a:bodyPr/>
          <a:lstStyle/>
          <a:p>
            <a:r>
              <a:rPr lang="fr-FR" err="1"/>
              <a:t>What’s</a:t>
            </a:r>
            <a:r>
              <a:rPr lang="fr-FR"/>
              <a:t> </a:t>
            </a:r>
            <a:r>
              <a:rPr lang="fr-FR" err="1"/>
              <a:t>next</a:t>
            </a:r>
            <a:r>
              <a:rPr lang="fr-FR"/>
              <a:t> for MAPIE</a:t>
            </a:r>
            <a:endParaRPr lang="fr-FR" sz="1200" b="0"/>
          </a:p>
        </p:txBody>
      </p:sp>
      <p:sp>
        <p:nvSpPr>
          <p:cNvPr id="3" name="Espace réservé pour une image  2">
            <a:extLst>
              <a:ext uri="{FF2B5EF4-FFF2-40B4-BE49-F238E27FC236}">
                <a16:creationId xmlns:a16="http://schemas.microsoft.com/office/drawing/2014/main" id="{F42C24F6-89AF-FE45-A65A-A69AB0707A1C}"/>
              </a:ext>
            </a:extLst>
          </p:cNvPr>
          <p:cNvSpPr>
            <a:spLocks noGrp="1"/>
          </p:cNvSpPr>
          <p:nvPr>
            <p:ph type="pic" sz="quarter" idx="11"/>
          </p:nvPr>
        </p:nvSpPr>
        <p:spPr/>
      </p:sp>
      <p:pic>
        <p:nvPicPr>
          <p:cNvPr id="7" name="Espace réservé pour une image  6" descr="Une image contenant eau, extérieur, tortue, nageant&#10;&#10;Description générée automatiquement">
            <a:extLst>
              <a:ext uri="{FF2B5EF4-FFF2-40B4-BE49-F238E27FC236}">
                <a16:creationId xmlns:a16="http://schemas.microsoft.com/office/drawing/2014/main" id="{D06D07B7-02CD-8C4F-BDE3-B8C97F01CCB0}"/>
              </a:ext>
            </a:extLst>
          </p:cNvPr>
          <p:cNvPicPr>
            <a:picLocks noChangeAspect="1"/>
          </p:cNvPicPr>
          <p:nvPr/>
        </p:nvPicPr>
        <p:blipFill>
          <a:blip r:embed="rId4">
            <a:extLst>
              <a:ext uri="{28A0092B-C50C-407E-A947-70E740481C1C}">
                <a14:useLocalDpi xmlns:a14="http://schemas.microsoft.com/office/drawing/2010/main" val="0"/>
              </a:ext>
            </a:extLst>
          </a:blip>
          <a:srcRect t="47" b="47"/>
          <a:stretch>
            <a:fillRect/>
          </a:stretch>
        </p:blipFill>
        <p:spPr>
          <a:xfrm>
            <a:off x="4001544" y="-1715"/>
            <a:ext cx="5142455" cy="5143500"/>
          </a:xfrm>
          <a:prstGeom prst="rect">
            <a:avLst/>
          </a:prstGeom>
          <a:solidFill>
            <a:schemeClr val="bg1">
              <a:lumMod val="95000"/>
            </a:schemeClr>
          </a:solidFill>
        </p:spPr>
      </p:pic>
      <p:cxnSp>
        <p:nvCxnSpPr>
          <p:cNvPr id="18" name="Connecteur droit 8">
            <a:extLst>
              <a:ext uri="{FF2B5EF4-FFF2-40B4-BE49-F238E27FC236}">
                <a16:creationId xmlns:a16="http://schemas.microsoft.com/office/drawing/2014/main" id="{0D98E6B6-DBB1-564B-A429-73D1BF394579}"/>
              </a:ext>
            </a:extLst>
          </p:cNvPr>
          <p:cNvCxnSpPr>
            <a:cxnSpLocks/>
          </p:cNvCxnSpPr>
          <p:nvPr/>
        </p:nvCxnSpPr>
        <p:spPr>
          <a:xfrm>
            <a:off x="3808116" y="160187"/>
            <a:ext cx="0" cy="4879025"/>
          </a:xfrm>
          <a:prstGeom prst="line">
            <a:avLst/>
          </a:prstGeom>
          <a:ln w="317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9" name="Ellipse 9">
            <a:extLst>
              <a:ext uri="{FF2B5EF4-FFF2-40B4-BE49-F238E27FC236}">
                <a16:creationId xmlns:a16="http://schemas.microsoft.com/office/drawing/2014/main" id="{12EEAFDE-1AB0-F64C-B254-B598E4B6DCCB}"/>
              </a:ext>
            </a:extLst>
          </p:cNvPr>
          <p:cNvSpPr/>
          <p:nvPr/>
        </p:nvSpPr>
        <p:spPr>
          <a:xfrm>
            <a:off x="3772598" y="447638"/>
            <a:ext cx="83706" cy="83705"/>
          </a:xfrm>
          <a:prstGeom prst="ellipse">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sp>
        <p:nvSpPr>
          <p:cNvPr id="20" name="Ellipse 11">
            <a:extLst>
              <a:ext uri="{FF2B5EF4-FFF2-40B4-BE49-F238E27FC236}">
                <a16:creationId xmlns:a16="http://schemas.microsoft.com/office/drawing/2014/main" id="{EE688CE0-74D1-924B-AE21-5DF1B10EF9D5}"/>
              </a:ext>
            </a:extLst>
          </p:cNvPr>
          <p:cNvSpPr/>
          <p:nvPr/>
        </p:nvSpPr>
        <p:spPr>
          <a:xfrm>
            <a:off x="3772598" y="1528790"/>
            <a:ext cx="83706" cy="83705"/>
          </a:xfrm>
          <a:prstGeom prst="ellipse">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sp>
        <p:nvSpPr>
          <p:cNvPr id="21" name="Ellipse 13">
            <a:extLst>
              <a:ext uri="{FF2B5EF4-FFF2-40B4-BE49-F238E27FC236}">
                <a16:creationId xmlns:a16="http://schemas.microsoft.com/office/drawing/2014/main" id="{9B6068EF-8B20-7C44-9E6E-E2D8E56CF167}"/>
              </a:ext>
            </a:extLst>
          </p:cNvPr>
          <p:cNvSpPr/>
          <p:nvPr/>
        </p:nvSpPr>
        <p:spPr>
          <a:xfrm>
            <a:off x="3772598" y="2609940"/>
            <a:ext cx="83706" cy="83705"/>
          </a:xfrm>
          <a:prstGeom prst="ellipse">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sp>
        <p:nvSpPr>
          <p:cNvPr id="22" name="Ellipse 16">
            <a:extLst>
              <a:ext uri="{FF2B5EF4-FFF2-40B4-BE49-F238E27FC236}">
                <a16:creationId xmlns:a16="http://schemas.microsoft.com/office/drawing/2014/main" id="{E4903FDD-A908-644F-8E05-D1D725BC7AFF}"/>
              </a:ext>
            </a:extLst>
          </p:cNvPr>
          <p:cNvSpPr/>
          <p:nvPr/>
        </p:nvSpPr>
        <p:spPr>
          <a:xfrm>
            <a:off x="3772598" y="3691091"/>
            <a:ext cx="83706" cy="83705"/>
          </a:xfrm>
          <a:prstGeom prst="ellipse">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sp>
        <p:nvSpPr>
          <p:cNvPr id="24" name="Ellipse 16">
            <a:extLst>
              <a:ext uri="{FF2B5EF4-FFF2-40B4-BE49-F238E27FC236}">
                <a16:creationId xmlns:a16="http://schemas.microsoft.com/office/drawing/2014/main" id="{34B2FB41-7FF2-4F46-BC59-E8C896C0A283}"/>
              </a:ext>
            </a:extLst>
          </p:cNvPr>
          <p:cNvSpPr/>
          <p:nvPr/>
        </p:nvSpPr>
        <p:spPr>
          <a:xfrm>
            <a:off x="3779272" y="4767993"/>
            <a:ext cx="83706" cy="83705"/>
          </a:xfrm>
          <a:prstGeom prst="ellipse">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spTree>
    <p:extLst>
      <p:ext uri="{BB962C8B-B14F-4D97-AF65-F5344CB8AC3E}">
        <p14:creationId xmlns:p14="http://schemas.microsoft.com/office/powerpoint/2010/main" val="35975945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281430-52EF-3848-EAC1-B06C0C758356}"/>
              </a:ext>
            </a:extLst>
          </p:cNvPr>
          <p:cNvSpPr>
            <a:spLocks noGrp="1"/>
          </p:cNvSpPr>
          <p:nvPr>
            <p:ph type="title"/>
          </p:nvPr>
        </p:nvSpPr>
        <p:spPr/>
        <p:txBody>
          <a:bodyPr/>
          <a:lstStyle/>
          <a:p>
            <a:r>
              <a:rPr lang="fr-FR"/>
              <a:t>Perspectives on MAPIE</a:t>
            </a:r>
          </a:p>
        </p:txBody>
      </p:sp>
      <mc:AlternateContent xmlns:mc="http://schemas.openxmlformats.org/markup-compatibility/2006" xmlns:a14="http://schemas.microsoft.com/office/drawing/2010/main">
        <mc:Choice Requires="a14">
          <p:sp>
            <p:nvSpPr>
              <p:cNvPr id="3" name="ZoneTexte 2">
                <a:extLst>
                  <a:ext uri="{FF2B5EF4-FFF2-40B4-BE49-F238E27FC236}">
                    <a16:creationId xmlns:a16="http://schemas.microsoft.com/office/drawing/2014/main" id="{68D6A1E5-8810-90A4-99BC-8BF9347596C4}"/>
                  </a:ext>
                </a:extLst>
              </p:cNvPr>
              <p:cNvSpPr txBox="1"/>
              <p:nvPr/>
            </p:nvSpPr>
            <p:spPr>
              <a:xfrm>
                <a:off x="576072" y="786164"/>
                <a:ext cx="8011038" cy="3139321"/>
              </a:xfrm>
              <a:prstGeom prst="rect">
                <a:avLst/>
              </a:prstGeom>
              <a:noFill/>
            </p:spPr>
            <p:txBody>
              <a:bodyPr wrap="square" rtlCol="0">
                <a:spAutoFit/>
              </a:bodyPr>
              <a:lstStyle/>
              <a:p>
                <a:r>
                  <a:rPr lang="fr-FR" sz="1400" b="1" dirty="0">
                    <a:solidFill>
                      <a:schemeClr val="bg2"/>
                    </a:solidFill>
                    <a:ea typeface="Segoe UI" panose="020B0502040204020203" pitchFamily="34" charset="0"/>
                    <a:cs typeface="Segoe UI" panose="020B0502040204020203" pitchFamily="34" charset="0"/>
                  </a:rPr>
                  <a:t>Main </a:t>
                </a:r>
                <a:r>
                  <a:rPr lang="fr-FR" sz="1400" b="1" dirty="0" err="1">
                    <a:solidFill>
                      <a:schemeClr val="bg2"/>
                    </a:solidFill>
                    <a:ea typeface="Segoe UI" panose="020B0502040204020203" pitchFamily="34" charset="0"/>
                    <a:cs typeface="Segoe UI" panose="020B0502040204020203" pitchFamily="34" charset="0"/>
                  </a:rPr>
                  <a:t>limits</a:t>
                </a:r>
                <a:r>
                  <a:rPr lang="fr-FR" sz="1400" b="1" dirty="0">
                    <a:solidFill>
                      <a:schemeClr val="bg2"/>
                    </a:solidFill>
                    <a:ea typeface="Segoe UI" panose="020B0502040204020203" pitchFamily="34" charset="0"/>
                    <a:cs typeface="Segoe UI" panose="020B0502040204020203" pitchFamily="34" charset="0"/>
                  </a:rPr>
                  <a:t> of MAPIE :</a:t>
                </a:r>
              </a:p>
              <a:p>
                <a:endParaRPr lang="fr-FR" sz="1400" b="1" dirty="0">
                  <a:ea typeface="Segoe UI" panose="020B0502040204020203" pitchFamily="34" charset="0"/>
                  <a:cs typeface="Segoe UI" panose="020B0502040204020203" pitchFamily="34" charset="0"/>
                </a:endParaRPr>
              </a:p>
              <a:p>
                <a:pPr marL="628616" lvl="1" indent="-171450">
                  <a:buFont typeface="Arial" panose="020B0604020202020204" pitchFamily="34" charset="0"/>
                  <a:buChar char="•"/>
                </a:pPr>
                <a:r>
                  <a:rPr lang="fr-FR" sz="1200" dirty="0" err="1">
                    <a:ea typeface="Segoe UI" panose="020B0502040204020203" pitchFamily="34" charset="0"/>
                    <a:cs typeface="Segoe UI" panose="020B0502040204020203" pitchFamily="34" charset="0"/>
                  </a:rPr>
                  <a:t>Difficult</a:t>
                </a:r>
                <a:r>
                  <a:rPr lang="fr-FR" sz="1200" dirty="0">
                    <a:ea typeface="Segoe UI" panose="020B0502040204020203" pitchFamily="34" charset="0"/>
                    <a:cs typeface="Segoe UI" panose="020B0502040204020203" pitchFamily="34" charset="0"/>
                  </a:rPr>
                  <a:t> to </a:t>
                </a:r>
                <a:r>
                  <a:rPr lang="fr-FR" sz="1200" dirty="0" err="1">
                    <a:ea typeface="Segoe UI" panose="020B0502040204020203" pitchFamily="34" charset="0"/>
                    <a:cs typeface="Segoe UI" panose="020B0502040204020203" pitchFamily="34" charset="0"/>
                  </a:rPr>
                  <a:t>distinguish</a:t>
                </a:r>
                <a:r>
                  <a:rPr lang="fr-FR" sz="1200" dirty="0">
                    <a:ea typeface="Segoe UI" panose="020B0502040204020203" pitchFamily="34" charset="0"/>
                    <a:cs typeface="Segoe UI" panose="020B0502040204020203" pitchFamily="34" charset="0"/>
                  </a:rPr>
                  <a:t> </a:t>
                </a:r>
                <a:r>
                  <a:rPr lang="fr-FR" sz="1200" dirty="0" err="1">
                    <a:ea typeface="Segoe UI" panose="020B0502040204020203" pitchFamily="34" charset="0"/>
                    <a:cs typeface="Segoe UI" panose="020B0502040204020203" pitchFamily="34" charset="0"/>
                  </a:rPr>
                  <a:t>aleatoric</a:t>
                </a:r>
                <a:r>
                  <a:rPr lang="fr-FR" sz="1200" dirty="0">
                    <a:ea typeface="Segoe UI" panose="020B0502040204020203" pitchFamily="34" charset="0"/>
                    <a:cs typeface="Segoe UI" panose="020B0502040204020203" pitchFamily="34" charset="0"/>
                  </a:rPr>
                  <a:t> vs </a:t>
                </a:r>
                <a:r>
                  <a:rPr lang="fr-FR" sz="1200" dirty="0" err="1">
                    <a:ea typeface="Segoe UI" panose="020B0502040204020203" pitchFamily="34" charset="0"/>
                    <a:cs typeface="Segoe UI" panose="020B0502040204020203" pitchFamily="34" charset="0"/>
                  </a:rPr>
                  <a:t>epistemic</a:t>
                </a:r>
                <a:r>
                  <a:rPr lang="fr-FR" sz="1200" dirty="0">
                    <a:ea typeface="Segoe UI" panose="020B0502040204020203" pitchFamily="34" charset="0"/>
                    <a:cs typeface="Segoe UI" panose="020B0502040204020203" pitchFamily="34" charset="0"/>
                  </a:rPr>
                  <a:t> </a:t>
                </a:r>
                <a:r>
                  <a:rPr lang="fr-FR" sz="1200" dirty="0" err="1">
                    <a:ea typeface="Segoe UI" panose="020B0502040204020203" pitchFamily="34" charset="0"/>
                    <a:cs typeface="Segoe UI" panose="020B0502040204020203" pitchFamily="34" charset="0"/>
                  </a:rPr>
                  <a:t>uncertainties</a:t>
                </a:r>
                <a:r>
                  <a:rPr lang="fr-FR" sz="1200" dirty="0">
                    <a:ea typeface="Segoe UI" panose="020B0502040204020203" pitchFamily="34" charset="0"/>
                    <a:cs typeface="Segoe UI" panose="020B0502040204020203" pitchFamily="34" charset="0"/>
                  </a:rPr>
                  <a:t> </a:t>
                </a:r>
                <a:r>
                  <a:rPr lang="fr-FR" sz="1200" dirty="0" err="1">
                    <a:ea typeface="Segoe UI" panose="020B0502040204020203" pitchFamily="34" charset="0"/>
                    <a:cs typeface="Segoe UI" panose="020B0502040204020203" pitchFamily="34" charset="0"/>
                  </a:rPr>
                  <a:t>with</a:t>
                </a:r>
                <a:r>
                  <a:rPr lang="fr-FR" sz="1200" dirty="0">
                    <a:ea typeface="Segoe UI" panose="020B0502040204020203" pitchFamily="34" charset="0"/>
                    <a:cs typeface="Segoe UI" panose="020B0502040204020203" pitchFamily="34" charset="0"/>
                  </a:rPr>
                  <a:t> </a:t>
                </a:r>
                <a:r>
                  <a:rPr lang="fr-FR" sz="1200" dirty="0" err="1">
                    <a:ea typeface="Segoe UI" panose="020B0502040204020203" pitchFamily="34" charset="0"/>
                    <a:cs typeface="Segoe UI" panose="020B0502040204020203" pitchFamily="34" charset="0"/>
                  </a:rPr>
                  <a:t>Conformal</a:t>
                </a:r>
                <a:r>
                  <a:rPr lang="fr-FR" sz="1200" dirty="0">
                    <a:ea typeface="Segoe UI" panose="020B0502040204020203" pitchFamily="34" charset="0"/>
                    <a:cs typeface="Segoe UI" panose="020B0502040204020203" pitchFamily="34" charset="0"/>
                  </a:rPr>
                  <a:t> </a:t>
                </a:r>
                <a:r>
                  <a:rPr lang="fr-FR" sz="1200" dirty="0" err="1">
                    <a:ea typeface="Segoe UI" panose="020B0502040204020203" pitchFamily="34" charset="0"/>
                    <a:cs typeface="Segoe UI" panose="020B0502040204020203" pitchFamily="34" charset="0"/>
                  </a:rPr>
                  <a:t>Predictions</a:t>
                </a:r>
                <a:endParaRPr lang="fr-FR" sz="1200" dirty="0">
                  <a:ea typeface="Segoe UI" panose="020B0502040204020203" pitchFamily="34" charset="0"/>
                  <a:cs typeface="Segoe UI" panose="020B0502040204020203" pitchFamily="34" charset="0"/>
                </a:endParaRPr>
              </a:p>
              <a:p>
                <a:pPr lvl="2"/>
                <a:endParaRPr lang="fr-FR" sz="1200" dirty="0">
                  <a:ea typeface="Segoe UI" panose="020B0502040204020203" pitchFamily="34" charset="0"/>
                  <a:cs typeface="Segoe UI" panose="020B0502040204020203" pitchFamily="34" charset="0"/>
                </a:endParaRPr>
              </a:p>
              <a:p>
                <a:pPr marL="628616" lvl="1" indent="-171450">
                  <a:buFont typeface="Arial" panose="020B0604020202020204" pitchFamily="34" charset="0"/>
                  <a:buChar char="•"/>
                </a:pPr>
                <a:r>
                  <a:rPr lang="fr-FR" sz="1200" dirty="0" err="1">
                    <a:ea typeface="Segoe UI" panose="020B0502040204020203" pitchFamily="34" charset="0"/>
                    <a:cs typeface="Segoe UI" panose="020B0502040204020203" pitchFamily="34" charset="0"/>
                  </a:rPr>
                  <a:t>Does</a:t>
                </a:r>
                <a:r>
                  <a:rPr lang="fr-FR" sz="1200" dirty="0">
                    <a:ea typeface="Segoe UI" panose="020B0502040204020203" pitchFamily="34" charset="0"/>
                    <a:cs typeface="Segoe UI" panose="020B0502040204020203" pitchFamily="34" charset="0"/>
                  </a:rPr>
                  <a:t> not capture « </a:t>
                </a:r>
                <a:r>
                  <a:rPr lang="fr-FR" sz="1200" dirty="0" err="1">
                    <a:ea typeface="Segoe UI" panose="020B0502040204020203" pitchFamily="34" charset="0"/>
                    <a:cs typeface="Segoe UI" panose="020B0502040204020203" pitchFamily="34" charset="0"/>
                  </a:rPr>
                  <a:t>heteroscedastic</a:t>
                </a:r>
                <a:r>
                  <a:rPr lang="fr-FR" sz="1200" dirty="0">
                    <a:ea typeface="Segoe UI" panose="020B0502040204020203" pitchFamily="34" charset="0"/>
                    <a:cs typeface="Segoe UI" panose="020B0502040204020203" pitchFamily="34" charset="0"/>
                  </a:rPr>
                  <a:t> » variation of the </a:t>
                </a:r>
                <a:r>
                  <a:rPr lang="fr-FR" sz="1200" dirty="0" err="1">
                    <a:ea typeface="Segoe UI" panose="020B0502040204020203" pitchFamily="34" charset="0"/>
                    <a:cs typeface="Segoe UI" panose="020B0502040204020203" pitchFamily="34" charset="0"/>
                  </a:rPr>
                  <a:t>uncertainties</a:t>
                </a:r>
                <a:r>
                  <a:rPr lang="fr-FR" sz="1200" dirty="0">
                    <a:ea typeface="Segoe UI" panose="020B0502040204020203" pitchFamily="34" charset="0"/>
                    <a:cs typeface="Segoe UI" panose="020B0502040204020203" pitchFamily="34" charset="0"/>
                  </a:rPr>
                  <a:t> but </a:t>
                </a:r>
                <a:r>
                  <a:rPr lang="fr-FR" sz="1200" dirty="0" err="1">
                    <a:ea typeface="Segoe UI" panose="020B0502040204020203" pitchFamily="34" charset="0"/>
                    <a:cs typeface="Segoe UI" panose="020B0502040204020203" pitchFamily="34" charset="0"/>
                  </a:rPr>
                  <a:t>only</a:t>
                </a:r>
                <a:r>
                  <a:rPr lang="fr-FR" sz="1200" dirty="0">
                    <a:ea typeface="Segoe UI" panose="020B0502040204020203" pitchFamily="34" charset="0"/>
                    <a:cs typeface="Segoe UI" panose="020B0502040204020203" pitchFamily="34" charset="0"/>
                  </a:rPr>
                  <a:t> a global </a:t>
                </a:r>
                <a:r>
                  <a:rPr lang="fr-FR" sz="1200" dirty="0" err="1">
                    <a:ea typeface="Segoe UI" panose="020B0502040204020203" pitchFamily="34" charset="0"/>
                    <a:cs typeface="Segoe UI" panose="020B0502040204020203" pitchFamily="34" charset="0"/>
                  </a:rPr>
                  <a:t>estimate</a:t>
                </a:r>
                <a:endParaRPr lang="en-US" sz="1200" i="1" dirty="0">
                  <a:latin typeface="Cambria Math" panose="02040503050406030204" pitchFamily="18" charset="0"/>
                  <a:ea typeface="Segoe UI" panose="020B0502040204020203" pitchFamily="34" charset="0"/>
                  <a:cs typeface="Segoe UI" panose="020B0502040204020203" pitchFamily="34" charset="0"/>
                </a:endParaRPr>
              </a:p>
              <a:p>
                <a:pPr lvl="2"/>
                <a14:m>
                  <m:oMath xmlns:m="http://schemas.openxmlformats.org/officeDocument/2006/math">
                    <m:r>
                      <a:rPr lang="en-US" sz="1200" i="1">
                        <a:latin typeface="Cambria Math" panose="02040503050406030204" pitchFamily="18" charset="0"/>
                        <a:ea typeface="Segoe UI" panose="020B0502040204020203" pitchFamily="34" charset="0"/>
                        <a:cs typeface="Segoe UI" panose="020B0502040204020203" pitchFamily="34" charset="0"/>
                      </a:rPr>
                      <m:t>→</m:t>
                    </m:r>
                  </m:oMath>
                </a14:m>
                <a:r>
                  <a:rPr lang="fr-FR" sz="1200" dirty="0">
                    <a:ea typeface="Segoe UI" panose="020B0502040204020203" pitchFamily="34" charset="0"/>
                    <a:cs typeface="Segoe UI" panose="020B0502040204020203" pitchFamily="34" charset="0"/>
                  </a:rPr>
                  <a:t> </a:t>
                </a:r>
                <a:r>
                  <a:rPr lang="fr-FR" sz="1200" dirty="0" err="1">
                    <a:ea typeface="Segoe UI" panose="020B0502040204020203" pitchFamily="34" charset="0"/>
                    <a:cs typeface="Segoe UI" panose="020B0502040204020203" pitchFamily="34" charset="0"/>
                  </a:rPr>
                  <a:t>Conformalized</a:t>
                </a:r>
                <a:r>
                  <a:rPr lang="fr-FR" sz="1200" dirty="0">
                    <a:ea typeface="Segoe UI" panose="020B0502040204020203" pitchFamily="34" charset="0"/>
                    <a:cs typeface="Segoe UI" panose="020B0502040204020203" pitchFamily="34" charset="0"/>
                  </a:rPr>
                  <a:t> quantile </a:t>
                </a:r>
                <a:r>
                  <a:rPr lang="fr-FR" sz="1200" dirty="0" err="1">
                    <a:ea typeface="Segoe UI" panose="020B0502040204020203" pitchFamily="34" charset="0"/>
                    <a:cs typeface="Segoe UI" panose="020B0502040204020203" pitchFamily="34" charset="0"/>
                  </a:rPr>
                  <a:t>regression</a:t>
                </a:r>
                <a:endParaRPr lang="fr-FR" sz="1200" dirty="0">
                  <a:ea typeface="Segoe UI" panose="020B0502040204020203" pitchFamily="34" charset="0"/>
                  <a:cs typeface="Segoe UI" panose="020B0502040204020203" pitchFamily="34" charset="0"/>
                </a:endParaRPr>
              </a:p>
              <a:p>
                <a:endParaRPr lang="fr-FR" sz="1200" dirty="0">
                  <a:ea typeface="Segoe UI" panose="020B0502040204020203" pitchFamily="34" charset="0"/>
                  <a:cs typeface="Segoe UI" panose="020B0502040204020203" pitchFamily="34" charset="0"/>
                </a:endParaRPr>
              </a:p>
              <a:p>
                <a:r>
                  <a:rPr lang="fr-FR" sz="1400" b="1" dirty="0">
                    <a:solidFill>
                      <a:schemeClr val="bg2"/>
                    </a:solidFill>
                    <a:ea typeface="Segoe UI" panose="020B0502040204020203" pitchFamily="34" charset="0"/>
                    <a:cs typeface="Segoe UI" panose="020B0502040204020203" pitchFamily="34" charset="0"/>
                  </a:rPr>
                  <a:t>Recommandations for MAPIE:</a:t>
                </a:r>
              </a:p>
              <a:p>
                <a:pPr marL="171450" indent="-171450">
                  <a:buFont typeface="Arial" panose="020B0604020202020204" pitchFamily="34" charset="0"/>
                  <a:buChar char="•"/>
                </a:pPr>
                <a:endParaRPr lang="fr-FR" sz="1200" dirty="0">
                  <a:ea typeface="Segoe UI" panose="020B0502040204020203" pitchFamily="34" charset="0"/>
                  <a:cs typeface="Segoe UI" panose="020B0502040204020203" pitchFamily="34" charset="0"/>
                </a:endParaRPr>
              </a:p>
              <a:p>
                <a:pPr marL="628616" lvl="1" indent="-171450">
                  <a:buFontTx/>
                  <a:buChar char="-"/>
                </a:pPr>
                <a:r>
                  <a:rPr lang="fr-FR" sz="1200" dirty="0">
                    <a:ea typeface="Segoe UI" panose="020B0502040204020203" pitchFamily="34" charset="0"/>
                    <a:cs typeface="Segoe UI" panose="020B0502040204020203" pitchFamily="34" charset="0"/>
                  </a:rPr>
                  <a:t>Fit good </a:t>
                </a:r>
                <a:r>
                  <a:rPr lang="fr-FR" sz="1200" dirty="0" err="1">
                    <a:ea typeface="Segoe UI" panose="020B0502040204020203" pitchFamily="34" charset="0"/>
                    <a:cs typeface="Segoe UI" panose="020B0502040204020203" pitchFamily="34" charset="0"/>
                  </a:rPr>
                  <a:t>predictive</a:t>
                </a:r>
                <a:r>
                  <a:rPr lang="fr-FR" sz="1200" dirty="0">
                    <a:ea typeface="Segoe UI" panose="020B0502040204020203" pitchFamily="34" charset="0"/>
                    <a:cs typeface="Segoe UI" panose="020B0502040204020203" pitchFamily="34" charset="0"/>
                  </a:rPr>
                  <a:t> </a:t>
                </a:r>
                <a:r>
                  <a:rPr lang="fr-FR" sz="1200" dirty="0" err="1">
                    <a:ea typeface="Segoe UI" panose="020B0502040204020203" pitchFamily="34" charset="0"/>
                    <a:cs typeface="Segoe UI" panose="020B0502040204020203" pitchFamily="34" charset="0"/>
                  </a:rPr>
                  <a:t>models</a:t>
                </a:r>
                <a:r>
                  <a:rPr lang="fr-FR" sz="1200" dirty="0">
                    <a:ea typeface="Segoe UI" panose="020B0502040204020203" pitchFamily="34" charset="0"/>
                    <a:cs typeface="Segoe UI" panose="020B0502040204020203" pitchFamily="34" charset="0"/>
                  </a:rPr>
                  <a:t> </a:t>
                </a:r>
                <a:r>
                  <a:rPr lang="fr-FR" sz="1200" dirty="0" err="1">
                    <a:ea typeface="Segoe UI" panose="020B0502040204020203" pitchFamily="34" charset="0"/>
                    <a:cs typeface="Segoe UI" panose="020B0502040204020203" pitchFamily="34" charset="0"/>
                  </a:rPr>
                  <a:t>so</a:t>
                </a:r>
                <a:r>
                  <a:rPr lang="fr-FR" sz="1200" dirty="0">
                    <a:ea typeface="Segoe UI" panose="020B0502040204020203" pitchFamily="34" charset="0"/>
                    <a:cs typeface="Segoe UI" panose="020B0502040204020203" pitchFamily="34" charset="0"/>
                  </a:rPr>
                  <a:t> </a:t>
                </a:r>
                <a:r>
                  <a:rPr lang="fr-FR" sz="1200" dirty="0" err="1">
                    <a:ea typeface="Segoe UI" panose="020B0502040204020203" pitchFamily="34" charset="0"/>
                    <a:cs typeface="Segoe UI" panose="020B0502040204020203" pitchFamily="34" charset="0"/>
                  </a:rPr>
                  <a:t>we</a:t>
                </a:r>
                <a:r>
                  <a:rPr lang="fr-FR" sz="1200" dirty="0">
                    <a:ea typeface="Segoe UI" panose="020B0502040204020203" pitchFamily="34" charset="0"/>
                    <a:cs typeface="Segoe UI" panose="020B0502040204020203" pitchFamily="34" charset="0"/>
                  </a:rPr>
                  <a:t> can have Confidence </a:t>
                </a:r>
                <a:r>
                  <a:rPr lang="fr-FR" sz="1200" dirty="0" err="1">
                    <a:ea typeface="Segoe UI" panose="020B0502040204020203" pitchFamily="34" charset="0"/>
                    <a:cs typeface="Segoe UI" panose="020B0502040204020203" pitchFamily="34" charset="0"/>
                  </a:rPr>
                  <a:t>Intervals</a:t>
                </a:r>
                <a:r>
                  <a:rPr lang="fr-FR" sz="1200" dirty="0">
                    <a:ea typeface="Segoe UI" panose="020B0502040204020203" pitchFamily="34" charset="0"/>
                    <a:cs typeface="Segoe UI" panose="020B0502040204020203" pitchFamily="34" charset="0"/>
                  </a:rPr>
                  <a:t> of </a:t>
                </a:r>
                <a:r>
                  <a:rPr lang="fr-FR" sz="1200" dirty="0" err="1">
                    <a:ea typeface="Segoe UI" panose="020B0502040204020203" pitchFamily="34" charset="0"/>
                    <a:cs typeface="Segoe UI" panose="020B0502040204020203" pitchFamily="34" charset="0"/>
                  </a:rPr>
                  <a:t>varying</a:t>
                </a:r>
                <a:r>
                  <a:rPr lang="fr-FR" sz="1200" dirty="0">
                    <a:ea typeface="Segoe UI" panose="020B0502040204020203" pitchFamily="34" charset="0"/>
                    <a:cs typeface="Segoe UI" panose="020B0502040204020203" pitchFamily="34" charset="0"/>
                  </a:rPr>
                  <a:t> and optimal </a:t>
                </a:r>
                <a:r>
                  <a:rPr lang="fr-FR" sz="1200" dirty="0" err="1">
                    <a:ea typeface="Segoe UI" panose="020B0502040204020203" pitchFamily="34" charset="0"/>
                    <a:cs typeface="Segoe UI" panose="020B0502040204020203" pitchFamily="34" charset="0"/>
                  </a:rPr>
                  <a:t>lengths</a:t>
                </a:r>
                <a:r>
                  <a:rPr lang="fr-FR" sz="1200" dirty="0">
                    <a:ea typeface="Segoe UI" panose="020B0502040204020203" pitchFamily="34" charset="0"/>
                    <a:cs typeface="Segoe UI" panose="020B0502040204020203" pitchFamily="34" charset="0"/>
                  </a:rPr>
                  <a:t>.</a:t>
                </a:r>
              </a:p>
              <a:p>
                <a:pPr marL="628616" lvl="1" indent="-171450">
                  <a:buFontTx/>
                  <a:buChar char="-"/>
                </a:pPr>
                <a:endParaRPr lang="fr-FR" sz="1200" dirty="0">
                  <a:ea typeface="Segoe UI" panose="020B0502040204020203" pitchFamily="34" charset="0"/>
                  <a:cs typeface="Segoe UI" panose="020B0502040204020203" pitchFamily="34" charset="0"/>
                </a:endParaRPr>
              </a:p>
              <a:p>
                <a:pPr marL="628616" lvl="1" indent="-171450">
                  <a:buFontTx/>
                  <a:buChar char="-"/>
                </a:pPr>
                <a:endParaRPr lang="fr-FR" sz="1200" dirty="0">
                  <a:ea typeface="Segoe UI" panose="020B0502040204020203" pitchFamily="34" charset="0"/>
                  <a:cs typeface="Segoe UI" panose="020B0502040204020203" pitchFamily="34" charset="0"/>
                </a:endParaRPr>
              </a:p>
              <a:p>
                <a:pPr marL="628616" lvl="1" indent="-171450">
                  <a:buFontTx/>
                  <a:buChar char="-"/>
                </a:pPr>
                <a:r>
                  <a:rPr lang="fr-FR" sz="1200" dirty="0">
                    <a:ea typeface="Segoe UI" panose="020B0502040204020203" pitchFamily="34" charset="0"/>
                    <a:cs typeface="Segoe UI" panose="020B0502040204020203" pitchFamily="34" charset="0"/>
                  </a:rPr>
                  <a:t>Relaxation of </a:t>
                </a:r>
                <a:r>
                  <a:rPr lang="fr-FR" sz="1200" dirty="0" err="1">
                    <a:ea typeface="Segoe UI" panose="020B0502040204020203" pitchFamily="34" charset="0"/>
                    <a:cs typeface="Segoe UI" panose="020B0502040204020203" pitchFamily="34" charset="0"/>
                  </a:rPr>
                  <a:t>exchangeability</a:t>
                </a:r>
                <a:r>
                  <a:rPr lang="fr-FR" sz="1200" dirty="0">
                    <a:ea typeface="Segoe UI" panose="020B0502040204020203" pitchFamily="34" charset="0"/>
                    <a:cs typeface="Segoe UI" panose="020B0502040204020203" pitchFamily="34" charset="0"/>
                  </a:rPr>
                  <a:t> </a:t>
                </a:r>
                <a:r>
                  <a:rPr lang="fr-FR" sz="1200" dirty="0" err="1">
                    <a:ea typeface="Segoe UI" panose="020B0502040204020203" pitchFamily="34" charset="0"/>
                    <a:cs typeface="Segoe UI" panose="020B0502040204020203" pitchFamily="34" charset="0"/>
                  </a:rPr>
                  <a:t>assumptions</a:t>
                </a:r>
                <a:r>
                  <a:rPr lang="fr-FR" sz="1200" dirty="0">
                    <a:ea typeface="Segoe UI" panose="020B0502040204020203" pitchFamily="34" charset="0"/>
                    <a:cs typeface="Segoe UI" panose="020B0502040204020203" pitchFamily="34" charset="0"/>
                  </a:rPr>
                  <a:t> (for distribution shift or </a:t>
                </a:r>
                <a:r>
                  <a:rPr lang="fr-FR" sz="1200" dirty="0" err="1">
                    <a:ea typeface="Segoe UI" panose="020B0502040204020203" pitchFamily="34" charset="0"/>
                    <a:cs typeface="Segoe UI" panose="020B0502040204020203" pitchFamily="34" charset="0"/>
                  </a:rPr>
                  <a:t>complex</a:t>
                </a:r>
                <a:r>
                  <a:rPr lang="fr-FR" sz="1200" dirty="0">
                    <a:ea typeface="Segoe UI" panose="020B0502040204020203" pitchFamily="34" charset="0"/>
                    <a:cs typeface="Segoe UI" panose="020B0502040204020203" pitchFamily="34" charset="0"/>
                  </a:rPr>
                  <a:t> </a:t>
                </a:r>
                <a:r>
                  <a:rPr lang="fr-FR" sz="1200" dirty="0" err="1">
                    <a:ea typeface="Segoe UI" panose="020B0502040204020203" pitchFamily="34" charset="0"/>
                    <a:cs typeface="Segoe UI" panose="020B0502040204020203" pitchFamily="34" charset="0"/>
                  </a:rPr>
                  <a:t>dependencies</a:t>
                </a:r>
                <a:r>
                  <a:rPr lang="fr-FR" sz="1200" dirty="0">
                    <a:ea typeface="Segoe UI" panose="020B0502040204020203" pitchFamily="34" charset="0"/>
                    <a:cs typeface="Segoe UI" panose="020B0502040204020203" pitchFamily="34" charset="0"/>
                  </a:rPr>
                  <a:t> in the data) but </a:t>
                </a:r>
                <a:r>
                  <a:rPr lang="fr-FR" sz="1200" dirty="0" err="1">
                    <a:ea typeface="Segoe UI" panose="020B0502040204020203" pitchFamily="34" charset="0"/>
                    <a:cs typeface="Segoe UI" panose="020B0502040204020203" pitchFamily="34" charset="0"/>
                  </a:rPr>
                  <a:t>remains</a:t>
                </a:r>
                <a:r>
                  <a:rPr lang="fr-FR" sz="1200" dirty="0">
                    <a:ea typeface="Segoe UI" panose="020B0502040204020203" pitchFamily="34" charset="0"/>
                    <a:cs typeface="Segoe UI" panose="020B0502040204020203" pitchFamily="34" charset="0"/>
                  </a:rPr>
                  <a:t> </a:t>
                </a:r>
                <a:r>
                  <a:rPr lang="fr-FR" sz="1200" dirty="0" err="1">
                    <a:ea typeface="Segoe UI" panose="020B0502040204020203" pitchFamily="34" charset="0"/>
                    <a:cs typeface="Segoe UI" panose="020B0502040204020203" pitchFamily="34" charset="0"/>
                  </a:rPr>
                  <a:t>difficult</a:t>
                </a:r>
                <a:r>
                  <a:rPr lang="fr-FR" sz="1200" dirty="0">
                    <a:ea typeface="Segoe UI" panose="020B0502040204020203" pitchFamily="34" charset="0"/>
                    <a:cs typeface="Segoe UI" panose="020B0502040204020203" pitchFamily="34" charset="0"/>
                  </a:rPr>
                  <a:t> to </a:t>
                </a:r>
                <a:r>
                  <a:rPr lang="fr-FR" sz="1200" dirty="0" err="1">
                    <a:ea typeface="Segoe UI" panose="020B0502040204020203" pitchFamily="34" charset="0"/>
                    <a:cs typeface="Segoe UI" panose="020B0502040204020203" pitchFamily="34" charset="0"/>
                  </a:rPr>
                  <a:t>evaluate</a:t>
                </a:r>
                <a:r>
                  <a:rPr lang="fr-FR" sz="1200" dirty="0">
                    <a:ea typeface="Segoe UI" panose="020B0502040204020203" pitchFamily="34" charset="0"/>
                    <a:cs typeface="Segoe UI" panose="020B0502040204020203" pitchFamily="34" charset="0"/>
                  </a:rPr>
                  <a:t> the impact on </a:t>
                </a:r>
                <a:r>
                  <a:rPr lang="fr-FR" sz="1200" dirty="0" err="1">
                    <a:ea typeface="Segoe UI" panose="020B0502040204020203" pitchFamily="34" charset="0"/>
                    <a:cs typeface="Segoe UI" panose="020B0502040204020203" pitchFamily="34" charset="0"/>
                  </a:rPr>
                  <a:t>coverage</a:t>
                </a:r>
                <a:r>
                  <a:rPr lang="fr-FR" sz="1200" dirty="0">
                    <a:ea typeface="Segoe UI" panose="020B0502040204020203" pitchFamily="34" charset="0"/>
                    <a:cs typeface="Segoe UI" panose="020B0502040204020203" pitchFamily="34" charset="0"/>
                  </a:rPr>
                  <a:t>. </a:t>
                </a:r>
              </a:p>
              <a:p>
                <a:pPr lvl="1"/>
                <a:endParaRPr lang="fr-FR" sz="1200" dirty="0">
                  <a:ea typeface="Segoe UI" panose="020B0502040204020203" pitchFamily="34" charset="0"/>
                  <a:cs typeface="Segoe UI" panose="020B0502040204020203" pitchFamily="34" charset="0"/>
                </a:endParaRPr>
              </a:p>
              <a:p>
                <a:pPr marL="171450" indent="-171450">
                  <a:buFont typeface="Arial" panose="020B0604020202020204" pitchFamily="34" charset="0"/>
                  <a:buChar char="•"/>
                </a:pPr>
                <a:endParaRPr lang="fr-FR" sz="1200" dirty="0">
                  <a:ea typeface="Segoe UI" panose="020B0502040204020203" pitchFamily="34" charset="0"/>
                  <a:cs typeface="Segoe UI" panose="020B0502040204020203" pitchFamily="34" charset="0"/>
                </a:endParaRPr>
              </a:p>
            </p:txBody>
          </p:sp>
        </mc:Choice>
        <mc:Fallback xmlns="">
          <p:sp>
            <p:nvSpPr>
              <p:cNvPr id="3" name="ZoneTexte 2">
                <a:extLst>
                  <a:ext uri="{FF2B5EF4-FFF2-40B4-BE49-F238E27FC236}">
                    <a16:creationId xmlns:a16="http://schemas.microsoft.com/office/drawing/2014/main" id="{68D6A1E5-8810-90A4-99BC-8BF9347596C4}"/>
                  </a:ext>
                </a:extLst>
              </p:cNvPr>
              <p:cNvSpPr txBox="1">
                <a:spLocks noRot="1" noChangeAspect="1" noMove="1" noResize="1" noEditPoints="1" noAdjustHandles="1" noChangeArrowheads="1" noChangeShapeType="1" noTextEdit="1"/>
              </p:cNvSpPr>
              <p:nvPr/>
            </p:nvSpPr>
            <p:spPr>
              <a:xfrm>
                <a:off x="576072" y="786164"/>
                <a:ext cx="8011038" cy="3139321"/>
              </a:xfrm>
              <a:prstGeom prst="rect">
                <a:avLst/>
              </a:prstGeom>
              <a:blipFill>
                <a:blip r:embed="rId2"/>
                <a:stretch>
                  <a:fillRect l="-228" t="-583"/>
                </a:stretch>
              </a:blipFill>
            </p:spPr>
            <p:txBody>
              <a:bodyPr/>
              <a:lstStyle/>
              <a:p>
                <a:r>
                  <a:rPr lang="en-US">
                    <a:noFill/>
                  </a:rPr>
                  <a:t> </a:t>
                </a:r>
              </a:p>
            </p:txBody>
          </p:sp>
        </mc:Fallback>
      </mc:AlternateContent>
    </p:spTree>
    <p:extLst>
      <p:ext uri="{BB962C8B-B14F-4D97-AF65-F5344CB8AC3E}">
        <p14:creationId xmlns:p14="http://schemas.microsoft.com/office/powerpoint/2010/main" val="12349033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F7D21A-0985-FF49-929B-3734D48AB611}"/>
              </a:ext>
            </a:extLst>
          </p:cNvPr>
          <p:cNvSpPr>
            <a:spLocks noGrp="1"/>
          </p:cNvSpPr>
          <p:nvPr>
            <p:ph type="title"/>
          </p:nvPr>
        </p:nvSpPr>
        <p:spPr/>
        <p:txBody>
          <a:bodyPr lIns="91440" tIns="45720" rIns="91440" bIns="45720" anchor="ctr"/>
          <a:lstStyle/>
          <a:p>
            <a:r>
              <a:rPr lang="fr-FR"/>
              <a:t>The MAPIE roadmap for 2022</a:t>
            </a:r>
          </a:p>
        </p:txBody>
      </p:sp>
      <p:graphicFrame>
        <p:nvGraphicFramePr>
          <p:cNvPr id="4" name="Table 2">
            <a:extLst>
              <a:ext uri="{FF2B5EF4-FFF2-40B4-BE49-F238E27FC236}">
                <a16:creationId xmlns:a16="http://schemas.microsoft.com/office/drawing/2014/main" id="{482B28D8-AE3F-DB49-BE27-0BC6B5596937}"/>
              </a:ext>
            </a:extLst>
          </p:cNvPr>
          <p:cNvGraphicFramePr>
            <a:graphicFrameLocks noGrp="1"/>
          </p:cNvGraphicFramePr>
          <p:nvPr>
            <p:extLst>
              <p:ext uri="{D42A27DB-BD31-4B8C-83A1-F6EECF244321}">
                <p14:modId xmlns:p14="http://schemas.microsoft.com/office/powerpoint/2010/main" val="1361281169"/>
              </p:ext>
            </p:extLst>
          </p:nvPr>
        </p:nvGraphicFramePr>
        <p:xfrm>
          <a:off x="431442" y="2195830"/>
          <a:ext cx="8242300" cy="460980"/>
        </p:xfrm>
        <a:graphic>
          <a:graphicData uri="http://schemas.openxmlformats.org/drawingml/2006/table">
            <a:tbl>
              <a:tblPr/>
              <a:tblGrid>
                <a:gridCol w="969683">
                  <a:extLst>
                    <a:ext uri="{9D8B030D-6E8A-4147-A177-3AD203B41FA5}">
                      <a16:colId xmlns:a16="http://schemas.microsoft.com/office/drawing/2014/main" val="3210187885"/>
                    </a:ext>
                  </a:extLst>
                </a:gridCol>
                <a:gridCol w="969683">
                  <a:extLst>
                    <a:ext uri="{9D8B030D-6E8A-4147-A177-3AD203B41FA5}">
                      <a16:colId xmlns:a16="http://schemas.microsoft.com/office/drawing/2014/main" val="2362508618"/>
                    </a:ext>
                  </a:extLst>
                </a:gridCol>
                <a:gridCol w="1212101">
                  <a:extLst>
                    <a:ext uri="{9D8B030D-6E8A-4147-A177-3AD203B41FA5}">
                      <a16:colId xmlns:a16="http://schemas.microsoft.com/office/drawing/2014/main" val="3656657979"/>
                    </a:ext>
                  </a:extLst>
                </a:gridCol>
                <a:gridCol w="969683">
                  <a:extLst>
                    <a:ext uri="{9D8B030D-6E8A-4147-A177-3AD203B41FA5}">
                      <a16:colId xmlns:a16="http://schemas.microsoft.com/office/drawing/2014/main" val="4275785912"/>
                    </a:ext>
                  </a:extLst>
                </a:gridCol>
                <a:gridCol w="1212101">
                  <a:extLst>
                    <a:ext uri="{9D8B030D-6E8A-4147-A177-3AD203B41FA5}">
                      <a16:colId xmlns:a16="http://schemas.microsoft.com/office/drawing/2014/main" val="207466569"/>
                    </a:ext>
                  </a:extLst>
                </a:gridCol>
                <a:gridCol w="969683">
                  <a:extLst>
                    <a:ext uri="{9D8B030D-6E8A-4147-A177-3AD203B41FA5}">
                      <a16:colId xmlns:a16="http://schemas.microsoft.com/office/drawing/2014/main" val="995490463"/>
                    </a:ext>
                  </a:extLst>
                </a:gridCol>
                <a:gridCol w="969683">
                  <a:extLst>
                    <a:ext uri="{9D8B030D-6E8A-4147-A177-3AD203B41FA5}">
                      <a16:colId xmlns:a16="http://schemas.microsoft.com/office/drawing/2014/main" val="2402392812"/>
                    </a:ext>
                  </a:extLst>
                </a:gridCol>
                <a:gridCol w="969683">
                  <a:extLst>
                    <a:ext uri="{9D8B030D-6E8A-4147-A177-3AD203B41FA5}">
                      <a16:colId xmlns:a16="http://schemas.microsoft.com/office/drawing/2014/main" val="2406001565"/>
                    </a:ext>
                  </a:extLst>
                </a:gridCol>
              </a:tblGrid>
              <a:tr h="230490">
                <a:tc>
                  <a:txBody>
                    <a:bodyPr/>
                    <a:lstStyle/>
                    <a:p>
                      <a:pPr algn="ctr" fontAlgn="b"/>
                      <a:endParaRPr lang="en-FR" sz="800" b="1" i="0" u="none" strike="noStrike">
                        <a:solidFill>
                          <a:srgbClr val="000000"/>
                        </a:solidFill>
                        <a:effectLst/>
                        <a:latin typeface="Calibri" panose="020F0502020204030204" pitchFamily="34" charset="0"/>
                      </a:endParaRPr>
                    </a:p>
                  </a:txBody>
                  <a:tcPr marL="6714" marR="6714" marT="6714"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6">
                        <a:lumMod val="20000"/>
                        <a:lumOff val="80000"/>
                      </a:schemeClr>
                    </a:solidFill>
                  </a:tcPr>
                </a:tc>
                <a:tc gridSpan="7">
                  <a:txBody>
                    <a:bodyPr/>
                    <a:lstStyle/>
                    <a:p>
                      <a:pPr algn="ctr" fontAlgn="b"/>
                      <a:r>
                        <a:rPr lang="en-FR" sz="800" b="1" u="none" strike="noStrike">
                          <a:effectLst/>
                        </a:rPr>
                        <a:t>202</a:t>
                      </a:r>
                      <a:r>
                        <a:rPr lang="fr-FR" sz="800" b="1" u="none" strike="noStrike">
                          <a:effectLst/>
                        </a:rPr>
                        <a:t>2</a:t>
                      </a:r>
                      <a:endParaRPr lang="en-FR" sz="800" b="1" i="0" u="none" strike="noStrike">
                        <a:solidFill>
                          <a:srgbClr val="000000"/>
                        </a:solidFill>
                        <a:effectLst/>
                        <a:latin typeface="Calibri" panose="020F0502020204030204" pitchFamily="34" charset="0"/>
                      </a:endParaRPr>
                    </a:p>
                  </a:txBody>
                  <a:tcPr marL="6714" marR="6714" marT="6714"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6">
                        <a:lumMod val="20000"/>
                        <a:lumOff val="80000"/>
                      </a:schemeClr>
                    </a:solidFill>
                  </a:tcPr>
                </a:tc>
                <a:tc hMerge="1">
                  <a:txBody>
                    <a:bodyPr/>
                    <a:lstStyle/>
                    <a:p>
                      <a:endParaRPr lang="en-FR"/>
                    </a:p>
                  </a:txBody>
                  <a:tcPr/>
                </a:tc>
                <a:tc hMerge="1">
                  <a:txBody>
                    <a:bodyPr/>
                    <a:lstStyle/>
                    <a:p>
                      <a:endParaRPr lang="en-FR"/>
                    </a:p>
                  </a:txBody>
                  <a:tcPr/>
                </a:tc>
                <a:tc hMerge="1">
                  <a:txBody>
                    <a:bodyPr/>
                    <a:lstStyle/>
                    <a:p>
                      <a:pPr algn="ctr" fontAlgn="b"/>
                      <a:endParaRPr lang="en-FR" sz="800" b="0" i="0" u="none" strike="noStrike">
                        <a:solidFill>
                          <a:srgbClr val="000000"/>
                        </a:solidFill>
                        <a:effectLst/>
                        <a:latin typeface="Calibri" panose="020F0502020204030204" pitchFamily="34" charset="0"/>
                      </a:endParaRPr>
                    </a:p>
                  </a:txBody>
                  <a:tcPr marL="6714" marR="6714" marT="6714" marB="0" anchor="b"/>
                </a:tc>
                <a:tc hMerge="1">
                  <a:txBody>
                    <a:bodyPr/>
                    <a:lstStyle/>
                    <a:p>
                      <a:endParaRPr lang="en-FR"/>
                    </a:p>
                  </a:txBody>
                  <a:tcPr/>
                </a:tc>
                <a:tc hMerge="1">
                  <a:txBody>
                    <a:bodyPr/>
                    <a:lstStyle/>
                    <a:p>
                      <a:endParaRPr lang="en-FR"/>
                    </a:p>
                  </a:txBody>
                  <a:tcPr/>
                </a:tc>
                <a:tc hMerge="1">
                  <a:txBody>
                    <a:bodyPr/>
                    <a:lstStyle/>
                    <a:p>
                      <a:endParaRPr lang="en-FR"/>
                    </a:p>
                  </a:txBody>
                  <a:tcPr/>
                </a:tc>
                <a:extLst>
                  <a:ext uri="{0D108BD9-81ED-4DB2-BD59-A6C34878D82A}">
                    <a16:rowId xmlns:a16="http://schemas.microsoft.com/office/drawing/2014/main" val="1711269382"/>
                  </a:ext>
                </a:extLst>
              </a:tr>
              <a:tr h="230490">
                <a:tc>
                  <a:txBody>
                    <a:bodyPr/>
                    <a:lstStyle/>
                    <a:p>
                      <a:pPr algn="ctr" fontAlgn="b"/>
                      <a:r>
                        <a:rPr lang="en-FR" sz="900" b="1" i="0" u="none" strike="noStrike">
                          <a:solidFill>
                            <a:srgbClr val="000000"/>
                          </a:solidFill>
                          <a:effectLst/>
                          <a:latin typeface="Calibri" panose="020F0502020204030204" pitchFamily="34" charset="0"/>
                        </a:rPr>
                        <a:t>January</a:t>
                      </a:r>
                    </a:p>
                  </a:txBody>
                  <a:tcPr marL="6714" marR="6714" marT="6714"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fr-FR" sz="900" b="1" i="0" u="none" strike="noStrike">
                          <a:solidFill>
                            <a:srgbClr val="000000"/>
                          </a:solidFill>
                          <a:effectLst/>
                          <a:latin typeface="Calibri" panose="020F0502020204030204" pitchFamily="34" charset="0"/>
                        </a:rPr>
                        <a:t>February</a:t>
                      </a:r>
                      <a:endParaRPr lang="en-FR" sz="900" b="1" i="0" u="none" strike="noStrike">
                        <a:solidFill>
                          <a:srgbClr val="000000"/>
                        </a:solidFill>
                        <a:effectLst/>
                        <a:latin typeface="Calibri" panose="020F0502020204030204" pitchFamily="34" charset="0"/>
                      </a:endParaRPr>
                    </a:p>
                  </a:txBody>
                  <a:tcPr marL="6714" marR="6714" marT="6714"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fr-FR" sz="900" b="1" i="0" u="none" strike="noStrike">
                          <a:solidFill>
                            <a:srgbClr val="000000"/>
                          </a:solidFill>
                          <a:effectLst/>
                          <a:latin typeface="Calibri" panose="020F0502020204030204" pitchFamily="34" charset="0"/>
                        </a:rPr>
                        <a:t>March</a:t>
                      </a:r>
                      <a:endParaRPr lang="en-FR" sz="900" b="1" i="0" u="none" strike="noStrike">
                        <a:solidFill>
                          <a:srgbClr val="000000"/>
                        </a:solidFill>
                        <a:effectLst/>
                        <a:latin typeface="Calibri" panose="020F0502020204030204" pitchFamily="34" charset="0"/>
                      </a:endParaRPr>
                    </a:p>
                  </a:txBody>
                  <a:tcPr marL="6714" marR="6714" marT="6714"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fr-FR" sz="900" b="1" i="0" u="none" strike="noStrike">
                          <a:solidFill>
                            <a:srgbClr val="000000"/>
                          </a:solidFill>
                          <a:effectLst/>
                          <a:latin typeface="Calibri" panose="020F0502020204030204" pitchFamily="34" charset="0"/>
                        </a:rPr>
                        <a:t>April</a:t>
                      </a:r>
                      <a:endParaRPr lang="en-FR" sz="900" b="1" i="0" u="none" strike="noStrike">
                        <a:solidFill>
                          <a:srgbClr val="000000"/>
                        </a:solidFill>
                        <a:effectLst/>
                        <a:latin typeface="Calibri" panose="020F0502020204030204" pitchFamily="34" charset="0"/>
                      </a:endParaRPr>
                    </a:p>
                  </a:txBody>
                  <a:tcPr marL="6714" marR="6714" marT="6714"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fr-FR" sz="900" b="1" i="0" u="none" strike="noStrike">
                          <a:solidFill>
                            <a:srgbClr val="000000"/>
                          </a:solidFill>
                          <a:effectLst/>
                          <a:latin typeface="Calibri" panose="020F0502020204030204" pitchFamily="34" charset="0"/>
                        </a:rPr>
                        <a:t>May</a:t>
                      </a:r>
                      <a:endParaRPr lang="en-FR" sz="900" b="1" i="0" u="none" strike="noStrike">
                        <a:solidFill>
                          <a:srgbClr val="000000"/>
                        </a:solidFill>
                        <a:effectLst/>
                        <a:latin typeface="Calibri" panose="020F0502020204030204" pitchFamily="34" charset="0"/>
                      </a:endParaRPr>
                    </a:p>
                  </a:txBody>
                  <a:tcPr marL="6714" marR="6714" marT="6714"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fr-FR" sz="900" b="1" i="0" u="none" strike="noStrike">
                          <a:solidFill>
                            <a:srgbClr val="000000"/>
                          </a:solidFill>
                          <a:effectLst/>
                          <a:latin typeface="Calibri" panose="020F0502020204030204" pitchFamily="34" charset="0"/>
                        </a:rPr>
                        <a:t>June</a:t>
                      </a:r>
                      <a:endParaRPr lang="en-FR" sz="900" b="1" i="0" u="none" strike="noStrike">
                        <a:solidFill>
                          <a:srgbClr val="000000"/>
                        </a:solidFill>
                        <a:effectLst/>
                        <a:latin typeface="Calibri" panose="020F0502020204030204" pitchFamily="34" charset="0"/>
                      </a:endParaRPr>
                    </a:p>
                  </a:txBody>
                  <a:tcPr marL="6714" marR="6714" marT="6714"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fr-FR" sz="900" b="1" u="none" strike="noStrike">
                          <a:effectLst/>
                        </a:rPr>
                        <a:t>July</a:t>
                      </a:r>
                      <a:endParaRPr lang="en-FR" sz="900" b="1" i="0" u="none" strike="noStrike">
                        <a:solidFill>
                          <a:srgbClr val="000000"/>
                        </a:solidFill>
                        <a:effectLst/>
                        <a:latin typeface="Calibri" panose="020F0502020204030204" pitchFamily="34" charset="0"/>
                      </a:endParaRPr>
                    </a:p>
                  </a:txBody>
                  <a:tcPr marL="6714" marR="6714" marT="6714"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6">
                        <a:lumMod val="20000"/>
                        <a:lumOff val="80000"/>
                      </a:schemeClr>
                    </a:solidFill>
                  </a:tcPr>
                </a:tc>
                <a:tc>
                  <a:txBody>
                    <a:bodyPr/>
                    <a:lstStyle/>
                    <a:p>
                      <a:pPr algn="ctr" fontAlgn="b"/>
                      <a:r>
                        <a:rPr lang="fr-FR" sz="900" b="1" i="0" u="none" strike="noStrike">
                          <a:solidFill>
                            <a:srgbClr val="000000"/>
                          </a:solidFill>
                          <a:effectLst/>
                          <a:latin typeface="Calibri" panose="020F0502020204030204" pitchFamily="34" charset="0"/>
                        </a:rPr>
                        <a:t>August</a:t>
                      </a:r>
                      <a:endParaRPr lang="en-FR" sz="900" b="1" i="0" u="none" strike="noStrike">
                        <a:solidFill>
                          <a:srgbClr val="000000"/>
                        </a:solidFill>
                        <a:effectLst/>
                        <a:latin typeface="Calibri" panose="020F0502020204030204" pitchFamily="34" charset="0"/>
                      </a:endParaRPr>
                    </a:p>
                  </a:txBody>
                  <a:tcPr marL="6714" marR="6714" marT="6714"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438915610"/>
                  </a:ext>
                </a:extLst>
              </a:tr>
            </a:tbl>
          </a:graphicData>
        </a:graphic>
      </p:graphicFrame>
      <p:sp>
        <p:nvSpPr>
          <p:cNvPr id="53" name="Rectangle 52">
            <a:extLst>
              <a:ext uri="{FF2B5EF4-FFF2-40B4-BE49-F238E27FC236}">
                <a16:creationId xmlns:a16="http://schemas.microsoft.com/office/drawing/2014/main" id="{A836720E-1885-974C-82B1-00DCC489D934}"/>
              </a:ext>
            </a:extLst>
          </p:cNvPr>
          <p:cNvSpPr/>
          <p:nvPr/>
        </p:nvSpPr>
        <p:spPr>
          <a:xfrm>
            <a:off x="431442" y="2714536"/>
            <a:ext cx="2668750" cy="310908"/>
          </a:xfrm>
          <a:prstGeom prst="rect">
            <a:avLst/>
          </a:prstGeom>
          <a:solidFill>
            <a:srgbClr val="85BFFF">
              <a:alpha val="50196"/>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000" b="1">
                <a:solidFill>
                  <a:schemeClr val="tx1"/>
                </a:solidFill>
              </a:rPr>
              <a:t>Multi-class conformal </a:t>
            </a:r>
            <a:r>
              <a:rPr lang="en-GB" sz="1000" b="1" baseline="30000">
                <a:solidFill>
                  <a:schemeClr val="tx1"/>
                </a:solidFill>
              </a:rPr>
              <a:t>1</a:t>
            </a:r>
          </a:p>
        </p:txBody>
      </p:sp>
      <p:sp>
        <p:nvSpPr>
          <p:cNvPr id="54" name="Rectangle 53">
            <a:extLst>
              <a:ext uri="{FF2B5EF4-FFF2-40B4-BE49-F238E27FC236}">
                <a16:creationId xmlns:a16="http://schemas.microsoft.com/office/drawing/2014/main" id="{52569D0F-1C71-CA4D-8AED-50DA54F31BC7}"/>
              </a:ext>
            </a:extLst>
          </p:cNvPr>
          <p:cNvSpPr/>
          <p:nvPr/>
        </p:nvSpPr>
        <p:spPr>
          <a:xfrm>
            <a:off x="1577663" y="3130829"/>
            <a:ext cx="3210324" cy="310969"/>
          </a:xfrm>
          <a:prstGeom prst="rect">
            <a:avLst/>
          </a:prstGeom>
          <a:solidFill>
            <a:schemeClr val="accent5">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000" b="1">
                <a:solidFill>
                  <a:schemeClr val="tx1"/>
                </a:solidFill>
              </a:rPr>
              <a:t>Conformal Methods for Time Series (</a:t>
            </a:r>
            <a:r>
              <a:rPr lang="en-GB" sz="1000" b="1" err="1">
                <a:solidFill>
                  <a:schemeClr val="tx1"/>
                </a:solidFill>
              </a:rPr>
              <a:t>EnbPI</a:t>
            </a:r>
            <a:r>
              <a:rPr lang="en-GB" sz="1000" b="1">
                <a:solidFill>
                  <a:schemeClr val="tx1"/>
                </a:solidFill>
              </a:rPr>
              <a:t>) </a:t>
            </a:r>
            <a:r>
              <a:rPr lang="en-GB" sz="800" b="1" baseline="30000">
                <a:solidFill>
                  <a:schemeClr val="tx1"/>
                </a:solidFill>
              </a:rPr>
              <a:t>2</a:t>
            </a:r>
            <a:endParaRPr lang="en-GB" sz="700">
              <a:solidFill>
                <a:schemeClr val="tx1"/>
              </a:solidFill>
            </a:endParaRPr>
          </a:p>
        </p:txBody>
      </p:sp>
      <p:sp>
        <p:nvSpPr>
          <p:cNvPr id="55" name="Rectangle 54">
            <a:extLst>
              <a:ext uri="{FF2B5EF4-FFF2-40B4-BE49-F238E27FC236}">
                <a16:creationId xmlns:a16="http://schemas.microsoft.com/office/drawing/2014/main" id="{C8F2A87C-9A2D-5345-9DC5-3314F1517F59}"/>
              </a:ext>
            </a:extLst>
          </p:cNvPr>
          <p:cNvSpPr/>
          <p:nvPr/>
        </p:nvSpPr>
        <p:spPr>
          <a:xfrm>
            <a:off x="4572000" y="3956118"/>
            <a:ext cx="2844806" cy="310969"/>
          </a:xfrm>
          <a:prstGeom prst="rect">
            <a:avLst/>
          </a:prstGeom>
          <a:solidFill>
            <a:srgbClr val="85BFFF">
              <a:alpha val="50196"/>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000" b="1">
                <a:solidFill>
                  <a:schemeClr val="tx1"/>
                </a:solidFill>
              </a:rPr>
              <a:t>Regularized APS for classification</a:t>
            </a:r>
            <a:r>
              <a:rPr lang="en-GB" sz="800" b="1" baseline="30000">
                <a:solidFill>
                  <a:schemeClr val="tx1"/>
                </a:solidFill>
              </a:rPr>
              <a:t> 4</a:t>
            </a:r>
            <a:endParaRPr lang="en-GB" sz="700">
              <a:solidFill>
                <a:schemeClr val="tx1"/>
              </a:solidFill>
            </a:endParaRPr>
          </a:p>
        </p:txBody>
      </p:sp>
      <p:sp>
        <p:nvSpPr>
          <p:cNvPr id="57" name="Rectangle 56">
            <a:extLst>
              <a:ext uri="{FF2B5EF4-FFF2-40B4-BE49-F238E27FC236}">
                <a16:creationId xmlns:a16="http://schemas.microsoft.com/office/drawing/2014/main" id="{906A8451-5229-E845-8C3B-CCCFBCDEE027}"/>
              </a:ext>
            </a:extLst>
          </p:cNvPr>
          <p:cNvSpPr/>
          <p:nvPr/>
        </p:nvSpPr>
        <p:spPr>
          <a:xfrm>
            <a:off x="3823040" y="3551795"/>
            <a:ext cx="2749640" cy="310969"/>
          </a:xfrm>
          <a:prstGeom prst="rect">
            <a:avLst/>
          </a:prstGeom>
          <a:solidFill>
            <a:schemeClr val="accent5">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000" b="1" err="1">
                <a:solidFill>
                  <a:schemeClr val="tx1"/>
                </a:solidFill>
              </a:rPr>
              <a:t>Conformalized</a:t>
            </a:r>
            <a:r>
              <a:rPr lang="en-GB" sz="1000" b="1">
                <a:solidFill>
                  <a:schemeClr val="tx1"/>
                </a:solidFill>
              </a:rPr>
              <a:t> Quantile Regression</a:t>
            </a:r>
            <a:r>
              <a:rPr lang="en-GB" sz="800" b="1" baseline="30000">
                <a:solidFill>
                  <a:schemeClr val="tx1"/>
                </a:solidFill>
              </a:rPr>
              <a:t> 3</a:t>
            </a:r>
            <a:endParaRPr lang="en-GB" sz="700">
              <a:solidFill>
                <a:schemeClr val="tx1"/>
              </a:solidFill>
            </a:endParaRPr>
          </a:p>
        </p:txBody>
      </p:sp>
      <p:sp>
        <p:nvSpPr>
          <p:cNvPr id="58" name="Rectangle 57">
            <a:extLst>
              <a:ext uri="{FF2B5EF4-FFF2-40B4-BE49-F238E27FC236}">
                <a16:creationId xmlns:a16="http://schemas.microsoft.com/office/drawing/2014/main" id="{A5E41672-72A3-104B-87CA-875F59BA404C}"/>
              </a:ext>
            </a:extLst>
          </p:cNvPr>
          <p:cNvSpPr/>
          <p:nvPr/>
        </p:nvSpPr>
        <p:spPr>
          <a:xfrm>
            <a:off x="5217192" y="4364918"/>
            <a:ext cx="3456550" cy="310969"/>
          </a:xfrm>
          <a:prstGeom prst="rect">
            <a:avLst/>
          </a:prstGeom>
          <a:solidFill>
            <a:srgbClr val="85BFFF">
              <a:alpha val="50196"/>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000" b="1">
                <a:solidFill>
                  <a:schemeClr val="tx1"/>
                </a:solidFill>
              </a:rPr>
              <a:t>RCPS for image segmentation</a:t>
            </a:r>
            <a:r>
              <a:rPr lang="en-GB" sz="800" b="1" baseline="30000">
                <a:solidFill>
                  <a:schemeClr val="tx1"/>
                </a:solidFill>
              </a:rPr>
              <a:t> 5</a:t>
            </a:r>
            <a:endParaRPr lang="en-GB" sz="700">
              <a:solidFill>
                <a:schemeClr val="tx1"/>
              </a:solidFill>
            </a:endParaRPr>
          </a:p>
        </p:txBody>
      </p:sp>
      <p:sp>
        <p:nvSpPr>
          <p:cNvPr id="3" name="ZoneTexte 2">
            <a:extLst>
              <a:ext uri="{FF2B5EF4-FFF2-40B4-BE49-F238E27FC236}">
                <a16:creationId xmlns:a16="http://schemas.microsoft.com/office/drawing/2014/main" id="{ABB736DE-921A-630D-3F67-F2A2FC2F117B}"/>
              </a:ext>
            </a:extLst>
          </p:cNvPr>
          <p:cNvSpPr txBox="1"/>
          <p:nvPr/>
        </p:nvSpPr>
        <p:spPr>
          <a:xfrm>
            <a:off x="465222" y="705212"/>
            <a:ext cx="6305384" cy="1212576"/>
          </a:xfrm>
          <a:prstGeom prst="rect">
            <a:avLst/>
          </a:prstGeom>
          <a:noFill/>
        </p:spPr>
        <p:txBody>
          <a:bodyPr wrap="square" rtlCol="0">
            <a:spAutoFit/>
          </a:bodyPr>
          <a:lstStyle/>
          <a:p>
            <a:pPr>
              <a:lnSpc>
                <a:spcPct val="150000"/>
              </a:lnSpc>
            </a:pPr>
            <a:r>
              <a:rPr lang="fr-FR" sz="1400" b="1">
                <a:solidFill>
                  <a:schemeClr val="bg2"/>
                </a:solidFill>
                <a:ea typeface="Segoe UI" panose="020B0502040204020203" pitchFamily="34" charset="0"/>
                <a:cs typeface="Segoe UI" panose="020B0502040204020203" pitchFamily="34" charset="0"/>
              </a:rPr>
              <a:t>3 main objectives :</a:t>
            </a:r>
          </a:p>
          <a:p>
            <a:pPr marL="171450" indent="-171450">
              <a:lnSpc>
                <a:spcPct val="150000"/>
              </a:lnSpc>
              <a:buFont typeface="Arial" panose="020B0604020202020204" pitchFamily="34" charset="0"/>
              <a:buChar char="•"/>
            </a:pPr>
            <a:r>
              <a:rPr lang="fr-FR" sz="1200" err="1">
                <a:ea typeface="Segoe UI" panose="020B0502040204020203" pitchFamily="34" charset="0"/>
                <a:cs typeface="Segoe UI" panose="020B0502040204020203" pitchFamily="34" charset="0"/>
              </a:rPr>
              <a:t>Address</a:t>
            </a:r>
            <a:r>
              <a:rPr lang="fr-FR" sz="1200">
                <a:ea typeface="Segoe UI" panose="020B0502040204020203" pitchFamily="34" charset="0"/>
                <a:cs typeface="Segoe UI" panose="020B0502040204020203" pitchFamily="34" charset="0"/>
              </a:rPr>
              <a:t> more </a:t>
            </a:r>
            <a:r>
              <a:rPr lang="fr-FR" sz="1200" err="1">
                <a:ea typeface="Segoe UI" panose="020B0502040204020203" pitchFamily="34" charset="0"/>
                <a:cs typeface="Segoe UI" panose="020B0502040204020203" pitchFamily="34" charset="0"/>
              </a:rPr>
              <a:t>complex</a:t>
            </a:r>
            <a:r>
              <a:rPr lang="fr-FR" sz="1200">
                <a:ea typeface="Segoe UI" panose="020B0502040204020203" pitchFamily="34" charset="0"/>
                <a:cs typeface="Segoe UI" panose="020B0502040204020203" pitchFamily="34" charset="0"/>
              </a:rPr>
              <a:t> </a:t>
            </a:r>
            <a:r>
              <a:rPr lang="fr-FR" sz="1200" err="1">
                <a:ea typeface="Segoe UI" panose="020B0502040204020203" pitchFamily="34" charset="0"/>
                <a:cs typeface="Segoe UI" panose="020B0502040204020203" pitchFamily="34" charset="0"/>
              </a:rPr>
              <a:t>tasks</a:t>
            </a:r>
            <a:r>
              <a:rPr lang="fr-FR" sz="1200">
                <a:ea typeface="Segoe UI" panose="020B0502040204020203" pitchFamily="34" charset="0"/>
                <a:cs typeface="Segoe UI" panose="020B0502040204020203" pitchFamily="34" charset="0"/>
              </a:rPr>
              <a:t> </a:t>
            </a:r>
          </a:p>
          <a:p>
            <a:pPr marL="171450" indent="-171450">
              <a:lnSpc>
                <a:spcPct val="150000"/>
              </a:lnSpc>
              <a:buFont typeface="Arial" panose="020B0604020202020204" pitchFamily="34" charset="0"/>
              <a:buChar char="•"/>
            </a:pPr>
            <a:r>
              <a:rPr lang="fr-FR" sz="1200">
                <a:ea typeface="Segoe UI" panose="020B0502040204020203" pitchFamily="34" charset="0"/>
                <a:cs typeface="Segoe UI" panose="020B0502040204020203" pitchFamily="34" charset="0"/>
              </a:rPr>
              <a:t>Optimize </a:t>
            </a:r>
            <a:r>
              <a:rPr lang="fr-FR" sz="1200" err="1">
                <a:ea typeface="Segoe UI" panose="020B0502040204020203" pitchFamily="34" charset="0"/>
                <a:cs typeface="Segoe UI" panose="020B0502040204020203" pitchFamily="34" charset="0"/>
              </a:rPr>
              <a:t>lengths</a:t>
            </a:r>
            <a:r>
              <a:rPr lang="fr-FR" sz="1200">
                <a:ea typeface="Segoe UI" panose="020B0502040204020203" pitchFamily="34" charset="0"/>
                <a:cs typeface="Segoe UI" panose="020B0502040204020203" pitchFamily="34" charset="0"/>
              </a:rPr>
              <a:t> of confidence sets</a:t>
            </a:r>
          </a:p>
          <a:p>
            <a:pPr marL="171450" indent="-171450">
              <a:lnSpc>
                <a:spcPct val="150000"/>
              </a:lnSpc>
              <a:buFont typeface="Arial" panose="020B0604020202020204" pitchFamily="34" charset="0"/>
              <a:buChar char="•"/>
            </a:pPr>
            <a:r>
              <a:rPr lang="fr-FR" sz="1200">
                <a:ea typeface="Segoe UI" panose="020B0502040204020203" pitchFamily="34" charset="0"/>
                <a:cs typeface="Segoe UI" panose="020B0502040204020203" pitchFamily="34" charset="0"/>
              </a:rPr>
              <a:t>Control </a:t>
            </a:r>
            <a:r>
              <a:rPr lang="fr-FR" sz="1200" err="1">
                <a:ea typeface="Segoe UI" panose="020B0502040204020203" pitchFamily="34" charset="0"/>
                <a:cs typeface="Segoe UI" panose="020B0502040204020203" pitchFamily="34" charset="0"/>
              </a:rPr>
              <a:t>conditional</a:t>
            </a:r>
            <a:r>
              <a:rPr lang="fr-FR" sz="1200">
                <a:ea typeface="Segoe UI" panose="020B0502040204020203" pitchFamily="34" charset="0"/>
                <a:cs typeface="Segoe UI" panose="020B0502040204020203" pitchFamily="34" charset="0"/>
              </a:rPr>
              <a:t> </a:t>
            </a:r>
            <a:r>
              <a:rPr lang="fr-FR" sz="1200" err="1">
                <a:ea typeface="Segoe UI" panose="020B0502040204020203" pitchFamily="34" charset="0"/>
                <a:cs typeface="Segoe UI" panose="020B0502040204020203" pitchFamily="34" charset="0"/>
              </a:rPr>
              <a:t>coverage</a:t>
            </a:r>
            <a:endParaRPr lang="fr-FR" sz="1200">
              <a:ea typeface="Segoe UI" panose="020B0502040204020203" pitchFamily="34" charset="0"/>
              <a:cs typeface="Segoe UI" panose="020B0502040204020203" pitchFamily="34" charset="0"/>
            </a:endParaRPr>
          </a:p>
        </p:txBody>
      </p:sp>
      <p:sp>
        <p:nvSpPr>
          <p:cNvPr id="5" name="TextBox 4">
            <a:extLst>
              <a:ext uri="{FF2B5EF4-FFF2-40B4-BE49-F238E27FC236}">
                <a16:creationId xmlns:a16="http://schemas.microsoft.com/office/drawing/2014/main" id="{844ABADA-E353-6C5B-2D8F-485E6DB3289B}"/>
              </a:ext>
            </a:extLst>
          </p:cNvPr>
          <p:cNvSpPr txBox="1"/>
          <p:nvPr/>
        </p:nvSpPr>
        <p:spPr>
          <a:xfrm>
            <a:off x="88725" y="4245000"/>
            <a:ext cx="3094100" cy="861774"/>
          </a:xfrm>
          <a:prstGeom prst="rect">
            <a:avLst/>
          </a:prstGeom>
          <a:noFill/>
        </p:spPr>
        <p:txBody>
          <a:bodyPr wrap="square" rtlCol="0">
            <a:spAutoFit/>
          </a:bodyPr>
          <a:lstStyle/>
          <a:p>
            <a:r>
              <a:rPr lang="fr-FR" sz="1000">
                <a:ea typeface="Segoe UI" panose="020B0502040204020203" pitchFamily="34" charset="0"/>
                <a:cs typeface="Segoe UI" panose="020B0502040204020203" pitchFamily="34" charset="0"/>
              </a:rPr>
              <a:t>1: Romano et al. (2020)</a:t>
            </a:r>
          </a:p>
          <a:p>
            <a:r>
              <a:rPr lang="fr-FR" sz="1000">
                <a:ea typeface="Segoe UI" panose="020B0502040204020203" pitchFamily="34" charset="0"/>
                <a:cs typeface="Segoe UI" panose="020B0502040204020203" pitchFamily="34" charset="0"/>
              </a:rPr>
              <a:t>2: Xu &amp; Xie (2021)</a:t>
            </a:r>
          </a:p>
          <a:p>
            <a:r>
              <a:rPr lang="fr-FR" sz="1000">
                <a:ea typeface="Segoe UI" panose="020B0502040204020203" pitchFamily="34" charset="0"/>
                <a:cs typeface="Segoe UI" panose="020B0502040204020203" pitchFamily="34" charset="0"/>
              </a:rPr>
              <a:t>3: Romano et al. (2019)</a:t>
            </a:r>
          </a:p>
          <a:p>
            <a:r>
              <a:rPr lang="fr-FR" sz="1000">
                <a:ea typeface="Segoe UI" panose="020B0502040204020203" pitchFamily="34" charset="0"/>
                <a:cs typeface="Segoe UI" panose="020B0502040204020203" pitchFamily="34" charset="0"/>
              </a:rPr>
              <a:t>4: Angelopoulos et al. (2021)</a:t>
            </a:r>
          </a:p>
          <a:p>
            <a:r>
              <a:rPr lang="fr-FR" sz="1000">
                <a:ea typeface="Segoe UI" panose="020B0502040204020203" pitchFamily="34" charset="0"/>
                <a:cs typeface="Segoe UI" panose="020B0502040204020203" pitchFamily="34" charset="0"/>
              </a:rPr>
              <a:t>5: Bates et al. (2021)</a:t>
            </a:r>
          </a:p>
        </p:txBody>
      </p:sp>
    </p:spTree>
    <p:extLst>
      <p:ext uri="{BB962C8B-B14F-4D97-AF65-F5344CB8AC3E}">
        <p14:creationId xmlns:p14="http://schemas.microsoft.com/office/powerpoint/2010/main" val="13568290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F6020CE2-76E7-8D4F-B14E-9F18A2E23414}"/>
              </a:ext>
            </a:extLst>
          </p:cNvPr>
          <p:cNvSpPr>
            <a:spLocks noGrp="1"/>
          </p:cNvSpPr>
          <p:nvPr>
            <p:ph type="title"/>
          </p:nvPr>
        </p:nvSpPr>
        <p:spPr/>
        <p:txBody>
          <a:bodyPr/>
          <a:lstStyle/>
          <a:p>
            <a:r>
              <a:rPr lang="en-GB" err="1">
                <a:latin typeface="Trebuchet MS"/>
              </a:rPr>
              <a:t>QuantLab</a:t>
            </a:r>
            <a:r>
              <a:rPr lang="en-GB">
                <a:latin typeface="Trebuchet MS"/>
              </a:rPr>
              <a:t> and R&amp;D activities </a:t>
            </a:r>
            <a:endParaRPr lang="fr-FR"/>
          </a:p>
        </p:txBody>
      </p:sp>
      <p:pic>
        <p:nvPicPr>
          <p:cNvPr id="69" name="Graphique 40">
            <a:extLst>
              <a:ext uri="{FF2B5EF4-FFF2-40B4-BE49-F238E27FC236}">
                <a16:creationId xmlns:a16="http://schemas.microsoft.com/office/drawing/2014/main" id="{E89F012F-12B8-7247-BE08-D19A358A88D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53658" y="747163"/>
            <a:ext cx="1150390" cy="1042540"/>
          </a:xfrm>
          <a:prstGeom prst="rect">
            <a:avLst/>
          </a:prstGeom>
        </p:spPr>
      </p:pic>
      <p:sp>
        <p:nvSpPr>
          <p:cNvPr id="2" name="ZoneTexte 1">
            <a:extLst>
              <a:ext uri="{FF2B5EF4-FFF2-40B4-BE49-F238E27FC236}">
                <a16:creationId xmlns:a16="http://schemas.microsoft.com/office/drawing/2014/main" id="{E35099CB-6D51-63A4-FE40-2BB466373775}"/>
              </a:ext>
            </a:extLst>
          </p:cNvPr>
          <p:cNvSpPr txBox="1"/>
          <p:nvPr/>
        </p:nvSpPr>
        <p:spPr>
          <a:xfrm>
            <a:off x="735291" y="990095"/>
            <a:ext cx="8041064" cy="3539430"/>
          </a:xfrm>
          <a:prstGeom prst="rect">
            <a:avLst/>
          </a:prstGeom>
          <a:noFill/>
        </p:spPr>
        <p:txBody>
          <a:bodyPr wrap="square" rtlCol="0">
            <a:spAutoFit/>
          </a:bodyPr>
          <a:lstStyle/>
          <a:p>
            <a:pPr marL="171450" indent="-171450">
              <a:buFont typeface="Arial" panose="020B0604020202020204" pitchFamily="34" charset="0"/>
              <a:buChar char="•"/>
            </a:pPr>
            <a:r>
              <a:rPr lang="fr-FR" sz="1600" err="1">
                <a:ea typeface="Segoe UI" panose="020B0502040204020203" pitchFamily="34" charset="0"/>
                <a:cs typeface="Segoe UI" panose="020B0502040204020203" pitchFamily="34" charset="0"/>
              </a:rPr>
              <a:t>QuantLab</a:t>
            </a:r>
            <a:r>
              <a:rPr lang="fr-FR" sz="1600">
                <a:ea typeface="Segoe UI" panose="020B0502040204020203" pitchFamily="34" charset="0"/>
                <a:cs typeface="Segoe UI" panose="020B0502040204020203" pitchFamily="34" charset="0"/>
              </a:rPr>
              <a:t> </a:t>
            </a:r>
            <a:r>
              <a:rPr lang="fr-FR" sz="1600" err="1">
                <a:ea typeface="Segoe UI" panose="020B0502040204020203" pitchFamily="34" charset="0"/>
                <a:cs typeface="Segoe UI" panose="020B0502040204020203" pitchFamily="34" charset="0"/>
              </a:rPr>
              <a:t>is</a:t>
            </a:r>
            <a:r>
              <a:rPr lang="fr-FR" sz="1600">
                <a:ea typeface="Segoe UI" panose="020B0502040204020203" pitchFamily="34" charset="0"/>
                <a:cs typeface="Segoe UI" panose="020B0502040204020203" pitchFamily="34" charset="0"/>
              </a:rPr>
              <a:t> the AI </a:t>
            </a:r>
            <a:r>
              <a:rPr lang="fr-FR" sz="1600" err="1">
                <a:ea typeface="Segoe UI" panose="020B0502040204020203" pitchFamily="34" charset="0"/>
                <a:cs typeface="Segoe UI" panose="020B0502040204020203" pitchFamily="34" charset="0"/>
              </a:rPr>
              <a:t>Lab</a:t>
            </a:r>
            <a:r>
              <a:rPr lang="fr-FR" sz="1600">
                <a:ea typeface="Segoe UI" panose="020B0502040204020203" pitchFamily="34" charset="0"/>
                <a:cs typeface="Segoe UI" panose="020B0502040204020203" pitchFamily="34" charset="0"/>
              </a:rPr>
              <a:t> for </a:t>
            </a:r>
            <a:r>
              <a:rPr lang="fr-FR" sz="1600" err="1">
                <a:ea typeface="Segoe UI" panose="020B0502040204020203" pitchFamily="34" charset="0"/>
                <a:cs typeface="Segoe UI" panose="020B0502040204020203" pitchFamily="34" charset="0"/>
              </a:rPr>
              <a:t>Applied</a:t>
            </a:r>
            <a:r>
              <a:rPr lang="fr-FR" sz="1600">
                <a:ea typeface="Segoe UI" panose="020B0502040204020203" pitchFamily="34" charset="0"/>
                <a:cs typeface="Segoe UI" panose="020B0502040204020203" pitchFamily="34" charset="0"/>
              </a:rPr>
              <a:t> ML </a:t>
            </a:r>
            <a:r>
              <a:rPr lang="fr-FR" sz="1600" err="1">
                <a:ea typeface="Segoe UI" panose="020B0502040204020203" pitchFamily="34" charset="0"/>
                <a:cs typeface="Segoe UI" panose="020B0502040204020203" pitchFamily="34" charset="0"/>
              </a:rPr>
              <a:t>research</a:t>
            </a:r>
            <a:r>
              <a:rPr lang="fr-FR" sz="1600">
                <a:ea typeface="Segoe UI" panose="020B0502040204020203" pitchFamily="34" charset="0"/>
                <a:cs typeface="Segoe UI" panose="020B0502040204020203" pitchFamily="34" charset="0"/>
              </a:rPr>
              <a:t> at </a:t>
            </a:r>
            <a:r>
              <a:rPr lang="fr-FR" sz="1600" err="1">
                <a:ea typeface="Segoe UI" panose="020B0502040204020203" pitchFamily="34" charset="0"/>
                <a:cs typeface="Segoe UI" panose="020B0502040204020203" pitchFamily="34" charset="0"/>
              </a:rPr>
              <a:t>Quantmetry</a:t>
            </a:r>
            <a:endParaRPr lang="fr-FR" sz="1600">
              <a:ea typeface="Segoe UI" panose="020B0502040204020203" pitchFamily="34" charset="0"/>
              <a:cs typeface="Segoe UI" panose="020B0502040204020203" pitchFamily="34" charset="0"/>
            </a:endParaRPr>
          </a:p>
          <a:p>
            <a:pPr marL="171450" indent="-171450">
              <a:buFont typeface="Arial" panose="020B0604020202020204" pitchFamily="34" charset="0"/>
              <a:buChar char="•"/>
            </a:pPr>
            <a:endParaRPr lang="fr-FR" sz="1600">
              <a:ea typeface="Segoe UI" panose="020B0502040204020203" pitchFamily="34" charset="0"/>
              <a:cs typeface="Segoe UI" panose="020B0502040204020203" pitchFamily="34" charset="0"/>
            </a:endParaRPr>
          </a:p>
          <a:p>
            <a:pPr marL="171450" indent="-171450">
              <a:buFont typeface="Arial" panose="020B0604020202020204" pitchFamily="34" charset="0"/>
              <a:buChar char="•"/>
            </a:pPr>
            <a:r>
              <a:rPr lang="fr-FR" sz="1600" err="1">
                <a:ea typeface="Segoe UI" panose="020B0502040204020203" pitchFamily="34" charset="0"/>
                <a:cs typeface="Segoe UI" panose="020B0502040204020203" pitchFamily="34" charset="0"/>
              </a:rPr>
              <a:t>Develop</a:t>
            </a:r>
            <a:r>
              <a:rPr lang="fr-FR" sz="1600">
                <a:ea typeface="Segoe UI" panose="020B0502040204020203" pitchFamily="34" charset="0"/>
                <a:cs typeface="Segoe UI" panose="020B0502040204020203" pitchFamily="34" charset="0"/>
              </a:rPr>
              <a:t> </a:t>
            </a:r>
            <a:r>
              <a:rPr lang="fr-FR" sz="1600" err="1">
                <a:ea typeface="Segoe UI" panose="020B0502040204020203" pitchFamily="34" charset="0"/>
                <a:cs typeface="Segoe UI" panose="020B0502040204020203" pitchFamily="34" charset="0"/>
              </a:rPr>
              <a:t>methodologies</a:t>
            </a:r>
            <a:r>
              <a:rPr lang="fr-FR" sz="1600">
                <a:ea typeface="Segoe UI" panose="020B0502040204020203" pitchFamily="34" charset="0"/>
                <a:cs typeface="Segoe UI" panose="020B0502040204020203" pitchFamily="34" charset="0"/>
              </a:rPr>
              <a:t>, </a:t>
            </a:r>
            <a:r>
              <a:rPr lang="fr-FR" sz="1600" err="1">
                <a:ea typeface="Segoe UI" panose="020B0502040204020203" pitchFamily="34" charset="0"/>
                <a:cs typeface="Segoe UI" panose="020B0502040204020203" pitchFamily="34" charset="0"/>
              </a:rPr>
              <a:t>tools</a:t>
            </a:r>
            <a:r>
              <a:rPr lang="fr-FR" sz="1600">
                <a:ea typeface="Segoe UI" panose="020B0502040204020203" pitchFamily="34" charset="0"/>
                <a:cs typeface="Segoe UI" panose="020B0502040204020203" pitchFamily="34" charset="0"/>
              </a:rPr>
              <a:t>, codes for </a:t>
            </a:r>
            <a:r>
              <a:rPr lang="fr-FR" sz="1600" err="1">
                <a:ea typeface="Segoe UI" panose="020B0502040204020203" pitchFamily="34" charset="0"/>
                <a:cs typeface="Segoe UI" panose="020B0502040204020203" pitchFamily="34" charset="0"/>
              </a:rPr>
              <a:t>improving</a:t>
            </a:r>
            <a:r>
              <a:rPr lang="fr-FR" sz="1600">
                <a:ea typeface="Segoe UI" panose="020B0502040204020203" pitchFamily="34" charset="0"/>
                <a:cs typeface="Segoe UI" panose="020B0502040204020203" pitchFamily="34" charset="0"/>
              </a:rPr>
              <a:t> </a:t>
            </a:r>
            <a:r>
              <a:rPr lang="fr-FR" sz="1600" err="1">
                <a:ea typeface="Segoe UI" panose="020B0502040204020203" pitchFamily="34" charset="0"/>
                <a:cs typeface="Segoe UI" panose="020B0502040204020203" pitchFamily="34" charset="0"/>
              </a:rPr>
              <a:t>perfomance</a:t>
            </a:r>
            <a:r>
              <a:rPr lang="fr-FR" sz="1600">
                <a:ea typeface="Segoe UI" panose="020B0502040204020203" pitchFamily="34" charset="0"/>
                <a:cs typeface="Segoe UI" panose="020B0502040204020203" pitchFamily="34" charset="0"/>
              </a:rPr>
              <a:t> and </a:t>
            </a:r>
            <a:r>
              <a:rPr lang="fr-FR" sz="1600" err="1">
                <a:ea typeface="Segoe UI" panose="020B0502040204020203" pitchFamily="34" charset="0"/>
                <a:cs typeface="Segoe UI" panose="020B0502040204020203" pitchFamily="34" charset="0"/>
              </a:rPr>
              <a:t>reliability</a:t>
            </a:r>
            <a:endParaRPr lang="fr-FR" sz="1600">
              <a:ea typeface="Segoe UI" panose="020B0502040204020203" pitchFamily="34" charset="0"/>
              <a:cs typeface="Segoe UI" panose="020B0502040204020203" pitchFamily="34" charset="0"/>
            </a:endParaRPr>
          </a:p>
          <a:p>
            <a:r>
              <a:rPr lang="fr-FR" sz="1600">
                <a:ea typeface="Segoe UI" panose="020B0502040204020203" pitchFamily="34" charset="0"/>
                <a:cs typeface="Segoe UI" panose="020B0502040204020203" pitchFamily="34" charset="0"/>
              </a:rPr>
              <a:t> </a:t>
            </a:r>
          </a:p>
          <a:p>
            <a:pPr marL="800066" lvl="1" indent="-342900">
              <a:buFont typeface="+mj-lt"/>
              <a:buAutoNum type="arabicPeriod"/>
            </a:pPr>
            <a:r>
              <a:rPr lang="fr-FR" sz="1600" err="1">
                <a:ea typeface="Segoe UI" panose="020B0502040204020203" pitchFamily="34" charset="0"/>
                <a:cs typeface="Segoe UI" panose="020B0502040204020203" pitchFamily="34" charset="0"/>
              </a:rPr>
              <a:t>Trustworthy</a:t>
            </a:r>
            <a:r>
              <a:rPr lang="fr-FR" sz="1600">
                <a:ea typeface="Segoe UI" panose="020B0502040204020203" pitchFamily="34" charset="0"/>
                <a:cs typeface="Segoe UI" panose="020B0502040204020203" pitchFamily="34" charset="0"/>
              </a:rPr>
              <a:t> AI </a:t>
            </a:r>
            <a:r>
              <a:rPr lang="fr-FR" sz="1200">
                <a:ea typeface="Segoe UI" panose="020B0502040204020203" pitchFamily="34" charset="0"/>
                <a:cs typeface="Segoe UI" panose="020B0502040204020203" pitchFamily="34" charset="0"/>
              </a:rPr>
              <a:t>(</a:t>
            </a:r>
            <a:r>
              <a:rPr lang="fr-FR" sz="1200" err="1">
                <a:ea typeface="Segoe UI" panose="020B0502040204020203" pitchFamily="34" charset="0"/>
                <a:cs typeface="Segoe UI" panose="020B0502040204020203" pitchFamily="34" charset="0"/>
              </a:rPr>
              <a:t>Fairness</a:t>
            </a:r>
            <a:r>
              <a:rPr lang="fr-FR" sz="1200">
                <a:ea typeface="Segoe UI" panose="020B0502040204020203" pitchFamily="34" charset="0"/>
                <a:cs typeface="Segoe UI" panose="020B0502040204020203" pitchFamily="34" charset="0"/>
              </a:rPr>
              <a:t>, </a:t>
            </a:r>
            <a:r>
              <a:rPr lang="fr-FR" sz="1200" err="1">
                <a:ea typeface="Segoe UI" panose="020B0502040204020203" pitchFamily="34" charset="0"/>
                <a:cs typeface="Segoe UI" panose="020B0502040204020203" pitchFamily="34" charset="0"/>
              </a:rPr>
              <a:t>Transparency</a:t>
            </a:r>
            <a:r>
              <a:rPr lang="fr-FR" sz="1200">
                <a:ea typeface="Segoe UI" panose="020B0502040204020203" pitchFamily="34" charset="0"/>
                <a:cs typeface="Segoe UI" panose="020B0502040204020203" pitchFamily="34" charset="0"/>
              </a:rPr>
              <a:t>, </a:t>
            </a:r>
            <a:r>
              <a:rPr lang="fr-FR" sz="1200" err="1">
                <a:ea typeface="Segoe UI" panose="020B0502040204020203" pitchFamily="34" charset="0"/>
                <a:cs typeface="Segoe UI" panose="020B0502040204020203" pitchFamily="34" charset="0"/>
              </a:rPr>
              <a:t>Explainable</a:t>
            </a:r>
            <a:r>
              <a:rPr lang="fr-FR" sz="1200">
                <a:ea typeface="Segoe UI" panose="020B0502040204020203" pitchFamily="34" charset="0"/>
                <a:cs typeface="Segoe UI" panose="020B0502040204020203" pitchFamily="34" charset="0"/>
              </a:rPr>
              <a:t> AI, </a:t>
            </a:r>
            <a:r>
              <a:rPr lang="fr-FR" sz="1200" err="1">
                <a:ea typeface="Segoe UI" panose="020B0502040204020203" pitchFamily="34" charset="0"/>
                <a:cs typeface="Segoe UI" panose="020B0502040204020203" pitchFamily="34" charset="0"/>
              </a:rPr>
              <a:t>Uncertainty</a:t>
            </a:r>
            <a:r>
              <a:rPr lang="fr-FR" sz="1200">
                <a:ea typeface="Segoe UI" panose="020B0502040204020203" pitchFamily="34" charset="0"/>
                <a:cs typeface="Segoe UI" panose="020B0502040204020203" pitchFamily="34" charset="0"/>
              </a:rPr>
              <a:t>, </a:t>
            </a:r>
            <a:r>
              <a:rPr lang="fr-FR" sz="1200" err="1">
                <a:ea typeface="Segoe UI" panose="020B0502040204020203" pitchFamily="34" charset="0"/>
                <a:cs typeface="Segoe UI" panose="020B0502040204020203" pitchFamily="34" charset="0"/>
              </a:rPr>
              <a:t>Robustness</a:t>
            </a:r>
            <a:r>
              <a:rPr lang="fr-FR" sz="1200">
                <a:ea typeface="Segoe UI" panose="020B0502040204020203" pitchFamily="34" charset="0"/>
                <a:cs typeface="Segoe UI" panose="020B0502040204020203" pitchFamily="34" charset="0"/>
              </a:rPr>
              <a:t>)</a:t>
            </a:r>
          </a:p>
          <a:p>
            <a:pPr marL="800066" lvl="1" indent="-342900">
              <a:buFont typeface="+mj-lt"/>
              <a:buAutoNum type="arabicPeriod"/>
            </a:pPr>
            <a:endParaRPr lang="fr-FR" sz="1600">
              <a:ea typeface="Segoe UI" panose="020B0502040204020203" pitchFamily="34" charset="0"/>
              <a:cs typeface="Segoe UI" panose="020B0502040204020203" pitchFamily="34" charset="0"/>
            </a:endParaRPr>
          </a:p>
          <a:p>
            <a:pPr marL="800066" lvl="1" indent="-342900">
              <a:buFont typeface="+mj-lt"/>
              <a:buAutoNum type="arabicPeriod"/>
            </a:pPr>
            <a:r>
              <a:rPr lang="fr-FR" sz="1600" err="1">
                <a:ea typeface="Segoe UI" panose="020B0502040204020203" pitchFamily="34" charset="0"/>
                <a:cs typeface="Segoe UI" panose="020B0502040204020203" pitchFamily="34" charset="0"/>
              </a:rPr>
              <a:t>Scaling</a:t>
            </a:r>
            <a:r>
              <a:rPr lang="fr-FR" sz="1600">
                <a:ea typeface="Segoe UI" panose="020B0502040204020203" pitchFamily="34" charset="0"/>
                <a:cs typeface="Segoe UI" panose="020B0502040204020203" pitchFamily="34" charset="0"/>
              </a:rPr>
              <a:t> Performance </a:t>
            </a:r>
            <a:r>
              <a:rPr lang="fr-FR" sz="1200">
                <a:ea typeface="Segoe UI" panose="020B0502040204020203" pitchFamily="34" charset="0"/>
                <a:cs typeface="Segoe UI" panose="020B0502040204020203" pitchFamily="34" charset="0"/>
              </a:rPr>
              <a:t>(</a:t>
            </a:r>
            <a:r>
              <a:rPr lang="fr-FR" sz="1200" err="1">
                <a:ea typeface="Segoe UI" panose="020B0502040204020203" pitchFamily="34" charset="0"/>
                <a:cs typeface="Segoe UI" panose="020B0502040204020203" pitchFamily="34" charset="0"/>
              </a:rPr>
              <a:t>Deep</a:t>
            </a:r>
            <a:r>
              <a:rPr lang="fr-FR" sz="1200">
                <a:ea typeface="Segoe UI" panose="020B0502040204020203" pitchFamily="34" charset="0"/>
                <a:cs typeface="Segoe UI" panose="020B0502040204020203" pitchFamily="34" charset="0"/>
              </a:rPr>
              <a:t> Learning, </a:t>
            </a:r>
            <a:r>
              <a:rPr lang="fr-FR" sz="1200" err="1">
                <a:ea typeface="Segoe UI" panose="020B0502040204020203" pitchFamily="34" charset="0"/>
                <a:cs typeface="Segoe UI" panose="020B0502040204020203" pitchFamily="34" charset="0"/>
              </a:rPr>
              <a:t>Generative</a:t>
            </a:r>
            <a:r>
              <a:rPr lang="fr-FR" sz="1200">
                <a:ea typeface="Segoe UI" panose="020B0502040204020203" pitchFamily="34" charset="0"/>
                <a:cs typeface="Segoe UI" panose="020B0502040204020203" pitchFamily="34" charset="0"/>
              </a:rPr>
              <a:t> AI, </a:t>
            </a:r>
            <a:r>
              <a:rPr lang="fr-FR" sz="1200" err="1">
                <a:ea typeface="Segoe UI" panose="020B0502040204020203" pitchFamily="34" charset="0"/>
                <a:cs typeface="Segoe UI" panose="020B0502040204020203" pitchFamily="34" charset="0"/>
              </a:rPr>
              <a:t>MLOps</a:t>
            </a:r>
            <a:r>
              <a:rPr lang="fr-FR" sz="1200">
                <a:ea typeface="Segoe UI" panose="020B0502040204020203" pitchFamily="34" charset="0"/>
                <a:cs typeface="Segoe UI" panose="020B0502040204020203" pitchFamily="34" charset="0"/>
              </a:rPr>
              <a:t>, Open Source)</a:t>
            </a:r>
            <a:r>
              <a:rPr lang="fr-FR" sz="1600">
                <a:ea typeface="Segoe UI" panose="020B0502040204020203" pitchFamily="34" charset="0"/>
                <a:cs typeface="Segoe UI" panose="020B0502040204020203" pitchFamily="34" charset="0"/>
              </a:rPr>
              <a:t> </a:t>
            </a:r>
          </a:p>
          <a:p>
            <a:pPr marL="800066" lvl="1" indent="-342900">
              <a:buFont typeface="+mj-lt"/>
              <a:buAutoNum type="arabicPeriod"/>
            </a:pPr>
            <a:endParaRPr lang="fr-FR" sz="1600">
              <a:ea typeface="Segoe UI" panose="020B0502040204020203" pitchFamily="34" charset="0"/>
              <a:cs typeface="Segoe UI" panose="020B0502040204020203" pitchFamily="34" charset="0"/>
            </a:endParaRPr>
          </a:p>
          <a:p>
            <a:pPr marL="800066" lvl="1" indent="-342900">
              <a:buFont typeface="+mj-lt"/>
              <a:buAutoNum type="arabicPeriod"/>
            </a:pPr>
            <a:r>
              <a:rPr lang="fr-FR" sz="1600" err="1">
                <a:ea typeface="Segoe UI" panose="020B0502040204020203" pitchFamily="34" charset="0"/>
                <a:cs typeface="Segoe UI" panose="020B0502040204020203" pitchFamily="34" charset="0"/>
              </a:rPr>
              <a:t>Integration</a:t>
            </a:r>
            <a:r>
              <a:rPr lang="fr-FR" sz="1600">
                <a:ea typeface="Segoe UI" panose="020B0502040204020203" pitchFamily="34" charset="0"/>
                <a:cs typeface="Segoe UI" panose="020B0502040204020203" pitchFamily="34" charset="0"/>
              </a:rPr>
              <a:t> of AI in Business </a:t>
            </a:r>
            <a:r>
              <a:rPr lang="fr-FR" sz="1200">
                <a:ea typeface="Segoe UI" panose="020B0502040204020203" pitchFamily="34" charset="0"/>
                <a:cs typeface="Segoe UI" panose="020B0502040204020203" pitchFamily="34" charset="0"/>
              </a:rPr>
              <a:t>(</a:t>
            </a:r>
            <a:r>
              <a:rPr lang="fr-FR" sz="1200" err="1">
                <a:ea typeface="Segoe UI" panose="020B0502040204020203" pitchFamily="34" charset="0"/>
                <a:cs typeface="Segoe UI" panose="020B0502040204020203" pitchFamily="34" charset="0"/>
              </a:rPr>
              <a:t>Maturity</a:t>
            </a:r>
            <a:r>
              <a:rPr lang="fr-FR" sz="1200">
                <a:ea typeface="Segoe UI" panose="020B0502040204020203" pitchFamily="34" charset="0"/>
                <a:cs typeface="Segoe UI" panose="020B0502040204020203" pitchFamily="34" charset="0"/>
              </a:rPr>
              <a:t> and organisation, Operations </a:t>
            </a:r>
            <a:r>
              <a:rPr lang="fr-FR" sz="1200" err="1">
                <a:ea typeface="Segoe UI" panose="020B0502040204020203" pitchFamily="34" charset="0"/>
                <a:cs typeface="Segoe UI" panose="020B0502040204020203" pitchFamily="34" charset="0"/>
              </a:rPr>
              <a:t>Research</a:t>
            </a:r>
            <a:r>
              <a:rPr lang="fr-FR" sz="1200">
                <a:ea typeface="Segoe UI" panose="020B0502040204020203" pitchFamily="34" charset="0"/>
                <a:cs typeface="Segoe UI" panose="020B0502040204020203" pitchFamily="34" charset="0"/>
              </a:rPr>
              <a:t>)</a:t>
            </a:r>
          </a:p>
          <a:p>
            <a:pPr marL="800066" lvl="1" indent="-342900">
              <a:buFont typeface="+mj-lt"/>
              <a:buAutoNum type="arabicPeriod"/>
            </a:pPr>
            <a:endParaRPr lang="fr-FR" sz="1200">
              <a:ea typeface="Segoe UI" panose="020B0502040204020203" pitchFamily="34" charset="0"/>
              <a:cs typeface="Segoe UI" panose="020B0502040204020203" pitchFamily="34" charset="0"/>
            </a:endParaRPr>
          </a:p>
          <a:p>
            <a:pPr marL="800066" lvl="1" indent="-342900">
              <a:buFont typeface="+mj-lt"/>
              <a:buAutoNum type="arabicPeriod"/>
            </a:pPr>
            <a:endParaRPr lang="fr-FR" sz="1600">
              <a:ea typeface="Segoe UI" panose="020B0502040204020203" pitchFamily="34" charset="0"/>
              <a:cs typeface="Segoe UI" panose="020B0502040204020203" pitchFamily="34" charset="0"/>
            </a:endParaRPr>
          </a:p>
          <a:p>
            <a:pPr marL="285750" indent="-285750">
              <a:buFont typeface="Arial" panose="020B0604020202020204" pitchFamily="34" charset="0"/>
              <a:buChar char="•"/>
            </a:pPr>
            <a:r>
              <a:rPr lang="fr-FR" sz="1600">
                <a:ea typeface="Segoe UI" panose="020B0502040204020203" pitchFamily="34" charset="0"/>
                <a:cs typeface="Segoe UI" panose="020B0502040204020203" pitchFamily="34" charset="0"/>
              </a:rPr>
              <a:t>Big </a:t>
            </a:r>
            <a:r>
              <a:rPr lang="fr-FR" sz="1600" err="1">
                <a:ea typeface="Segoe UI" panose="020B0502040204020203" pitchFamily="34" charset="0"/>
                <a:cs typeface="Segoe UI" panose="020B0502040204020203" pitchFamily="34" charset="0"/>
              </a:rPr>
              <a:t>thrust</a:t>
            </a:r>
            <a:r>
              <a:rPr lang="fr-FR" sz="1600">
                <a:ea typeface="Segoe UI" panose="020B0502040204020203" pitchFamily="34" charset="0"/>
                <a:cs typeface="Segoe UI" panose="020B0502040204020203" pitchFamily="34" charset="0"/>
              </a:rPr>
              <a:t> </a:t>
            </a:r>
            <a:r>
              <a:rPr lang="fr-FR" sz="1600" err="1">
                <a:ea typeface="Segoe UI" panose="020B0502040204020203" pitchFamily="34" charset="0"/>
                <a:cs typeface="Segoe UI" panose="020B0502040204020203" pitchFamily="34" charset="0"/>
              </a:rPr>
              <a:t>from</a:t>
            </a:r>
            <a:r>
              <a:rPr lang="fr-FR" sz="1600">
                <a:ea typeface="Segoe UI" panose="020B0502040204020203" pitchFamily="34" charset="0"/>
                <a:cs typeface="Segoe UI" panose="020B0502040204020203" pitchFamily="34" charset="0"/>
              </a:rPr>
              <a:t> EU (AI </a:t>
            </a:r>
            <a:r>
              <a:rPr lang="fr-FR" sz="1600" err="1">
                <a:ea typeface="Segoe UI" panose="020B0502040204020203" pitchFamily="34" charset="0"/>
                <a:cs typeface="Segoe UI" panose="020B0502040204020203" pitchFamily="34" charset="0"/>
              </a:rPr>
              <a:t>Act</a:t>
            </a:r>
            <a:r>
              <a:rPr lang="fr-FR" sz="1600">
                <a:ea typeface="Segoe UI" panose="020B0502040204020203" pitchFamily="34" charset="0"/>
                <a:cs typeface="Segoe UI" panose="020B0502040204020203" pitchFamily="34" charset="0"/>
              </a:rPr>
              <a:t>), </a:t>
            </a:r>
            <a:r>
              <a:rPr lang="fr-FR" sz="1600" err="1">
                <a:ea typeface="Segoe UI" panose="020B0502040204020203" pitchFamily="34" charset="0"/>
                <a:cs typeface="Segoe UI" panose="020B0502040204020203" pitchFamily="34" charset="0"/>
              </a:rPr>
              <a:t>Industry</a:t>
            </a:r>
            <a:r>
              <a:rPr lang="fr-FR" sz="1600">
                <a:ea typeface="Segoe UI" panose="020B0502040204020203" pitchFamily="34" charset="0"/>
                <a:cs typeface="Segoe UI" panose="020B0502040204020203" pitchFamily="34" charset="0"/>
              </a:rPr>
              <a:t> (consortium </a:t>
            </a:r>
            <a:r>
              <a:rPr lang="fr-FR" sz="1600" err="1">
                <a:ea typeface="Segoe UI" panose="020B0502040204020203" pitchFamily="34" charset="0"/>
                <a:cs typeface="Segoe UI" panose="020B0502040204020203" pitchFamily="34" charset="0"/>
              </a:rPr>
              <a:t>confiance.ai</a:t>
            </a:r>
            <a:r>
              <a:rPr lang="fr-FR" sz="1600">
                <a:ea typeface="Segoe UI" panose="020B0502040204020203" pitchFamily="34" charset="0"/>
                <a:cs typeface="Segoe UI" panose="020B0502040204020203" pitchFamily="34" charset="0"/>
              </a:rPr>
              <a:t>), ACPR (</a:t>
            </a:r>
            <a:r>
              <a:rPr lang="fr-FR" sz="1600" err="1">
                <a:ea typeface="Segoe UI" panose="020B0502040204020203" pitchFamily="34" charset="0"/>
                <a:cs typeface="Segoe UI" panose="020B0502040204020203" pitchFamily="34" charset="0"/>
              </a:rPr>
              <a:t>Regulator</a:t>
            </a:r>
            <a:r>
              <a:rPr lang="fr-FR" sz="1600">
                <a:ea typeface="Segoe UI" panose="020B0502040204020203" pitchFamily="34" charset="0"/>
                <a:cs typeface="Segoe UI" panose="020B0502040204020203" pitchFamily="34" charset="0"/>
              </a:rPr>
              <a:t> for Banking and </a:t>
            </a:r>
            <a:r>
              <a:rPr lang="fr-FR" sz="1600" err="1">
                <a:ea typeface="Segoe UI" panose="020B0502040204020203" pitchFamily="34" charset="0"/>
                <a:cs typeface="Segoe UI" panose="020B0502040204020203" pitchFamily="34" charset="0"/>
              </a:rPr>
              <a:t>Insurance</a:t>
            </a:r>
            <a:r>
              <a:rPr lang="fr-FR" sz="1600">
                <a:ea typeface="Segoe UI" panose="020B0502040204020203" pitchFamily="34" charset="0"/>
                <a:cs typeface="Segoe UI" panose="020B0502040204020203" pitchFamily="34" charset="0"/>
              </a:rPr>
              <a:t>)…</a:t>
            </a:r>
          </a:p>
          <a:p>
            <a:pPr marL="285750" indent="-285750">
              <a:buFont typeface="Arial" panose="020B0604020202020204" pitchFamily="34" charset="0"/>
              <a:buChar char="•"/>
            </a:pPr>
            <a:endParaRPr lang="fr-FR" sz="160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6234161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1610922F-94D7-749E-DC7D-06D95459C7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661" y="2553412"/>
            <a:ext cx="8800630" cy="770622"/>
          </a:xfrm>
          <a:prstGeom prst="rect">
            <a:avLst/>
          </a:prstGeom>
        </p:spPr>
      </p:pic>
      <p:pic>
        <p:nvPicPr>
          <p:cNvPr id="6" name="Picture 5" descr="A picture containing text, sign, gauge&#10;&#10;Description automatically generated">
            <a:extLst>
              <a:ext uri="{FF2B5EF4-FFF2-40B4-BE49-F238E27FC236}">
                <a16:creationId xmlns:a16="http://schemas.microsoft.com/office/drawing/2014/main" id="{3DA72818-9068-A341-8694-D269CB2552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10" y="86667"/>
            <a:ext cx="1924390" cy="672728"/>
          </a:xfrm>
          <a:prstGeom prst="rect">
            <a:avLst/>
          </a:prstGeom>
        </p:spPr>
      </p:pic>
      <p:sp>
        <p:nvSpPr>
          <p:cNvPr id="5" name="TextBox 4">
            <a:extLst>
              <a:ext uri="{FF2B5EF4-FFF2-40B4-BE49-F238E27FC236}">
                <a16:creationId xmlns:a16="http://schemas.microsoft.com/office/drawing/2014/main" id="{2A86BE85-AB2B-AA41-A588-B4706A3B1AF6}"/>
              </a:ext>
            </a:extLst>
          </p:cNvPr>
          <p:cNvSpPr txBox="1"/>
          <p:nvPr/>
        </p:nvSpPr>
        <p:spPr>
          <a:xfrm>
            <a:off x="3953232" y="1854805"/>
            <a:ext cx="1688431" cy="400110"/>
          </a:xfrm>
          <a:prstGeom prst="rect">
            <a:avLst/>
          </a:prstGeom>
          <a:noFill/>
        </p:spPr>
        <p:txBody>
          <a:bodyPr wrap="square" rtlCol="0">
            <a:spAutoFit/>
          </a:bodyPr>
          <a:lstStyle/>
          <a:p>
            <a:pPr algn="ctr"/>
            <a:r>
              <a:rPr lang="en-GB" sz="2000">
                <a:ea typeface="Segoe UI" panose="020B0502040204020203" pitchFamily="34" charset="0"/>
                <a:cs typeface="Segoe UI" panose="020B0502040204020203" pitchFamily="34" charset="0"/>
              </a:rPr>
              <a:t>Add a star</a:t>
            </a:r>
          </a:p>
        </p:txBody>
      </p:sp>
      <p:cxnSp>
        <p:nvCxnSpPr>
          <p:cNvPr id="9" name="Straight Arrow Connector 8">
            <a:extLst>
              <a:ext uri="{FF2B5EF4-FFF2-40B4-BE49-F238E27FC236}">
                <a16:creationId xmlns:a16="http://schemas.microsoft.com/office/drawing/2014/main" id="{DF9A1490-E91F-C04E-9070-8909D1A585A3}"/>
              </a:ext>
            </a:extLst>
          </p:cNvPr>
          <p:cNvCxnSpPr>
            <a:cxnSpLocks/>
          </p:cNvCxnSpPr>
          <p:nvPr/>
        </p:nvCxnSpPr>
        <p:spPr>
          <a:xfrm>
            <a:off x="5370442" y="2219698"/>
            <a:ext cx="2478157" cy="30678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itre 2">
            <a:extLst>
              <a:ext uri="{FF2B5EF4-FFF2-40B4-BE49-F238E27FC236}">
                <a16:creationId xmlns:a16="http://schemas.microsoft.com/office/drawing/2014/main" id="{886D4C57-6E06-CA4E-8A33-A41D8775243B}"/>
              </a:ext>
            </a:extLst>
          </p:cNvPr>
          <p:cNvSpPr txBox="1">
            <a:spLocks/>
          </p:cNvSpPr>
          <p:nvPr/>
        </p:nvSpPr>
        <p:spPr>
          <a:xfrm>
            <a:off x="2409331" y="128260"/>
            <a:ext cx="4325338" cy="593896"/>
          </a:xfrm>
          <a:prstGeom prst="rect">
            <a:avLst/>
          </a:prstGeom>
        </p:spPr>
        <p:txBody>
          <a:bodyPr anchor="ctr"/>
          <a:lstStyle>
            <a:lvl1pPr algn="ctr" defTabSz="1015905" rtl="0" eaLnBrk="1" latinLnBrk="0" hangingPunct="1">
              <a:spcBef>
                <a:spcPct val="0"/>
              </a:spcBef>
              <a:buNone/>
              <a:defRPr sz="1600" b="1" i="0" kern="1200" spc="100" baseline="0">
                <a:solidFill>
                  <a:schemeClr val="tx1"/>
                </a:solidFill>
                <a:latin typeface="Trebuchet MS" panose="020B0703020202090204" pitchFamily="34" charset="0"/>
                <a:ea typeface="+mj-ea"/>
                <a:cs typeface="+mj-cs"/>
              </a:defRPr>
            </a:lvl1pPr>
          </a:lstStyle>
          <a:p>
            <a:r>
              <a:rPr lang="en-GB"/>
              <a:t>How can I contribute to MAPIE ?</a:t>
            </a:r>
          </a:p>
        </p:txBody>
      </p:sp>
      <p:sp>
        <p:nvSpPr>
          <p:cNvPr id="2" name="Rectangle 1">
            <a:extLst>
              <a:ext uri="{FF2B5EF4-FFF2-40B4-BE49-F238E27FC236}">
                <a16:creationId xmlns:a16="http://schemas.microsoft.com/office/drawing/2014/main" id="{06BB1444-49E9-EB4F-9A01-C613F56FB85C}"/>
              </a:ext>
            </a:extLst>
          </p:cNvPr>
          <p:cNvSpPr/>
          <p:nvPr/>
        </p:nvSpPr>
        <p:spPr>
          <a:xfrm>
            <a:off x="2042300" y="834738"/>
            <a:ext cx="5059398" cy="369332"/>
          </a:xfrm>
          <a:prstGeom prst="rect">
            <a:avLst/>
          </a:prstGeom>
        </p:spPr>
        <p:txBody>
          <a:bodyPr wrap="none">
            <a:spAutoFit/>
          </a:bodyPr>
          <a:lstStyle/>
          <a:p>
            <a:r>
              <a:rPr lang="en-GB">
                <a:hlinkClick r:id="rId4"/>
              </a:rPr>
              <a:t>https://github.com/scikit-learn-contrib/MAPIE</a:t>
            </a:r>
            <a:endParaRPr lang="en-GB"/>
          </a:p>
        </p:txBody>
      </p:sp>
      <p:pic>
        <p:nvPicPr>
          <p:cNvPr id="18" name="Picture 2">
            <a:hlinkClick r:id="rId5"/>
            <a:extLst>
              <a:ext uri="{FF2B5EF4-FFF2-40B4-BE49-F238E27FC236}">
                <a16:creationId xmlns:a16="http://schemas.microsoft.com/office/drawing/2014/main" id="{F60783DB-5F53-344D-87D5-F668B3AE03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958" y="4131038"/>
            <a:ext cx="684000" cy="684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a:hlinkClick r:id="rId7"/>
            <a:extLst>
              <a:ext uri="{FF2B5EF4-FFF2-40B4-BE49-F238E27FC236}">
                <a16:creationId xmlns:a16="http://schemas.microsoft.com/office/drawing/2014/main" id="{950BCC93-0EF5-0045-A4D2-54F44DCD611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46246" y="4147385"/>
            <a:ext cx="912000" cy="684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4">
            <a:extLst>
              <a:ext uri="{FF2B5EF4-FFF2-40B4-BE49-F238E27FC236}">
                <a16:creationId xmlns:a16="http://schemas.microsoft.com/office/drawing/2014/main" id="{38BAFFB7-019F-7F4A-B414-F0D0BF218832}"/>
              </a:ext>
            </a:extLst>
          </p:cNvPr>
          <p:cNvPicPr>
            <a:picLocks noChangeAspect="1"/>
          </p:cNvPicPr>
          <p:nvPr/>
        </p:nvPicPr>
        <p:blipFill>
          <a:blip r:embed="rId9"/>
          <a:stretch>
            <a:fillRect/>
          </a:stretch>
        </p:blipFill>
        <p:spPr>
          <a:xfrm>
            <a:off x="2773301" y="4799209"/>
            <a:ext cx="781176" cy="180271"/>
          </a:xfrm>
          <a:prstGeom prst="rect">
            <a:avLst/>
          </a:prstGeom>
        </p:spPr>
      </p:pic>
      <p:pic>
        <p:nvPicPr>
          <p:cNvPr id="26" name="Picture 12" descr="Codecov · GitHub">
            <a:hlinkClick r:id="rId10"/>
            <a:extLst>
              <a:ext uri="{FF2B5EF4-FFF2-40B4-BE49-F238E27FC236}">
                <a16:creationId xmlns:a16="http://schemas.microsoft.com/office/drawing/2014/main" id="{90E4723B-03BE-5246-B40B-B78A8F66B22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26276" y="4202265"/>
            <a:ext cx="541546" cy="54154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scikit-learn-contrib · GitHub">
            <a:extLst>
              <a:ext uri="{FF2B5EF4-FFF2-40B4-BE49-F238E27FC236}">
                <a16:creationId xmlns:a16="http://schemas.microsoft.com/office/drawing/2014/main" id="{8A59F800-29AE-DD4C-AF7D-D04CD4A6AD3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37915" y="4033385"/>
            <a:ext cx="912000" cy="912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onda-forge · GitHub">
            <a:extLst>
              <a:ext uri="{FF2B5EF4-FFF2-40B4-BE49-F238E27FC236}">
                <a16:creationId xmlns:a16="http://schemas.microsoft.com/office/drawing/2014/main" id="{7E54C69F-F9AA-CF48-9CDE-A5A71AEB9E0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54576" y="4033386"/>
            <a:ext cx="911999" cy="91199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Read the Docs (@readthedocs) | Twitter">
            <a:extLst>
              <a:ext uri="{FF2B5EF4-FFF2-40B4-BE49-F238E27FC236}">
                <a16:creationId xmlns:a16="http://schemas.microsoft.com/office/drawing/2014/main" id="{B4AB16CC-AB43-6C4C-93E4-1E600C20DF0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73999" y="4131038"/>
            <a:ext cx="1302849" cy="6840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06BBB2A-C8A1-4D46-8049-57B5D5819614}"/>
              </a:ext>
            </a:extLst>
          </p:cNvPr>
          <p:cNvSpPr txBox="1"/>
          <p:nvPr/>
        </p:nvSpPr>
        <p:spPr>
          <a:xfrm>
            <a:off x="1228958" y="1264609"/>
            <a:ext cx="6239233" cy="459357"/>
          </a:xfrm>
          <a:prstGeom prst="rect">
            <a:avLst/>
          </a:prstGeom>
          <a:noFill/>
        </p:spPr>
        <p:txBody>
          <a:bodyPr wrap="square">
            <a:spAutoFit/>
          </a:bodyPr>
          <a:lstStyle/>
          <a:p>
            <a:pPr marL="296327" lvl="1" indent="0" algn="ctr">
              <a:lnSpc>
                <a:spcPct val="150000"/>
              </a:lnSpc>
              <a:buNone/>
            </a:pPr>
            <a:r>
              <a:rPr lang="en-GB" sz="1800">
                <a:solidFill>
                  <a:schemeClr val="bg1"/>
                </a:solidFill>
                <a:highlight>
                  <a:srgbClr val="000000"/>
                </a:highlight>
                <a:latin typeface="Monaco" pitchFamily="2" charset="77"/>
                <a:ea typeface="Segoe UI" panose="020B0502040204020203" pitchFamily="34" charset="0"/>
                <a:cs typeface="Segoe UI" panose="020B0502040204020203" pitchFamily="34" charset="0"/>
              </a:rPr>
              <a:t>pip install </a:t>
            </a:r>
            <a:r>
              <a:rPr lang="en-GB" sz="1800" err="1">
                <a:solidFill>
                  <a:schemeClr val="bg1"/>
                </a:solidFill>
                <a:highlight>
                  <a:srgbClr val="000000"/>
                </a:highlight>
                <a:latin typeface="Monaco" pitchFamily="2" charset="77"/>
                <a:ea typeface="Segoe UI" panose="020B0502040204020203" pitchFamily="34" charset="0"/>
                <a:cs typeface="Segoe UI" panose="020B0502040204020203" pitchFamily="34" charset="0"/>
              </a:rPr>
              <a:t>mapie</a:t>
            </a:r>
            <a:r>
              <a:rPr lang="en-GB" sz="1800">
                <a:solidFill>
                  <a:schemeClr val="bg1"/>
                </a:solidFill>
                <a:latin typeface="Monaco" pitchFamily="2" charset="77"/>
                <a:ea typeface="Segoe UI" panose="020B0502040204020203" pitchFamily="34" charset="0"/>
                <a:cs typeface="Segoe UI" panose="020B0502040204020203" pitchFamily="34" charset="0"/>
              </a:rPr>
              <a:t> </a:t>
            </a:r>
            <a:r>
              <a:rPr lang="en-GB" sz="1800">
                <a:solidFill>
                  <a:schemeClr val="bg1"/>
                </a:solidFill>
                <a:highlight>
                  <a:srgbClr val="000000"/>
                </a:highlight>
                <a:latin typeface="Monaco" pitchFamily="2" charset="77"/>
                <a:ea typeface="Segoe UI" panose="020B0502040204020203" pitchFamily="34" charset="0"/>
                <a:cs typeface="Segoe UI" panose="020B0502040204020203" pitchFamily="34" charset="0"/>
              </a:rPr>
              <a:t>conda install </a:t>
            </a:r>
            <a:r>
              <a:rPr lang="en-GB" sz="1800" err="1">
                <a:solidFill>
                  <a:schemeClr val="bg1"/>
                </a:solidFill>
                <a:highlight>
                  <a:srgbClr val="000000"/>
                </a:highlight>
                <a:latin typeface="Monaco" pitchFamily="2" charset="77"/>
                <a:ea typeface="Segoe UI" panose="020B0502040204020203" pitchFamily="34" charset="0"/>
                <a:cs typeface="Segoe UI" panose="020B0502040204020203" pitchFamily="34" charset="0"/>
              </a:rPr>
              <a:t>mapie</a:t>
            </a:r>
            <a:endParaRPr lang="en-GB" sz="1800">
              <a:solidFill>
                <a:schemeClr val="bg1"/>
              </a:solidFill>
              <a:highlight>
                <a:srgbClr val="000000"/>
              </a:highlight>
              <a:latin typeface="Monaco" pitchFamily="2" charset="77"/>
              <a:ea typeface="Segoe UI" panose="020B0502040204020203" pitchFamily="34" charset="0"/>
              <a:cs typeface="Segoe UI" panose="020B0502040204020203" pitchFamily="34" charset="0"/>
            </a:endParaRPr>
          </a:p>
        </p:txBody>
      </p:sp>
      <p:cxnSp>
        <p:nvCxnSpPr>
          <p:cNvPr id="21" name="Straight Arrow Connector 20">
            <a:extLst>
              <a:ext uri="{FF2B5EF4-FFF2-40B4-BE49-F238E27FC236}">
                <a16:creationId xmlns:a16="http://schemas.microsoft.com/office/drawing/2014/main" id="{3A4794A3-95D6-4944-878B-5FC3A1F5CD99}"/>
              </a:ext>
            </a:extLst>
          </p:cNvPr>
          <p:cNvCxnSpPr>
            <a:cxnSpLocks/>
          </p:cNvCxnSpPr>
          <p:nvPr/>
        </p:nvCxnSpPr>
        <p:spPr>
          <a:xfrm flipH="1" flipV="1">
            <a:off x="2409331" y="3279936"/>
            <a:ext cx="787718" cy="27561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39DCAC1-0AFB-0D43-B105-5A7F4B5DE86E}"/>
              </a:ext>
            </a:extLst>
          </p:cNvPr>
          <p:cNvSpPr txBox="1"/>
          <p:nvPr/>
        </p:nvSpPr>
        <p:spPr>
          <a:xfrm>
            <a:off x="2926276" y="3543619"/>
            <a:ext cx="3921272" cy="400110"/>
          </a:xfrm>
          <a:prstGeom prst="rect">
            <a:avLst/>
          </a:prstGeom>
          <a:noFill/>
        </p:spPr>
        <p:txBody>
          <a:bodyPr wrap="square" rtlCol="0">
            <a:spAutoFit/>
          </a:bodyPr>
          <a:lstStyle/>
          <a:p>
            <a:pPr algn="ctr"/>
            <a:r>
              <a:rPr lang="en-GB" sz="2000">
                <a:ea typeface="Segoe UI" panose="020B0502040204020203" pitchFamily="34" charset="0"/>
                <a:cs typeface="Segoe UI" panose="020B0502040204020203" pitchFamily="34" charset="0"/>
              </a:rPr>
              <a:t>Submit a new implementation</a:t>
            </a:r>
          </a:p>
        </p:txBody>
      </p:sp>
    </p:spTree>
    <p:extLst>
      <p:ext uri="{BB962C8B-B14F-4D97-AF65-F5344CB8AC3E}">
        <p14:creationId xmlns:p14="http://schemas.microsoft.com/office/powerpoint/2010/main" val="41078439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Une image contenant extérieur, montagne, air, arrière-plan&#10;&#10;Description générée automatiquement">
            <a:extLst>
              <a:ext uri="{FF2B5EF4-FFF2-40B4-BE49-F238E27FC236}">
                <a16:creationId xmlns:a16="http://schemas.microsoft.com/office/drawing/2014/main" id="{A9565ECE-890B-894F-8BF8-90DB6FB6AB6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771550"/>
            <a:ext cx="9144000" cy="4371950"/>
          </a:xfrm>
          <a:prstGeom prst="rect">
            <a:avLst/>
          </a:prstGeom>
        </p:spPr>
      </p:pic>
      <p:pic>
        <p:nvPicPr>
          <p:cNvPr id="8" name="Graphique 7">
            <a:extLst>
              <a:ext uri="{FF2B5EF4-FFF2-40B4-BE49-F238E27FC236}">
                <a16:creationId xmlns:a16="http://schemas.microsoft.com/office/drawing/2014/main" id="{5E135302-0154-EC4E-921A-00FE2CEFFDF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34382" y="1217091"/>
            <a:ext cx="1675236" cy="1518184"/>
          </a:xfrm>
          <a:prstGeom prst="rect">
            <a:avLst/>
          </a:prstGeom>
        </p:spPr>
      </p:pic>
      <p:sp>
        <p:nvSpPr>
          <p:cNvPr id="7" name="Espace réservé du texte 14">
            <a:extLst>
              <a:ext uri="{FF2B5EF4-FFF2-40B4-BE49-F238E27FC236}">
                <a16:creationId xmlns:a16="http://schemas.microsoft.com/office/drawing/2014/main" id="{26A898DC-95BF-C44D-BFCA-15BD760E73BB}"/>
              </a:ext>
            </a:extLst>
          </p:cNvPr>
          <p:cNvSpPr txBox="1">
            <a:spLocks/>
          </p:cNvSpPr>
          <p:nvPr/>
        </p:nvSpPr>
        <p:spPr>
          <a:xfrm>
            <a:off x="1828800" y="180654"/>
            <a:ext cx="5486400" cy="360463"/>
          </a:xfrm>
          <a:prstGeom prst="rect">
            <a:avLst/>
          </a:prstGeom>
        </p:spPr>
        <p:txBody>
          <a:bodyPr lIns="0" tIns="0" bIns="0">
            <a:noAutofit/>
          </a:bodyPr>
          <a:lstStyle>
            <a:lvl1pPr marL="0" indent="0" algn="l" defTabSz="914333" rtl="0" eaLnBrk="1" latinLnBrk="0" hangingPunct="1">
              <a:spcBef>
                <a:spcPct val="20000"/>
              </a:spcBef>
              <a:buFontTx/>
              <a:buNone/>
              <a:tabLst/>
              <a:defRPr sz="1400" b="0" i="0" kern="1200" baseline="0">
                <a:solidFill>
                  <a:schemeClr val="tx1"/>
                </a:solidFill>
                <a:latin typeface="+mn-lt"/>
                <a:ea typeface="Nunito" panose="02000503030000020003" pitchFamily="2" charset="77"/>
                <a:cs typeface="Futura Medium" panose="020B0602020204020303" pitchFamily="34" charset="-79"/>
              </a:defRPr>
            </a:lvl1pPr>
            <a:lvl2pPr marL="534988" indent="-268288" algn="l" defTabSz="914333" rtl="0" eaLnBrk="1" latinLnBrk="0" hangingPunct="1">
              <a:spcBef>
                <a:spcPct val="20000"/>
              </a:spcBef>
              <a:buFont typeface="Arial" panose="020B0604020202020204" pitchFamily="34" charset="0"/>
              <a:buChar char="–"/>
              <a:tabLst/>
              <a:defRPr sz="1200" kern="1200">
                <a:solidFill>
                  <a:schemeClr val="tx1"/>
                </a:solidFill>
                <a:latin typeface="Nunito" panose="02000503030000020003" pitchFamily="2" charset="77"/>
                <a:ea typeface="Nunito" panose="02000503030000020003" pitchFamily="2" charset="77"/>
                <a:cs typeface="Nunito" panose="02000503030000020003" pitchFamily="2" charset="77"/>
              </a:defRPr>
            </a:lvl2pPr>
            <a:lvl3pPr marL="712788" indent="-177800" algn="l" defTabSz="914333" rtl="0" eaLnBrk="1" latinLnBrk="0" hangingPunct="1">
              <a:spcBef>
                <a:spcPct val="20000"/>
              </a:spcBef>
              <a:buFont typeface="Wingdings" charset="2"/>
              <a:buChar char="§"/>
              <a:tabLst/>
              <a:defRPr sz="1000" kern="1200">
                <a:solidFill>
                  <a:schemeClr val="tx1"/>
                </a:solidFill>
                <a:latin typeface="Nunito" panose="02000503030000020003" pitchFamily="2" charset="77"/>
                <a:ea typeface="Nunito" panose="02000503030000020003" pitchFamily="2" charset="77"/>
                <a:cs typeface="Nunito" panose="02000503030000020003" pitchFamily="2" charset="77"/>
              </a:defRPr>
            </a:lvl3pPr>
            <a:lvl4pPr marL="892175" indent="-179388" algn="l" defTabSz="914333" rtl="0" eaLnBrk="1" latinLnBrk="0" hangingPunct="1">
              <a:spcBef>
                <a:spcPct val="20000"/>
              </a:spcBef>
              <a:buFont typeface="Arial" panose="020B0604020202020204" pitchFamily="34" charset="0"/>
              <a:buChar char="–"/>
              <a:tabLst/>
              <a:defRPr sz="1000" kern="1200">
                <a:solidFill>
                  <a:schemeClr val="tx1"/>
                </a:solidFill>
                <a:latin typeface="Nunito" panose="02000503030000020003" pitchFamily="2" charset="77"/>
                <a:ea typeface="Nunito" panose="02000503030000020003" pitchFamily="2" charset="77"/>
                <a:cs typeface="Nunito" panose="02000503030000020003" pitchFamily="2" charset="77"/>
              </a:defRPr>
            </a:lvl4pPr>
            <a:lvl5pPr marL="1022350" indent="-130175" algn="l" defTabSz="914333" rtl="0" eaLnBrk="1" latinLnBrk="0" hangingPunct="1">
              <a:spcBef>
                <a:spcPct val="20000"/>
              </a:spcBef>
              <a:buFont typeface="Arial" panose="020B0604020202020204" pitchFamily="34" charset="0"/>
              <a:buChar char="»"/>
              <a:tabLst/>
              <a:defRPr sz="900" kern="1200">
                <a:solidFill>
                  <a:schemeClr val="tx1"/>
                </a:solidFill>
                <a:latin typeface="Nunito" panose="02000503030000020003" pitchFamily="2" charset="77"/>
                <a:ea typeface="Nunito" panose="02000503030000020003" pitchFamily="2" charset="77"/>
                <a:cs typeface="Nunito" panose="02000503030000020003" pitchFamily="2" charset="77"/>
              </a:defRPr>
            </a:lvl5pPr>
            <a:lvl6pPr marL="2514411"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78"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44"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909"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50467" indent="-250467" algn="ctr">
              <a:defRPr/>
            </a:pPr>
            <a:r>
              <a:rPr lang="fr-FR" sz="2800" b="1" err="1"/>
              <a:t>Thanks</a:t>
            </a:r>
            <a:r>
              <a:rPr lang="fr-FR" sz="2800" b="1"/>
              <a:t> </a:t>
            </a:r>
          </a:p>
        </p:txBody>
      </p:sp>
      <p:pic>
        <p:nvPicPr>
          <p:cNvPr id="6146" name="Picture 2" descr="Homepage - confiance.ai">
            <a:extLst>
              <a:ext uri="{FF2B5EF4-FFF2-40B4-BE49-F238E27FC236}">
                <a16:creationId xmlns:a16="http://schemas.microsoft.com/office/drawing/2014/main" id="{D0FE15B4-AE11-A946-B7A1-CDCAD17DEF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3939791"/>
            <a:ext cx="1512795" cy="106226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Michelin - Fiche Tikographie">
            <a:extLst>
              <a:ext uri="{FF2B5EF4-FFF2-40B4-BE49-F238E27FC236}">
                <a16:creationId xmlns:a16="http://schemas.microsoft.com/office/drawing/2014/main" id="{05F05498-F134-724A-A4DA-5EBB14B814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564" y="3997214"/>
            <a:ext cx="1675236" cy="947419"/>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4A9B824A-EB61-8942-85BD-D477024EFC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82476" y="4269377"/>
            <a:ext cx="2226039" cy="491970"/>
          </a:xfrm>
          <a:prstGeom prst="rect">
            <a:avLst/>
          </a:prstGeom>
          <a:noFill/>
          <a:extLst>
            <a:ext uri="{909E8E84-426E-40DD-AFC4-6F175D3DCCD1}">
              <a14:hiddenFill xmlns:a14="http://schemas.microsoft.com/office/drawing/2010/main">
                <a:solidFill>
                  <a:srgbClr val="FFFFFF"/>
                </a:solidFill>
              </a14:hiddenFill>
            </a:ext>
          </a:extLst>
        </p:spPr>
      </p:pic>
      <p:sp>
        <p:nvSpPr>
          <p:cNvPr id="11" name="Espace réservé du texte 14">
            <a:extLst>
              <a:ext uri="{FF2B5EF4-FFF2-40B4-BE49-F238E27FC236}">
                <a16:creationId xmlns:a16="http://schemas.microsoft.com/office/drawing/2014/main" id="{FAEF8638-42B7-FE43-AEDB-166620B5B454}"/>
              </a:ext>
            </a:extLst>
          </p:cNvPr>
          <p:cNvSpPr txBox="1">
            <a:spLocks/>
          </p:cNvSpPr>
          <p:nvPr/>
        </p:nvSpPr>
        <p:spPr>
          <a:xfrm>
            <a:off x="1828800" y="3526761"/>
            <a:ext cx="5486400" cy="360463"/>
          </a:xfrm>
          <a:prstGeom prst="rect">
            <a:avLst/>
          </a:prstGeom>
        </p:spPr>
        <p:txBody>
          <a:bodyPr lIns="0" tIns="0" bIns="0">
            <a:noAutofit/>
          </a:bodyPr>
          <a:lstStyle>
            <a:lvl1pPr marL="0" indent="0" algn="l" defTabSz="914333" rtl="0" eaLnBrk="1" latinLnBrk="0" hangingPunct="1">
              <a:spcBef>
                <a:spcPct val="20000"/>
              </a:spcBef>
              <a:buFontTx/>
              <a:buNone/>
              <a:tabLst/>
              <a:defRPr sz="1400" b="0" i="0" kern="1200" baseline="0">
                <a:solidFill>
                  <a:schemeClr val="tx1"/>
                </a:solidFill>
                <a:latin typeface="+mn-lt"/>
                <a:ea typeface="Nunito" panose="02000503030000020003" pitchFamily="2" charset="77"/>
                <a:cs typeface="Futura Medium" panose="020B0602020204020303" pitchFamily="34" charset="-79"/>
              </a:defRPr>
            </a:lvl1pPr>
            <a:lvl2pPr marL="534988" indent="-268288" algn="l" defTabSz="914333" rtl="0" eaLnBrk="1" latinLnBrk="0" hangingPunct="1">
              <a:spcBef>
                <a:spcPct val="20000"/>
              </a:spcBef>
              <a:buFont typeface="Arial" panose="020B0604020202020204" pitchFamily="34" charset="0"/>
              <a:buChar char="–"/>
              <a:tabLst/>
              <a:defRPr sz="1200" kern="1200">
                <a:solidFill>
                  <a:schemeClr val="tx1"/>
                </a:solidFill>
                <a:latin typeface="Nunito" panose="02000503030000020003" pitchFamily="2" charset="77"/>
                <a:ea typeface="Nunito" panose="02000503030000020003" pitchFamily="2" charset="77"/>
                <a:cs typeface="Nunito" panose="02000503030000020003" pitchFamily="2" charset="77"/>
              </a:defRPr>
            </a:lvl2pPr>
            <a:lvl3pPr marL="712788" indent="-177800" algn="l" defTabSz="914333" rtl="0" eaLnBrk="1" latinLnBrk="0" hangingPunct="1">
              <a:spcBef>
                <a:spcPct val="20000"/>
              </a:spcBef>
              <a:buFont typeface="Wingdings" charset="2"/>
              <a:buChar char="§"/>
              <a:tabLst/>
              <a:defRPr sz="1000" kern="1200">
                <a:solidFill>
                  <a:schemeClr val="tx1"/>
                </a:solidFill>
                <a:latin typeface="Nunito" panose="02000503030000020003" pitchFamily="2" charset="77"/>
                <a:ea typeface="Nunito" panose="02000503030000020003" pitchFamily="2" charset="77"/>
                <a:cs typeface="Nunito" panose="02000503030000020003" pitchFamily="2" charset="77"/>
              </a:defRPr>
            </a:lvl3pPr>
            <a:lvl4pPr marL="892175" indent="-179388" algn="l" defTabSz="914333" rtl="0" eaLnBrk="1" latinLnBrk="0" hangingPunct="1">
              <a:spcBef>
                <a:spcPct val="20000"/>
              </a:spcBef>
              <a:buFont typeface="Arial" panose="020B0604020202020204" pitchFamily="34" charset="0"/>
              <a:buChar char="–"/>
              <a:tabLst/>
              <a:defRPr sz="1000" kern="1200">
                <a:solidFill>
                  <a:schemeClr val="tx1"/>
                </a:solidFill>
                <a:latin typeface="Nunito" panose="02000503030000020003" pitchFamily="2" charset="77"/>
                <a:ea typeface="Nunito" panose="02000503030000020003" pitchFamily="2" charset="77"/>
                <a:cs typeface="Nunito" panose="02000503030000020003" pitchFamily="2" charset="77"/>
              </a:defRPr>
            </a:lvl4pPr>
            <a:lvl5pPr marL="1022350" indent="-130175" algn="l" defTabSz="914333" rtl="0" eaLnBrk="1" latinLnBrk="0" hangingPunct="1">
              <a:spcBef>
                <a:spcPct val="20000"/>
              </a:spcBef>
              <a:buFont typeface="Arial" panose="020B0604020202020204" pitchFamily="34" charset="0"/>
              <a:buChar char="»"/>
              <a:tabLst/>
              <a:defRPr sz="900" kern="1200">
                <a:solidFill>
                  <a:schemeClr val="tx1"/>
                </a:solidFill>
                <a:latin typeface="Nunito" panose="02000503030000020003" pitchFamily="2" charset="77"/>
                <a:ea typeface="Nunito" panose="02000503030000020003" pitchFamily="2" charset="77"/>
                <a:cs typeface="Nunito" panose="02000503030000020003" pitchFamily="2" charset="77"/>
              </a:defRPr>
            </a:lvl5pPr>
            <a:lvl6pPr marL="2514411"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78"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44"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909" indent="-228582" algn="l" defTabSz="9143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50467" indent="-250467" algn="ctr">
              <a:defRPr/>
            </a:pPr>
            <a:r>
              <a:rPr lang="fr-FR" sz="2000" b="1">
                <a:solidFill>
                  <a:schemeClr val="bg1"/>
                </a:solidFill>
              </a:rPr>
              <a:t>In </a:t>
            </a:r>
            <a:r>
              <a:rPr lang="fr-FR" sz="2000" b="1" err="1">
                <a:solidFill>
                  <a:schemeClr val="bg1"/>
                </a:solidFill>
              </a:rPr>
              <a:t>particular</a:t>
            </a:r>
            <a:r>
              <a:rPr lang="fr-FR" sz="2000" b="1">
                <a:solidFill>
                  <a:schemeClr val="bg1"/>
                </a:solidFill>
              </a:rPr>
              <a:t> to </a:t>
            </a:r>
            <a:r>
              <a:rPr lang="fr-FR" sz="2000" b="1" err="1">
                <a:solidFill>
                  <a:schemeClr val="bg1"/>
                </a:solidFill>
              </a:rPr>
              <a:t>our</a:t>
            </a:r>
            <a:r>
              <a:rPr lang="fr-FR" sz="2000" b="1">
                <a:solidFill>
                  <a:schemeClr val="bg1"/>
                </a:solidFill>
              </a:rPr>
              <a:t> </a:t>
            </a:r>
            <a:r>
              <a:rPr lang="fr-FR" sz="2000" b="1" err="1">
                <a:solidFill>
                  <a:schemeClr val="bg1"/>
                </a:solidFill>
              </a:rPr>
              <a:t>partners</a:t>
            </a:r>
            <a:endParaRPr lang="fr-FR" sz="2000" b="1">
              <a:solidFill>
                <a:schemeClr val="bg1"/>
              </a:solidFill>
            </a:endParaRPr>
          </a:p>
        </p:txBody>
      </p:sp>
      <p:pic>
        <p:nvPicPr>
          <p:cNvPr id="6152" name="Picture 8">
            <a:extLst>
              <a:ext uri="{FF2B5EF4-FFF2-40B4-BE49-F238E27FC236}">
                <a16:creationId xmlns:a16="http://schemas.microsoft.com/office/drawing/2014/main" id="{70F1EF9A-B80C-7D4F-9B23-211F25A7AE7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764" t="14679" r="5658" b="16683"/>
          <a:stretch/>
        </p:blipFill>
        <p:spPr bwMode="auto">
          <a:xfrm>
            <a:off x="4691627" y="4218982"/>
            <a:ext cx="2092414" cy="592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90108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5FCFF2F-870F-EC4E-BBF1-7412696209F9}"/>
              </a:ext>
            </a:extLst>
          </p:cNvPr>
          <p:cNvSpPr>
            <a:spLocks noGrp="1"/>
          </p:cNvSpPr>
          <p:nvPr>
            <p:ph type="title"/>
          </p:nvPr>
        </p:nvSpPr>
        <p:spPr/>
        <p:txBody>
          <a:bodyPr/>
          <a:lstStyle/>
          <a:p>
            <a:r>
              <a:rPr lang="en-GB"/>
              <a:t>The </a:t>
            </a:r>
            <a:r>
              <a:rPr lang="en-GB" err="1"/>
              <a:t>SimAI</a:t>
            </a:r>
            <a:r>
              <a:rPr lang="en-GB"/>
              <a:t> project in a nutshell</a:t>
            </a:r>
          </a:p>
        </p:txBody>
      </p:sp>
      <p:pic>
        <p:nvPicPr>
          <p:cNvPr id="4" name="Graphique 13">
            <a:extLst>
              <a:ext uri="{FF2B5EF4-FFF2-40B4-BE49-F238E27FC236}">
                <a16:creationId xmlns:a16="http://schemas.microsoft.com/office/drawing/2014/main" id="{8D237D8A-DC94-DA4D-BA51-80179DD8BAC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037286" y="3952982"/>
            <a:ext cx="1068670" cy="830128"/>
          </a:xfrm>
          <a:prstGeom prst="rect">
            <a:avLst/>
          </a:prstGeom>
        </p:spPr>
      </p:pic>
      <p:pic>
        <p:nvPicPr>
          <p:cNvPr id="7" name="Graphic 6">
            <a:extLst>
              <a:ext uri="{FF2B5EF4-FFF2-40B4-BE49-F238E27FC236}">
                <a16:creationId xmlns:a16="http://schemas.microsoft.com/office/drawing/2014/main" id="{6AE04FBF-7D2F-694F-82FA-57FF286DF7A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4859" y="3458092"/>
            <a:ext cx="833880" cy="363712"/>
          </a:xfrm>
          <a:prstGeom prst="rect">
            <a:avLst/>
          </a:prstGeom>
        </p:spPr>
      </p:pic>
      <p:pic>
        <p:nvPicPr>
          <p:cNvPr id="9" name="Graphic 8">
            <a:extLst>
              <a:ext uri="{FF2B5EF4-FFF2-40B4-BE49-F238E27FC236}">
                <a16:creationId xmlns:a16="http://schemas.microsoft.com/office/drawing/2014/main" id="{2A127EEE-0733-CC48-9B18-95452934B2F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19450" y="3515444"/>
            <a:ext cx="1114621" cy="253180"/>
          </a:xfrm>
          <a:prstGeom prst="rect">
            <a:avLst/>
          </a:prstGeom>
        </p:spPr>
      </p:pic>
      <p:pic>
        <p:nvPicPr>
          <p:cNvPr id="11" name="Graphic 10">
            <a:extLst>
              <a:ext uri="{FF2B5EF4-FFF2-40B4-BE49-F238E27FC236}">
                <a16:creationId xmlns:a16="http://schemas.microsoft.com/office/drawing/2014/main" id="{790E9E97-D0E2-E047-8048-96124B7BD2F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839791" y="2848194"/>
            <a:ext cx="949614" cy="557311"/>
          </a:xfrm>
          <a:prstGeom prst="rect">
            <a:avLst/>
          </a:prstGeom>
        </p:spPr>
      </p:pic>
      <p:pic>
        <p:nvPicPr>
          <p:cNvPr id="13" name="Graphic 12">
            <a:extLst>
              <a:ext uri="{FF2B5EF4-FFF2-40B4-BE49-F238E27FC236}">
                <a16:creationId xmlns:a16="http://schemas.microsoft.com/office/drawing/2014/main" id="{A03AC964-438A-2344-A597-5D446E7067D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23389" y="3054251"/>
            <a:ext cx="1114621" cy="184989"/>
          </a:xfrm>
          <a:prstGeom prst="rect">
            <a:avLst/>
          </a:prstGeom>
        </p:spPr>
      </p:pic>
      <p:sp>
        <p:nvSpPr>
          <p:cNvPr id="8" name="Ellipse 7">
            <a:extLst>
              <a:ext uri="{FF2B5EF4-FFF2-40B4-BE49-F238E27FC236}">
                <a16:creationId xmlns:a16="http://schemas.microsoft.com/office/drawing/2014/main" id="{A5D465BB-48E8-453E-8D74-745DB2B4B7CF}"/>
              </a:ext>
            </a:extLst>
          </p:cNvPr>
          <p:cNvSpPr/>
          <p:nvPr/>
        </p:nvSpPr>
        <p:spPr>
          <a:xfrm>
            <a:off x="1052894" y="1121726"/>
            <a:ext cx="1623560" cy="1619389"/>
          </a:xfrm>
          <a:prstGeom prst="ellipse">
            <a:avLst/>
          </a:prstGeom>
          <a:solidFill>
            <a:schemeClr val="accent1"/>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4000" b="1">
                <a:solidFill>
                  <a:schemeClr val="bg1"/>
                </a:solidFill>
                <a:latin typeface="Trebuchet MS" panose="020B0703020202090204" pitchFamily="34" charset="0"/>
                <a:ea typeface="Segoe UI" panose="020B0502040204020203" pitchFamily="34" charset="0"/>
                <a:cs typeface="Segoe UI"/>
              </a:rPr>
              <a:t>4</a:t>
            </a:r>
            <a:endParaRPr lang="en-GB" sz="1400" b="1">
              <a:solidFill>
                <a:schemeClr val="bg1"/>
              </a:solidFill>
              <a:latin typeface="Trebuchet MS" panose="020B0703020202090204" pitchFamily="34" charset="0"/>
              <a:ea typeface="Segoe UI" panose="020B0502040204020203" pitchFamily="34" charset="0"/>
              <a:cs typeface="Segoe UI" panose="020B0502040204020203" pitchFamily="34" charset="0"/>
            </a:endParaRPr>
          </a:p>
          <a:p>
            <a:pPr algn="ctr"/>
            <a:r>
              <a:rPr lang="en-GB" sz="1400" b="1">
                <a:solidFill>
                  <a:schemeClr val="bg1"/>
                </a:solidFill>
                <a:latin typeface="Trebuchet MS" panose="020B0703020202090204" pitchFamily="34" charset="0"/>
                <a:ea typeface="Segoe UI" panose="020B0502040204020203" pitchFamily="34" charset="0"/>
                <a:cs typeface="Segoe UI"/>
              </a:rPr>
              <a:t>partners</a:t>
            </a:r>
            <a:endParaRPr lang="en-GB" sz="1400" b="1">
              <a:solidFill>
                <a:schemeClr val="bg1"/>
              </a:solidFill>
              <a:latin typeface="Trebuchet MS" panose="020B0703020202090204" pitchFamily="34" charset="0"/>
              <a:ea typeface="Segoe UI" panose="020B0502040204020203" pitchFamily="34" charset="0"/>
              <a:cs typeface="Segoe UI" panose="020B0502040204020203" pitchFamily="34" charset="0"/>
            </a:endParaRPr>
          </a:p>
        </p:txBody>
      </p:sp>
      <p:sp>
        <p:nvSpPr>
          <p:cNvPr id="12" name="Ellipse 11">
            <a:extLst>
              <a:ext uri="{FF2B5EF4-FFF2-40B4-BE49-F238E27FC236}">
                <a16:creationId xmlns:a16="http://schemas.microsoft.com/office/drawing/2014/main" id="{ECB6742C-5B6C-4756-A18E-FD796F89E8D8}"/>
              </a:ext>
            </a:extLst>
          </p:cNvPr>
          <p:cNvSpPr/>
          <p:nvPr/>
        </p:nvSpPr>
        <p:spPr>
          <a:xfrm>
            <a:off x="3760637" y="1121726"/>
            <a:ext cx="1623560" cy="1619389"/>
          </a:xfrm>
          <a:prstGeom prst="ellipse">
            <a:avLst/>
          </a:prstGeom>
          <a:solidFill>
            <a:schemeClr val="accent3"/>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4000" b="1">
                <a:solidFill>
                  <a:schemeClr val="bg1"/>
                </a:solidFill>
                <a:latin typeface="Trebuchet MS" panose="020B0703020202090204" pitchFamily="34" charset="0"/>
                <a:ea typeface="Segoe UI" panose="020B0502040204020203" pitchFamily="34" charset="0"/>
                <a:cs typeface="Segoe UI"/>
              </a:rPr>
              <a:t>1</a:t>
            </a:r>
            <a:endParaRPr lang="en-GB" sz="1400" b="1">
              <a:solidFill>
                <a:schemeClr val="bg1"/>
              </a:solidFill>
              <a:latin typeface="Trebuchet MS" panose="020B0703020202090204" pitchFamily="34" charset="0"/>
              <a:ea typeface="Segoe UI" panose="020B0502040204020203" pitchFamily="34" charset="0"/>
              <a:cs typeface="Segoe UI" panose="020B0502040204020203" pitchFamily="34" charset="0"/>
            </a:endParaRPr>
          </a:p>
          <a:p>
            <a:pPr algn="ctr"/>
            <a:r>
              <a:rPr lang="en-GB" sz="1400" b="1">
                <a:solidFill>
                  <a:schemeClr val="bg1"/>
                </a:solidFill>
                <a:latin typeface="Trebuchet MS" panose="020B0703020202090204" pitchFamily="34" charset="0"/>
                <a:ea typeface="Segoe UI" panose="020B0502040204020203" pitchFamily="34" charset="0"/>
                <a:cs typeface="Segoe UI"/>
              </a:rPr>
              <a:t>goal </a:t>
            </a:r>
            <a:endParaRPr lang="en-GB" sz="1400" b="1">
              <a:solidFill>
                <a:schemeClr val="bg1"/>
              </a:solidFill>
              <a:latin typeface="Trebuchet MS" panose="020B0703020202090204" pitchFamily="34" charset="0"/>
              <a:ea typeface="Segoe UI" panose="020B0502040204020203" pitchFamily="34" charset="0"/>
              <a:cs typeface="Segoe UI" panose="020B0502040204020203" pitchFamily="34" charset="0"/>
            </a:endParaRPr>
          </a:p>
        </p:txBody>
      </p:sp>
      <p:sp>
        <p:nvSpPr>
          <p:cNvPr id="14" name="Ellipse 13">
            <a:extLst>
              <a:ext uri="{FF2B5EF4-FFF2-40B4-BE49-F238E27FC236}">
                <a16:creationId xmlns:a16="http://schemas.microsoft.com/office/drawing/2014/main" id="{99544AF5-3CA4-4B93-A607-BE1CC0A25295}"/>
              </a:ext>
            </a:extLst>
          </p:cNvPr>
          <p:cNvSpPr/>
          <p:nvPr/>
        </p:nvSpPr>
        <p:spPr>
          <a:xfrm>
            <a:off x="6680292" y="1121726"/>
            <a:ext cx="1623560" cy="1619389"/>
          </a:xfrm>
          <a:prstGeom prst="ellipse">
            <a:avLst/>
          </a:prstGeom>
          <a:solidFill>
            <a:schemeClr val="accent5"/>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4000" b="1">
                <a:solidFill>
                  <a:schemeClr val="bg1"/>
                </a:solidFill>
                <a:latin typeface="Trebuchet MS" panose="020B0703020202090204" pitchFamily="34" charset="0"/>
                <a:ea typeface="Segoe UI" panose="020B0502040204020203" pitchFamily="34" charset="0"/>
                <a:cs typeface="Segoe UI"/>
              </a:rPr>
              <a:t>2</a:t>
            </a:r>
            <a:r>
              <a:rPr lang="en-GB" sz="1400" b="1">
                <a:solidFill>
                  <a:schemeClr val="bg1"/>
                </a:solidFill>
                <a:latin typeface="Trebuchet MS" panose="020B0703020202090204" pitchFamily="34" charset="0"/>
                <a:ea typeface="Segoe UI" panose="020B0502040204020203" pitchFamily="34" charset="0"/>
                <a:cs typeface="Segoe UI"/>
              </a:rPr>
              <a:t> </a:t>
            </a:r>
            <a:endParaRPr lang="en-GB" sz="1400" b="1">
              <a:solidFill>
                <a:schemeClr val="bg1"/>
              </a:solidFill>
              <a:latin typeface="Trebuchet MS" panose="020B0703020202090204" pitchFamily="34" charset="0"/>
              <a:ea typeface="Segoe UI" panose="020B0502040204020203" pitchFamily="34" charset="0"/>
              <a:cs typeface="Segoe UI" panose="020B0502040204020203" pitchFamily="34" charset="0"/>
            </a:endParaRPr>
          </a:p>
          <a:p>
            <a:pPr algn="ctr"/>
            <a:r>
              <a:rPr lang="en-GB" sz="1400" b="1">
                <a:solidFill>
                  <a:schemeClr val="bg1"/>
                </a:solidFill>
                <a:latin typeface="Trebuchet MS" panose="020B0703020202090204" pitchFamily="34" charset="0"/>
                <a:ea typeface="Segoe UI" panose="020B0502040204020203" pitchFamily="34" charset="0"/>
                <a:cs typeface="Segoe UI"/>
              </a:rPr>
              <a:t>lines of work</a:t>
            </a:r>
            <a:endParaRPr lang="en-GB" sz="1400" b="1">
              <a:solidFill>
                <a:schemeClr val="bg1"/>
              </a:solidFill>
              <a:latin typeface="Trebuchet MS" panose="020B0703020202090204" pitchFamily="34" charset="0"/>
              <a:ea typeface="Segoe UI" panose="020B0502040204020203" pitchFamily="34" charset="0"/>
              <a:cs typeface="Segoe UI" panose="020B0502040204020203" pitchFamily="34" charset="0"/>
            </a:endParaRPr>
          </a:p>
        </p:txBody>
      </p:sp>
      <p:sp>
        <p:nvSpPr>
          <p:cNvPr id="10" name="ZoneTexte 9">
            <a:extLst>
              <a:ext uri="{FF2B5EF4-FFF2-40B4-BE49-F238E27FC236}">
                <a16:creationId xmlns:a16="http://schemas.microsoft.com/office/drawing/2014/main" id="{C65C9A29-8461-4E0B-A25D-527EC97B1008}"/>
              </a:ext>
            </a:extLst>
          </p:cNvPr>
          <p:cNvSpPr txBox="1"/>
          <p:nvPr/>
        </p:nvSpPr>
        <p:spPr>
          <a:xfrm>
            <a:off x="3479058" y="3081511"/>
            <a:ext cx="218421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a:cs typeface="Segoe UI"/>
              </a:rPr>
              <a:t>AI assistance of engineer in the design of tires</a:t>
            </a:r>
            <a:endParaRPr lang="en-GB"/>
          </a:p>
        </p:txBody>
      </p:sp>
      <p:sp>
        <p:nvSpPr>
          <p:cNvPr id="15" name="ZoneTexte 14">
            <a:extLst>
              <a:ext uri="{FF2B5EF4-FFF2-40B4-BE49-F238E27FC236}">
                <a16:creationId xmlns:a16="http://schemas.microsoft.com/office/drawing/2014/main" id="{1A4728FB-048C-45BB-AA34-4F1F51D94FD5}"/>
              </a:ext>
            </a:extLst>
          </p:cNvPr>
          <p:cNvSpPr txBox="1"/>
          <p:nvPr/>
        </p:nvSpPr>
        <p:spPr>
          <a:xfrm>
            <a:off x="6149674" y="3123226"/>
            <a:ext cx="268479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GB" sz="1200">
                <a:cs typeface="Segoe UI"/>
              </a:rPr>
              <a:t>AI Models Certifications</a:t>
            </a:r>
          </a:p>
          <a:p>
            <a:pPr marL="171450" indent="-171450">
              <a:buFont typeface="Arial"/>
              <a:buChar char="•"/>
            </a:pPr>
            <a:r>
              <a:rPr lang="en-GB" sz="1200">
                <a:cs typeface="Segoe UI"/>
              </a:rPr>
              <a:t>AI tire generation</a:t>
            </a:r>
          </a:p>
        </p:txBody>
      </p:sp>
    </p:spTree>
    <p:extLst>
      <p:ext uri="{BB962C8B-B14F-4D97-AF65-F5344CB8AC3E}">
        <p14:creationId xmlns:p14="http://schemas.microsoft.com/office/powerpoint/2010/main" val="23315347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phique 22">
            <a:extLst>
              <a:ext uri="{FF2B5EF4-FFF2-40B4-BE49-F238E27FC236}">
                <a16:creationId xmlns:a16="http://schemas.microsoft.com/office/drawing/2014/main" id="{7E42A84E-426B-6F4E-98CC-BA4FA1C3061E}"/>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30700" y="3701676"/>
            <a:ext cx="1141195" cy="1034208"/>
          </a:xfrm>
          <a:prstGeom prst="rect">
            <a:avLst/>
          </a:prstGeom>
        </p:spPr>
      </p:pic>
      <p:sp>
        <p:nvSpPr>
          <p:cNvPr id="16" name="Ellipse 15">
            <a:extLst>
              <a:ext uri="{FF2B5EF4-FFF2-40B4-BE49-F238E27FC236}">
                <a16:creationId xmlns:a16="http://schemas.microsoft.com/office/drawing/2014/main" id="{B8EA9E55-930F-D540-9C11-3BE861872777}"/>
              </a:ext>
            </a:extLst>
          </p:cNvPr>
          <p:cNvSpPr/>
          <p:nvPr/>
        </p:nvSpPr>
        <p:spPr>
          <a:xfrm>
            <a:off x="1615440" y="564167"/>
            <a:ext cx="771714" cy="771714"/>
          </a:xfrm>
          <a:prstGeom prst="ellipse">
            <a:avLst/>
          </a:prstGeom>
          <a:solidFill>
            <a:srgbClr val="3E727A"/>
          </a:solidFill>
          <a:ln w="31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lang="fr-FR" sz="2000" b="1">
                <a:solidFill>
                  <a:schemeClr val="bg1"/>
                </a:solidFill>
              </a:rPr>
              <a:t>2</a:t>
            </a:r>
          </a:p>
        </p:txBody>
      </p:sp>
      <p:sp>
        <p:nvSpPr>
          <p:cNvPr id="5" name="Espace réservé du texte 4">
            <a:extLst>
              <a:ext uri="{FF2B5EF4-FFF2-40B4-BE49-F238E27FC236}">
                <a16:creationId xmlns:a16="http://schemas.microsoft.com/office/drawing/2014/main" id="{F2DBAB71-641E-CD4B-8496-D8B61109EF4C}"/>
              </a:ext>
            </a:extLst>
          </p:cNvPr>
          <p:cNvSpPr>
            <a:spLocks noGrp="1"/>
          </p:cNvSpPr>
          <p:nvPr>
            <p:ph type="body" sz="quarter" idx="10"/>
          </p:nvPr>
        </p:nvSpPr>
        <p:spPr/>
        <p:txBody>
          <a:bodyPr/>
          <a:lstStyle/>
          <a:p>
            <a:r>
              <a:rPr lang="en-GB"/>
              <a:t>Uncertainty Quantification: </a:t>
            </a:r>
          </a:p>
          <a:p>
            <a:r>
              <a:rPr lang="en-GB"/>
              <a:t>Why and how </a:t>
            </a:r>
            <a:endParaRPr lang="en-GB" sz="1200" b="0"/>
          </a:p>
        </p:txBody>
      </p:sp>
      <p:sp>
        <p:nvSpPr>
          <p:cNvPr id="3" name="Espace réservé pour une image  2">
            <a:extLst>
              <a:ext uri="{FF2B5EF4-FFF2-40B4-BE49-F238E27FC236}">
                <a16:creationId xmlns:a16="http://schemas.microsoft.com/office/drawing/2014/main" id="{F42C24F6-89AF-FE45-A65A-A69AB0707A1C}"/>
              </a:ext>
            </a:extLst>
          </p:cNvPr>
          <p:cNvSpPr>
            <a:spLocks noGrp="1"/>
          </p:cNvSpPr>
          <p:nvPr>
            <p:ph type="pic" sz="quarter" idx="11"/>
          </p:nvPr>
        </p:nvSpPr>
        <p:spPr/>
      </p:sp>
      <p:pic>
        <p:nvPicPr>
          <p:cNvPr id="7" name="Espace réservé pour une image  6" descr="Une image contenant eau, extérieur, tortue, nageant&#10;&#10;Description générée automatiquement">
            <a:extLst>
              <a:ext uri="{FF2B5EF4-FFF2-40B4-BE49-F238E27FC236}">
                <a16:creationId xmlns:a16="http://schemas.microsoft.com/office/drawing/2014/main" id="{D06D07B7-02CD-8C4F-BDE3-B8C97F01CCB0}"/>
              </a:ext>
            </a:extLst>
          </p:cNvPr>
          <p:cNvPicPr>
            <a:picLocks noChangeAspect="1"/>
          </p:cNvPicPr>
          <p:nvPr/>
        </p:nvPicPr>
        <p:blipFill>
          <a:blip r:embed="rId4">
            <a:extLst>
              <a:ext uri="{28A0092B-C50C-407E-A947-70E740481C1C}">
                <a14:useLocalDpi xmlns:a14="http://schemas.microsoft.com/office/drawing/2010/main" val="0"/>
              </a:ext>
            </a:extLst>
          </a:blip>
          <a:srcRect t="47" b="47"/>
          <a:stretch>
            <a:fillRect/>
          </a:stretch>
        </p:blipFill>
        <p:spPr>
          <a:xfrm>
            <a:off x="4001544" y="-1715"/>
            <a:ext cx="5142455" cy="5143500"/>
          </a:xfrm>
          <a:prstGeom prst="rect">
            <a:avLst/>
          </a:prstGeom>
          <a:solidFill>
            <a:schemeClr val="bg1">
              <a:lumMod val="95000"/>
            </a:schemeClr>
          </a:solidFill>
        </p:spPr>
      </p:pic>
      <p:cxnSp>
        <p:nvCxnSpPr>
          <p:cNvPr id="9" name="Connecteur droit 8">
            <a:extLst>
              <a:ext uri="{FF2B5EF4-FFF2-40B4-BE49-F238E27FC236}">
                <a16:creationId xmlns:a16="http://schemas.microsoft.com/office/drawing/2014/main" id="{E794646A-3FF1-094B-9946-F4C18E77187C}"/>
              </a:ext>
            </a:extLst>
          </p:cNvPr>
          <p:cNvCxnSpPr>
            <a:cxnSpLocks/>
          </p:cNvCxnSpPr>
          <p:nvPr/>
        </p:nvCxnSpPr>
        <p:spPr>
          <a:xfrm>
            <a:off x="3808116" y="160187"/>
            <a:ext cx="0" cy="4879025"/>
          </a:xfrm>
          <a:prstGeom prst="line">
            <a:avLst/>
          </a:prstGeom>
          <a:ln w="3175">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 name="Ellipse 9">
            <a:extLst>
              <a:ext uri="{FF2B5EF4-FFF2-40B4-BE49-F238E27FC236}">
                <a16:creationId xmlns:a16="http://schemas.microsoft.com/office/drawing/2014/main" id="{124E6C4B-97F2-8D42-880E-45F6EF4686BC}"/>
              </a:ext>
            </a:extLst>
          </p:cNvPr>
          <p:cNvSpPr/>
          <p:nvPr/>
        </p:nvSpPr>
        <p:spPr>
          <a:xfrm>
            <a:off x="3772598" y="447638"/>
            <a:ext cx="83706" cy="83705"/>
          </a:xfrm>
          <a:prstGeom prst="ellipse">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sp>
        <p:nvSpPr>
          <p:cNvPr id="12" name="Ellipse 11">
            <a:extLst>
              <a:ext uri="{FF2B5EF4-FFF2-40B4-BE49-F238E27FC236}">
                <a16:creationId xmlns:a16="http://schemas.microsoft.com/office/drawing/2014/main" id="{48EAD6E3-4DEE-D142-B176-3310ADC02F1D}"/>
              </a:ext>
            </a:extLst>
          </p:cNvPr>
          <p:cNvSpPr/>
          <p:nvPr/>
        </p:nvSpPr>
        <p:spPr>
          <a:xfrm>
            <a:off x="3772598" y="1528790"/>
            <a:ext cx="83706" cy="83705"/>
          </a:xfrm>
          <a:prstGeom prst="ellipse">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sp>
        <p:nvSpPr>
          <p:cNvPr id="14" name="Ellipse 13">
            <a:extLst>
              <a:ext uri="{FF2B5EF4-FFF2-40B4-BE49-F238E27FC236}">
                <a16:creationId xmlns:a16="http://schemas.microsoft.com/office/drawing/2014/main" id="{6476B22D-0700-E74A-9103-FAB1B2616FDC}"/>
              </a:ext>
            </a:extLst>
          </p:cNvPr>
          <p:cNvSpPr/>
          <p:nvPr/>
        </p:nvSpPr>
        <p:spPr>
          <a:xfrm>
            <a:off x="3772598" y="2609940"/>
            <a:ext cx="83706" cy="83705"/>
          </a:xfrm>
          <a:prstGeom prst="ellipse">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sp>
        <p:nvSpPr>
          <p:cNvPr id="17" name="Ellipse 16">
            <a:extLst>
              <a:ext uri="{FF2B5EF4-FFF2-40B4-BE49-F238E27FC236}">
                <a16:creationId xmlns:a16="http://schemas.microsoft.com/office/drawing/2014/main" id="{96682981-8409-6544-AA85-262F57C5B07F}"/>
              </a:ext>
            </a:extLst>
          </p:cNvPr>
          <p:cNvSpPr/>
          <p:nvPr/>
        </p:nvSpPr>
        <p:spPr>
          <a:xfrm>
            <a:off x="3772598" y="3691091"/>
            <a:ext cx="83706" cy="83705"/>
          </a:xfrm>
          <a:prstGeom prst="ellipse">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sp>
        <p:nvSpPr>
          <p:cNvPr id="18" name="Ellipse 16">
            <a:extLst>
              <a:ext uri="{FF2B5EF4-FFF2-40B4-BE49-F238E27FC236}">
                <a16:creationId xmlns:a16="http://schemas.microsoft.com/office/drawing/2014/main" id="{04BCD4E5-C619-1C4D-9C9E-54E525F38BF8}"/>
              </a:ext>
            </a:extLst>
          </p:cNvPr>
          <p:cNvSpPr/>
          <p:nvPr/>
        </p:nvSpPr>
        <p:spPr>
          <a:xfrm>
            <a:off x="3779272" y="4767993"/>
            <a:ext cx="83706" cy="83705"/>
          </a:xfrm>
          <a:prstGeom prst="ellipse">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00"/>
          </a:p>
        </p:txBody>
      </p:sp>
    </p:spTree>
    <p:extLst>
      <p:ext uri="{BB962C8B-B14F-4D97-AF65-F5344CB8AC3E}">
        <p14:creationId xmlns:p14="http://schemas.microsoft.com/office/powerpoint/2010/main" val="20674581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5FCFF2F-870F-EC4E-BBF1-7412696209F9}"/>
              </a:ext>
            </a:extLst>
          </p:cNvPr>
          <p:cNvSpPr>
            <a:spLocks noGrp="1"/>
          </p:cNvSpPr>
          <p:nvPr>
            <p:ph type="title"/>
          </p:nvPr>
        </p:nvSpPr>
        <p:spPr>
          <a:xfrm>
            <a:off x="1724661" y="128260"/>
            <a:ext cx="5694679" cy="593896"/>
          </a:xfrm>
        </p:spPr>
        <p:txBody>
          <a:bodyPr lIns="91440" tIns="45720" rIns="91440" bIns="45720" anchor="ctr"/>
          <a:lstStyle/>
          <a:p>
            <a:r>
              <a:rPr lang="fr-FR" err="1">
                <a:latin typeface="Trebuchet MS"/>
              </a:rPr>
              <a:t>Different</a:t>
            </a:r>
            <a:r>
              <a:rPr lang="fr-FR">
                <a:latin typeface="Trebuchet MS"/>
              </a:rPr>
              <a:t> Sources of </a:t>
            </a:r>
            <a:r>
              <a:rPr lang="fr-FR" err="1">
                <a:latin typeface="Trebuchet MS"/>
              </a:rPr>
              <a:t>Uncertainty</a:t>
            </a:r>
            <a:r>
              <a:rPr lang="fr-FR">
                <a:latin typeface="Trebuchet MS"/>
              </a:rPr>
              <a:t> (1)</a:t>
            </a:r>
            <a:endParaRPr lang="en-GB"/>
          </a:p>
        </p:txBody>
      </p:sp>
      <p:sp>
        <p:nvSpPr>
          <p:cNvPr id="5" name="Espace réservé du contenu 1">
            <a:extLst>
              <a:ext uri="{FF2B5EF4-FFF2-40B4-BE49-F238E27FC236}">
                <a16:creationId xmlns:a16="http://schemas.microsoft.com/office/drawing/2014/main" id="{14BF7AA3-AB00-E547-BE03-B165D9AA11F0}"/>
              </a:ext>
            </a:extLst>
          </p:cNvPr>
          <p:cNvSpPr txBox="1">
            <a:spLocks/>
          </p:cNvSpPr>
          <p:nvPr/>
        </p:nvSpPr>
        <p:spPr>
          <a:xfrm>
            <a:off x="469529" y="4276680"/>
            <a:ext cx="8204942" cy="1190353"/>
          </a:xfrm>
          <a:prstGeom prst="rect">
            <a:avLst/>
          </a:prstGeom>
        </p:spPr>
        <p:txBody>
          <a:bodyPr/>
          <a:lstStyle>
            <a:lvl1pPr marL="250467" indent="-250467" algn="l" defTabSz="1015905" rtl="0" eaLnBrk="1" latinLnBrk="0" hangingPunct="1">
              <a:spcBef>
                <a:spcPct val="20000"/>
              </a:spcBef>
              <a:buFont typeface="Arial" panose="020B0604020202020204" pitchFamily="34" charset="0"/>
              <a:buChar char="•"/>
              <a:tabLst/>
              <a:defRPr sz="1400" b="0" i="0" kern="1200">
                <a:solidFill>
                  <a:srgbClr val="000000"/>
                </a:solidFill>
                <a:latin typeface="+mj-lt"/>
                <a:ea typeface="Nunito" panose="02000503030000020003" pitchFamily="2" charset="77"/>
                <a:cs typeface="Nunito" panose="02000503030000020003" pitchFamily="2" charset="77"/>
              </a:defRPr>
            </a:lvl1pPr>
            <a:lvl2pPr marL="594420" indent="-298093" algn="l" defTabSz="1015905" rtl="0" eaLnBrk="1" latinLnBrk="0" hangingPunct="1">
              <a:spcBef>
                <a:spcPct val="20000"/>
              </a:spcBef>
              <a:buFont typeface="Arial" panose="020B0604020202020204" pitchFamily="34" charset="0"/>
              <a:buChar char="–"/>
              <a:tabLst/>
              <a:defRPr sz="1333" kern="1200">
                <a:solidFill>
                  <a:schemeClr val="tx1"/>
                </a:solidFill>
                <a:latin typeface="Nunito" panose="02000503030000020003" pitchFamily="2" charset="77"/>
                <a:ea typeface="Nunito" panose="02000503030000020003" pitchFamily="2" charset="77"/>
                <a:cs typeface="Nunito" panose="02000503030000020003" pitchFamily="2" charset="77"/>
              </a:defRPr>
            </a:lvl2pPr>
            <a:lvl3pPr marL="791971" indent="-197552" algn="l" defTabSz="1015905" rtl="0" eaLnBrk="1" latinLnBrk="0" hangingPunct="1">
              <a:spcBef>
                <a:spcPct val="20000"/>
              </a:spcBef>
              <a:buFont typeface="Wingdings" charset="2"/>
              <a:buChar char="§"/>
              <a:tabLst/>
              <a:defRPr sz="1111" kern="1200">
                <a:solidFill>
                  <a:schemeClr val="tx1"/>
                </a:solidFill>
                <a:latin typeface="Nunito" panose="02000503030000020003" pitchFamily="2" charset="77"/>
                <a:ea typeface="Nunito" panose="02000503030000020003" pitchFamily="2" charset="77"/>
                <a:cs typeface="Nunito" panose="02000503030000020003" pitchFamily="2" charset="77"/>
              </a:defRPr>
            </a:lvl3pPr>
            <a:lvl4pPr marL="991286" indent="-199316" algn="l" defTabSz="1015905" rtl="0" eaLnBrk="1" latinLnBrk="0" hangingPunct="1">
              <a:spcBef>
                <a:spcPct val="20000"/>
              </a:spcBef>
              <a:buFont typeface="Arial" panose="020B0604020202020204" pitchFamily="34" charset="0"/>
              <a:buChar char="–"/>
              <a:tabLst/>
              <a:defRPr sz="1111" kern="1200">
                <a:solidFill>
                  <a:schemeClr val="tx1"/>
                </a:solidFill>
                <a:latin typeface="Nunito" panose="02000503030000020003" pitchFamily="2" charset="77"/>
                <a:ea typeface="Nunito" panose="02000503030000020003" pitchFamily="2" charset="77"/>
                <a:cs typeface="Nunito" panose="02000503030000020003" pitchFamily="2" charset="77"/>
              </a:defRPr>
            </a:lvl4pPr>
            <a:lvl5pPr marL="1135922" indent="-144635" algn="l" defTabSz="1015905" rtl="0" eaLnBrk="1" latinLnBrk="0" hangingPunct="1">
              <a:spcBef>
                <a:spcPct val="20000"/>
              </a:spcBef>
              <a:buFont typeface="Arial" panose="020B0604020202020204" pitchFamily="34" charset="0"/>
              <a:buChar char="»"/>
              <a:tabLst/>
              <a:defRPr sz="1000" kern="1200">
                <a:solidFill>
                  <a:schemeClr val="tx1"/>
                </a:solidFill>
                <a:latin typeface="Nunito" panose="02000503030000020003" pitchFamily="2" charset="77"/>
                <a:ea typeface="Nunito" panose="02000503030000020003" pitchFamily="2" charset="77"/>
                <a:cs typeface="Nunito" panose="02000503030000020003" pitchFamily="2" charset="77"/>
              </a:defRPr>
            </a:lvl5pPr>
            <a:lvl6pPr marL="2793734" indent="-253974" algn="l" defTabSz="1015905"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6pPr>
            <a:lvl7pPr marL="3301687" indent="-253974" algn="l" defTabSz="1015905"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7pPr>
            <a:lvl8pPr marL="3809639" indent="-253974" algn="l" defTabSz="1015905"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8pPr>
            <a:lvl9pPr marL="4317590" indent="-253974" algn="l" defTabSz="1015905"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9pPr>
          </a:lstStyle>
          <a:p>
            <a:pPr algn="just"/>
            <a:endParaRPr lang="en-GB" sz="1300" b="1">
              <a:solidFill>
                <a:srgbClr val="004F5F"/>
              </a:solidFill>
            </a:endParaRPr>
          </a:p>
          <a:p>
            <a:pPr marL="0" indent="0" algn="just">
              <a:buFont typeface="Arial" panose="020B0604020202020204" pitchFamily="34" charset="0"/>
              <a:buNone/>
            </a:pPr>
            <a:endParaRPr lang="en-GB" sz="1300" b="1">
              <a:solidFill>
                <a:srgbClr val="004F5F"/>
              </a:solidFill>
            </a:endParaRPr>
          </a:p>
        </p:txBody>
      </p:sp>
      <p:sp>
        <p:nvSpPr>
          <p:cNvPr id="7" name="Espace réservé du contenu 1">
            <a:extLst>
              <a:ext uri="{FF2B5EF4-FFF2-40B4-BE49-F238E27FC236}">
                <a16:creationId xmlns:a16="http://schemas.microsoft.com/office/drawing/2014/main" id="{A81CEF38-2D7C-DD4F-9C44-E9D740B21A20}"/>
              </a:ext>
            </a:extLst>
          </p:cNvPr>
          <p:cNvSpPr txBox="1">
            <a:spLocks/>
          </p:cNvSpPr>
          <p:nvPr/>
        </p:nvSpPr>
        <p:spPr>
          <a:xfrm>
            <a:off x="1113781" y="4389958"/>
            <a:ext cx="7038176" cy="478611"/>
          </a:xfrm>
          <a:prstGeom prst="rect">
            <a:avLst/>
          </a:prstGeom>
        </p:spPr>
        <p:txBody>
          <a:bodyPr/>
          <a:lstStyle>
            <a:lvl1pPr marL="250467" indent="-250467" algn="l" defTabSz="1015905" rtl="0" eaLnBrk="1" latinLnBrk="0" hangingPunct="1">
              <a:spcBef>
                <a:spcPct val="20000"/>
              </a:spcBef>
              <a:buFont typeface="Arial" panose="020B0604020202020204" pitchFamily="34" charset="0"/>
              <a:buChar char="•"/>
              <a:tabLst/>
              <a:defRPr sz="1400" b="0" i="0" kern="1200">
                <a:solidFill>
                  <a:srgbClr val="000000"/>
                </a:solidFill>
                <a:latin typeface="+mj-lt"/>
                <a:ea typeface="Nunito" panose="02000503030000020003" pitchFamily="2" charset="77"/>
                <a:cs typeface="Nunito" panose="02000503030000020003" pitchFamily="2" charset="77"/>
              </a:defRPr>
            </a:lvl1pPr>
            <a:lvl2pPr marL="594420" indent="-298093" algn="l" defTabSz="1015905" rtl="0" eaLnBrk="1" latinLnBrk="0" hangingPunct="1">
              <a:spcBef>
                <a:spcPct val="20000"/>
              </a:spcBef>
              <a:buFont typeface="Arial" panose="020B0604020202020204" pitchFamily="34" charset="0"/>
              <a:buChar char="–"/>
              <a:tabLst/>
              <a:defRPr sz="1333" kern="1200">
                <a:solidFill>
                  <a:schemeClr val="tx1"/>
                </a:solidFill>
                <a:latin typeface="Nunito" panose="02000503030000020003" pitchFamily="2" charset="77"/>
                <a:ea typeface="Nunito" panose="02000503030000020003" pitchFamily="2" charset="77"/>
                <a:cs typeface="Nunito" panose="02000503030000020003" pitchFamily="2" charset="77"/>
              </a:defRPr>
            </a:lvl2pPr>
            <a:lvl3pPr marL="791971" indent="-197552" algn="l" defTabSz="1015905" rtl="0" eaLnBrk="1" latinLnBrk="0" hangingPunct="1">
              <a:spcBef>
                <a:spcPct val="20000"/>
              </a:spcBef>
              <a:buFont typeface="Wingdings" charset="2"/>
              <a:buChar char="§"/>
              <a:tabLst/>
              <a:defRPr sz="1111" kern="1200">
                <a:solidFill>
                  <a:schemeClr val="tx1"/>
                </a:solidFill>
                <a:latin typeface="Nunito" panose="02000503030000020003" pitchFamily="2" charset="77"/>
                <a:ea typeface="Nunito" panose="02000503030000020003" pitchFamily="2" charset="77"/>
                <a:cs typeface="Nunito" panose="02000503030000020003" pitchFamily="2" charset="77"/>
              </a:defRPr>
            </a:lvl3pPr>
            <a:lvl4pPr marL="991286" indent="-199316" algn="l" defTabSz="1015905" rtl="0" eaLnBrk="1" latinLnBrk="0" hangingPunct="1">
              <a:spcBef>
                <a:spcPct val="20000"/>
              </a:spcBef>
              <a:buFont typeface="Arial" panose="020B0604020202020204" pitchFamily="34" charset="0"/>
              <a:buChar char="–"/>
              <a:tabLst/>
              <a:defRPr sz="1111" kern="1200">
                <a:solidFill>
                  <a:schemeClr val="tx1"/>
                </a:solidFill>
                <a:latin typeface="Nunito" panose="02000503030000020003" pitchFamily="2" charset="77"/>
                <a:ea typeface="Nunito" panose="02000503030000020003" pitchFamily="2" charset="77"/>
                <a:cs typeface="Nunito" panose="02000503030000020003" pitchFamily="2" charset="77"/>
              </a:defRPr>
            </a:lvl4pPr>
            <a:lvl5pPr marL="1135922" indent="-144635" algn="l" defTabSz="1015905" rtl="0" eaLnBrk="1" latinLnBrk="0" hangingPunct="1">
              <a:spcBef>
                <a:spcPct val="20000"/>
              </a:spcBef>
              <a:buFont typeface="Arial" panose="020B0604020202020204" pitchFamily="34" charset="0"/>
              <a:buChar char="»"/>
              <a:tabLst/>
              <a:defRPr sz="1000" kern="1200">
                <a:solidFill>
                  <a:schemeClr val="tx1"/>
                </a:solidFill>
                <a:latin typeface="Nunito" panose="02000503030000020003" pitchFamily="2" charset="77"/>
                <a:ea typeface="Nunito" panose="02000503030000020003" pitchFamily="2" charset="77"/>
                <a:cs typeface="Nunito" panose="02000503030000020003" pitchFamily="2" charset="77"/>
              </a:defRPr>
            </a:lvl5pPr>
            <a:lvl6pPr marL="2793734" indent="-253974" algn="l" defTabSz="1015905"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6pPr>
            <a:lvl7pPr marL="3301687" indent="-253974" algn="l" defTabSz="1015905"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7pPr>
            <a:lvl8pPr marL="3809639" indent="-253974" algn="l" defTabSz="1015905"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8pPr>
            <a:lvl9pPr marL="4317590" indent="-253974" algn="l" defTabSz="1015905" rtl="0" eaLnBrk="1" latinLnBrk="0" hangingPunct="1">
              <a:spcBef>
                <a:spcPct val="20000"/>
              </a:spcBef>
              <a:buFont typeface="Arial" panose="020B0604020202020204" pitchFamily="34" charset="0"/>
              <a:buChar char="•"/>
              <a:defRPr sz="2222" kern="1200">
                <a:solidFill>
                  <a:schemeClr val="tx1"/>
                </a:solidFill>
                <a:latin typeface="+mn-lt"/>
                <a:ea typeface="+mn-ea"/>
                <a:cs typeface="+mn-cs"/>
              </a:defRPr>
            </a:lvl9pPr>
          </a:lstStyle>
          <a:p>
            <a:pPr marL="0" indent="0" algn="ctr">
              <a:buNone/>
            </a:pPr>
            <a:endParaRPr lang="en-GB" sz="1300" b="1">
              <a:solidFill>
                <a:srgbClr val="004F5F"/>
              </a:solidFill>
            </a:endParaRPr>
          </a:p>
        </p:txBody>
      </p:sp>
      <p:sp>
        <p:nvSpPr>
          <p:cNvPr id="9" name="Espace réservé du contenu 1">
            <a:extLst>
              <a:ext uri="{FF2B5EF4-FFF2-40B4-BE49-F238E27FC236}">
                <a16:creationId xmlns:a16="http://schemas.microsoft.com/office/drawing/2014/main" id="{93C05774-154F-FF4B-A34B-67A32D14E0DB}"/>
              </a:ext>
            </a:extLst>
          </p:cNvPr>
          <p:cNvSpPr>
            <a:spLocks noGrp="1"/>
          </p:cNvSpPr>
          <p:nvPr>
            <p:ph idx="1"/>
          </p:nvPr>
        </p:nvSpPr>
        <p:spPr>
          <a:xfrm>
            <a:off x="518287" y="651424"/>
            <a:ext cx="8204942" cy="3553880"/>
          </a:xfrm>
        </p:spPr>
        <p:txBody>
          <a:bodyPr/>
          <a:lstStyle/>
          <a:p>
            <a:pPr marL="0" indent="0" algn="ctr">
              <a:buNone/>
            </a:pPr>
            <a:r>
              <a:rPr lang="fr-FR" sz="1300" b="1">
                <a:solidFill>
                  <a:srgbClr val="004F5F"/>
                </a:solidFill>
              </a:rPr>
              <a:t>Example : </a:t>
            </a:r>
            <a:r>
              <a:rPr lang="fr-FR" sz="1300" b="1" err="1">
                <a:solidFill>
                  <a:srgbClr val="004F5F"/>
                </a:solidFill>
              </a:rPr>
              <a:t>temperature</a:t>
            </a:r>
            <a:r>
              <a:rPr lang="fr-FR" sz="1300" b="1">
                <a:solidFill>
                  <a:srgbClr val="004F5F"/>
                </a:solidFill>
              </a:rPr>
              <a:t> </a:t>
            </a:r>
            <a:r>
              <a:rPr lang="fr-FR" sz="1300" b="1" err="1">
                <a:solidFill>
                  <a:srgbClr val="004F5F"/>
                </a:solidFill>
              </a:rPr>
              <a:t>measurement</a:t>
            </a:r>
            <a:r>
              <a:rPr lang="fr-FR" sz="1300" b="1">
                <a:solidFill>
                  <a:srgbClr val="004F5F"/>
                </a:solidFill>
              </a:rPr>
              <a:t> as </a:t>
            </a:r>
            <a:r>
              <a:rPr lang="fr-FR" sz="1300" b="1" err="1">
                <a:solidFill>
                  <a:srgbClr val="004F5F"/>
                </a:solidFill>
              </a:rPr>
              <a:t>function</a:t>
            </a:r>
            <a:r>
              <a:rPr lang="fr-FR" sz="1300" b="1">
                <a:solidFill>
                  <a:srgbClr val="004F5F"/>
                </a:solidFill>
              </a:rPr>
              <a:t> of time</a:t>
            </a:r>
          </a:p>
          <a:p>
            <a:pPr algn="ctr"/>
            <a:endParaRPr lang="fr-FR" sz="1300" b="1">
              <a:solidFill>
                <a:srgbClr val="004F5F"/>
              </a:solidFill>
            </a:endParaRPr>
          </a:p>
          <a:p>
            <a:pPr algn="ctr"/>
            <a:endParaRPr lang="fr-FR" sz="1300" b="1">
              <a:solidFill>
                <a:srgbClr val="004F5F"/>
              </a:solidFill>
            </a:endParaRPr>
          </a:p>
          <a:p>
            <a:pPr algn="ctr"/>
            <a:endParaRPr lang="fr-FR" sz="1300" b="1">
              <a:solidFill>
                <a:srgbClr val="004F5F"/>
              </a:solidFill>
            </a:endParaRPr>
          </a:p>
          <a:p>
            <a:pPr algn="ctr"/>
            <a:endParaRPr lang="fr-FR" sz="1300" b="1">
              <a:solidFill>
                <a:srgbClr val="004F5F"/>
              </a:solidFill>
            </a:endParaRPr>
          </a:p>
          <a:p>
            <a:pPr algn="ctr"/>
            <a:endParaRPr lang="fr-FR" sz="1300" b="1">
              <a:solidFill>
                <a:srgbClr val="004F5F"/>
              </a:solidFill>
            </a:endParaRPr>
          </a:p>
          <a:p>
            <a:pPr algn="ctr"/>
            <a:endParaRPr lang="fr-FR" sz="1300" b="1">
              <a:solidFill>
                <a:srgbClr val="004F5F"/>
              </a:solidFill>
            </a:endParaRPr>
          </a:p>
          <a:p>
            <a:pPr algn="ctr"/>
            <a:endParaRPr lang="fr-FR" sz="1300" b="1">
              <a:solidFill>
                <a:srgbClr val="004F5F"/>
              </a:solidFill>
            </a:endParaRPr>
          </a:p>
          <a:p>
            <a:pPr algn="ctr"/>
            <a:endParaRPr lang="fr-FR" sz="1300" b="1">
              <a:solidFill>
                <a:srgbClr val="004F5F"/>
              </a:solidFill>
            </a:endParaRPr>
          </a:p>
          <a:p>
            <a:pPr algn="ctr"/>
            <a:endParaRPr lang="fr-FR" sz="1300" b="1">
              <a:solidFill>
                <a:srgbClr val="004F5F"/>
              </a:solidFill>
            </a:endParaRPr>
          </a:p>
          <a:p>
            <a:pPr algn="ctr"/>
            <a:endParaRPr lang="fr-FR" sz="1300" b="1">
              <a:solidFill>
                <a:srgbClr val="004F5F"/>
              </a:solidFill>
            </a:endParaRPr>
          </a:p>
          <a:p>
            <a:pPr algn="ctr"/>
            <a:endParaRPr lang="fr-FR" sz="1300" b="1">
              <a:solidFill>
                <a:srgbClr val="004F5F"/>
              </a:solidFill>
            </a:endParaRPr>
          </a:p>
          <a:p>
            <a:pPr algn="ctr"/>
            <a:endParaRPr lang="fr-FR" sz="1300" b="1">
              <a:solidFill>
                <a:srgbClr val="004F5F"/>
              </a:solidFill>
            </a:endParaRPr>
          </a:p>
          <a:p>
            <a:pPr marL="0" indent="0" algn="ctr">
              <a:buNone/>
            </a:pPr>
            <a:endParaRPr lang="fr-FR" sz="1300" b="1">
              <a:solidFill>
                <a:srgbClr val="004F5F"/>
              </a:solidFill>
            </a:endParaRPr>
          </a:p>
        </p:txBody>
      </p:sp>
      <p:pic>
        <p:nvPicPr>
          <p:cNvPr id="1030" name="Picture 6">
            <a:extLst>
              <a:ext uri="{FF2B5EF4-FFF2-40B4-BE49-F238E27FC236}">
                <a16:creationId xmlns:a16="http://schemas.microsoft.com/office/drawing/2014/main" id="{376C40ED-A0B0-2D4F-B976-B74B97FDC5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6577" y="1251878"/>
            <a:ext cx="6690845" cy="33773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A562852-31D9-294F-833C-5BA848627D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6576" y="1252577"/>
            <a:ext cx="6690845" cy="337738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69F6E4D-3726-EC41-A605-5E5714E901B0}"/>
              </a:ext>
            </a:extLst>
          </p:cNvPr>
          <p:cNvSpPr txBox="1"/>
          <p:nvPr/>
        </p:nvSpPr>
        <p:spPr>
          <a:xfrm>
            <a:off x="1777284" y="1332333"/>
            <a:ext cx="2185115" cy="461665"/>
          </a:xfrm>
          <a:prstGeom prst="rect">
            <a:avLst/>
          </a:prstGeom>
          <a:noFill/>
        </p:spPr>
        <p:txBody>
          <a:bodyPr wrap="square" rtlCol="0">
            <a:spAutoFit/>
          </a:bodyPr>
          <a:lstStyle/>
          <a:p>
            <a:r>
              <a:rPr lang="en-US" sz="1200" b="1">
                <a:ea typeface="Segoe UI" panose="020B0502040204020203" pitchFamily="34" charset="0"/>
                <a:cs typeface="Segoe UI" panose="020B0502040204020203" pitchFamily="34" charset="0"/>
              </a:rPr>
              <a:t>Uncertainty induced by noise of the data : aleatoric</a:t>
            </a:r>
          </a:p>
        </p:txBody>
      </p:sp>
      <p:sp>
        <p:nvSpPr>
          <p:cNvPr id="13" name="TextBox 12">
            <a:extLst>
              <a:ext uri="{FF2B5EF4-FFF2-40B4-BE49-F238E27FC236}">
                <a16:creationId xmlns:a16="http://schemas.microsoft.com/office/drawing/2014/main" id="{550013B3-0415-6247-8A05-ECC56D91B7D8}"/>
              </a:ext>
            </a:extLst>
          </p:cNvPr>
          <p:cNvSpPr txBox="1"/>
          <p:nvPr/>
        </p:nvSpPr>
        <p:spPr>
          <a:xfrm>
            <a:off x="3159617" y="3740479"/>
            <a:ext cx="1896477" cy="461665"/>
          </a:xfrm>
          <a:prstGeom prst="rect">
            <a:avLst/>
          </a:prstGeom>
          <a:noFill/>
        </p:spPr>
        <p:txBody>
          <a:bodyPr wrap="square" rtlCol="0">
            <a:spAutoFit/>
          </a:bodyPr>
          <a:lstStyle/>
          <a:p>
            <a:r>
              <a:rPr lang="en-US" sz="1200" b="1">
                <a:ea typeface="Segoe UI" panose="020B0502040204020203" pitchFamily="34" charset="0"/>
                <a:cs typeface="Segoe UI" panose="020B0502040204020203" pitchFamily="34" charset="0"/>
              </a:rPr>
              <a:t>Uncertainty due to lack of data : epistemic</a:t>
            </a:r>
          </a:p>
        </p:txBody>
      </p:sp>
      <p:cxnSp>
        <p:nvCxnSpPr>
          <p:cNvPr id="11" name="Straight Arrow Connector 10">
            <a:extLst>
              <a:ext uri="{FF2B5EF4-FFF2-40B4-BE49-F238E27FC236}">
                <a16:creationId xmlns:a16="http://schemas.microsoft.com/office/drawing/2014/main" id="{23FE9C1D-1E03-0A44-AA46-CFBF84088CD9}"/>
              </a:ext>
            </a:extLst>
          </p:cNvPr>
          <p:cNvCxnSpPr>
            <a:cxnSpLocks/>
          </p:cNvCxnSpPr>
          <p:nvPr/>
        </p:nvCxnSpPr>
        <p:spPr>
          <a:xfrm>
            <a:off x="3338286" y="1756229"/>
            <a:ext cx="724999" cy="222708"/>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9036CD2-BB73-9143-8ED7-D28168009193}"/>
              </a:ext>
            </a:extLst>
          </p:cNvPr>
          <p:cNvCxnSpPr>
            <a:cxnSpLocks/>
          </p:cNvCxnSpPr>
          <p:nvPr/>
        </p:nvCxnSpPr>
        <p:spPr>
          <a:xfrm flipH="1" flipV="1">
            <a:off x="2691685" y="3344317"/>
            <a:ext cx="523229" cy="447177"/>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2" name="Right Brace 1">
            <a:extLst>
              <a:ext uri="{FF2B5EF4-FFF2-40B4-BE49-F238E27FC236}">
                <a16:creationId xmlns:a16="http://schemas.microsoft.com/office/drawing/2014/main" id="{A66A9BBD-FC89-628F-A409-82807D587848}"/>
              </a:ext>
            </a:extLst>
          </p:cNvPr>
          <p:cNvSpPr/>
          <p:nvPr/>
        </p:nvSpPr>
        <p:spPr>
          <a:xfrm>
            <a:off x="7638335" y="2887579"/>
            <a:ext cx="189710" cy="52251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4" name="TextBox 13">
            <a:extLst>
              <a:ext uri="{FF2B5EF4-FFF2-40B4-BE49-F238E27FC236}">
                <a16:creationId xmlns:a16="http://schemas.microsoft.com/office/drawing/2014/main" id="{B85A3A55-64CE-FCDF-DB23-B85640BE97B7}"/>
              </a:ext>
            </a:extLst>
          </p:cNvPr>
          <p:cNvSpPr txBox="1"/>
          <p:nvPr/>
        </p:nvSpPr>
        <p:spPr>
          <a:xfrm>
            <a:off x="7779076" y="2919642"/>
            <a:ext cx="933233" cy="461665"/>
          </a:xfrm>
          <a:prstGeom prst="rect">
            <a:avLst/>
          </a:prstGeom>
          <a:noFill/>
        </p:spPr>
        <p:txBody>
          <a:bodyPr wrap="square" rtlCol="0">
            <a:spAutoFit/>
          </a:bodyPr>
          <a:lstStyle/>
          <a:p>
            <a:r>
              <a:rPr lang="en-US" sz="1200" b="1">
                <a:ea typeface="Segoe UI" panose="020B0502040204020203" pitchFamily="34" charset="0"/>
                <a:cs typeface="Segoe UI" panose="020B0502040204020203" pitchFamily="34" charset="0"/>
              </a:rPr>
              <a:t>Prediction Interval</a:t>
            </a:r>
          </a:p>
        </p:txBody>
      </p:sp>
      <p:sp>
        <p:nvSpPr>
          <p:cNvPr id="4" name="Rectangle 3">
            <a:extLst>
              <a:ext uri="{FF2B5EF4-FFF2-40B4-BE49-F238E27FC236}">
                <a16:creationId xmlns:a16="http://schemas.microsoft.com/office/drawing/2014/main" id="{49E9E514-0FA0-7134-0AC2-8EFBD76B42A9}"/>
              </a:ext>
            </a:extLst>
          </p:cNvPr>
          <p:cNvSpPr/>
          <p:nvPr/>
        </p:nvSpPr>
        <p:spPr>
          <a:xfrm>
            <a:off x="5977254" y="1362889"/>
            <a:ext cx="1601918" cy="553998"/>
          </a:xfrm>
          <a:prstGeom prst="rect">
            <a:avLst/>
          </a:prstGeom>
          <a:solidFill>
            <a:schemeClr val="bg1"/>
          </a:solidFill>
          <a:ln w="12700">
            <a:solidFill>
              <a:srgbClr val="1E86A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200" err="1">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6" name="TextBox 5">
            <a:extLst>
              <a:ext uri="{FF2B5EF4-FFF2-40B4-BE49-F238E27FC236}">
                <a16:creationId xmlns:a16="http://schemas.microsoft.com/office/drawing/2014/main" id="{0E12A308-7C14-1027-03A1-80F95D009BFE}"/>
              </a:ext>
            </a:extLst>
          </p:cNvPr>
          <p:cNvSpPr txBox="1"/>
          <p:nvPr/>
        </p:nvSpPr>
        <p:spPr>
          <a:xfrm>
            <a:off x="6125790" y="1362889"/>
            <a:ext cx="1601918" cy="246221"/>
          </a:xfrm>
          <a:prstGeom prst="rect">
            <a:avLst/>
          </a:prstGeom>
          <a:noFill/>
        </p:spPr>
        <p:txBody>
          <a:bodyPr wrap="square" rtlCol="0">
            <a:spAutoFit/>
          </a:bodyPr>
          <a:lstStyle/>
          <a:p>
            <a:r>
              <a:rPr lang="fr-FR" sz="1000" err="1">
                <a:ea typeface="Segoe UI" panose="020B0502040204020203" pitchFamily="34" charset="0"/>
                <a:cs typeface="Segoe UI" panose="020B0502040204020203" pitchFamily="34" charset="0"/>
              </a:rPr>
              <a:t>Measured</a:t>
            </a:r>
            <a:r>
              <a:rPr lang="fr-FR" sz="1000">
                <a:ea typeface="Segoe UI" panose="020B0502040204020203" pitchFamily="34" charset="0"/>
                <a:cs typeface="Segoe UI" panose="020B0502040204020203" pitchFamily="34" charset="0"/>
              </a:rPr>
              <a:t> </a:t>
            </a:r>
            <a:r>
              <a:rPr lang="fr-FR" sz="1000" err="1">
                <a:ea typeface="Segoe UI" panose="020B0502040204020203" pitchFamily="34" charset="0"/>
                <a:cs typeface="Segoe UI" panose="020B0502040204020203" pitchFamily="34" charset="0"/>
              </a:rPr>
              <a:t>Temperature</a:t>
            </a:r>
            <a:endParaRPr lang="fr-FR" sz="1000">
              <a:ea typeface="Segoe UI" panose="020B0502040204020203" pitchFamily="34" charset="0"/>
              <a:cs typeface="Segoe UI" panose="020B0502040204020203" pitchFamily="34" charset="0"/>
            </a:endParaRPr>
          </a:p>
        </p:txBody>
      </p:sp>
      <p:sp>
        <p:nvSpPr>
          <p:cNvPr id="10" name="Oval 9">
            <a:extLst>
              <a:ext uri="{FF2B5EF4-FFF2-40B4-BE49-F238E27FC236}">
                <a16:creationId xmlns:a16="http://schemas.microsoft.com/office/drawing/2014/main" id="{BA1FAC01-AE5D-41BA-9B16-815F6DA4442C}"/>
              </a:ext>
            </a:extLst>
          </p:cNvPr>
          <p:cNvSpPr/>
          <p:nvPr/>
        </p:nvSpPr>
        <p:spPr>
          <a:xfrm>
            <a:off x="6045936" y="1450664"/>
            <a:ext cx="79854" cy="79854"/>
          </a:xfrm>
          <a:prstGeom prst="ellipse">
            <a:avLst/>
          </a:prstGeom>
          <a:solidFill>
            <a:srgbClr val="002060">
              <a:alpha val="69804"/>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200" err="1">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cxnSp>
        <p:nvCxnSpPr>
          <p:cNvPr id="15" name="Straight Connector 14">
            <a:extLst>
              <a:ext uri="{FF2B5EF4-FFF2-40B4-BE49-F238E27FC236}">
                <a16:creationId xmlns:a16="http://schemas.microsoft.com/office/drawing/2014/main" id="{5704FDD6-8FFC-C9FD-2774-B0A84055BAD6}"/>
              </a:ext>
            </a:extLst>
          </p:cNvPr>
          <p:cNvCxnSpPr>
            <a:cxnSpLocks/>
          </p:cNvCxnSpPr>
          <p:nvPr/>
        </p:nvCxnSpPr>
        <p:spPr>
          <a:xfrm>
            <a:off x="6010919" y="1646287"/>
            <a:ext cx="162000" cy="0"/>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8E2DBEC-A814-74B7-73A1-BA25C8FEBA8B}"/>
              </a:ext>
            </a:extLst>
          </p:cNvPr>
          <p:cNvSpPr/>
          <p:nvPr/>
        </p:nvSpPr>
        <p:spPr>
          <a:xfrm>
            <a:off x="6004751" y="1743006"/>
            <a:ext cx="166605" cy="111354"/>
          </a:xfrm>
          <a:prstGeom prst="rect">
            <a:avLst/>
          </a:prstGeom>
          <a:solidFill>
            <a:srgbClr val="00B050">
              <a:alpha val="29804"/>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200" err="1">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
        <p:nvSpPr>
          <p:cNvPr id="21" name="TextBox 20">
            <a:extLst>
              <a:ext uri="{FF2B5EF4-FFF2-40B4-BE49-F238E27FC236}">
                <a16:creationId xmlns:a16="http://schemas.microsoft.com/office/drawing/2014/main" id="{0FE04415-D56E-47F4-FF41-2AE758EC970B}"/>
              </a:ext>
            </a:extLst>
          </p:cNvPr>
          <p:cNvSpPr txBox="1"/>
          <p:nvPr/>
        </p:nvSpPr>
        <p:spPr>
          <a:xfrm>
            <a:off x="6125790" y="1517538"/>
            <a:ext cx="1601918" cy="246221"/>
          </a:xfrm>
          <a:prstGeom prst="rect">
            <a:avLst/>
          </a:prstGeom>
          <a:noFill/>
        </p:spPr>
        <p:txBody>
          <a:bodyPr wrap="square" rtlCol="0">
            <a:spAutoFit/>
          </a:bodyPr>
          <a:lstStyle/>
          <a:p>
            <a:r>
              <a:rPr lang="fr-FR" sz="1000" err="1">
                <a:ea typeface="Segoe UI" panose="020B0502040204020203" pitchFamily="34" charset="0"/>
                <a:cs typeface="Segoe UI" panose="020B0502040204020203" pitchFamily="34" charset="0"/>
              </a:rPr>
              <a:t>Predictions</a:t>
            </a:r>
            <a:endParaRPr lang="fr-FR" sz="1000">
              <a:ea typeface="Segoe UI" panose="020B0502040204020203" pitchFamily="34" charset="0"/>
              <a:cs typeface="Segoe UI" panose="020B0502040204020203" pitchFamily="34" charset="0"/>
            </a:endParaRPr>
          </a:p>
        </p:txBody>
      </p:sp>
      <p:sp>
        <p:nvSpPr>
          <p:cNvPr id="23" name="TextBox 22">
            <a:extLst>
              <a:ext uri="{FF2B5EF4-FFF2-40B4-BE49-F238E27FC236}">
                <a16:creationId xmlns:a16="http://schemas.microsoft.com/office/drawing/2014/main" id="{EF824156-FE61-3E88-4FB8-B5F01072D52C}"/>
              </a:ext>
            </a:extLst>
          </p:cNvPr>
          <p:cNvSpPr txBox="1"/>
          <p:nvPr/>
        </p:nvSpPr>
        <p:spPr>
          <a:xfrm>
            <a:off x="6125790" y="1662120"/>
            <a:ext cx="1601918" cy="246221"/>
          </a:xfrm>
          <a:prstGeom prst="rect">
            <a:avLst/>
          </a:prstGeom>
          <a:noFill/>
        </p:spPr>
        <p:txBody>
          <a:bodyPr wrap="square" rtlCol="0">
            <a:spAutoFit/>
          </a:bodyPr>
          <a:lstStyle/>
          <a:p>
            <a:r>
              <a:rPr lang="fr-FR" sz="1000" err="1">
                <a:ea typeface="Segoe UI" panose="020B0502040204020203" pitchFamily="34" charset="0"/>
                <a:cs typeface="Segoe UI" panose="020B0502040204020203" pitchFamily="34" charset="0"/>
              </a:rPr>
              <a:t>Uncertainties</a:t>
            </a:r>
            <a:endParaRPr lang="fr-FR" sz="100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83123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2" grpId="0" animBg="1"/>
      <p:bldP spid="14" grpId="0"/>
      <p:bldP spid="14" grpId="1"/>
      <p:bldP spid="16" grpId="0" animBg="1"/>
      <p:bldP spid="21"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
            <a:extLst>
              <a:ext uri="{FF2B5EF4-FFF2-40B4-BE49-F238E27FC236}">
                <a16:creationId xmlns:a16="http://schemas.microsoft.com/office/drawing/2014/main" id="{873D8605-D2C6-634B-F85D-11927BF863DC}"/>
              </a:ext>
            </a:extLst>
          </p:cNvPr>
          <p:cNvPicPr>
            <a:picLocks noChangeAspect="1"/>
          </p:cNvPicPr>
          <p:nvPr/>
        </p:nvPicPr>
        <p:blipFill rotWithShape="1">
          <a:blip r:embed="rId3">
            <a:extLst>
              <a:ext uri="{28A0092B-C50C-407E-A947-70E740481C1C}">
                <a14:useLocalDpi xmlns:a14="http://schemas.microsoft.com/office/drawing/2010/main" val="0"/>
              </a:ext>
            </a:extLst>
          </a:blip>
          <a:srcRect l="79875" t="58577" b="11577"/>
          <a:stretch/>
        </p:blipFill>
        <p:spPr>
          <a:xfrm>
            <a:off x="6460893" y="3511156"/>
            <a:ext cx="2037674" cy="1501564"/>
          </a:xfrm>
          <a:prstGeom prst="rect">
            <a:avLst/>
          </a:prstGeom>
        </p:spPr>
      </p:pic>
      <p:sp>
        <p:nvSpPr>
          <p:cNvPr id="3" name="Titre 2">
            <a:extLst>
              <a:ext uri="{FF2B5EF4-FFF2-40B4-BE49-F238E27FC236}">
                <a16:creationId xmlns:a16="http://schemas.microsoft.com/office/drawing/2014/main" id="{A5FCFF2F-870F-EC4E-BBF1-7412696209F9}"/>
              </a:ext>
            </a:extLst>
          </p:cNvPr>
          <p:cNvSpPr>
            <a:spLocks noGrp="1"/>
          </p:cNvSpPr>
          <p:nvPr>
            <p:ph type="title"/>
          </p:nvPr>
        </p:nvSpPr>
        <p:spPr>
          <a:xfrm>
            <a:off x="1724661" y="128260"/>
            <a:ext cx="5694679" cy="593896"/>
          </a:xfrm>
        </p:spPr>
        <p:txBody>
          <a:bodyPr lIns="91440" tIns="45720" rIns="91440" bIns="45720" anchor="ctr"/>
          <a:lstStyle/>
          <a:p>
            <a:r>
              <a:rPr lang="fr-FR" err="1">
                <a:latin typeface="Trebuchet MS"/>
              </a:rPr>
              <a:t>Different</a:t>
            </a:r>
            <a:r>
              <a:rPr lang="fr-FR">
                <a:latin typeface="Trebuchet MS"/>
              </a:rPr>
              <a:t> Sources of </a:t>
            </a:r>
            <a:r>
              <a:rPr lang="fr-FR" err="1">
                <a:latin typeface="Trebuchet MS"/>
              </a:rPr>
              <a:t>Uncertainty</a:t>
            </a:r>
            <a:r>
              <a:rPr lang="fr-FR">
                <a:latin typeface="Trebuchet MS"/>
              </a:rPr>
              <a:t> (2)</a:t>
            </a:r>
            <a:endParaRPr lang="en-US"/>
          </a:p>
        </p:txBody>
      </p:sp>
      <p:sp>
        <p:nvSpPr>
          <p:cNvPr id="11" name="Espace réservé du contenu 1">
            <a:extLst>
              <a:ext uri="{FF2B5EF4-FFF2-40B4-BE49-F238E27FC236}">
                <a16:creationId xmlns:a16="http://schemas.microsoft.com/office/drawing/2014/main" id="{59ECD2B7-8C4C-9B46-85E7-B36990C28EC4}"/>
              </a:ext>
            </a:extLst>
          </p:cNvPr>
          <p:cNvSpPr>
            <a:spLocks noGrp="1"/>
          </p:cNvSpPr>
          <p:nvPr>
            <p:ph idx="1"/>
          </p:nvPr>
        </p:nvSpPr>
        <p:spPr>
          <a:xfrm>
            <a:off x="518287" y="651424"/>
            <a:ext cx="8204942" cy="3553880"/>
          </a:xfrm>
        </p:spPr>
        <p:txBody>
          <a:bodyPr/>
          <a:lstStyle/>
          <a:p>
            <a:pPr marL="0" indent="0" algn="ctr">
              <a:buNone/>
            </a:pPr>
            <a:r>
              <a:rPr lang="fr-FR" sz="1300" b="1">
                <a:solidFill>
                  <a:srgbClr val="004F5F"/>
                </a:solidFill>
              </a:rPr>
              <a:t>Example : Image segmentation for </a:t>
            </a:r>
            <a:r>
              <a:rPr lang="fr-FR" sz="1300" b="1" err="1">
                <a:solidFill>
                  <a:srgbClr val="004F5F"/>
                </a:solidFill>
              </a:rPr>
              <a:t>autonomous</a:t>
            </a:r>
            <a:r>
              <a:rPr lang="fr-FR" sz="1300" b="1">
                <a:solidFill>
                  <a:srgbClr val="004F5F"/>
                </a:solidFill>
              </a:rPr>
              <a:t> cars</a:t>
            </a:r>
            <a:endParaRPr lang="fr-FR" sz="1300"/>
          </a:p>
          <a:p>
            <a:pPr marL="0" indent="0" algn="ctr">
              <a:buNone/>
            </a:pPr>
            <a:endParaRPr lang="fr-FR" sz="1300" b="1">
              <a:solidFill>
                <a:srgbClr val="004F5F"/>
              </a:solidFill>
            </a:endParaRPr>
          </a:p>
          <a:p>
            <a:pPr algn="ctr"/>
            <a:endParaRPr lang="fr-FR" sz="1300" b="1">
              <a:solidFill>
                <a:srgbClr val="004F5F"/>
              </a:solidFill>
            </a:endParaRPr>
          </a:p>
          <a:p>
            <a:pPr algn="ctr"/>
            <a:endParaRPr lang="fr-FR" sz="1300" b="1">
              <a:solidFill>
                <a:srgbClr val="004F5F"/>
              </a:solidFill>
            </a:endParaRPr>
          </a:p>
          <a:p>
            <a:pPr algn="ctr"/>
            <a:endParaRPr lang="fr-FR" sz="1300" b="1">
              <a:solidFill>
                <a:srgbClr val="004F5F"/>
              </a:solidFill>
            </a:endParaRPr>
          </a:p>
          <a:p>
            <a:pPr algn="ctr"/>
            <a:endParaRPr lang="fr-FR" sz="1300" b="1">
              <a:solidFill>
                <a:srgbClr val="004F5F"/>
              </a:solidFill>
            </a:endParaRPr>
          </a:p>
          <a:p>
            <a:pPr algn="ctr"/>
            <a:endParaRPr lang="fr-FR" sz="1300" b="1">
              <a:solidFill>
                <a:srgbClr val="004F5F"/>
              </a:solidFill>
            </a:endParaRPr>
          </a:p>
          <a:p>
            <a:pPr algn="ctr"/>
            <a:endParaRPr lang="fr-FR" sz="1300" b="1">
              <a:solidFill>
                <a:srgbClr val="004F5F"/>
              </a:solidFill>
            </a:endParaRPr>
          </a:p>
          <a:p>
            <a:pPr algn="ctr"/>
            <a:endParaRPr lang="fr-FR" sz="1300" b="1">
              <a:solidFill>
                <a:srgbClr val="004F5F"/>
              </a:solidFill>
            </a:endParaRPr>
          </a:p>
          <a:p>
            <a:pPr algn="ctr"/>
            <a:endParaRPr lang="fr-FR" sz="1300" b="1">
              <a:solidFill>
                <a:srgbClr val="004F5F"/>
              </a:solidFill>
            </a:endParaRPr>
          </a:p>
          <a:p>
            <a:pPr algn="ctr"/>
            <a:endParaRPr lang="fr-FR" sz="1300" b="1">
              <a:solidFill>
                <a:srgbClr val="004F5F"/>
              </a:solidFill>
            </a:endParaRPr>
          </a:p>
          <a:p>
            <a:pPr algn="ctr"/>
            <a:endParaRPr lang="fr-FR" sz="1300" b="1">
              <a:solidFill>
                <a:srgbClr val="004F5F"/>
              </a:solidFill>
            </a:endParaRPr>
          </a:p>
          <a:p>
            <a:pPr algn="ctr"/>
            <a:endParaRPr lang="fr-FR" sz="1300" b="1">
              <a:solidFill>
                <a:srgbClr val="004F5F"/>
              </a:solidFill>
            </a:endParaRPr>
          </a:p>
          <a:p>
            <a:pPr algn="ctr"/>
            <a:endParaRPr lang="fr-FR" sz="1300" b="1">
              <a:solidFill>
                <a:srgbClr val="004F5F"/>
              </a:solidFill>
            </a:endParaRPr>
          </a:p>
          <a:p>
            <a:pPr marL="0" indent="0" algn="ctr">
              <a:buNone/>
            </a:pPr>
            <a:endParaRPr lang="fr-FR" sz="1300" b="1">
              <a:solidFill>
                <a:srgbClr val="004F5F"/>
              </a:solidFill>
            </a:endParaRPr>
          </a:p>
        </p:txBody>
      </p:sp>
      <p:pic>
        <p:nvPicPr>
          <p:cNvPr id="5" name="Picture 5">
            <a:extLst>
              <a:ext uri="{FF2B5EF4-FFF2-40B4-BE49-F238E27FC236}">
                <a16:creationId xmlns:a16="http://schemas.microsoft.com/office/drawing/2014/main" id="{0E76F000-C2EC-784E-BB86-6CC660AD79A6}"/>
              </a:ext>
            </a:extLst>
          </p:cNvPr>
          <p:cNvPicPr>
            <a:picLocks noChangeAspect="1"/>
          </p:cNvPicPr>
          <p:nvPr/>
        </p:nvPicPr>
        <p:blipFill rotWithShape="1">
          <a:blip r:embed="rId3">
            <a:extLst>
              <a:ext uri="{28A0092B-C50C-407E-A947-70E740481C1C}">
                <a14:useLocalDpi xmlns:a14="http://schemas.microsoft.com/office/drawing/2010/main" val="0"/>
              </a:ext>
            </a:extLst>
          </a:blip>
          <a:srcRect t="58793" r="80138" b="12119"/>
          <a:stretch/>
        </p:blipFill>
        <p:spPr>
          <a:xfrm>
            <a:off x="1276767" y="1171136"/>
            <a:ext cx="3172311" cy="2308468"/>
          </a:xfrm>
          <a:prstGeom prst="rect">
            <a:avLst/>
          </a:prstGeom>
        </p:spPr>
      </p:pic>
      <p:sp>
        <p:nvSpPr>
          <p:cNvPr id="7" name="TextBox 6">
            <a:extLst>
              <a:ext uri="{FF2B5EF4-FFF2-40B4-BE49-F238E27FC236}">
                <a16:creationId xmlns:a16="http://schemas.microsoft.com/office/drawing/2014/main" id="{21B7FCB8-65F2-D546-B1A6-7BA937DF4DDC}"/>
              </a:ext>
            </a:extLst>
          </p:cNvPr>
          <p:cNvSpPr txBox="1"/>
          <p:nvPr/>
        </p:nvSpPr>
        <p:spPr>
          <a:xfrm>
            <a:off x="107504" y="4762379"/>
            <a:ext cx="3874554" cy="276999"/>
          </a:xfrm>
          <a:prstGeom prst="rect">
            <a:avLst/>
          </a:prstGeom>
          <a:noFill/>
        </p:spPr>
        <p:txBody>
          <a:bodyPr wrap="square" rtlCol="0">
            <a:spAutoFit/>
          </a:bodyPr>
          <a:lstStyle/>
          <a:p>
            <a:r>
              <a:rPr lang="en-US" sz="1200" b="1">
                <a:ea typeface="Segoe UI" panose="020B0502040204020203" pitchFamily="34" charset="0"/>
                <a:cs typeface="Segoe UI" panose="020B0502040204020203" pitchFamily="34" charset="0"/>
              </a:rPr>
              <a:t>Kendall &amp; Gal (2017)</a:t>
            </a:r>
          </a:p>
        </p:txBody>
      </p:sp>
      <p:pic>
        <p:nvPicPr>
          <p:cNvPr id="8" name="Picture 5">
            <a:extLst>
              <a:ext uri="{FF2B5EF4-FFF2-40B4-BE49-F238E27FC236}">
                <a16:creationId xmlns:a16="http://schemas.microsoft.com/office/drawing/2014/main" id="{6C01A6F1-F948-D743-B18B-A5610979A857}"/>
              </a:ext>
            </a:extLst>
          </p:cNvPr>
          <p:cNvPicPr>
            <a:picLocks noChangeAspect="1"/>
          </p:cNvPicPr>
          <p:nvPr/>
        </p:nvPicPr>
        <p:blipFill rotWithShape="1">
          <a:blip r:embed="rId3">
            <a:extLst>
              <a:ext uri="{28A0092B-C50C-407E-A947-70E740481C1C}">
                <a14:useLocalDpi xmlns:a14="http://schemas.microsoft.com/office/drawing/2010/main" val="0"/>
              </a:ext>
            </a:extLst>
          </a:blip>
          <a:srcRect l="40002" t="58912" r="40237" b="12320"/>
          <a:stretch/>
        </p:blipFill>
        <p:spPr>
          <a:xfrm>
            <a:off x="4745864" y="1171137"/>
            <a:ext cx="3191371" cy="2308467"/>
          </a:xfrm>
          <a:prstGeom prst="rect">
            <a:avLst/>
          </a:prstGeom>
        </p:spPr>
      </p:pic>
      <p:pic>
        <p:nvPicPr>
          <p:cNvPr id="9" name="Picture 5">
            <a:extLst>
              <a:ext uri="{FF2B5EF4-FFF2-40B4-BE49-F238E27FC236}">
                <a16:creationId xmlns:a16="http://schemas.microsoft.com/office/drawing/2014/main" id="{907F53DE-07FB-064B-B162-897BAEB2B7CB}"/>
              </a:ext>
            </a:extLst>
          </p:cNvPr>
          <p:cNvPicPr>
            <a:picLocks noChangeAspect="1"/>
          </p:cNvPicPr>
          <p:nvPr/>
        </p:nvPicPr>
        <p:blipFill rotWithShape="1">
          <a:blip r:embed="rId3">
            <a:extLst>
              <a:ext uri="{28A0092B-C50C-407E-A947-70E740481C1C}">
                <a14:useLocalDpi xmlns:a14="http://schemas.microsoft.com/office/drawing/2010/main" val="0"/>
              </a:ext>
            </a:extLst>
          </a:blip>
          <a:srcRect l="59978" t="58577" r="20372" b="11577"/>
          <a:stretch/>
        </p:blipFill>
        <p:spPr>
          <a:xfrm>
            <a:off x="4271212" y="3513676"/>
            <a:ext cx="1989557" cy="1501564"/>
          </a:xfrm>
          <a:prstGeom prst="rect">
            <a:avLst/>
          </a:prstGeom>
        </p:spPr>
      </p:pic>
      <p:sp>
        <p:nvSpPr>
          <p:cNvPr id="12" name="TextBox 11">
            <a:extLst>
              <a:ext uri="{FF2B5EF4-FFF2-40B4-BE49-F238E27FC236}">
                <a16:creationId xmlns:a16="http://schemas.microsoft.com/office/drawing/2014/main" id="{7D5A6780-1634-484A-A145-C4D2FB700C1E}"/>
              </a:ext>
            </a:extLst>
          </p:cNvPr>
          <p:cNvSpPr txBox="1"/>
          <p:nvPr/>
        </p:nvSpPr>
        <p:spPr>
          <a:xfrm>
            <a:off x="4745865" y="938196"/>
            <a:ext cx="3191371" cy="276999"/>
          </a:xfrm>
          <a:prstGeom prst="rect">
            <a:avLst/>
          </a:prstGeom>
          <a:noFill/>
        </p:spPr>
        <p:txBody>
          <a:bodyPr wrap="square" rtlCol="0">
            <a:spAutoFit/>
          </a:bodyPr>
          <a:lstStyle/>
          <a:p>
            <a:pPr algn="ctr"/>
            <a:r>
              <a:rPr lang="en-US" sz="1200" b="1">
                <a:ea typeface="Segoe UI" panose="020B0502040204020203" pitchFamily="34" charset="0"/>
                <a:cs typeface="Segoe UI" panose="020B0502040204020203" pitchFamily="34" charset="0"/>
              </a:rPr>
              <a:t>Segmentation made by AI</a:t>
            </a:r>
          </a:p>
        </p:txBody>
      </p:sp>
      <p:sp>
        <p:nvSpPr>
          <p:cNvPr id="13" name="TextBox 12">
            <a:extLst>
              <a:ext uri="{FF2B5EF4-FFF2-40B4-BE49-F238E27FC236}">
                <a16:creationId xmlns:a16="http://schemas.microsoft.com/office/drawing/2014/main" id="{345B4D12-A68F-A440-A962-05E9D287FF92}"/>
              </a:ext>
            </a:extLst>
          </p:cNvPr>
          <p:cNvSpPr txBox="1"/>
          <p:nvPr/>
        </p:nvSpPr>
        <p:spPr>
          <a:xfrm>
            <a:off x="267770" y="3774186"/>
            <a:ext cx="3714288" cy="646331"/>
          </a:xfrm>
          <a:prstGeom prst="rect">
            <a:avLst/>
          </a:prstGeom>
          <a:noFill/>
        </p:spPr>
        <p:txBody>
          <a:bodyPr wrap="square" rtlCol="0">
            <a:spAutoFit/>
          </a:bodyPr>
          <a:lstStyle/>
          <a:p>
            <a:r>
              <a:rPr lang="en-US" sz="1200" b="1">
                <a:solidFill>
                  <a:schemeClr val="bg2"/>
                </a:solidFill>
                <a:ea typeface="Segoe UI" panose="020B0502040204020203" pitchFamily="34" charset="0"/>
                <a:cs typeface="Segoe UI" panose="020B0502040204020203" pitchFamily="34" charset="0"/>
              </a:rPr>
              <a:t>Uncertainty decomposition :</a:t>
            </a:r>
          </a:p>
          <a:p>
            <a:pPr marL="228600" indent="-228600">
              <a:buAutoNum type="arabicPeriod"/>
            </a:pPr>
            <a:r>
              <a:rPr lang="en-US" sz="1200">
                <a:ea typeface="Segoe UI" panose="020B0502040204020203" pitchFamily="34" charset="0"/>
                <a:cs typeface="Segoe UI" panose="020B0502040204020203" pitchFamily="34" charset="0"/>
              </a:rPr>
              <a:t>Uncertainty due to</a:t>
            </a:r>
            <a:r>
              <a:rPr lang="en-US" sz="1200" b="1">
                <a:ea typeface="Segoe UI" panose="020B0502040204020203" pitchFamily="34" charset="0"/>
                <a:cs typeface="Segoe UI" panose="020B0502040204020203" pitchFamily="34" charset="0"/>
              </a:rPr>
              <a:t> image quality (aleatoric)</a:t>
            </a:r>
          </a:p>
          <a:p>
            <a:pPr marL="228600" indent="-228600">
              <a:buAutoNum type="arabicPeriod"/>
            </a:pPr>
            <a:r>
              <a:rPr lang="en-US" sz="1200">
                <a:ea typeface="Segoe UI" panose="020B0502040204020203" pitchFamily="34" charset="0"/>
                <a:cs typeface="Segoe UI" panose="020B0502040204020203" pitchFamily="34" charset="0"/>
              </a:rPr>
              <a:t>Uncertainty due to </a:t>
            </a:r>
            <a:r>
              <a:rPr lang="en-US" sz="1200" b="1">
                <a:ea typeface="Segoe UI" panose="020B0502040204020203" pitchFamily="34" charset="0"/>
                <a:cs typeface="Segoe UI" panose="020B0502040204020203" pitchFamily="34" charset="0"/>
              </a:rPr>
              <a:t>image quantity (epistemic)</a:t>
            </a:r>
          </a:p>
        </p:txBody>
      </p:sp>
      <p:sp>
        <p:nvSpPr>
          <p:cNvPr id="15" name="TextBox 14">
            <a:extLst>
              <a:ext uri="{FF2B5EF4-FFF2-40B4-BE49-F238E27FC236}">
                <a16:creationId xmlns:a16="http://schemas.microsoft.com/office/drawing/2014/main" id="{E704FD12-6023-B841-9709-86FF418AC96C}"/>
              </a:ext>
            </a:extLst>
          </p:cNvPr>
          <p:cNvSpPr txBox="1"/>
          <p:nvPr/>
        </p:nvSpPr>
        <p:spPr>
          <a:xfrm>
            <a:off x="1297853" y="948676"/>
            <a:ext cx="3151225" cy="276999"/>
          </a:xfrm>
          <a:prstGeom prst="rect">
            <a:avLst/>
          </a:prstGeom>
          <a:noFill/>
        </p:spPr>
        <p:txBody>
          <a:bodyPr wrap="square" rtlCol="0">
            <a:spAutoFit/>
          </a:bodyPr>
          <a:lstStyle/>
          <a:p>
            <a:pPr algn="ctr"/>
            <a:r>
              <a:rPr lang="en-US" sz="1200" b="1">
                <a:ea typeface="Segoe UI" panose="020B0502040204020203" pitchFamily="34" charset="0"/>
                <a:cs typeface="Segoe UI" panose="020B0502040204020203" pitchFamily="34" charset="0"/>
              </a:rPr>
              <a:t>Image shot by car </a:t>
            </a:r>
          </a:p>
        </p:txBody>
      </p:sp>
      <p:cxnSp>
        <p:nvCxnSpPr>
          <p:cNvPr id="4" name="Straight Arrow Connector 3">
            <a:extLst>
              <a:ext uri="{FF2B5EF4-FFF2-40B4-BE49-F238E27FC236}">
                <a16:creationId xmlns:a16="http://schemas.microsoft.com/office/drawing/2014/main" id="{D3C62863-1A41-BB46-A1FD-E820BA68E517}"/>
              </a:ext>
            </a:extLst>
          </p:cNvPr>
          <p:cNvCxnSpPr>
            <a:cxnSpLocks/>
          </p:cNvCxnSpPr>
          <p:nvPr/>
        </p:nvCxnSpPr>
        <p:spPr>
          <a:xfrm flipH="1">
            <a:off x="5389520" y="3123107"/>
            <a:ext cx="718894" cy="17135"/>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78ADF98-4A0B-2F47-A89C-AA8F8923927D}"/>
              </a:ext>
            </a:extLst>
          </p:cNvPr>
          <p:cNvSpPr txBox="1"/>
          <p:nvPr/>
        </p:nvSpPr>
        <p:spPr>
          <a:xfrm>
            <a:off x="5825479" y="2800479"/>
            <a:ext cx="2140857" cy="461665"/>
          </a:xfrm>
          <a:prstGeom prst="rect">
            <a:avLst/>
          </a:prstGeom>
          <a:noFill/>
          <a:ln>
            <a:noFill/>
          </a:ln>
        </p:spPr>
        <p:txBody>
          <a:bodyPr wrap="square" rtlCol="0">
            <a:spAutoFit/>
          </a:bodyPr>
          <a:lstStyle/>
          <a:p>
            <a:pPr algn="ctr"/>
            <a:r>
              <a:rPr lang="en-US" sz="1200">
                <a:solidFill>
                  <a:schemeClr val="bg1"/>
                </a:solidFill>
                <a:ea typeface="Segoe UI" panose="020B0502040204020203" pitchFamily="34" charset="0"/>
                <a:cs typeface="Segoe UI" panose="020B0502040204020203" pitchFamily="34" charset="0"/>
              </a:rPr>
              <a:t>Why is this sidewalk misidentified ?</a:t>
            </a:r>
          </a:p>
        </p:txBody>
      </p:sp>
      <p:sp>
        <p:nvSpPr>
          <p:cNvPr id="16" name="TextBox 15">
            <a:extLst>
              <a:ext uri="{FF2B5EF4-FFF2-40B4-BE49-F238E27FC236}">
                <a16:creationId xmlns:a16="http://schemas.microsoft.com/office/drawing/2014/main" id="{18909742-43AB-7644-983E-F20EA538DB8B}"/>
              </a:ext>
            </a:extLst>
          </p:cNvPr>
          <p:cNvSpPr txBox="1"/>
          <p:nvPr/>
        </p:nvSpPr>
        <p:spPr>
          <a:xfrm>
            <a:off x="4723400" y="4704558"/>
            <a:ext cx="1516744" cy="261610"/>
          </a:xfrm>
          <a:prstGeom prst="rect">
            <a:avLst/>
          </a:prstGeom>
          <a:noFill/>
        </p:spPr>
        <p:txBody>
          <a:bodyPr wrap="square">
            <a:spAutoFit/>
          </a:bodyPr>
          <a:lstStyle/>
          <a:p>
            <a:pPr algn="r"/>
            <a:r>
              <a:rPr lang="en-US" sz="1100" b="1">
                <a:solidFill>
                  <a:schemeClr val="bg1"/>
                </a:solidFill>
                <a:ea typeface="Segoe UI" panose="020B0502040204020203" pitchFamily="34" charset="0"/>
                <a:cs typeface="Segoe UI" panose="020B0502040204020203" pitchFamily="34" charset="0"/>
              </a:rPr>
              <a:t>Aleatoric</a:t>
            </a:r>
          </a:p>
        </p:txBody>
      </p:sp>
      <p:sp>
        <p:nvSpPr>
          <p:cNvPr id="17" name="TextBox 16">
            <a:extLst>
              <a:ext uri="{FF2B5EF4-FFF2-40B4-BE49-F238E27FC236}">
                <a16:creationId xmlns:a16="http://schemas.microsoft.com/office/drawing/2014/main" id="{E4F9AA8B-9011-3641-B15F-DE887C5C4658}"/>
              </a:ext>
            </a:extLst>
          </p:cNvPr>
          <p:cNvSpPr txBox="1"/>
          <p:nvPr/>
        </p:nvSpPr>
        <p:spPr>
          <a:xfrm>
            <a:off x="6983667" y="4716623"/>
            <a:ext cx="1502632" cy="261610"/>
          </a:xfrm>
          <a:prstGeom prst="rect">
            <a:avLst/>
          </a:prstGeom>
          <a:noFill/>
        </p:spPr>
        <p:txBody>
          <a:bodyPr wrap="square">
            <a:spAutoFit/>
          </a:bodyPr>
          <a:lstStyle/>
          <a:p>
            <a:pPr algn="r"/>
            <a:r>
              <a:rPr lang="en-US" sz="1100" b="1">
                <a:solidFill>
                  <a:schemeClr val="bg1"/>
                </a:solidFill>
                <a:ea typeface="Segoe UI" panose="020B0502040204020203" pitchFamily="34" charset="0"/>
                <a:cs typeface="Segoe UI" panose="020B0502040204020203" pitchFamily="34" charset="0"/>
              </a:rPr>
              <a:t>Epistemic</a:t>
            </a:r>
          </a:p>
        </p:txBody>
      </p:sp>
      <p:sp>
        <p:nvSpPr>
          <p:cNvPr id="2" name="Rectangle 1">
            <a:extLst>
              <a:ext uri="{FF2B5EF4-FFF2-40B4-BE49-F238E27FC236}">
                <a16:creationId xmlns:a16="http://schemas.microsoft.com/office/drawing/2014/main" id="{A7B029B4-1FC0-DABF-67D2-310511AE1E4A}"/>
              </a:ext>
            </a:extLst>
          </p:cNvPr>
          <p:cNvSpPr/>
          <p:nvPr/>
        </p:nvSpPr>
        <p:spPr>
          <a:xfrm>
            <a:off x="4620758" y="2685245"/>
            <a:ext cx="1058825" cy="828431"/>
          </a:xfrm>
          <a:prstGeom prst="rect">
            <a:avLst/>
          </a:prstGeom>
          <a:solidFill>
            <a:srgbClr val="E3E4E4">
              <a:alpha val="29804"/>
            </a:srgbClr>
          </a:solidFill>
          <a:ln w="127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fr-FR" sz="1200" err="1">
              <a:solidFill>
                <a:srgbClr val="585959"/>
              </a:solidFill>
              <a:latin typeface="Nunito Light" panose="02000503030000020003" pitchFamily="2" charset="77"/>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63460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1_Conception personnalisée">
  <a:themeElements>
    <a:clrScheme name="Couleurs PPT Quantmetry">
      <a:dk1>
        <a:srgbClr val="000000"/>
      </a:dk1>
      <a:lt1>
        <a:srgbClr val="FFFFFF"/>
      </a:lt1>
      <a:dk2>
        <a:srgbClr val="737676"/>
      </a:dk2>
      <a:lt2>
        <a:srgbClr val="004F5E"/>
      </a:lt2>
      <a:accent1>
        <a:srgbClr val="1C819C"/>
      </a:accent1>
      <a:accent2>
        <a:srgbClr val="75BAB8"/>
      </a:accent2>
      <a:accent3>
        <a:srgbClr val="2A3265"/>
      </a:accent3>
      <a:accent4>
        <a:srgbClr val="5C2884"/>
      </a:accent4>
      <a:accent5>
        <a:srgbClr val="E55A5A"/>
      </a:accent5>
      <a:accent6>
        <a:srgbClr val="F69819"/>
      </a:accent6>
      <a:hlink>
        <a:srgbClr val="000000"/>
      </a:hlink>
      <a:folHlink>
        <a:srgbClr val="78848C"/>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lumMod val="20000"/>
            <a:lumOff val="80000"/>
          </a:schemeClr>
        </a:solidFill>
        <a:ln w="12700">
          <a:solidFill>
            <a:srgbClr val="1E86A1"/>
          </a:solidFill>
        </a:ln>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a:defRPr sz="1200" dirty="0" err="1" smtClean="0">
            <a:solidFill>
              <a:srgbClr val="585959"/>
            </a:solidFill>
            <a:latin typeface="Nunito Light" panose="02000503030000020003" pitchFamily="2" charset="77"/>
            <a:ea typeface="Segoe UI" panose="020B0502040204020203" pitchFamily="34" charset="0"/>
            <a:cs typeface="Segoe UI" panose="020B0502040204020203"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1200" smtClean="0">
            <a:ea typeface="Segoe UI" panose="020B0502040204020203" pitchFamily="34" charset="0"/>
            <a:cs typeface="Segoe UI" panose="020B0502040204020203" pitchFamily="34" charset="0"/>
          </a:defRPr>
        </a:defPPr>
      </a:lstStyle>
    </a:txDef>
  </a:objectDefaults>
  <a:extraClrSchemeLst/>
  <a:extLst>
    <a:ext uri="{05A4C25C-085E-4340-85A3-A5531E510DB2}">
      <thm15:themeFamily xmlns:thm15="http://schemas.microsoft.com/office/thememl/2012/main" name="Master PPT Quantmetry 2020" id="{05D36508-46CC-D249-8877-BD9146DAB33A}" vid="{9E345A8C-ADC5-B344-AD3D-6912540D46B8}"/>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9f4e50e8-ab43-49f0-81f6-f8b91064c87d">
      <UserInfo>
        <DisplayName>Claire Monjoin</DisplayName>
        <AccountId>45</AccountId>
        <AccountType/>
      </UserInfo>
      <UserInfo>
        <DisplayName>Clément Barre</DisplayName>
        <AccountId>59</AccountId>
        <AccountType/>
      </UserInfo>
      <UserInfo>
        <DisplayName>Franck Burlot</DisplayName>
        <AccountId>71</AccountId>
        <AccountType/>
      </UserInfo>
      <UserInfo>
        <DisplayName>Mahamadou Salissou Aboubacar Alka</DisplayName>
        <AccountId>72</AccountId>
        <AccountType/>
      </UserInfo>
    </SharedWithUsers>
    <MediaLengthInSeconds xmlns="177e2652-8661-4641-925c-51302c6d698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353B921020D5F4CA8C5FEB1EE69A67F" ma:contentTypeVersion="12" ma:contentTypeDescription="Crée un document." ma:contentTypeScope="" ma:versionID="a5183dce62f7647c71ea38aee193bde6">
  <xsd:schema xmlns:xsd="http://www.w3.org/2001/XMLSchema" xmlns:xs="http://www.w3.org/2001/XMLSchema" xmlns:p="http://schemas.microsoft.com/office/2006/metadata/properties" xmlns:ns2="177e2652-8661-4641-925c-51302c6d698a" xmlns:ns3="9f4e50e8-ab43-49f0-81f6-f8b91064c87d" targetNamespace="http://schemas.microsoft.com/office/2006/metadata/properties" ma:root="true" ma:fieldsID="fc6a80047cb556b21712c650dc6ba949" ns2:_="" ns3:_="">
    <xsd:import namespace="177e2652-8661-4641-925c-51302c6d698a"/>
    <xsd:import namespace="9f4e50e8-ab43-49f0-81f6-f8b91064c87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7e2652-8661-4641-925c-51302c6d69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f4e50e8-ab43-49f0-81f6-f8b91064c87d" elementFormDefault="qualified">
    <xsd:import namespace="http://schemas.microsoft.com/office/2006/documentManagement/types"/>
    <xsd:import namespace="http://schemas.microsoft.com/office/infopath/2007/PartnerControls"/>
    <xsd:element name="SharedWithUsers" ma:index="1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D25999E-83B5-4B71-B333-C7BE795C2BFC}">
  <ds:schemaRefs>
    <ds:schemaRef ds:uri="http://schemas.microsoft.com/sharepoint/v3/contenttype/forms"/>
  </ds:schemaRefs>
</ds:datastoreItem>
</file>

<file path=customXml/itemProps2.xml><?xml version="1.0" encoding="utf-8"?>
<ds:datastoreItem xmlns:ds="http://schemas.openxmlformats.org/officeDocument/2006/customXml" ds:itemID="{16264F37-BA06-4204-AA04-D365FE45158B}">
  <ds:schemaRefs>
    <ds:schemaRef ds:uri="177e2652-8661-4641-925c-51302c6d698a"/>
    <ds:schemaRef ds:uri="9f4e50e8-ab43-49f0-81f6-f8b91064c87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74A83AE-9DB0-4730-8E5A-DED744EB7218}">
  <ds:schemaRefs>
    <ds:schemaRef ds:uri="177e2652-8661-4641-925c-51302c6d698a"/>
    <ds:schemaRef ds:uri="9f4e50e8-ab43-49f0-81f6-f8b91064c87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1_Conception personnalisée</Template>
  <TotalTime>0</TotalTime>
  <Words>2456</Words>
  <Application>Microsoft Macintosh PowerPoint</Application>
  <PresentationFormat>Affichage à l'écran (16:9)</PresentationFormat>
  <Paragraphs>509</Paragraphs>
  <Slides>51</Slides>
  <Notes>20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51</vt:i4>
      </vt:variant>
    </vt:vector>
  </HeadingPairs>
  <TitlesOfParts>
    <vt:vector size="60" baseType="lpstr">
      <vt:lpstr>Arial</vt:lpstr>
      <vt:lpstr>Calibri</vt:lpstr>
      <vt:lpstr>Cambria Math</vt:lpstr>
      <vt:lpstr>Monaco</vt:lpstr>
      <vt:lpstr>Nunito</vt:lpstr>
      <vt:lpstr>Nunito Light</vt:lpstr>
      <vt:lpstr>Trebuchet MS</vt:lpstr>
      <vt:lpstr>Wingdings</vt:lpstr>
      <vt:lpstr>1_Conception personnalisée</vt:lpstr>
      <vt:lpstr>Présentation PowerPoint</vt:lpstr>
      <vt:lpstr>Outline</vt:lpstr>
      <vt:lpstr>Présentation PowerPoint</vt:lpstr>
      <vt:lpstr>Quantmetry</vt:lpstr>
      <vt:lpstr>QuantLab and R&amp;D activities </vt:lpstr>
      <vt:lpstr>The SimAI project in a nutshell</vt:lpstr>
      <vt:lpstr>Présentation PowerPoint</vt:lpstr>
      <vt:lpstr>Different Sources of Uncertainty (1)</vt:lpstr>
      <vt:lpstr>Different Sources of Uncertainty (2)</vt:lpstr>
      <vt:lpstr>Uncertainty quantification : why bothering ?</vt:lpstr>
      <vt:lpstr>Common approaches for computing Confidence Intervals</vt:lpstr>
      <vt:lpstr>Présentation PowerPoint</vt:lpstr>
      <vt:lpstr>Conformal prediction and confidence sets</vt:lpstr>
      <vt:lpstr>Split conformal regression</vt:lpstr>
      <vt:lpstr>Valid coverage for split conformal prediction</vt:lpstr>
      <vt:lpstr>Limits of split conformal prediction</vt:lpstr>
      <vt:lpstr>Split conformal prediction for classification</vt:lpstr>
      <vt:lpstr>Cross-conformal : Jackknife+</vt:lpstr>
      <vt:lpstr>Prediction interval for general ML model</vt:lpstr>
      <vt:lpstr>Coverage guarantees</vt:lpstr>
      <vt:lpstr>Better coverage with stability assumptions</vt:lpstr>
      <vt:lpstr>References</vt:lpstr>
      <vt:lpstr>Présentation PowerPoint</vt:lpstr>
      <vt:lpstr>Why starting the MAPIE project ?</vt:lpstr>
      <vt:lpstr>Why starting the MAPIE project ?</vt:lpstr>
      <vt:lpstr>MAPIE in 2021</vt:lpstr>
      <vt:lpstr>General principles of MAPIE</vt:lpstr>
      <vt:lpstr>General principles of MAPIE</vt:lpstr>
      <vt:lpstr>Présentation PowerPoint</vt:lpstr>
      <vt:lpstr>MAPIE for Regression</vt:lpstr>
      <vt:lpstr>Example : Calculate a function value of an indicator</vt:lpstr>
      <vt:lpstr>Five implemented methods</vt:lpstr>
      <vt:lpstr>« Naive » Method</vt:lpstr>
      <vt:lpstr>« Jackknife » Method</vt:lpstr>
      <vt:lpstr>« Jackknife + » Method</vt:lpstr>
      <vt:lpstr>« CV + » and « Jackknife - plus -after- Bootstrap » Methods</vt:lpstr>
      <vt:lpstr>Another regression case:  Characterisation of exoplanet properties</vt:lpstr>
      <vt:lpstr>Présentation PowerPoint</vt:lpstr>
      <vt:lpstr>MAPIE for Time Series</vt:lpstr>
      <vt:lpstr>MAPIE for Time Series</vt:lpstr>
      <vt:lpstr>Présentation PowerPoint</vt:lpstr>
      <vt:lpstr>How are the prediction sets build ? </vt:lpstr>
      <vt:lpstr>Adaptive Prediction Sets in MAPIE :  ”Score” method</vt:lpstr>
      <vt:lpstr>Adaptive Prediction Sets in MAPIE :  ”Cumulative score” method</vt:lpstr>
      <vt:lpstr>Evolution of the size of the prediction sets according to alpha</vt:lpstr>
      <vt:lpstr>Demo time</vt:lpstr>
      <vt:lpstr>Présentation PowerPoint</vt:lpstr>
      <vt:lpstr>Perspectives on MAPIE</vt:lpstr>
      <vt:lpstr>The MAPIE roadmap for 2022</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Vianney Taquet</dc:creator>
  <cp:lastModifiedBy>Nicolas Brunel</cp:lastModifiedBy>
  <cp:revision>2</cp:revision>
  <dcterms:created xsi:type="dcterms:W3CDTF">2021-05-04T08:50:51Z</dcterms:created>
  <dcterms:modified xsi:type="dcterms:W3CDTF">2022-04-21T09:00:42Z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0x010100F353B921020D5F4CA8C5FEB1EE69A67F</vt:lpwstr>
  </property>
  <property fmtid="{D5CDD505-2E9C-101B-9397-08002B2CF9AE}" pid="3" name="Order">
    <vt:r8>1400</vt:r8>
  </property>
  <property fmtid="{D5CDD505-2E9C-101B-9397-08002B2CF9AE}" pid="4" name="xd_ProgID">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ies>
</file>