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1377" r:id="rId2"/>
    <p:sldId id="1451" r:id="rId3"/>
    <p:sldId id="1443" r:id="rId4"/>
    <p:sldId id="1433" r:id="rId5"/>
    <p:sldId id="1450" r:id="rId6"/>
    <p:sldId id="1435" r:id="rId7"/>
    <p:sldId id="1445" r:id="rId8"/>
    <p:sldId id="1444" r:id="rId9"/>
    <p:sldId id="1442" r:id="rId10"/>
    <p:sldId id="1452" r:id="rId11"/>
  </p:sldIdLst>
  <p:sldSz cx="9144000" cy="6858000" type="screen4x3"/>
  <p:notesSz cx="67691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00"/>
    <a:srgbClr val="FF9933"/>
    <a:srgbClr val="FF8A82"/>
    <a:srgbClr val="FFCC66"/>
    <a:srgbClr val="000000"/>
    <a:srgbClr val="CC0099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4873" autoAdjust="0"/>
  </p:normalViewPr>
  <p:slideViewPr>
    <p:cSldViewPr>
      <p:cViewPr varScale="1">
        <p:scale>
          <a:sx n="124" d="100"/>
          <a:sy n="124" d="100"/>
        </p:scale>
        <p:origin x="1928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568"/>
    </p:cViewPr>
  </p:sorterViewPr>
  <p:notesViewPr>
    <p:cSldViewPr>
      <p:cViewPr varScale="1">
        <p:scale>
          <a:sx n="63" d="100"/>
          <a:sy n="63" d="100"/>
        </p:scale>
        <p:origin x="-1722" y="-11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C6DDB0-E4DC-6642-BCFA-2DBE9033F21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5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05350"/>
            <a:ext cx="49625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35C854-90EC-DD48-BB70-447D1E80D2B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52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5C854-90EC-DD48-BB70-447D1E80D2B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4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vt_3d_sni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6"/>
          <a:stretch>
            <a:fillRect/>
          </a:stretch>
        </p:blipFill>
        <p:spPr bwMode="auto">
          <a:xfrm>
            <a:off x="152400" y="31242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21600" cy="1524000"/>
          </a:xfrm>
        </p:spPr>
        <p:txBody>
          <a:bodyPr/>
          <a:lstStyle>
            <a:lvl1pPr algn="l"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spcBef>
                <a:spcPct val="0"/>
              </a:spcBef>
              <a:buClrTx/>
              <a:buFontTx/>
              <a:buNone/>
              <a:defRPr kumimoji="0">
                <a:solidFill>
                  <a:srgbClr val="000000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/>
              <a:t>IPA, Conference, David Rousseau, Introduction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fld id="{99D7EB60-22EA-5F49-B83D-057F44C01CB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77000"/>
            <a:ext cx="762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0"/>
            <a:ext cx="8178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620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  <p:pic>
        <p:nvPicPr>
          <p:cNvPr id="1029" name="Picture 8" descr="evt_3d_sni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6"/>
          <a:stretch>
            <a:fillRect/>
          </a:stretch>
        </p:blipFill>
        <p:spPr bwMode="auto">
          <a:xfrm>
            <a:off x="76200" y="609600"/>
            <a:ext cx="899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693150" y="6491288"/>
            <a:ext cx="45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BF953C5-16BF-8B4E-B479-D646718A4AB9}" type="slidenum">
              <a:rPr lang="en-GB" sz="1800"/>
              <a:pPr>
                <a:defRPr/>
              </a:pPr>
              <a:t>‹N°›</a:t>
            </a:fld>
            <a:endParaRPr lang="en-GB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q"/>
        <a:defRPr kumimoji="1"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ico.ijclab.in2p3.fr/event/5999/contributions/25923/attachments/18682/25069/IPa_2022-04-19-Learning.pdf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A5A39B7-CA30-742A-0803-BA49E8F1C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3" y="764704"/>
            <a:ext cx="8932517" cy="5256584"/>
          </a:xfrm>
          <a:prstGeom prst="rect">
            <a:avLst/>
          </a:prstGeom>
        </p:spPr>
      </p:pic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48680"/>
            <a:ext cx="7721600" cy="1986880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Institut Pascal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3600" dirty="0">
                <a:solidFill>
                  <a:schemeClr val="accent3"/>
                </a:solidFill>
              </a:rPr>
              <a:t>Learning to </a:t>
            </a:r>
            <a:r>
              <a:rPr lang="fr-FR" sz="3600" dirty="0" err="1">
                <a:solidFill>
                  <a:schemeClr val="accent3"/>
                </a:solidFill>
              </a:rPr>
              <a:t>Discover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19th-29th April 2022</a:t>
            </a:r>
            <a:br>
              <a:rPr lang="fr-FR" sz="3600" dirty="0">
                <a:solidFill>
                  <a:schemeClr val="accent3"/>
                </a:solidFill>
              </a:rPr>
            </a:br>
            <a:endParaRPr kumimoji="1" lang="fr-FR" sz="1200" dirty="0">
              <a:solidFill>
                <a:schemeClr val="accent3"/>
              </a:solidFill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3547" y="3573016"/>
            <a:ext cx="7924800" cy="1499592"/>
          </a:xfrm>
        </p:spPr>
        <p:txBody>
          <a:bodyPr/>
          <a:lstStyle/>
          <a:p>
            <a:pPr algn="ctr"/>
            <a:r>
              <a:rPr lang="fr-FR" sz="1600" dirty="0" err="1">
                <a:solidFill>
                  <a:schemeClr val="accent3"/>
                </a:solidFill>
              </a:rPr>
              <a:t>Conference</a:t>
            </a:r>
            <a:r>
              <a:rPr lang="fr-FR" sz="1600" dirty="0">
                <a:solidFill>
                  <a:schemeClr val="accent3"/>
                </a:solidFill>
              </a:rPr>
              <a:t> introduction</a:t>
            </a:r>
            <a:endParaRPr kumimoji="1" lang="fr-FR" sz="1600" dirty="0">
              <a:solidFill>
                <a:schemeClr val="accent3"/>
              </a:solidFill>
              <a:latin typeface="Arial Black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5AA7E8-6177-DB4E-9F32-7E8243D3EED8}"/>
              </a:ext>
            </a:extLst>
          </p:cNvPr>
          <p:cNvSpPr txBox="1"/>
          <p:nvPr/>
        </p:nvSpPr>
        <p:spPr>
          <a:xfrm>
            <a:off x="1475656" y="4725144"/>
            <a:ext cx="5234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chemeClr val="accent3"/>
                </a:solidFill>
              </a:rPr>
              <a:t>See</a:t>
            </a:r>
            <a:r>
              <a:rPr lang="fr-FR" sz="2000" dirty="0">
                <a:solidFill>
                  <a:schemeClr val="accent3"/>
                </a:solidFill>
              </a:rPr>
              <a:t> </a:t>
            </a:r>
            <a:r>
              <a:rPr lang="fr-FR" sz="2000" dirty="0" err="1">
                <a:solidFill>
                  <a:schemeClr val="accent3"/>
                </a:solidFill>
              </a:rPr>
              <a:t>also</a:t>
            </a:r>
            <a:r>
              <a:rPr lang="fr-FR" sz="2000" dirty="0">
                <a:solidFill>
                  <a:schemeClr val="accent3"/>
                </a:solidFill>
              </a:rPr>
              <a:t> Denis </a:t>
            </a:r>
            <a:r>
              <a:rPr lang="fr-FR" sz="2000" dirty="0" err="1">
                <a:solidFill>
                  <a:schemeClr val="accent3"/>
                </a:solidFill>
              </a:rPr>
              <a:t>Ullmo</a:t>
            </a:r>
            <a:r>
              <a:rPr lang="fr-FR" sz="2000" dirty="0">
                <a:solidFill>
                  <a:schemeClr val="accent3"/>
                </a:solidFill>
              </a:rPr>
              <a:t> Institut Pascal </a:t>
            </a:r>
            <a:r>
              <a:rPr lang="fr-FR" sz="2000" dirty="0" err="1">
                <a:solidFill>
                  <a:schemeClr val="accent3"/>
                </a:solidFill>
              </a:rPr>
              <a:t>director</a:t>
            </a:r>
            <a:r>
              <a:rPr lang="fr-FR" sz="2000" dirty="0">
                <a:solidFill>
                  <a:schemeClr val="accent3"/>
                </a:solidFill>
              </a:rPr>
              <a:t> </a:t>
            </a:r>
          </a:p>
          <a:p>
            <a:r>
              <a:rPr lang="fr-FR" sz="2000" dirty="0" err="1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</a:t>
            </a:r>
            <a:r>
              <a:rPr lang="fr-FR" sz="2000" dirty="0">
                <a:solidFill>
                  <a:schemeClr val="accent3"/>
                </a:solidFill>
              </a:rPr>
              <a:t> in the agenda Tuesday 20th </a:t>
            </a:r>
            <a:r>
              <a:rPr lang="fr-FR" sz="2000" dirty="0" err="1">
                <a:solidFill>
                  <a:schemeClr val="accent3"/>
                </a:solidFill>
              </a:rPr>
              <a:t>morning</a:t>
            </a:r>
            <a:endParaRPr lang="fr-FR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3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A404FC06-B5D6-CFC9-3129-D0744DF3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29" y="980728"/>
            <a:ext cx="3083812" cy="147766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2E76750-FA36-A4CF-B648-A50CC559F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1854"/>
            <a:ext cx="3498654" cy="26195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5360D0-93F9-9F48-AE18-AFD68380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Sponsors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3DF731-F6B5-EF40-96A2-9F6B5C933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902F7B-71AF-13A2-29A2-32D1D0D1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05" y="982260"/>
            <a:ext cx="2863231" cy="331532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E15A183-5FC2-8518-9DAD-B03A43E00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770" y="4509120"/>
            <a:ext cx="1915350" cy="19153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8CFBB91-1F86-141E-356E-86DA9E44E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890" y="3721316"/>
            <a:ext cx="3498654" cy="34986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1E9536E-D70F-1A1C-A378-3EB48F8819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1" y="982260"/>
            <a:ext cx="2667000" cy="2667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47AD33E-DEC7-A1B4-EA76-E47B689797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0209" y="2564904"/>
            <a:ext cx="1740429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5A22F-5009-F901-89A8-10086A73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4C6743E-D327-8CCF-60B8-453556CAB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2121"/>
            <a:ext cx="9036496" cy="677737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EFC388-61D2-7803-8FCC-35F49C02D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86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0D4BF-A553-904F-9FC5-27CD6D380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54FA9-7F1A-8447-B803-98026EF30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19-20th </a:t>
            </a:r>
            <a:r>
              <a:rPr lang="fr-FR" sz="2400" dirty="0" err="1"/>
              <a:t>Apr</a:t>
            </a:r>
            <a:r>
              <a:rPr lang="fr-FR" sz="2400" dirty="0"/>
              <a:t> : </a:t>
            </a:r>
            <a:r>
              <a:rPr lang="fr-FR" sz="2400" dirty="0" err="1"/>
              <a:t>Representation</a:t>
            </a:r>
            <a:r>
              <a:rPr lang="fr-FR" sz="2400" dirty="0"/>
              <a:t> workshop</a:t>
            </a:r>
          </a:p>
          <a:p>
            <a:r>
              <a:rPr lang="fr-FR" sz="2400" dirty="0">
                <a:solidFill>
                  <a:schemeClr val="accent4"/>
                </a:solidFill>
              </a:rPr>
              <a:t>21-22nd </a:t>
            </a:r>
            <a:r>
              <a:rPr lang="fr-FR" sz="2400" dirty="0" err="1">
                <a:solidFill>
                  <a:schemeClr val="accent4"/>
                </a:solidFill>
              </a:rPr>
              <a:t>Apr</a:t>
            </a:r>
            <a:r>
              <a:rPr lang="fr-FR" sz="2400" dirty="0">
                <a:solidFill>
                  <a:schemeClr val="accent4"/>
                </a:solidFill>
              </a:rPr>
              <a:t> : </a:t>
            </a:r>
            <a:r>
              <a:rPr lang="fr-FR" sz="2400" dirty="0" err="1">
                <a:solidFill>
                  <a:schemeClr val="accent4"/>
                </a:solidFill>
              </a:rPr>
              <a:t>Dealing</a:t>
            </a:r>
            <a:r>
              <a:rPr lang="fr-FR" sz="2400" dirty="0">
                <a:solidFill>
                  <a:schemeClr val="accent4"/>
                </a:solidFill>
              </a:rPr>
              <a:t> </a:t>
            </a:r>
            <a:r>
              <a:rPr lang="fr-FR" sz="2400" dirty="0" err="1">
                <a:solidFill>
                  <a:schemeClr val="accent4"/>
                </a:solidFill>
              </a:rPr>
              <a:t>with</a:t>
            </a:r>
            <a:r>
              <a:rPr lang="fr-FR" sz="2400" dirty="0">
                <a:solidFill>
                  <a:schemeClr val="accent4"/>
                </a:solidFill>
              </a:rPr>
              <a:t> </a:t>
            </a:r>
            <a:r>
              <a:rPr lang="fr-FR" sz="2400" dirty="0" err="1">
                <a:solidFill>
                  <a:schemeClr val="accent4"/>
                </a:solidFill>
              </a:rPr>
              <a:t>uncertainties</a:t>
            </a:r>
            <a:r>
              <a:rPr lang="fr-FR" sz="2400" dirty="0">
                <a:solidFill>
                  <a:schemeClr val="accent4"/>
                </a:solidFill>
              </a:rPr>
              <a:t> workshop</a:t>
            </a:r>
          </a:p>
          <a:p>
            <a:r>
              <a:rPr lang="fr-FR" sz="2400" dirty="0"/>
              <a:t>25-26th </a:t>
            </a:r>
            <a:r>
              <a:rPr lang="fr-FR" sz="2400" dirty="0" err="1"/>
              <a:t>Apr</a:t>
            </a:r>
            <a:r>
              <a:rPr lang="fr-FR" sz="2400" dirty="0"/>
              <a:t> : </a:t>
            </a:r>
            <a:r>
              <a:rPr lang="fr-FR" sz="2400" dirty="0" err="1"/>
              <a:t>Generators</a:t>
            </a:r>
            <a:r>
              <a:rPr lang="fr-FR" sz="2400" dirty="0"/>
              <a:t> workshop</a:t>
            </a:r>
          </a:p>
          <a:p>
            <a:pPr marL="0" indent="0">
              <a:buNone/>
            </a:pPr>
            <a:r>
              <a:rPr lang="fr-FR" sz="2400" dirty="0"/>
              <a:t>Spirit : a few long </a:t>
            </a:r>
            <a:r>
              <a:rPr lang="fr-FR" sz="2400" dirty="0" err="1"/>
              <a:t>talks</a:t>
            </a:r>
            <a:r>
              <a:rPr lang="fr-FR" sz="2400" dirty="0"/>
              <a:t> and </a:t>
            </a:r>
            <a:r>
              <a:rPr lang="fr-FR" sz="2400" dirty="0" err="1"/>
              <a:t>many</a:t>
            </a:r>
            <a:r>
              <a:rPr lang="fr-FR" sz="2400" dirty="0"/>
              <a:t> semi-</a:t>
            </a:r>
            <a:r>
              <a:rPr lang="fr-FR" sz="2400" dirty="0" err="1"/>
              <a:t>organised</a:t>
            </a:r>
            <a:r>
              <a:rPr lang="fr-FR" sz="2400" dirty="0"/>
              <a:t> discussion sessions</a:t>
            </a:r>
          </a:p>
          <a:p>
            <a:r>
              <a:rPr lang="fr-FR" sz="2400" dirty="0">
                <a:solidFill>
                  <a:srgbClr val="FF0000"/>
                </a:solidFill>
              </a:rPr>
              <a:t>27-29 : final </a:t>
            </a:r>
            <a:r>
              <a:rPr lang="fr-FR" sz="2400" dirty="0" err="1">
                <a:solidFill>
                  <a:srgbClr val="FF0000"/>
                </a:solidFill>
              </a:rPr>
              <a:t>conference</a:t>
            </a:r>
            <a:endParaRPr lang="fr-FR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Spirit : more </a:t>
            </a:r>
            <a:r>
              <a:rPr lang="fr-FR" sz="2400" dirty="0" err="1"/>
              <a:t>regular</a:t>
            </a:r>
            <a:r>
              <a:rPr lang="fr-FR" sz="2400" dirty="0"/>
              <a:t> </a:t>
            </a:r>
            <a:r>
              <a:rPr lang="fr-FR" sz="2400" dirty="0" err="1"/>
              <a:t>conference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45’, 30’ and 15’ </a:t>
            </a:r>
            <a:r>
              <a:rPr lang="fr-FR" sz="2400" dirty="0" err="1"/>
              <a:t>talks</a:t>
            </a:r>
            <a:r>
              <a:rPr lang="fr-FR" sz="2400" dirty="0"/>
              <a:t> (discussion </a:t>
            </a:r>
            <a:r>
              <a:rPr lang="fr-FR" sz="2400" dirty="0" err="1"/>
              <a:t>included</a:t>
            </a:r>
            <a:r>
              <a:rPr lang="fr-FR" sz="2400" dirty="0"/>
              <a:t>!)</a:t>
            </a:r>
          </a:p>
          <a:p>
            <a:r>
              <a:rPr lang="fr-FR" sz="2400" dirty="0" err="1"/>
              <a:t>Each</a:t>
            </a:r>
            <a:r>
              <a:rPr lang="fr-FR" sz="2400" dirty="0"/>
              <a:t> workshop : ~55 on-site participants + ~75 </a:t>
            </a:r>
            <a:r>
              <a:rPr lang="fr-FR" sz="2400" dirty="0" err="1"/>
              <a:t>remote</a:t>
            </a:r>
            <a:endParaRPr lang="fr-FR" sz="2400" dirty="0"/>
          </a:p>
          <a:p>
            <a:pPr lvl="1"/>
            <a:r>
              <a:rPr lang="fr-FR" sz="2000" dirty="0"/>
              <a:t>One </a:t>
            </a:r>
            <a:r>
              <a:rPr lang="fr-FR" sz="2000" dirty="0" err="1"/>
              <a:t>summary</a:t>
            </a:r>
            <a:r>
              <a:rPr lang="fr-FR" sz="2000" dirty="0"/>
              <a:t> talk </a:t>
            </a:r>
            <a:r>
              <a:rPr lang="fr-FR" sz="2000" dirty="0" err="1"/>
              <a:t>each</a:t>
            </a:r>
            <a:r>
              <a:rPr lang="fr-FR" sz="2000" dirty="0"/>
              <a:t> </a:t>
            </a:r>
            <a:r>
              <a:rPr lang="fr-FR" sz="2000" dirty="0" err="1"/>
              <a:t>during</a:t>
            </a:r>
            <a:r>
              <a:rPr lang="fr-FR" sz="2000" dirty="0"/>
              <a:t> the </a:t>
            </a:r>
            <a:r>
              <a:rPr lang="fr-FR" sz="2000" dirty="0" err="1"/>
              <a:t>conference</a:t>
            </a:r>
            <a:endParaRPr lang="fr-FR" sz="2000" dirty="0"/>
          </a:p>
          <a:p>
            <a:r>
              <a:rPr lang="fr-FR" sz="2400" dirty="0"/>
              <a:t>Final </a:t>
            </a:r>
            <a:r>
              <a:rPr lang="fr-FR" sz="2400" dirty="0" err="1"/>
              <a:t>conference</a:t>
            </a:r>
            <a:r>
              <a:rPr lang="fr-FR" sz="2400" dirty="0"/>
              <a:t> : 110 on-site + 80 </a:t>
            </a:r>
            <a:r>
              <a:rPr lang="fr-FR" sz="2400" dirty="0" err="1"/>
              <a:t>remote</a:t>
            </a: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600446-F128-5B42-9FA7-E22ECCFC2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01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B6B802-DC34-414E-A21C-19FE427F8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Social Events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D4513C-2374-6F4D-9FB6-769F01F8CFF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fr-FR" sz="2800" dirty="0"/>
              <a:t>Lunch buffet </a:t>
            </a:r>
            <a:r>
              <a:rPr lang="fr-FR" sz="2800" dirty="0" err="1"/>
              <a:t>every</a:t>
            </a:r>
            <a:r>
              <a:rPr lang="fr-FR" sz="2800" dirty="0"/>
              <a:t> </a:t>
            </a:r>
            <a:r>
              <a:rPr lang="fr-FR" sz="2800" dirty="0" err="1"/>
              <a:t>day</a:t>
            </a:r>
            <a:endParaRPr lang="fr-FR" sz="2800" dirty="0"/>
          </a:p>
          <a:p>
            <a:r>
              <a:rPr lang="fr-FR" sz="2800" dirty="0"/>
              <a:t>Thursday 28th April</a:t>
            </a:r>
          </a:p>
          <a:p>
            <a:pPr lvl="1"/>
            <a:r>
              <a:rPr lang="fr-FR" sz="2400" dirty="0"/>
              <a:t>6:30PM </a:t>
            </a:r>
            <a:r>
              <a:rPr lang="fr-FR" sz="2400" dirty="0" err="1"/>
              <a:t>visit</a:t>
            </a:r>
            <a:r>
              <a:rPr lang="fr-FR" sz="2400" dirty="0"/>
              <a:t> and </a:t>
            </a:r>
            <a:r>
              <a:rPr lang="fr-FR" sz="2400" dirty="0" err="1"/>
              <a:t>dinner</a:t>
            </a:r>
            <a:r>
              <a:rPr lang="fr-FR" sz="2400" dirty="0"/>
              <a:t> at Musée d’Orsay in Paris</a:t>
            </a:r>
          </a:p>
          <a:p>
            <a:pPr lvl="1"/>
            <a:r>
              <a:rPr lang="fr-FR" sz="2400" dirty="0">
                <a:solidFill>
                  <a:srgbClr val="FF0000"/>
                </a:solidFill>
              </a:rPr>
              <a:t>You </a:t>
            </a:r>
            <a:r>
              <a:rPr lang="fr-FR" sz="2400" dirty="0" err="1">
                <a:solidFill>
                  <a:srgbClr val="FF0000"/>
                </a:solidFill>
              </a:rPr>
              <a:t>should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already</a:t>
            </a:r>
            <a:r>
              <a:rPr lang="fr-FR" sz="2400" dirty="0">
                <a:solidFill>
                  <a:srgbClr val="FF0000"/>
                </a:solidFill>
              </a:rPr>
              <a:t> have </a:t>
            </a:r>
            <a:r>
              <a:rPr lang="fr-FR" sz="2400" dirty="0" err="1">
                <a:solidFill>
                  <a:srgbClr val="FF0000"/>
                </a:solidFill>
              </a:rPr>
              <a:t>confirmed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r>
              <a:rPr lang="fr-FR" sz="2000" dirty="0"/>
              <a:t>No </a:t>
            </a:r>
            <a:r>
              <a:rPr lang="fr-FR" sz="2000" dirty="0" err="1"/>
              <a:t>later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6:30PM at entrée B (river </a:t>
            </a:r>
            <a:r>
              <a:rPr lang="fr-FR" sz="2000" dirty="0" err="1"/>
              <a:t>side</a:t>
            </a:r>
            <a:r>
              <a:rPr lang="fr-FR" sz="2000" dirty="0"/>
              <a:t>) of Musée d'Orsay (</a:t>
            </a:r>
            <a:r>
              <a:rPr lang="fr-FR" sz="2000" dirty="0" err="1"/>
              <a:t>reserved</a:t>
            </a:r>
            <a:r>
              <a:rPr lang="fr-FR" sz="2000" dirty="0"/>
              <a:t> for groups). </a:t>
            </a:r>
            <a:r>
              <a:rPr lang="fr-FR" sz="2000" dirty="0" err="1"/>
              <a:t>Then</a:t>
            </a:r>
            <a:r>
              <a:rPr lang="fr-FR" sz="2000" dirty="0"/>
              <a:t>, </a:t>
            </a:r>
            <a:r>
              <a:rPr lang="fr-FR" sz="2000" dirty="0" err="1"/>
              <a:t>visit</a:t>
            </a:r>
            <a:r>
              <a:rPr lang="fr-FR" sz="2000" dirty="0"/>
              <a:t> on </a:t>
            </a:r>
            <a:r>
              <a:rPr lang="fr-FR" sz="2000" dirty="0" err="1"/>
              <a:t>your</a:t>
            </a:r>
            <a:r>
              <a:rPr lang="fr-FR" sz="2000" dirty="0"/>
              <a:t> </a:t>
            </a:r>
            <a:r>
              <a:rPr lang="fr-FR" sz="2000" dirty="0" err="1"/>
              <a:t>own</a:t>
            </a:r>
            <a:r>
              <a:rPr lang="fr-FR" sz="2000" dirty="0"/>
              <a:t>, </a:t>
            </a:r>
            <a:r>
              <a:rPr lang="fr-FR" sz="2000" dirty="0" err="1"/>
              <a:t>with</a:t>
            </a:r>
            <a:r>
              <a:rPr lang="fr-FR" sz="2000" dirty="0"/>
              <a:t> audioguide.</a:t>
            </a:r>
          </a:p>
          <a:p>
            <a:r>
              <a:rPr lang="fr-FR" sz="2000" dirty="0" err="1"/>
              <a:t>We</a:t>
            </a:r>
            <a:r>
              <a:rPr lang="fr-FR" sz="2000" dirty="0"/>
              <a:t> </a:t>
            </a:r>
            <a:r>
              <a:rPr lang="fr-FR" sz="2000" dirty="0" err="1"/>
              <a:t>reconvene</a:t>
            </a:r>
            <a:r>
              <a:rPr lang="fr-FR" sz="2000" dirty="0"/>
              <a:t> no </a:t>
            </a:r>
            <a:r>
              <a:rPr lang="fr-FR" sz="2000" dirty="0" err="1"/>
              <a:t>later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8:30PM at the restaurant on the second </a:t>
            </a:r>
            <a:r>
              <a:rPr lang="fr-FR" sz="2000" dirty="0" err="1"/>
              <a:t>floor</a:t>
            </a:r>
            <a:r>
              <a:rPr lang="fr-FR" sz="2000" dirty="0"/>
              <a:t>.</a:t>
            </a:r>
          </a:p>
          <a:p>
            <a:r>
              <a:rPr lang="fr-FR" sz="2000" dirty="0" err="1"/>
              <a:t>From</a:t>
            </a:r>
            <a:r>
              <a:rPr lang="fr-FR" sz="2000" dirty="0"/>
              <a:t> Le Guichet RER B station, </a:t>
            </a:r>
            <a:r>
              <a:rPr lang="fr-FR" sz="2000" dirty="0" err="1"/>
              <a:t>please</a:t>
            </a:r>
            <a:r>
              <a:rPr lang="fr-FR" sz="2000" dirty="0"/>
              <a:t> count 50' : RER B to Paris, change at Saint-Michel, RER C to Musée d'Orsay (</a:t>
            </a:r>
            <a:r>
              <a:rPr lang="fr-FR" sz="2000" dirty="0" err="1"/>
              <a:t>towards</a:t>
            </a:r>
            <a:r>
              <a:rPr lang="fr-FR" sz="2000" dirty="0"/>
              <a:t> Versailles Rive Gauche, </a:t>
            </a:r>
            <a:r>
              <a:rPr lang="fr-FR" sz="2000" dirty="0" err="1"/>
              <a:t>other</a:t>
            </a:r>
            <a:r>
              <a:rPr lang="fr-FR" sz="2000" dirty="0"/>
              <a:t> directions </a:t>
            </a:r>
            <a:r>
              <a:rPr lang="fr-FR" sz="2000" dirty="0" err="1"/>
              <a:t>work</a:t>
            </a:r>
            <a:r>
              <a:rPr lang="fr-FR" sz="2000" dirty="0"/>
              <a:t> as </a:t>
            </a:r>
            <a:r>
              <a:rPr lang="fr-FR" sz="2000" dirty="0" err="1"/>
              <a:t>well</a:t>
            </a:r>
            <a:r>
              <a:rPr lang="fr-FR" sz="2000" dirty="0"/>
              <a:t>, but not Versailles-Chantiers!), best </a:t>
            </a:r>
            <a:r>
              <a:rPr lang="fr-FR" sz="2000" dirty="0" err="1"/>
              <a:t>is</a:t>
            </a:r>
            <a:r>
              <a:rPr lang="fr-FR" sz="2000" dirty="0"/>
              <a:t> to use the app </a:t>
            </a:r>
            <a:r>
              <a:rPr lang="fr-FR" sz="2000" dirty="0" err="1"/>
              <a:t>Citymapper</a:t>
            </a:r>
            <a:r>
              <a:rPr lang="fr-FR" sz="2000" dirty="0"/>
              <a:t>, Google </a:t>
            </a:r>
            <a:r>
              <a:rPr lang="fr-FR" sz="2000" dirty="0" err="1"/>
              <a:t>Map</a:t>
            </a:r>
            <a:r>
              <a:rPr lang="fr-FR" sz="2000" dirty="0"/>
              <a:t> </a:t>
            </a:r>
            <a:r>
              <a:rPr lang="fr-FR" sz="2000" dirty="0" err="1"/>
              <a:t>works</a:t>
            </a:r>
            <a:r>
              <a:rPr lang="fr-FR" sz="2000" dirty="0"/>
              <a:t> as </a:t>
            </a:r>
            <a:r>
              <a:rPr lang="fr-FR" sz="2000" dirty="0" err="1"/>
              <a:t>well</a:t>
            </a:r>
            <a:r>
              <a:rPr lang="fr-FR" sz="2000" dirty="0"/>
              <a:t> but </a:t>
            </a:r>
            <a:r>
              <a:rPr lang="fr-FR" sz="2000" dirty="0" err="1"/>
              <a:t>less</a:t>
            </a:r>
            <a:r>
              <a:rPr lang="fr-FR" sz="2000" dirty="0"/>
              <a:t> </a:t>
            </a:r>
            <a:r>
              <a:rPr lang="fr-FR" sz="2000" dirty="0" err="1"/>
              <a:t>clear</a:t>
            </a:r>
            <a:r>
              <a:rPr lang="fr-FR" sz="2000" dirty="0"/>
              <a:t> on directions. RER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still</a:t>
            </a:r>
            <a:r>
              <a:rPr lang="fr-FR" sz="2000" dirty="0"/>
              <a:t> run </a:t>
            </a:r>
            <a:r>
              <a:rPr lang="fr-FR" sz="2000" dirty="0" err="1"/>
              <a:t>after</a:t>
            </a:r>
            <a:r>
              <a:rPr lang="fr-FR" sz="2000" dirty="0"/>
              <a:t> </a:t>
            </a:r>
            <a:r>
              <a:rPr lang="fr-FR" sz="2000" dirty="0" err="1"/>
              <a:t>dinner</a:t>
            </a:r>
            <a:r>
              <a:rPr lang="fr-FR" sz="2000" dirty="0"/>
              <a:t>.</a:t>
            </a:r>
          </a:p>
          <a:p>
            <a:pPr lvl="1"/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D7D56C-458A-5943-9A64-9FA0A3C64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25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D8C75-8409-8548-BF1A-EF093047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Covid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4BC4C-A9F7-754B-B007-DAEC38639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No official </a:t>
            </a:r>
            <a:r>
              <a:rPr lang="fr-FR" sz="2800" dirty="0" err="1"/>
              <a:t>mask</a:t>
            </a:r>
            <a:r>
              <a:rPr lang="fr-FR" sz="2800" dirty="0"/>
              <a:t> mandate </a:t>
            </a:r>
            <a:r>
              <a:rPr lang="fr-FR" sz="2800" dirty="0" err="1"/>
              <a:t>any</a:t>
            </a:r>
            <a:r>
              <a:rPr lang="fr-FR" sz="2800" dirty="0"/>
              <a:t> more in France </a:t>
            </a:r>
            <a:r>
              <a:rPr lang="fr-FR" sz="2800" dirty="0" err="1"/>
              <a:t>except</a:t>
            </a:r>
            <a:r>
              <a:rPr lang="fr-FR" sz="2800" dirty="0"/>
              <a:t> in public transport and </a:t>
            </a:r>
            <a:r>
              <a:rPr lang="fr-FR" sz="2800" dirty="0" err="1"/>
              <a:t>medical</a:t>
            </a:r>
            <a:r>
              <a:rPr lang="fr-FR" sz="2800" dirty="0"/>
              <a:t> </a:t>
            </a:r>
            <a:r>
              <a:rPr lang="fr-FR" sz="2800" dirty="0" err="1"/>
              <a:t>premises</a:t>
            </a:r>
            <a:r>
              <a:rPr lang="fr-FR" sz="2800" dirty="0"/>
              <a:t> </a:t>
            </a:r>
          </a:p>
          <a:p>
            <a:r>
              <a:rPr lang="fr-FR" sz="2800" dirty="0" err="1"/>
              <a:t>However</a:t>
            </a:r>
            <a:r>
              <a:rPr lang="fr-FR" sz="2800" dirty="0"/>
              <a:t>, </a:t>
            </a:r>
            <a:r>
              <a:rPr lang="fr-FR" sz="2800" dirty="0" err="1"/>
              <a:t>we</a:t>
            </a:r>
            <a:r>
              <a:rPr lang="fr-FR" sz="2800" dirty="0"/>
              <a:t> </a:t>
            </a:r>
            <a:r>
              <a:rPr lang="fr-FR" sz="2800" dirty="0" err="1"/>
              <a:t>would</a:t>
            </a:r>
            <a:r>
              <a:rPr lang="fr-FR" sz="2800" dirty="0"/>
              <a:t> all </a:t>
            </a:r>
            <a:r>
              <a:rPr lang="fr-FR" sz="2800" dirty="0" err="1"/>
              <a:t>like</a:t>
            </a:r>
            <a:r>
              <a:rPr lang="fr-FR" sz="2800" dirty="0"/>
              <a:t> to attend on-site till the last </a:t>
            </a:r>
            <a:r>
              <a:rPr lang="fr-FR" sz="2800" dirty="0" err="1"/>
              <a:t>day</a:t>
            </a:r>
            <a:endParaRPr lang="fr-FR" sz="2800" dirty="0"/>
          </a:p>
          <a:p>
            <a:r>
              <a:rPr lang="fr-FR" sz="2800" dirty="0" err="1"/>
              <a:t>Mask</a:t>
            </a:r>
            <a:r>
              <a:rPr lang="fr-FR" sz="2800" dirty="0"/>
              <a:t> </a:t>
            </a:r>
            <a:r>
              <a:rPr lang="fr-FR" sz="2800" dirty="0" err="1"/>
              <a:t>wearing</a:t>
            </a:r>
            <a:r>
              <a:rPr lang="fr-FR" sz="2800" dirty="0"/>
              <a:t> </a:t>
            </a:r>
            <a:r>
              <a:rPr lang="fr-FR" sz="2800" dirty="0" err="1"/>
              <a:t>recommended</a:t>
            </a:r>
            <a:r>
              <a:rPr lang="fr-FR" sz="2800" dirty="0"/>
              <a:t> at all time</a:t>
            </a:r>
          </a:p>
          <a:p>
            <a:r>
              <a:rPr lang="fr-FR" sz="2800" dirty="0"/>
              <a:t>Use </a:t>
            </a:r>
            <a:r>
              <a:rPr lang="fr-FR" sz="2800" dirty="0" err="1"/>
              <a:t>outside</a:t>
            </a:r>
            <a:r>
              <a:rPr lang="fr-FR" sz="2800" dirty="0"/>
              <a:t> areas (</a:t>
            </a:r>
            <a:r>
              <a:rPr lang="fr-FR" sz="2800" dirty="0" err="1"/>
              <a:t>terrace</a:t>
            </a:r>
            <a:r>
              <a:rPr lang="fr-FR" sz="2800" dirty="0"/>
              <a:t> and </a:t>
            </a:r>
            <a:r>
              <a:rPr lang="fr-FR" sz="2800" dirty="0" err="1"/>
              <a:t>rooftop</a:t>
            </a:r>
            <a:r>
              <a:rPr lang="fr-FR" sz="2800" dirty="0"/>
              <a:t>) </a:t>
            </a:r>
            <a:r>
              <a:rPr lang="fr-FR" sz="2800" dirty="0" err="1"/>
              <a:t>when</a:t>
            </a:r>
            <a:r>
              <a:rPr lang="fr-FR" sz="2800" dirty="0"/>
              <a:t> possible</a:t>
            </a:r>
          </a:p>
          <a:p>
            <a:r>
              <a:rPr lang="fr-FR" sz="2800" dirty="0"/>
              <a:t>CO</a:t>
            </a:r>
            <a:r>
              <a:rPr lang="fr-FR" sz="2800" baseline="-25000" dirty="0"/>
              <a:t>2</a:t>
            </a:r>
            <a:r>
              <a:rPr lang="fr-FR" sz="2800" dirty="0"/>
              <a:t> </a:t>
            </a:r>
            <a:r>
              <a:rPr lang="fr-FR" sz="2800" dirty="0" err="1"/>
              <a:t>monitored</a:t>
            </a:r>
            <a:r>
              <a:rPr lang="fr-FR" sz="2800" dirty="0"/>
              <a:t> in the </a:t>
            </a:r>
            <a:r>
              <a:rPr lang="fr-FR" sz="2800" dirty="0" err="1"/>
              <a:t>amphitheaters</a:t>
            </a:r>
            <a:endParaRPr lang="fr-FR" sz="2800" dirty="0"/>
          </a:p>
          <a:p>
            <a:r>
              <a:rPr lang="fr-FR" sz="2800" dirty="0" err="1"/>
              <a:t>Video-transmission</a:t>
            </a:r>
            <a:r>
              <a:rPr lang="fr-FR" sz="2800" dirty="0"/>
              <a:t> in the </a:t>
            </a:r>
            <a:r>
              <a:rPr lang="fr-FR" sz="2800" dirty="0" err="1"/>
              <a:t>small</a:t>
            </a:r>
            <a:r>
              <a:rPr lang="fr-FR" sz="2800" dirty="0"/>
              <a:t> amphi </a:t>
            </a:r>
            <a:r>
              <a:rPr lang="fr-FR" sz="2800" dirty="0" err="1"/>
              <a:t>next</a:t>
            </a:r>
            <a:r>
              <a:rPr lang="fr-FR" sz="2800" dirty="0"/>
              <a:t> </a:t>
            </a:r>
            <a:r>
              <a:rPr lang="fr-FR" sz="2800" dirty="0" err="1"/>
              <a:t>door</a:t>
            </a:r>
            <a:r>
              <a:rPr lang="fr-FR" sz="2800" dirty="0"/>
              <a:t> to maximise </a:t>
            </a:r>
            <a:r>
              <a:rPr lang="fr-FR" sz="2800" dirty="0" err="1"/>
              <a:t>distancing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587803-F0B9-B746-BC6F-98BD6C15B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6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30B6C-5198-4F4E-95BC-62625954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3rd of a </a:t>
            </a:r>
            <a:r>
              <a:rPr lang="fr-FR" dirty="0" err="1"/>
              <a:t>series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1B3D66-9E29-9146-A51A-124C90BA2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15-26 </a:t>
            </a:r>
            <a:r>
              <a:rPr lang="fr-FR" dirty="0" err="1"/>
              <a:t>Jul</a:t>
            </a:r>
            <a:r>
              <a:rPr lang="fr-FR" dirty="0"/>
              <a:t> 2019: Real time </a:t>
            </a:r>
            <a:r>
              <a:rPr lang="fr-FR" dirty="0" err="1"/>
              <a:t>analysis</a:t>
            </a:r>
            <a:r>
              <a:rPr lang="fr-FR" dirty="0"/>
              <a:t> workshop </a:t>
            </a:r>
          </a:p>
          <a:p>
            <a:r>
              <a:rPr lang="fr-FR" dirty="0"/>
              <a:t>14-25 </a:t>
            </a:r>
            <a:r>
              <a:rPr lang="fr-FR" dirty="0" err="1"/>
              <a:t>Oct</a:t>
            </a:r>
            <a:r>
              <a:rPr lang="fr-FR" dirty="0"/>
              <a:t> 2019: Advanced Pattern recognition </a:t>
            </a:r>
          </a:p>
          <a:p>
            <a:r>
              <a:rPr lang="fr-FR" dirty="0"/>
              <a:t>Learning to </a:t>
            </a:r>
            <a:r>
              <a:rPr lang="fr-FR" dirty="0" err="1"/>
              <a:t>discover</a:t>
            </a:r>
            <a:r>
              <a:rPr lang="fr-FR" dirty="0"/>
              <a:t> : </a:t>
            </a:r>
            <a:r>
              <a:rPr lang="fr-FR" strike="sngStrike" dirty="0" err="1"/>
              <a:t>Jul</a:t>
            </a:r>
            <a:r>
              <a:rPr lang="fr-FR" strike="sngStrike" dirty="0"/>
              <a:t> 2020</a:t>
            </a:r>
            <a:r>
              <a:rPr lang="fr-FR" dirty="0"/>
              <a:t>, </a:t>
            </a:r>
            <a:r>
              <a:rPr lang="fr-FR" strike="sngStrike" dirty="0" err="1"/>
              <a:t>Feb</a:t>
            </a:r>
            <a:r>
              <a:rPr lang="fr-FR" strike="sngStrike" dirty="0"/>
              <a:t> 2021</a:t>
            </a:r>
            <a:r>
              <a:rPr lang="fr-FR" dirty="0"/>
              <a:t>, </a:t>
            </a:r>
            <a:r>
              <a:rPr lang="fr-FR" strike="sngStrike" dirty="0" err="1"/>
              <a:t>Feb</a:t>
            </a:r>
            <a:r>
              <a:rPr lang="fr-FR" strike="sngStrike" dirty="0"/>
              <a:t> 2022</a:t>
            </a:r>
            <a:r>
              <a:rPr lang="fr-FR" dirty="0"/>
              <a:t>, </a:t>
            </a:r>
            <a:r>
              <a:rPr lang="fr-FR" dirty="0">
                <a:solidFill>
                  <a:srgbClr val="FF0000"/>
                </a:solidFill>
              </a:rPr>
              <a:t>April 2022!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7593CF-B778-1847-9B05-55EA53B989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97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C4348-1312-5F4C-806E-2AB83D05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slack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D3E5E-8C57-534A-813F-C427972E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178800" cy="1938536"/>
          </a:xfrm>
        </p:spPr>
        <p:txBody>
          <a:bodyPr/>
          <a:lstStyle/>
          <a:p>
            <a:r>
              <a:rPr lang="fr-FR" sz="2400" dirty="0" err="1"/>
              <a:t>Primary</a:t>
            </a:r>
            <a:r>
              <a:rPr lang="fr-FR" sz="2400" dirty="0"/>
              <a:t> </a:t>
            </a:r>
            <a:r>
              <a:rPr lang="fr-FR" sz="2400" dirty="0" err="1"/>
              <a:t>channel</a:t>
            </a:r>
            <a:r>
              <a:rPr lang="fr-FR" sz="2400" dirty="0"/>
              <a:t> of communication</a:t>
            </a:r>
          </a:p>
          <a:p>
            <a:r>
              <a:rPr lang="fr-FR" sz="2400" dirty="0"/>
              <a:t>172 participants as of </a:t>
            </a:r>
            <a:r>
              <a:rPr lang="fr-FR" sz="2400" dirty="0" err="1"/>
              <a:t>this</a:t>
            </a:r>
            <a:r>
              <a:rPr lang="fr-FR" sz="2400" dirty="0"/>
              <a:t> </a:t>
            </a:r>
            <a:r>
              <a:rPr lang="fr-FR" sz="2400" dirty="0" err="1"/>
              <a:t>morning</a:t>
            </a:r>
            <a:r>
              <a:rPr lang="fr-FR" sz="2400" dirty="0"/>
              <a:t>. </a:t>
            </a:r>
            <a:r>
              <a:rPr lang="fr-FR" sz="2400" dirty="0" err="1"/>
              <a:t>Make</a:t>
            </a:r>
            <a:r>
              <a:rPr lang="fr-FR" sz="2400" dirty="0"/>
              <a:t> sure </a:t>
            </a:r>
            <a:r>
              <a:rPr lang="fr-FR" sz="2400" dirty="0" err="1"/>
              <a:t>you’re</a:t>
            </a:r>
            <a:r>
              <a:rPr lang="fr-FR" sz="2400" dirty="0"/>
              <a:t> </a:t>
            </a:r>
            <a:r>
              <a:rPr lang="fr-FR" sz="2400" dirty="0" err="1"/>
              <a:t>connected</a:t>
            </a:r>
            <a:r>
              <a:rPr lang="fr-FR" sz="2400" dirty="0"/>
              <a:t> (</a:t>
            </a:r>
            <a:r>
              <a:rPr lang="fr-FR" sz="2400" dirty="0" err="1"/>
              <a:t>ask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neighbour</a:t>
            </a:r>
            <a:r>
              <a:rPr lang="fr-FR" sz="2400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B6DA08-F0A0-534B-A20F-767F588A26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A6449A-C621-824C-9F6B-31DB9686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8920"/>
            <a:ext cx="9144000" cy="39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F5731-89EE-564B-AF6E-6954B16C5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AA0D6-86B0-264B-B8A4-02EDE47E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Zoom in meeting mode (no </a:t>
            </a:r>
            <a:r>
              <a:rPr lang="fr-FR" sz="2400" dirty="0" err="1"/>
              <a:t>waiting</a:t>
            </a:r>
            <a:r>
              <a:rPr lang="fr-FR" sz="2400" dirty="0"/>
              <a:t> room, </a:t>
            </a:r>
            <a:r>
              <a:rPr lang="fr-FR" sz="2400" dirty="0" err="1"/>
              <a:t>everyone</a:t>
            </a:r>
            <a:r>
              <a:rPr lang="fr-FR" sz="2400" dirty="0"/>
              <a:t> </a:t>
            </a:r>
            <a:r>
              <a:rPr lang="fr-FR" sz="2400" dirty="0" err="1"/>
              <a:t>sees</a:t>
            </a:r>
            <a:r>
              <a:rPr lang="fr-FR" sz="2400" dirty="0"/>
              <a:t> </a:t>
            </a:r>
            <a:r>
              <a:rPr lang="fr-FR" sz="2400" dirty="0" err="1"/>
              <a:t>every</a:t>
            </a:r>
            <a:r>
              <a:rPr lang="fr-FR" sz="2400" dirty="0"/>
              <a:t> one </a:t>
            </a:r>
            <a:r>
              <a:rPr lang="fr-FR" sz="2400" dirty="0" err="1"/>
              <a:t>else</a:t>
            </a:r>
            <a:r>
              <a:rPr lang="fr-FR" sz="2400" dirty="0"/>
              <a:t> </a:t>
            </a:r>
            <a:r>
              <a:rPr lang="fr-FR" sz="2400" dirty="0" err="1"/>
              <a:t>connection</a:t>
            </a:r>
            <a:r>
              <a:rPr lang="fr-FR" sz="2400" dirty="0"/>
              <a:t>)</a:t>
            </a:r>
          </a:p>
          <a:p>
            <a:pPr lvl="1"/>
            <a:r>
              <a:rPr lang="fr-FR" sz="2000" dirty="0"/>
              <a:t>Link, meeting ID and code </a:t>
            </a:r>
            <a:r>
              <a:rPr lang="fr-FR" sz="2000" dirty="0" err="1"/>
              <a:t>distributed</a:t>
            </a:r>
            <a:r>
              <a:rPr lang="fr-FR" sz="2000" dirty="0"/>
              <a:t> on </a:t>
            </a:r>
            <a:r>
              <a:rPr lang="fr-FR" sz="2000" dirty="0" err="1"/>
              <a:t>slack</a:t>
            </a:r>
            <a:endParaRPr lang="fr-FR" sz="2000" dirty="0"/>
          </a:p>
          <a:p>
            <a:pPr lvl="1"/>
            <a:r>
              <a:rPr lang="fr-FR" sz="2000" dirty="0" err="1"/>
              <a:t>Please</a:t>
            </a:r>
            <a:r>
              <a:rPr lang="fr-FR" sz="2000" dirty="0"/>
              <a:t> do not </a:t>
            </a:r>
            <a:r>
              <a:rPr lang="fr-FR" sz="2000" dirty="0" err="1"/>
              <a:t>advertise</a:t>
            </a:r>
            <a:r>
              <a:rPr lang="fr-FR" sz="2000" dirty="0"/>
              <a:t> </a:t>
            </a:r>
            <a:r>
              <a:rPr lang="fr-FR" sz="2000" dirty="0" err="1"/>
              <a:t>beyond</a:t>
            </a:r>
            <a:r>
              <a:rPr lang="fr-FR" sz="2000" dirty="0"/>
              <a:t> workshop and </a:t>
            </a:r>
            <a:r>
              <a:rPr lang="fr-FR" sz="2000" dirty="0" err="1"/>
              <a:t>conference</a:t>
            </a:r>
            <a:endParaRPr lang="fr-FR" sz="2000" dirty="0"/>
          </a:p>
          <a:p>
            <a:r>
              <a:rPr lang="fr-FR" sz="2400" dirty="0"/>
              <a:t>Zoom chat (volatile) </a:t>
            </a:r>
            <a:r>
              <a:rPr lang="fr-FR" sz="2400" dirty="0" err="1"/>
              <a:t>only</a:t>
            </a:r>
            <a:r>
              <a:rPr lang="fr-FR" sz="2400" dirty="0"/>
              <a:t> to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for </a:t>
            </a:r>
            <a:r>
              <a:rPr lang="fr-FR" sz="2400" dirty="0" err="1"/>
              <a:t>connection</a:t>
            </a:r>
            <a:r>
              <a:rPr lang="fr-FR" sz="2400" dirty="0"/>
              <a:t> issues</a:t>
            </a:r>
          </a:p>
          <a:p>
            <a:r>
              <a:rPr lang="fr-FR" sz="2400" dirty="0"/>
              <a:t>Use </a:t>
            </a:r>
            <a:r>
              <a:rPr lang="fr-FR" sz="2400" dirty="0" err="1"/>
              <a:t>slack</a:t>
            </a:r>
            <a:r>
              <a:rPr lang="fr-FR" sz="2400" dirty="0"/>
              <a:t> for </a:t>
            </a:r>
            <a:r>
              <a:rPr lang="fr-FR" sz="2400" dirty="0" err="1"/>
              <a:t>scientific</a:t>
            </a:r>
            <a:r>
              <a:rPr lang="fr-FR" sz="2400" dirty="0"/>
              <a:t> exchanges : #</a:t>
            </a:r>
            <a:r>
              <a:rPr lang="fr-FR" sz="2400" dirty="0" err="1"/>
              <a:t>sci_conference</a:t>
            </a:r>
            <a:endParaRPr lang="fr-FR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A36100-9F5C-7C4C-973D-AF1E504D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798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C5872-40A2-DF49-9B28-C2F128901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Organising</a:t>
            </a:r>
            <a:r>
              <a:rPr lang="fr-FR" dirty="0"/>
              <a:t> </a:t>
            </a:r>
            <a:r>
              <a:rPr lang="fr-FR" dirty="0" err="1"/>
              <a:t>committee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92C20-774C-FB44-9B24-2E9F779EA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>
                <a:solidFill>
                  <a:srgbClr val="FF0000"/>
                </a:solidFill>
              </a:rPr>
              <a:t>Sabrina </a:t>
            </a:r>
            <a:r>
              <a:rPr lang="fr-FR" sz="1400" dirty="0" err="1">
                <a:solidFill>
                  <a:srgbClr val="FF0000"/>
                </a:solidFill>
              </a:rPr>
              <a:t>Soccard</a:t>
            </a:r>
            <a:r>
              <a:rPr lang="fr-FR" sz="1400" dirty="0">
                <a:solidFill>
                  <a:srgbClr val="FF0000"/>
                </a:solidFill>
              </a:rPr>
              <a:t>, Program Manager at Institut Pascal</a:t>
            </a:r>
          </a:p>
          <a:p>
            <a:r>
              <a:rPr lang="fr-FR" sz="1400" dirty="0"/>
              <a:t>Peter Battaglia, senior </a:t>
            </a:r>
            <a:r>
              <a:rPr lang="fr-FR" sz="1400" dirty="0" err="1"/>
              <a:t>scientist</a:t>
            </a:r>
            <a:r>
              <a:rPr lang="fr-FR" sz="1400" dirty="0"/>
              <a:t> at Google </a:t>
            </a:r>
            <a:r>
              <a:rPr lang="fr-FR" sz="1400" dirty="0" err="1"/>
              <a:t>Deepmind</a:t>
            </a:r>
            <a:endParaRPr lang="fr-FR" sz="1400" dirty="0"/>
          </a:p>
          <a:p>
            <a:r>
              <a:rPr lang="fr-FR" sz="1400" dirty="0"/>
              <a:t>Anja Butter, ITP Heidelberg : </a:t>
            </a:r>
            <a:r>
              <a:rPr lang="fr-FR" sz="1400" dirty="0" err="1"/>
              <a:t>generator</a:t>
            </a:r>
            <a:r>
              <a:rPr lang="fr-FR" sz="1400" dirty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and </a:t>
            </a:r>
            <a:r>
              <a:rPr lang="fr-FR" sz="1400" dirty="0" err="1"/>
              <a:t>uncertainties</a:t>
            </a:r>
            <a:r>
              <a:rPr lang="fr-FR" sz="1400" dirty="0"/>
              <a:t> in ML for </a:t>
            </a:r>
            <a:r>
              <a:rPr lang="fr-FR" sz="1400" dirty="0" err="1"/>
              <a:t>Particle</a:t>
            </a:r>
            <a:r>
              <a:rPr lang="fr-FR" sz="1400" dirty="0"/>
              <a:t> </a:t>
            </a:r>
            <a:r>
              <a:rPr lang="fr-FR" sz="1400" dirty="0" err="1"/>
              <a:t>Physics</a:t>
            </a:r>
            <a:endParaRPr lang="fr-FR" sz="1400" dirty="0"/>
          </a:p>
          <a:p>
            <a:r>
              <a:rPr lang="fr-FR" sz="1400" dirty="0"/>
              <a:t>Cécile Germain : </a:t>
            </a:r>
            <a:r>
              <a:rPr lang="fr-FR" sz="1400" dirty="0" err="1"/>
              <a:t>Emeritus</a:t>
            </a:r>
            <a:r>
              <a:rPr lang="fr-FR" sz="1400" dirty="0"/>
              <a:t> </a:t>
            </a:r>
            <a:r>
              <a:rPr lang="fr-FR" sz="1400" dirty="0" err="1"/>
              <a:t>professor</a:t>
            </a:r>
            <a:r>
              <a:rPr lang="fr-FR" sz="1400" dirty="0"/>
              <a:t> (computer science) Université Paris-Saclay, LRI-CNRS, and INRIA TAU team, organiser of the 2014 </a:t>
            </a:r>
            <a:r>
              <a:rPr lang="fr-FR" sz="1400" dirty="0" err="1"/>
              <a:t>HiggsML</a:t>
            </a:r>
            <a:r>
              <a:rPr lang="fr-FR" sz="1400" dirty="0"/>
              <a:t> and 2018-2019 </a:t>
            </a:r>
            <a:r>
              <a:rPr lang="fr-FR" sz="1400" dirty="0" err="1"/>
              <a:t>TrackML</a:t>
            </a:r>
            <a:r>
              <a:rPr lang="fr-FR" sz="1400" dirty="0"/>
              <a:t> challenge</a:t>
            </a:r>
          </a:p>
          <a:p>
            <a:r>
              <a:rPr lang="fr-FR" sz="1400" dirty="0"/>
              <a:t>Tobias </a:t>
            </a:r>
            <a:r>
              <a:rPr lang="fr-FR" sz="1400" dirty="0" err="1"/>
              <a:t>Golling</a:t>
            </a:r>
            <a:r>
              <a:rPr lang="fr-FR" sz="1400" dirty="0"/>
              <a:t>, </a:t>
            </a:r>
            <a:r>
              <a:rPr lang="fr-FR" sz="1400" dirty="0" err="1"/>
              <a:t>associate</a:t>
            </a:r>
            <a:r>
              <a:rPr lang="fr-FR" sz="1400" dirty="0"/>
              <a:t> </a:t>
            </a:r>
            <a:r>
              <a:rPr lang="fr-FR" sz="1400" dirty="0" err="1"/>
              <a:t>professor</a:t>
            </a:r>
            <a:r>
              <a:rPr lang="fr-FR" sz="1400" dirty="0"/>
              <a:t> at Université de Genève, </a:t>
            </a:r>
            <a:r>
              <a:rPr lang="fr-FR" sz="1400" dirty="0" err="1"/>
              <a:t>generative</a:t>
            </a:r>
            <a:r>
              <a:rPr lang="fr-FR" sz="1400" dirty="0"/>
              <a:t> </a:t>
            </a:r>
            <a:r>
              <a:rPr lang="fr-FR" sz="1400" dirty="0" err="1"/>
              <a:t>models</a:t>
            </a:r>
            <a:r>
              <a:rPr lang="fr-FR" sz="1400" dirty="0"/>
              <a:t> and </a:t>
            </a:r>
            <a:r>
              <a:rPr lang="fr-FR" sz="1400" dirty="0" err="1"/>
              <a:t>anomaly</a:t>
            </a:r>
            <a:r>
              <a:rPr lang="fr-FR" sz="1400" dirty="0"/>
              <a:t> </a:t>
            </a:r>
            <a:r>
              <a:rPr lang="fr-FR" sz="1400" dirty="0" err="1"/>
              <a:t>detection</a:t>
            </a:r>
            <a:r>
              <a:rPr lang="fr-FR" sz="1400" dirty="0"/>
              <a:t> for </a:t>
            </a:r>
            <a:r>
              <a:rPr lang="fr-FR" sz="1400" dirty="0" err="1"/>
              <a:t>particle</a:t>
            </a:r>
            <a:r>
              <a:rPr lang="fr-FR" sz="1400" dirty="0"/>
              <a:t> </a:t>
            </a:r>
            <a:r>
              <a:rPr lang="fr-FR" sz="1400" dirty="0" err="1"/>
              <a:t>physics</a:t>
            </a:r>
            <a:endParaRPr lang="fr-FR" sz="1400" dirty="0"/>
          </a:p>
          <a:p>
            <a:r>
              <a:rPr lang="fr-FR" sz="1400" dirty="0"/>
              <a:t>Vladimir </a:t>
            </a:r>
            <a:r>
              <a:rPr lang="fr-FR" sz="1400" dirty="0" err="1"/>
              <a:t>Vava</a:t>
            </a:r>
            <a:r>
              <a:rPr lang="fr-FR" sz="1400" dirty="0"/>
              <a:t> Gligorov, CNRS/IN2P3 LPNHE,  leader of the </a:t>
            </a:r>
            <a:r>
              <a:rPr lang="fr-FR" sz="1400" dirty="0" err="1"/>
              <a:t>LHCb</a:t>
            </a:r>
            <a:r>
              <a:rPr lang="fr-FR" sz="1400" dirty="0"/>
              <a:t> Real Time </a:t>
            </a:r>
            <a:r>
              <a:rPr lang="fr-FR" sz="1400" dirty="0" err="1"/>
              <a:t>analysis</a:t>
            </a:r>
            <a:r>
              <a:rPr lang="fr-FR" sz="1400" dirty="0"/>
              <a:t> </a:t>
            </a:r>
            <a:r>
              <a:rPr lang="fr-FR" sz="1400" dirty="0" err="1"/>
              <a:t>project</a:t>
            </a:r>
            <a:r>
              <a:rPr lang="fr-FR" sz="1400" dirty="0"/>
              <a:t>, organiser of the Real Time </a:t>
            </a:r>
            <a:r>
              <a:rPr lang="fr-FR" sz="1400" dirty="0" err="1"/>
              <a:t>Analysis</a:t>
            </a:r>
            <a:r>
              <a:rPr lang="fr-FR" sz="1400" dirty="0"/>
              <a:t> Institut Pascal Workshop</a:t>
            </a:r>
          </a:p>
          <a:p>
            <a:r>
              <a:rPr lang="fr-FR" sz="1400" dirty="0" err="1"/>
              <a:t>Eilam</a:t>
            </a:r>
            <a:r>
              <a:rPr lang="fr-FR" sz="1400" dirty="0"/>
              <a:t> Gross, Weizmann Institute, organiser of the </a:t>
            </a:r>
            <a:r>
              <a:rPr lang="fr-FR" sz="1400" dirty="0" err="1"/>
              <a:t>Hammers</a:t>
            </a:r>
            <a:r>
              <a:rPr lang="fr-FR" sz="1400" dirty="0"/>
              <a:t> and </a:t>
            </a:r>
            <a:r>
              <a:rPr lang="fr-FR" sz="1400" dirty="0" err="1"/>
              <a:t>Nails</a:t>
            </a:r>
            <a:r>
              <a:rPr lang="fr-FR" sz="1400" dirty="0"/>
              <a:t> 2017 and 2019 workshop</a:t>
            </a:r>
          </a:p>
          <a:p>
            <a:r>
              <a:rPr lang="fr-FR" sz="1400" dirty="0"/>
              <a:t>Michael Kagan, SLAC, </a:t>
            </a:r>
            <a:r>
              <a:rPr lang="fr-FR" sz="1400" dirty="0" err="1"/>
              <a:t>co-coordinator</a:t>
            </a:r>
            <a:r>
              <a:rPr lang="fr-FR" sz="1400" dirty="0"/>
              <a:t> of CERN </a:t>
            </a:r>
            <a:r>
              <a:rPr lang="fr-FR" sz="1400" dirty="0" err="1"/>
              <a:t>Interexperiment</a:t>
            </a:r>
            <a:r>
              <a:rPr lang="fr-FR" sz="1400" dirty="0"/>
              <a:t> Machine Learning group</a:t>
            </a:r>
          </a:p>
          <a:p>
            <a:r>
              <a:rPr lang="fr-FR" sz="1400" dirty="0"/>
              <a:t>Danilo </a:t>
            </a:r>
            <a:r>
              <a:rPr lang="fr-FR" sz="1400" dirty="0" err="1"/>
              <a:t>Rezende</a:t>
            </a:r>
            <a:r>
              <a:rPr lang="fr-FR" sz="1400" dirty="0"/>
              <a:t>, </a:t>
            </a:r>
            <a:r>
              <a:rPr lang="fr-FR" sz="1400" dirty="0" err="1"/>
              <a:t>Researcher</a:t>
            </a:r>
            <a:r>
              <a:rPr lang="fr-FR" sz="1400" dirty="0"/>
              <a:t> on </a:t>
            </a:r>
            <a:r>
              <a:rPr lang="fr-FR" sz="1400" dirty="0" err="1"/>
              <a:t>Probabilistic</a:t>
            </a:r>
            <a:r>
              <a:rPr lang="fr-FR" sz="1400" dirty="0"/>
              <a:t> </a:t>
            </a:r>
            <a:r>
              <a:rPr lang="fr-FR" sz="1400" dirty="0" err="1"/>
              <a:t>Methods</a:t>
            </a:r>
            <a:r>
              <a:rPr lang="fr-FR" sz="1400" dirty="0"/>
              <a:t> for </a:t>
            </a:r>
            <a:r>
              <a:rPr lang="fr-FR" sz="1400" dirty="0" err="1"/>
              <a:t>Decision</a:t>
            </a:r>
            <a:r>
              <a:rPr lang="fr-FR" sz="1400" dirty="0"/>
              <a:t> </a:t>
            </a:r>
            <a:r>
              <a:rPr lang="fr-FR" sz="1400" dirty="0" err="1"/>
              <a:t>Making</a:t>
            </a:r>
            <a:r>
              <a:rPr lang="fr-FR" sz="1400" dirty="0"/>
              <a:t>, Senior Staff </a:t>
            </a:r>
            <a:r>
              <a:rPr lang="fr-FR" sz="1400" dirty="0" err="1"/>
              <a:t>Researcher</a:t>
            </a:r>
            <a:r>
              <a:rPr lang="fr-FR" sz="1400" dirty="0"/>
              <a:t> and Team Lead at Google </a:t>
            </a:r>
            <a:r>
              <a:rPr lang="fr-FR" sz="1400" dirty="0" err="1"/>
              <a:t>Deepmind</a:t>
            </a:r>
            <a:endParaRPr lang="fr-FR" sz="1400" dirty="0"/>
          </a:p>
          <a:p>
            <a:r>
              <a:rPr lang="fr-FR" sz="1400" dirty="0"/>
              <a:t>David Rousseau, CNRS/IN2P3 </a:t>
            </a:r>
            <a:r>
              <a:rPr lang="fr-FR" sz="1400" dirty="0" err="1"/>
              <a:t>IJCLab</a:t>
            </a:r>
            <a:r>
              <a:rPr lang="fr-FR" sz="1400" dirty="0"/>
              <a:t> : former </a:t>
            </a:r>
            <a:r>
              <a:rPr lang="fr-FR" sz="1400" dirty="0" err="1"/>
              <a:t>co-coordinator</a:t>
            </a:r>
            <a:r>
              <a:rPr lang="fr-FR" sz="1400" dirty="0"/>
              <a:t> of ATLAS Machine Learning group, </a:t>
            </a:r>
            <a:r>
              <a:rPr lang="fr-FR" sz="1400" dirty="0" err="1"/>
              <a:t>co-coordinator</a:t>
            </a:r>
            <a:r>
              <a:rPr lang="fr-FR" sz="1400" dirty="0"/>
              <a:t> of the LHC </a:t>
            </a:r>
            <a:r>
              <a:rPr lang="fr-FR" sz="1400" dirty="0" err="1"/>
              <a:t>Interexperiment</a:t>
            </a:r>
            <a:r>
              <a:rPr lang="fr-FR" sz="1400" dirty="0"/>
              <a:t> Machine Learning Group, organiser of the 2014 </a:t>
            </a:r>
            <a:r>
              <a:rPr lang="fr-FR" sz="1400" dirty="0" err="1"/>
              <a:t>Higgs</a:t>
            </a:r>
            <a:r>
              <a:rPr lang="fr-FR" sz="1400" dirty="0"/>
              <a:t> Machine Learning challenge, and of the 2018-2019 </a:t>
            </a:r>
            <a:r>
              <a:rPr lang="fr-FR" sz="1400" dirty="0" err="1"/>
              <a:t>TrackML</a:t>
            </a:r>
            <a:r>
              <a:rPr lang="fr-FR" sz="1400" dirty="0"/>
              <a:t> challenge</a:t>
            </a:r>
          </a:p>
          <a:p>
            <a:r>
              <a:rPr lang="fr-FR" sz="1400" dirty="0"/>
              <a:t>Andreas </a:t>
            </a:r>
            <a:r>
              <a:rPr lang="fr-FR" sz="1400" dirty="0" err="1"/>
              <a:t>Salzburger</a:t>
            </a:r>
            <a:r>
              <a:rPr lang="fr-FR" sz="1400" dirty="0"/>
              <a:t>, CERN, </a:t>
            </a:r>
            <a:r>
              <a:rPr lang="fr-FR" sz="1400" dirty="0" err="1"/>
              <a:t>coordinator</a:t>
            </a:r>
            <a:r>
              <a:rPr lang="fr-FR" sz="1400" dirty="0"/>
              <a:t> of the ATLAS software upgrade group, organiser of the 2018-2019 </a:t>
            </a:r>
            <a:r>
              <a:rPr lang="fr-FR" sz="1400" dirty="0" err="1"/>
              <a:t>TrackML</a:t>
            </a:r>
            <a:r>
              <a:rPr lang="fr-FR" sz="1400" dirty="0"/>
              <a:t> challenge and organiser of the Advanced Pattern Recognition Institut Pascal Workshop</a:t>
            </a:r>
          </a:p>
          <a:p>
            <a:r>
              <a:rPr lang="fr-FR" sz="1400" dirty="0"/>
              <a:t>Savannah </a:t>
            </a:r>
            <a:r>
              <a:rPr lang="fr-FR" sz="1400" dirty="0" err="1"/>
              <a:t>Thais</a:t>
            </a:r>
            <a:r>
              <a:rPr lang="fr-FR" sz="1400" dirty="0"/>
              <a:t>, Princeton, </a:t>
            </a:r>
            <a:r>
              <a:rPr lang="fr-FR" sz="1400" dirty="0" err="1"/>
              <a:t>representation</a:t>
            </a:r>
            <a:r>
              <a:rPr lang="fr-FR" sz="1400" dirty="0"/>
              <a:t> </a:t>
            </a:r>
            <a:r>
              <a:rPr lang="fr-FR" sz="1400" dirty="0" err="1"/>
              <a:t>learning</a:t>
            </a:r>
            <a:r>
              <a:rPr lang="fr-FR" sz="1400" dirty="0"/>
              <a:t> for  </a:t>
            </a:r>
            <a:r>
              <a:rPr lang="fr-FR" sz="1400" dirty="0" err="1"/>
              <a:t>Particle</a:t>
            </a:r>
            <a:r>
              <a:rPr lang="fr-FR" sz="1400" dirty="0"/>
              <a:t> </a:t>
            </a:r>
            <a:r>
              <a:rPr lang="fr-FR" sz="1400" dirty="0" err="1"/>
              <a:t>Physics</a:t>
            </a:r>
            <a:r>
              <a:rPr lang="fr-FR" sz="1400" dirty="0"/>
              <a:t>, AI and </a:t>
            </a:r>
            <a:r>
              <a:rPr lang="fr-FR" sz="1400" dirty="0" err="1"/>
              <a:t>ethics</a:t>
            </a:r>
            <a:endParaRPr lang="fr-FR" sz="1400" dirty="0"/>
          </a:p>
          <a:p>
            <a:r>
              <a:rPr lang="fr-FR" sz="1400" dirty="0"/>
              <a:t>Jean-Roch </a:t>
            </a:r>
            <a:r>
              <a:rPr lang="fr-FR" sz="1400" dirty="0" err="1"/>
              <a:t>Vlimant</a:t>
            </a:r>
            <a:r>
              <a:rPr lang="fr-FR" sz="1400" dirty="0"/>
              <a:t>,  Caltech, </a:t>
            </a:r>
            <a:r>
              <a:rPr lang="fr-FR" sz="1400" dirty="0" err="1"/>
              <a:t>co-coordinator</a:t>
            </a:r>
            <a:r>
              <a:rPr lang="fr-FR" sz="1400" dirty="0"/>
              <a:t> of CMS Machine Learning group, organiser of the 2018-2019 </a:t>
            </a:r>
            <a:r>
              <a:rPr lang="fr-FR" sz="1400" dirty="0" err="1"/>
              <a:t>TrackML</a:t>
            </a:r>
            <a:r>
              <a:rPr lang="fr-FR" sz="1400" dirty="0"/>
              <a:t> challenge</a:t>
            </a:r>
          </a:p>
          <a:p>
            <a:r>
              <a:rPr lang="fr-FR" sz="1400" dirty="0"/>
              <a:t>Slava </a:t>
            </a:r>
            <a:r>
              <a:rPr lang="fr-FR" sz="1400" dirty="0" err="1"/>
              <a:t>Voloshynovskiy</a:t>
            </a:r>
            <a:r>
              <a:rPr lang="fr-FR" sz="1400" dirty="0"/>
              <a:t>, </a:t>
            </a:r>
            <a:r>
              <a:rPr lang="fr-FR" sz="1400" dirty="0" err="1"/>
              <a:t>head</a:t>
            </a:r>
            <a:r>
              <a:rPr lang="fr-FR" sz="1400" dirty="0"/>
              <a:t> of </a:t>
            </a:r>
            <a:r>
              <a:rPr lang="fr-FR" sz="1400" dirty="0" err="1"/>
              <a:t>Stochastic</a:t>
            </a:r>
            <a:r>
              <a:rPr lang="fr-FR" sz="1400" dirty="0"/>
              <a:t> Information </a:t>
            </a:r>
            <a:r>
              <a:rPr lang="fr-FR" sz="1400" dirty="0" err="1"/>
              <a:t>Processing</a:t>
            </a:r>
            <a:r>
              <a:rPr lang="fr-FR" sz="1400" dirty="0"/>
              <a:t> group,  Université de Genève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B03ED49-6BAC-DE46-84AB-E53D66E8A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IPA, Conference, David Rousseau, 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11282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in blanc">
  <a:themeElements>
    <a:clrScheme name="Contemporain blanc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in blanc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ontemporain blanc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217329</TotalTime>
  <Words>753</Words>
  <Application>Microsoft Macintosh PowerPoint</Application>
  <PresentationFormat>Affichage à l'écran (4:3)</PresentationFormat>
  <Paragraphs>68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Tahoma</vt:lpstr>
      <vt:lpstr>Times New Roman</vt:lpstr>
      <vt:lpstr>Wingdings</vt:lpstr>
      <vt:lpstr>Contemporain blanc</vt:lpstr>
      <vt:lpstr>Institut Pascal Learning to Discover 19th-29th April 2022 </vt:lpstr>
      <vt:lpstr>Présentation PowerPoint</vt:lpstr>
      <vt:lpstr>Program</vt:lpstr>
      <vt:lpstr>Social Events</vt:lpstr>
      <vt:lpstr>Covid</vt:lpstr>
      <vt:lpstr>3rd of a series</vt:lpstr>
      <vt:lpstr>slack</vt:lpstr>
      <vt:lpstr>Zoom</vt:lpstr>
      <vt:lpstr>Organising committee</vt:lpstr>
      <vt:lpstr>Sponsors</vt:lpstr>
    </vt:vector>
  </TitlesOfParts>
  <Company>David Rousseau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size and software performance</dc:title>
  <dc:creator>David Rousseau</dc:creator>
  <cp:lastModifiedBy>David Rousseau</cp:lastModifiedBy>
  <cp:revision>1632</cp:revision>
  <cp:lastPrinted>2022-04-20T20:28:10Z</cp:lastPrinted>
  <dcterms:created xsi:type="dcterms:W3CDTF">2014-09-12T08:16:01Z</dcterms:created>
  <dcterms:modified xsi:type="dcterms:W3CDTF">2022-04-26T20:13:26Z</dcterms:modified>
</cp:coreProperties>
</file>