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794" r:id="rId2"/>
  </p:sldMasterIdLst>
  <p:notesMasterIdLst>
    <p:notesMasterId r:id="rId37"/>
  </p:notesMasterIdLst>
  <p:sldIdLst>
    <p:sldId id="2076138262" r:id="rId3"/>
    <p:sldId id="2147309280" r:id="rId4"/>
    <p:sldId id="2147309206" r:id="rId5"/>
    <p:sldId id="2147309235" r:id="rId6"/>
    <p:sldId id="2147309250" r:id="rId7"/>
    <p:sldId id="2076136115" r:id="rId8"/>
    <p:sldId id="10290" r:id="rId9"/>
    <p:sldId id="1998" r:id="rId10"/>
    <p:sldId id="2147309252" r:id="rId11"/>
    <p:sldId id="10294" r:id="rId12"/>
    <p:sldId id="10314" r:id="rId13"/>
    <p:sldId id="10312" r:id="rId14"/>
    <p:sldId id="2147309253" r:id="rId15"/>
    <p:sldId id="2147309249" r:id="rId16"/>
    <p:sldId id="2147309251" r:id="rId17"/>
    <p:sldId id="2147309248" r:id="rId18"/>
    <p:sldId id="2147309254" r:id="rId19"/>
    <p:sldId id="2147309255" r:id="rId20"/>
    <p:sldId id="1034" r:id="rId21"/>
    <p:sldId id="2147309238" r:id="rId22"/>
    <p:sldId id="2147309257" r:id="rId23"/>
    <p:sldId id="2147309227" r:id="rId24"/>
    <p:sldId id="2147309258" r:id="rId25"/>
    <p:sldId id="2147309264" r:id="rId26"/>
    <p:sldId id="2147309272" r:id="rId27"/>
    <p:sldId id="2147309273" r:id="rId28"/>
    <p:sldId id="2147309274" r:id="rId29"/>
    <p:sldId id="2147309275" r:id="rId30"/>
    <p:sldId id="2147309276" r:id="rId31"/>
    <p:sldId id="2147309277" r:id="rId32"/>
    <p:sldId id="2147309278" r:id="rId33"/>
    <p:sldId id="2147309279" r:id="rId34"/>
    <p:sldId id="10327" r:id="rId35"/>
    <p:sldId id="2076136113"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3BDDF868-8BB4-F649-9E23-7E2466BF9C85}">
          <p14:sldIdLst>
            <p14:sldId id="2076138262"/>
            <p14:sldId id="2147309280"/>
            <p14:sldId id="2147309206"/>
            <p14:sldId id="2147309235"/>
            <p14:sldId id="2147309250"/>
            <p14:sldId id="2076136115"/>
            <p14:sldId id="10290"/>
            <p14:sldId id="1998"/>
            <p14:sldId id="2147309252"/>
            <p14:sldId id="10294"/>
            <p14:sldId id="10314"/>
            <p14:sldId id="10312"/>
            <p14:sldId id="2147309253"/>
            <p14:sldId id="2147309249"/>
            <p14:sldId id="2147309251"/>
            <p14:sldId id="2147309248"/>
            <p14:sldId id="2147309254"/>
            <p14:sldId id="2147309255"/>
            <p14:sldId id="1034"/>
            <p14:sldId id="2147309238"/>
            <p14:sldId id="2147309257"/>
            <p14:sldId id="2147309227"/>
            <p14:sldId id="2147309258"/>
            <p14:sldId id="2147309264"/>
            <p14:sldId id="2147309272"/>
            <p14:sldId id="2147309273"/>
            <p14:sldId id="2147309274"/>
            <p14:sldId id="2147309275"/>
            <p14:sldId id="2147309276"/>
            <p14:sldId id="2147309277"/>
            <p14:sldId id="2147309278"/>
            <p14:sldId id="2147309279"/>
            <p14:sldId id="10327"/>
            <p14:sldId id="2076136113"/>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48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A4251E-F1EF-31BC-5D6F-D91A39C54CA0}" name="Max Welling" initials="MW" userId="S::maxwelling@microsoft.com::647a53e6-7bb6-4236-b94b-fed12ae27634" providerId="AD"/>
  <p188:author id="{704E7369-9578-1807-2487-8CE4AF3E9DB3}" name="Neeltje Berger" initials="NB" userId="S::neberger@microsoft.com::3e1da762-003b-4796-a289-090c1d20ba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5"/>
    <a:srgbClr val="274B47"/>
    <a:srgbClr val="0432FF"/>
    <a:srgbClr val="FFFC00"/>
    <a:srgbClr val="00FB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878"/>
  </p:normalViewPr>
  <p:slideViewPr>
    <p:cSldViewPr snapToGrid="0">
      <p:cViewPr varScale="1">
        <p:scale>
          <a:sx n="120" d="100"/>
          <a:sy n="120" d="100"/>
        </p:scale>
        <p:origin x="800" y="184"/>
      </p:cViewPr>
      <p:guideLst>
        <p:guide orient="horz" pos="2183"/>
        <p:guide pos="3840"/>
        <p:guide orient="horz" pos="482"/>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A057E-29F9-AD48-9442-804B309DD0C0}" type="doc">
      <dgm:prSet loTypeId="urn:microsoft.com/office/officeart/2009/3/layout/CircleRelationship" loCatId="" qsTypeId="urn:microsoft.com/office/officeart/2005/8/quickstyle/simple1" qsCatId="simple" csTypeId="urn:microsoft.com/office/officeart/2005/8/colors/colorful2" csCatId="colorful" phldr="1"/>
      <dgm:spPr/>
      <dgm:t>
        <a:bodyPr/>
        <a:lstStyle/>
        <a:p>
          <a:endParaRPr lang="en-GB"/>
        </a:p>
      </dgm:t>
    </dgm:pt>
    <dgm:pt modelId="{DEDB719D-3CB3-D346-9D05-E396542ACC9B}">
      <dgm:prSet phldrT="[Text]" custT="1"/>
      <dgm:spPr>
        <a:solidFill>
          <a:schemeClr val="accent1"/>
        </a:solidFill>
      </dgm:spPr>
      <dgm:t>
        <a:bodyPr/>
        <a:lstStyle/>
        <a:p>
          <a:r>
            <a:rPr lang="en-GB" sz="3200"/>
            <a:t>AI4Science</a:t>
          </a:r>
        </a:p>
      </dgm:t>
    </dgm:pt>
    <dgm:pt modelId="{BBCADBB5-049B-8D48-BD20-8834A4551BF7}" type="parTrans" cxnId="{5B60D864-7615-0448-B296-BF90D5355AAB}">
      <dgm:prSet/>
      <dgm:spPr/>
      <dgm:t>
        <a:bodyPr/>
        <a:lstStyle/>
        <a:p>
          <a:endParaRPr lang="en-GB"/>
        </a:p>
      </dgm:t>
    </dgm:pt>
    <dgm:pt modelId="{AAFAA844-01C6-3B4B-BA00-223F27B205CA}" type="sibTrans" cxnId="{5B60D864-7615-0448-B296-BF90D5355AAB}">
      <dgm:prSet/>
      <dgm:spPr/>
      <dgm:t>
        <a:bodyPr/>
        <a:lstStyle/>
        <a:p>
          <a:endParaRPr lang="en-GB"/>
        </a:p>
      </dgm:t>
    </dgm:pt>
    <dgm:pt modelId="{3AAADB7A-E330-0D4D-A538-FD29C30DD41B}">
      <dgm:prSet phldrT="[Text]"/>
      <dgm:spPr>
        <a:solidFill>
          <a:schemeClr val="accent2"/>
        </a:solidFill>
      </dgm:spPr>
      <dgm:t>
        <a:bodyPr/>
        <a:lstStyle/>
        <a:p>
          <a:r>
            <a:rPr lang="en-GB"/>
            <a:t>Quantum Computing</a:t>
          </a:r>
        </a:p>
      </dgm:t>
    </dgm:pt>
    <dgm:pt modelId="{F230FDAE-7E1E-3340-AD60-3F9A35C4136B}" type="parTrans" cxnId="{D4C9B57C-95F1-0D4E-82A3-6459423A2E7A}">
      <dgm:prSet/>
      <dgm:spPr/>
      <dgm:t>
        <a:bodyPr/>
        <a:lstStyle/>
        <a:p>
          <a:endParaRPr lang="en-GB"/>
        </a:p>
      </dgm:t>
    </dgm:pt>
    <dgm:pt modelId="{9210C79C-5B3A-3446-BEC9-F06FAA1C8BD8}" type="sibTrans" cxnId="{D4C9B57C-95F1-0D4E-82A3-6459423A2E7A}">
      <dgm:prSet/>
      <dgm:spPr/>
      <dgm:t>
        <a:bodyPr/>
        <a:lstStyle/>
        <a:p>
          <a:endParaRPr lang="en-GB"/>
        </a:p>
      </dgm:t>
    </dgm:pt>
    <dgm:pt modelId="{874B8AB7-1EFC-3145-BC3C-5E9F2B2E6F74}">
      <dgm:prSet phldrT="[Text]"/>
      <dgm:spPr>
        <a:solidFill>
          <a:schemeClr val="accent2"/>
        </a:solidFill>
      </dgm:spPr>
      <dgm:t>
        <a:bodyPr/>
        <a:lstStyle/>
        <a:p>
          <a:r>
            <a:rPr lang="en-GB"/>
            <a:t>Machine Learning</a:t>
          </a:r>
        </a:p>
      </dgm:t>
    </dgm:pt>
    <dgm:pt modelId="{ED7F2B15-D3D6-7D40-B22B-2D495F59D49D}" type="parTrans" cxnId="{B807E983-91D0-7345-BE8B-7FF7C887DCE6}">
      <dgm:prSet/>
      <dgm:spPr/>
      <dgm:t>
        <a:bodyPr/>
        <a:lstStyle/>
        <a:p>
          <a:endParaRPr lang="en-GB"/>
        </a:p>
      </dgm:t>
    </dgm:pt>
    <dgm:pt modelId="{0756F4C8-9D59-4041-88AC-B535B42160F2}" type="sibTrans" cxnId="{B807E983-91D0-7345-BE8B-7FF7C887DCE6}">
      <dgm:prSet/>
      <dgm:spPr/>
      <dgm:t>
        <a:bodyPr/>
        <a:lstStyle/>
        <a:p>
          <a:endParaRPr lang="en-GB"/>
        </a:p>
      </dgm:t>
    </dgm:pt>
    <dgm:pt modelId="{A1A47778-008B-6042-B819-6E62C7CAABCE}">
      <dgm:prSet phldrT="[Text]"/>
      <dgm:spPr>
        <a:solidFill>
          <a:srgbClr val="0078D4"/>
        </a:solidFill>
      </dgm:spPr>
      <dgm:t>
        <a:bodyPr/>
        <a:lstStyle/>
        <a:p>
          <a:r>
            <a:rPr lang="en-GB"/>
            <a:t>Sustainability</a:t>
          </a:r>
        </a:p>
      </dgm:t>
    </dgm:pt>
    <dgm:pt modelId="{638AE870-167A-D343-BD31-DACD3756AF75}" type="parTrans" cxnId="{0DD20B11-5F8C-704B-A777-ED08B7BDF5AB}">
      <dgm:prSet/>
      <dgm:spPr/>
      <dgm:t>
        <a:bodyPr/>
        <a:lstStyle/>
        <a:p>
          <a:endParaRPr lang="en-GB"/>
        </a:p>
      </dgm:t>
    </dgm:pt>
    <dgm:pt modelId="{891CFF3A-51BA-FA45-9122-2EBB3456C7FF}" type="sibTrans" cxnId="{0DD20B11-5F8C-704B-A777-ED08B7BDF5AB}">
      <dgm:prSet/>
      <dgm:spPr/>
      <dgm:t>
        <a:bodyPr/>
        <a:lstStyle/>
        <a:p>
          <a:endParaRPr lang="en-GB"/>
        </a:p>
      </dgm:t>
    </dgm:pt>
    <dgm:pt modelId="{4DD80F15-5725-9647-9655-4730C26CC468}">
      <dgm:prSet phldrT="[Text]"/>
      <dgm:spPr>
        <a:solidFill>
          <a:schemeClr val="accent3">
            <a:lumMod val="75000"/>
          </a:schemeClr>
        </a:solidFill>
      </dgm:spPr>
      <dgm:t>
        <a:bodyPr/>
        <a:lstStyle/>
        <a:p>
          <a:r>
            <a:rPr lang="en-GB"/>
            <a:t>Computational Chemistry </a:t>
          </a:r>
        </a:p>
      </dgm:t>
    </dgm:pt>
    <dgm:pt modelId="{F4FF4CA2-5995-7942-9E8F-593CDE5B61D1}" type="parTrans" cxnId="{C25BACAF-90D3-884F-9B6E-3D0BACAAABAF}">
      <dgm:prSet/>
      <dgm:spPr/>
      <dgm:t>
        <a:bodyPr/>
        <a:lstStyle/>
        <a:p>
          <a:endParaRPr lang="en-GB"/>
        </a:p>
      </dgm:t>
    </dgm:pt>
    <dgm:pt modelId="{C90D9639-76D5-154A-BDA6-2AF2069E7AFF}" type="sibTrans" cxnId="{C25BACAF-90D3-884F-9B6E-3D0BACAAABAF}">
      <dgm:prSet/>
      <dgm:spPr/>
      <dgm:t>
        <a:bodyPr/>
        <a:lstStyle/>
        <a:p>
          <a:endParaRPr lang="en-GB"/>
        </a:p>
      </dgm:t>
    </dgm:pt>
    <dgm:pt modelId="{F3CEA58A-E1B0-CF4D-9130-401528C8594D}">
      <dgm:prSet phldrT="[Text]"/>
      <dgm:spPr>
        <a:solidFill>
          <a:schemeClr val="accent3">
            <a:lumMod val="75000"/>
          </a:schemeClr>
        </a:solidFill>
      </dgm:spPr>
      <dgm:t>
        <a:bodyPr/>
        <a:lstStyle/>
        <a:p>
          <a:r>
            <a:rPr lang="en-GB"/>
            <a:t>Molecular Biology</a:t>
          </a:r>
        </a:p>
      </dgm:t>
    </dgm:pt>
    <dgm:pt modelId="{25F3D39F-96F0-9F46-AFFE-114B32F909D3}" type="sibTrans" cxnId="{69470BEE-B0B7-2F49-9D39-5DC89975BD92}">
      <dgm:prSet/>
      <dgm:spPr/>
      <dgm:t>
        <a:bodyPr/>
        <a:lstStyle/>
        <a:p>
          <a:endParaRPr lang="en-GB"/>
        </a:p>
      </dgm:t>
    </dgm:pt>
    <dgm:pt modelId="{2DE98B53-1FE9-DD49-AABF-26215D9C8EF7}" type="parTrans" cxnId="{69470BEE-B0B7-2F49-9D39-5DC89975BD92}">
      <dgm:prSet/>
      <dgm:spPr/>
      <dgm:t>
        <a:bodyPr/>
        <a:lstStyle/>
        <a:p>
          <a:endParaRPr lang="en-GB"/>
        </a:p>
      </dgm:t>
    </dgm:pt>
    <dgm:pt modelId="{664EAE02-FF5F-744C-8EF2-5FF32B372659}">
      <dgm:prSet phldrT="[Text]"/>
      <dgm:spPr/>
      <dgm:t>
        <a:bodyPr/>
        <a:lstStyle/>
        <a:p>
          <a:endParaRPr lang="en-GB"/>
        </a:p>
      </dgm:t>
    </dgm:pt>
    <dgm:pt modelId="{6EC093BA-DE8E-C544-BCAD-5501485B5BDC}" type="parTrans" cxnId="{480B515D-F25A-D140-8716-A4D14AC9A3D6}">
      <dgm:prSet/>
      <dgm:spPr/>
      <dgm:t>
        <a:bodyPr/>
        <a:lstStyle/>
        <a:p>
          <a:endParaRPr lang="en-GB"/>
        </a:p>
      </dgm:t>
    </dgm:pt>
    <dgm:pt modelId="{A63B2322-88CA-154D-A929-8CF5213A4713}" type="sibTrans" cxnId="{480B515D-F25A-D140-8716-A4D14AC9A3D6}">
      <dgm:prSet/>
      <dgm:spPr/>
      <dgm:t>
        <a:bodyPr/>
        <a:lstStyle/>
        <a:p>
          <a:endParaRPr lang="en-GB"/>
        </a:p>
      </dgm:t>
    </dgm:pt>
    <dgm:pt modelId="{3D1B02BB-E9AC-A644-A319-066C3A22346B}" type="pres">
      <dgm:prSet presAssocID="{859A057E-29F9-AD48-9442-804B309DD0C0}" presName="Name0" presStyleCnt="0">
        <dgm:presLayoutVars>
          <dgm:chMax val="1"/>
          <dgm:chPref val="1"/>
        </dgm:presLayoutVars>
      </dgm:prSet>
      <dgm:spPr/>
    </dgm:pt>
    <dgm:pt modelId="{9AE98F2B-0598-1A48-9CD3-15B152DDB048}" type="pres">
      <dgm:prSet presAssocID="{DEDB719D-3CB3-D346-9D05-E396542ACC9B}" presName="Parent" presStyleLbl="node0" presStyleIdx="0" presStyleCnt="1" custLinFactNeighborY="-3318">
        <dgm:presLayoutVars>
          <dgm:chMax val="5"/>
          <dgm:chPref val="5"/>
        </dgm:presLayoutVars>
      </dgm:prSet>
      <dgm:spPr/>
    </dgm:pt>
    <dgm:pt modelId="{8940FED4-AB09-D345-9A19-B3D5EFAE9A74}" type="pres">
      <dgm:prSet presAssocID="{DEDB719D-3CB3-D346-9D05-E396542ACC9B}" presName="Accent2" presStyleLbl="node1" presStyleIdx="0" presStyleCnt="19"/>
      <dgm:spPr/>
    </dgm:pt>
    <dgm:pt modelId="{B14C0BED-FDB9-E546-9CFF-6BAA428669F3}" type="pres">
      <dgm:prSet presAssocID="{DEDB719D-3CB3-D346-9D05-E396542ACC9B}" presName="Accent3" presStyleLbl="node1" presStyleIdx="1" presStyleCnt="19"/>
      <dgm:spPr/>
    </dgm:pt>
    <dgm:pt modelId="{C6ED64D2-74C5-9B40-8BB7-FBDECE9E6726}" type="pres">
      <dgm:prSet presAssocID="{DEDB719D-3CB3-D346-9D05-E396542ACC9B}" presName="Accent4" presStyleLbl="node1" presStyleIdx="2" presStyleCnt="19"/>
      <dgm:spPr>
        <a:solidFill>
          <a:schemeClr val="accent1"/>
        </a:solidFill>
      </dgm:spPr>
    </dgm:pt>
    <dgm:pt modelId="{A763DAE9-4F0D-F143-BEC0-039D6ABA4349}" type="pres">
      <dgm:prSet presAssocID="{DEDB719D-3CB3-D346-9D05-E396542ACC9B}" presName="Accent5" presStyleLbl="node1" presStyleIdx="3" presStyleCnt="19"/>
      <dgm:spPr/>
    </dgm:pt>
    <dgm:pt modelId="{CBD73405-E1FF-8E40-B2E0-A14D248457C2}" type="pres">
      <dgm:prSet presAssocID="{DEDB719D-3CB3-D346-9D05-E396542ACC9B}" presName="Accent6" presStyleLbl="node1" presStyleIdx="4" presStyleCnt="19"/>
      <dgm:spPr/>
    </dgm:pt>
    <dgm:pt modelId="{D660BDAC-F04B-5349-B4B9-B25AC7FFE80B}" type="pres">
      <dgm:prSet presAssocID="{4DD80F15-5725-9647-9655-4730C26CC468}" presName="Child1" presStyleLbl="node1" presStyleIdx="5" presStyleCnt="19" custLinFactX="85489" custLinFactNeighborX="100000" custLinFactNeighborY="-87540">
        <dgm:presLayoutVars>
          <dgm:chMax val="0"/>
          <dgm:chPref val="0"/>
        </dgm:presLayoutVars>
      </dgm:prSet>
      <dgm:spPr/>
    </dgm:pt>
    <dgm:pt modelId="{013F64AC-0260-7C4D-904D-0A2207BE828E}" type="pres">
      <dgm:prSet presAssocID="{4DD80F15-5725-9647-9655-4730C26CC468}" presName="Accent7" presStyleCnt="0"/>
      <dgm:spPr/>
    </dgm:pt>
    <dgm:pt modelId="{0075CB58-9FC9-3844-BF64-C970357779E5}" type="pres">
      <dgm:prSet presAssocID="{4DD80F15-5725-9647-9655-4730C26CC468}" presName="AccentHold1" presStyleLbl="node1" presStyleIdx="6" presStyleCnt="19"/>
      <dgm:spPr>
        <a:solidFill>
          <a:schemeClr val="accent1"/>
        </a:solidFill>
      </dgm:spPr>
    </dgm:pt>
    <dgm:pt modelId="{74D3A652-8385-5748-B933-CDE7A5BA0FDD}" type="pres">
      <dgm:prSet presAssocID="{4DD80F15-5725-9647-9655-4730C26CC468}" presName="Accent8" presStyleCnt="0"/>
      <dgm:spPr/>
    </dgm:pt>
    <dgm:pt modelId="{1E29A293-7003-0740-99E3-8D45C8B657D2}" type="pres">
      <dgm:prSet presAssocID="{4DD80F15-5725-9647-9655-4730C26CC468}" presName="AccentHold2" presStyleLbl="node1" presStyleIdx="7" presStyleCnt="19"/>
      <dgm:spPr>
        <a:solidFill>
          <a:schemeClr val="accent1"/>
        </a:solidFill>
      </dgm:spPr>
    </dgm:pt>
    <dgm:pt modelId="{13AA52B4-E1E0-7C48-8E8D-D276BA89F84F}" type="pres">
      <dgm:prSet presAssocID="{F3CEA58A-E1B0-CF4D-9130-401528C8594D}" presName="Child2" presStyleLbl="node1" presStyleIdx="8" presStyleCnt="19" custLinFactNeighborX="-83967" custLinFactNeighborY="66">
        <dgm:presLayoutVars>
          <dgm:chMax val="0"/>
          <dgm:chPref val="0"/>
        </dgm:presLayoutVars>
      </dgm:prSet>
      <dgm:spPr/>
    </dgm:pt>
    <dgm:pt modelId="{71641032-CB5D-864B-80EA-D5C2BD81B3AB}" type="pres">
      <dgm:prSet presAssocID="{F3CEA58A-E1B0-CF4D-9130-401528C8594D}" presName="Accent9" presStyleCnt="0"/>
      <dgm:spPr/>
    </dgm:pt>
    <dgm:pt modelId="{46856347-223A-4846-8A7D-46DD36BB524B}" type="pres">
      <dgm:prSet presAssocID="{F3CEA58A-E1B0-CF4D-9130-401528C8594D}" presName="AccentHold1" presStyleLbl="node1" presStyleIdx="9" presStyleCnt="19" custLinFactNeighborX="-89269" custLinFactNeighborY="9686"/>
      <dgm:spPr>
        <a:solidFill>
          <a:schemeClr val="accent1"/>
        </a:solidFill>
      </dgm:spPr>
    </dgm:pt>
    <dgm:pt modelId="{51187CEC-1DCD-AC4B-83A7-97DC4846D5B6}" type="pres">
      <dgm:prSet presAssocID="{F3CEA58A-E1B0-CF4D-9130-401528C8594D}" presName="Accent10" presStyleCnt="0"/>
      <dgm:spPr/>
    </dgm:pt>
    <dgm:pt modelId="{7B554336-65E7-5947-A575-E90A612AA3AC}" type="pres">
      <dgm:prSet presAssocID="{F3CEA58A-E1B0-CF4D-9130-401528C8594D}" presName="AccentHold2" presStyleLbl="node1" presStyleIdx="10" presStyleCnt="19" custLinFactNeighborX="-49690" custLinFactNeighborY="55105"/>
      <dgm:spPr>
        <a:solidFill>
          <a:schemeClr val="accent1"/>
        </a:solidFill>
      </dgm:spPr>
    </dgm:pt>
    <dgm:pt modelId="{6EF6FACD-B375-B546-9881-7281022E6585}" type="pres">
      <dgm:prSet presAssocID="{F3CEA58A-E1B0-CF4D-9130-401528C8594D}" presName="Accent11" presStyleCnt="0"/>
      <dgm:spPr/>
    </dgm:pt>
    <dgm:pt modelId="{D3F2FB9D-B1F7-6845-A0F0-9702B2BFF86B}" type="pres">
      <dgm:prSet presAssocID="{F3CEA58A-E1B0-CF4D-9130-401528C8594D}" presName="AccentHold3" presStyleLbl="node1" presStyleIdx="11" presStyleCnt="19"/>
      <dgm:spPr/>
    </dgm:pt>
    <dgm:pt modelId="{C619E3E8-FA63-144B-B905-FE32E875B9EA}" type="pres">
      <dgm:prSet presAssocID="{3AAADB7A-E330-0D4D-A538-FD29C30DD41B}" presName="Child3" presStyleLbl="node1" presStyleIdx="12" presStyleCnt="19" custLinFactX="-100000" custLinFactNeighborX="-130909" custLinFactNeighborY="11311">
        <dgm:presLayoutVars>
          <dgm:chMax val="0"/>
          <dgm:chPref val="0"/>
        </dgm:presLayoutVars>
      </dgm:prSet>
      <dgm:spPr/>
    </dgm:pt>
    <dgm:pt modelId="{2BC514F6-B134-524A-A856-58A6904BCF76}" type="pres">
      <dgm:prSet presAssocID="{3AAADB7A-E330-0D4D-A538-FD29C30DD41B}" presName="Accent12" presStyleCnt="0"/>
      <dgm:spPr/>
    </dgm:pt>
    <dgm:pt modelId="{7D68DF17-AFB3-DF4F-9310-B6CE48047F99}" type="pres">
      <dgm:prSet presAssocID="{3AAADB7A-E330-0D4D-A538-FD29C30DD41B}" presName="AccentHold1" presStyleLbl="node1" presStyleIdx="13" presStyleCnt="19" custLinFactY="83371" custLinFactNeighborX="-78580" custLinFactNeighborY="100000"/>
      <dgm:spPr>
        <a:solidFill>
          <a:schemeClr val="accent1"/>
        </a:solidFill>
      </dgm:spPr>
    </dgm:pt>
    <dgm:pt modelId="{BA343E13-004E-8D4D-842C-A04CB9370B72}" type="pres">
      <dgm:prSet presAssocID="{874B8AB7-1EFC-3145-BC3C-5E9F2B2E6F74}" presName="Child4" presStyleLbl="node1" presStyleIdx="14" presStyleCnt="19" custLinFactX="30585" custLinFactY="-8314" custLinFactNeighborX="100000" custLinFactNeighborY="-100000">
        <dgm:presLayoutVars>
          <dgm:chMax val="0"/>
          <dgm:chPref val="0"/>
        </dgm:presLayoutVars>
      </dgm:prSet>
      <dgm:spPr/>
    </dgm:pt>
    <dgm:pt modelId="{D91C57F7-559E-5E4C-B43D-0F2BDBEE0EEB}" type="pres">
      <dgm:prSet presAssocID="{874B8AB7-1EFC-3145-BC3C-5E9F2B2E6F74}" presName="Accent13" presStyleCnt="0"/>
      <dgm:spPr/>
    </dgm:pt>
    <dgm:pt modelId="{0D139317-4134-6542-9108-C3FFA89725F0}" type="pres">
      <dgm:prSet presAssocID="{874B8AB7-1EFC-3145-BC3C-5E9F2B2E6F74}" presName="AccentHold1" presStyleLbl="node1" presStyleIdx="15" presStyleCnt="19"/>
      <dgm:spPr>
        <a:solidFill>
          <a:schemeClr val="accent1"/>
        </a:solidFill>
      </dgm:spPr>
    </dgm:pt>
    <dgm:pt modelId="{BD877F03-D221-6B47-B98D-21D4CAF0A343}" type="pres">
      <dgm:prSet presAssocID="{A1A47778-008B-6042-B819-6E62C7CAABCE}" presName="Child5" presStyleLbl="node1" presStyleIdx="16" presStyleCnt="19" custLinFactX="-64772" custLinFactNeighborX="-100000" custLinFactNeighborY="98489">
        <dgm:presLayoutVars>
          <dgm:chMax val="0"/>
          <dgm:chPref val="0"/>
        </dgm:presLayoutVars>
      </dgm:prSet>
      <dgm:spPr/>
    </dgm:pt>
    <dgm:pt modelId="{3BB07DDD-F2C6-0841-8AE7-2DDC94718BA1}" type="pres">
      <dgm:prSet presAssocID="{A1A47778-008B-6042-B819-6E62C7CAABCE}" presName="Accent15" presStyleCnt="0"/>
      <dgm:spPr/>
    </dgm:pt>
    <dgm:pt modelId="{E4F658E7-CDA3-C740-9640-8DCEA2395FC9}" type="pres">
      <dgm:prSet presAssocID="{A1A47778-008B-6042-B819-6E62C7CAABCE}" presName="AccentHold2" presStyleLbl="node1" presStyleIdx="17" presStyleCnt="19" custLinFactNeighborX="-9191" custLinFactNeighborY="-78350"/>
      <dgm:spPr>
        <a:solidFill>
          <a:schemeClr val="accent1"/>
        </a:solidFill>
      </dgm:spPr>
    </dgm:pt>
    <dgm:pt modelId="{7EF7DD7E-4D75-364D-BF4D-4FFE9CE79D31}" type="pres">
      <dgm:prSet presAssocID="{A1A47778-008B-6042-B819-6E62C7CAABCE}" presName="Accent16" presStyleCnt="0"/>
      <dgm:spPr/>
    </dgm:pt>
    <dgm:pt modelId="{09E2B539-8E81-2946-A06A-5DDF20F054D0}" type="pres">
      <dgm:prSet presAssocID="{A1A47778-008B-6042-B819-6E62C7CAABCE}" presName="AccentHold3" presStyleLbl="node1" presStyleIdx="18" presStyleCnt="19"/>
      <dgm:spPr>
        <a:solidFill>
          <a:schemeClr val="accent1"/>
        </a:solidFill>
      </dgm:spPr>
    </dgm:pt>
  </dgm:ptLst>
  <dgm:cxnLst>
    <dgm:cxn modelId="{0DD20B11-5F8C-704B-A777-ED08B7BDF5AB}" srcId="{DEDB719D-3CB3-D346-9D05-E396542ACC9B}" destId="{A1A47778-008B-6042-B819-6E62C7CAABCE}" srcOrd="4" destOrd="0" parTransId="{638AE870-167A-D343-BD31-DACD3756AF75}" sibTransId="{891CFF3A-51BA-FA45-9122-2EBB3456C7FF}"/>
    <dgm:cxn modelId="{AF25C426-659B-D54D-8434-79AE1255EC14}" type="presOf" srcId="{859A057E-29F9-AD48-9442-804B309DD0C0}" destId="{3D1B02BB-E9AC-A644-A319-066C3A22346B}" srcOrd="0" destOrd="0" presId="urn:microsoft.com/office/officeart/2009/3/layout/CircleRelationship"/>
    <dgm:cxn modelId="{09898B55-B2C2-0B49-8E76-D2D0D4621F78}" type="presOf" srcId="{3AAADB7A-E330-0D4D-A538-FD29C30DD41B}" destId="{C619E3E8-FA63-144B-B905-FE32E875B9EA}" srcOrd="0" destOrd="0" presId="urn:microsoft.com/office/officeart/2009/3/layout/CircleRelationship"/>
    <dgm:cxn modelId="{480B515D-F25A-D140-8716-A4D14AC9A3D6}" srcId="{DEDB719D-3CB3-D346-9D05-E396542ACC9B}" destId="{664EAE02-FF5F-744C-8EF2-5FF32B372659}" srcOrd="5" destOrd="0" parTransId="{6EC093BA-DE8E-C544-BCAD-5501485B5BDC}" sibTransId="{A63B2322-88CA-154D-A929-8CF5213A4713}"/>
    <dgm:cxn modelId="{4B326F5E-02F3-0A4A-9714-F37477E0560E}" type="presOf" srcId="{F3CEA58A-E1B0-CF4D-9130-401528C8594D}" destId="{13AA52B4-E1E0-7C48-8E8D-D276BA89F84F}" srcOrd="0" destOrd="0" presId="urn:microsoft.com/office/officeart/2009/3/layout/CircleRelationship"/>
    <dgm:cxn modelId="{5B60D864-7615-0448-B296-BF90D5355AAB}" srcId="{859A057E-29F9-AD48-9442-804B309DD0C0}" destId="{DEDB719D-3CB3-D346-9D05-E396542ACC9B}" srcOrd="0" destOrd="0" parTransId="{BBCADBB5-049B-8D48-BD20-8834A4551BF7}" sibTransId="{AAFAA844-01C6-3B4B-BA00-223F27B205CA}"/>
    <dgm:cxn modelId="{48CC2A75-ADF2-5946-84AE-A9A9187EA2FD}" type="presOf" srcId="{DEDB719D-3CB3-D346-9D05-E396542ACC9B}" destId="{9AE98F2B-0598-1A48-9CD3-15B152DDB048}" srcOrd="0" destOrd="0" presId="urn:microsoft.com/office/officeart/2009/3/layout/CircleRelationship"/>
    <dgm:cxn modelId="{F2E6237C-9C8F-A141-B73E-D49FEBFF01A2}" type="presOf" srcId="{4DD80F15-5725-9647-9655-4730C26CC468}" destId="{D660BDAC-F04B-5349-B4B9-B25AC7FFE80B}" srcOrd="0" destOrd="0" presId="urn:microsoft.com/office/officeart/2009/3/layout/CircleRelationship"/>
    <dgm:cxn modelId="{D4C9B57C-95F1-0D4E-82A3-6459423A2E7A}" srcId="{DEDB719D-3CB3-D346-9D05-E396542ACC9B}" destId="{3AAADB7A-E330-0D4D-A538-FD29C30DD41B}" srcOrd="2" destOrd="0" parTransId="{F230FDAE-7E1E-3340-AD60-3F9A35C4136B}" sibTransId="{9210C79C-5B3A-3446-BEC9-F06FAA1C8BD8}"/>
    <dgm:cxn modelId="{B807E983-91D0-7345-BE8B-7FF7C887DCE6}" srcId="{DEDB719D-3CB3-D346-9D05-E396542ACC9B}" destId="{874B8AB7-1EFC-3145-BC3C-5E9F2B2E6F74}" srcOrd="3" destOrd="0" parTransId="{ED7F2B15-D3D6-7D40-B22B-2D495F59D49D}" sibTransId="{0756F4C8-9D59-4041-88AC-B535B42160F2}"/>
    <dgm:cxn modelId="{DEC8F594-C7AD-C345-9741-D381AD5ACEF7}" type="presOf" srcId="{874B8AB7-1EFC-3145-BC3C-5E9F2B2E6F74}" destId="{BA343E13-004E-8D4D-842C-A04CB9370B72}" srcOrd="0" destOrd="0" presId="urn:microsoft.com/office/officeart/2009/3/layout/CircleRelationship"/>
    <dgm:cxn modelId="{ECC206A2-D544-FA4E-BC94-E788AA7E7D8D}" type="presOf" srcId="{A1A47778-008B-6042-B819-6E62C7CAABCE}" destId="{BD877F03-D221-6B47-B98D-21D4CAF0A343}" srcOrd="0" destOrd="0" presId="urn:microsoft.com/office/officeart/2009/3/layout/CircleRelationship"/>
    <dgm:cxn modelId="{C25BACAF-90D3-884F-9B6E-3D0BACAAABAF}" srcId="{DEDB719D-3CB3-D346-9D05-E396542ACC9B}" destId="{4DD80F15-5725-9647-9655-4730C26CC468}" srcOrd="0" destOrd="0" parTransId="{F4FF4CA2-5995-7942-9E8F-593CDE5B61D1}" sibTransId="{C90D9639-76D5-154A-BDA6-2AF2069E7AFF}"/>
    <dgm:cxn modelId="{69470BEE-B0B7-2F49-9D39-5DC89975BD92}" srcId="{DEDB719D-3CB3-D346-9D05-E396542ACC9B}" destId="{F3CEA58A-E1B0-CF4D-9130-401528C8594D}" srcOrd="1" destOrd="0" parTransId="{2DE98B53-1FE9-DD49-AABF-26215D9C8EF7}" sibTransId="{25F3D39F-96F0-9F46-AFFE-114B32F909D3}"/>
    <dgm:cxn modelId="{4D80B39F-DB5C-F54A-9258-7348CB3F0EEB}" type="presParOf" srcId="{3D1B02BB-E9AC-A644-A319-066C3A22346B}" destId="{9AE98F2B-0598-1A48-9CD3-15B152DDB048}" srcOrd="0" destOrd="0" presId="urn:microsoft.com/office/officeart/2009/3/layout/CircleRelationship"/>
    <dgm:cxn modelId="{D9044FD0-893E-6D42-AF2B-D674A09F50E4}" type="presParOf" srcId="{3D1B02BB-E9AC-A644-A319-066C3A22346B}" destId="{8940FED4-AB09-D345-9A19-B3D5EFAE9A74}" srcOrd="1" destOrd="0" presId="urn:microsoft.com/office/officeart/2009/3/layout/CircleRelationship"/>
    <dgm:cxn modelId="{9D3EAFEF-C1DB-8046-B82B-5D4067F46EA4}" type="presParOf" srcId="{3D1B02BB-E9AC-A644-A319-066C3A22346B}" destId="{B14C0BED-FDB9-E546-9CFF-6BAA428669F3}" srcOrd="2" destOrd="0" presId="urn:microsoft.com/office/officeart/2009/3/layout/CircleRelationship"/>
    <dgm:cxn modelId="{0250E5B1-3BB7-3C4A-B037-980D9601AA5F}" type="presParOf" srcId="{3D1B02BB-E9AC-A644-A319-066C3A22346B}" destId="{C6ED64D2-74C5-9B40-8BB7-FBDECE9E6726}" srcOrd="3" destOrd="0" presId="urn:microsoft.com/office/officeart/2009/3/layout/CircleRelationship"/>
    <dgm:cxn modelId="{BCAC8E46-F7E4-6D49-AD6B-9A93C068B4C8}" type="presParOf" srcId="{3D1B02BB-E9AC-A644-A319-066C3A22346B}" destId="{A763DAE9-4F0D-F143-BEC0-039D6ABA4349}" srcOrd="4" destOrd="0" presId="urn:microsoft.com/office/officeart/2009/3/layout/CircleRelationship"/>
    <dgm:cxn modelId="{CC23B57A-847A-2D4B-A9AB-832822E59544}" type="presParOf" srcId="{3D1B02BB-E9AC-A644-A319-066C3A22346B}" destId="{CBD73405-E1FF-8E40-B2E0-A14D248457C2}" srcOrd="5" destOrd="0" presId="urn:microsoft.com/office/officeart/2009/3/layout/CircleRelationship"/>
    <dgm:cxn modelId="{57169785-9A57-6642-8A43-240E53F21F51}" type="presParOf" srcId="{3D1B02BB-E9AC-A644-A319-066C3A22346B}" destId="{D660BDAC-F04B-5349-B4B9-B25AC7FFE80B}" srcOrd="6" destOrd="0" presId="urn:microsoft.com/office/officeart/2009/3/layout/CircleRelationship"/>
    <dgm:cxn modelId="{C1A7D4DD-D071-E241-BA0F-CCCF7CB8B000}" type="presParOf" srcId="{3D1B02BB-E9AC-A644-A319-066C3A22346B}" destId="{013F64AC-0260-7C4D-904D-0A2207BE828E}" srcOrd="7" destOrd="0" presId="urn:microsoft.com/office/officeart/2009/3/layout/CircleRelationship"/>
    <dgm:cxn modelId="{5BF9324D-17FA-3144-96FE-CE0CF8047F8E}" type="presParOf" srcId="{013F64AC-0260-7C4D-904D-0A2207BE828E}" destId="{0075CB58-9FC9-3844-BF64-C970357779E5}" srcOrd="0" destOrd="0" presId="urn:microsoft.com/office/officeart/2009/3/layout/CircleRelationship"/>
    <dgm:cxn modelId="{23024076-B12D-1A46-A91D-AA2F557615F5}" type="presParOf" srcId="{3D1B02BB-E9AC-A644-A319-066C3A22346B}" destId="{74D3A652-8385-5748-B933-CDE7A5BA0FDD}" srcOrd="8" destOrd="0" presId="urn:microsoft.com/office/officeart/2009/3/layout/CircleRelationship"/>
    <dgm:cxn modelId="{0115D4FB-775D-5F48-B924-6F1C3DF13258}" type="presParOf" srcId="{74D3A652-8385-5748-B933-CDE7A5BA0FDD}" destId="{1E29A293-7003-0740-99E3-8D45C8B657D2}" srcOrd="0" destOrd="0" presId="urn:microsoft.com/office/officeart/2009/3/layout/CircleRelationship"/>
    <dgm:cxn modelId="{9E28649E-58DE-CB45-897E-0DE5CAC9D714}" type="presParOf" srcId="{3D1B02BB-E9AC-A644-A319-066C3A22346B}" destId="{13AA52B4-E1E0-7C48-8E8D-D276BA89F84F}" srcOrd="9" destOrd="0" presId="urn:microsoft.com/office/officeart/2009/3/layout/CircleRelationship"/>
    <dgm:cxn modelId="{30368762-9335-0248-A8E6-02BD4862F6C5}" type="presParOf" srcId="{3D1B02BB-E9AC-A644-A319-066C3A22346B}" destId="{71641032-CB5D-864B-80EA-D5C2BD81B3AB}" srcOrd="10" destOrd="0" presId="urn:microsoft.com/office/officeart/2009/3/layout/CircleRelationship"/>
    <dgm:cxn modelId="{D0201387-08C9-FB4D-97F5-8B65C1CCB78C}" type="presParOf" srcId="{71641032-CB5D-864B-80EA-D5C2BD81B3AB}" destId="{46856347-223A-4846-8A7D-46DD36BB524B}" srcOrd="0" destOrd="0" presId="urn:microsoft.com/office/officeart/2009/3/layout/CircleRelationship"/>
    <dgm:cxn modelId="{96341CAF-80B5-8047-B822-94430736DE68}" type="presParOf" srcId="{3D1B02BB-E9AC-A644-A319-066C3A22346B}" destId="{51187CEC-1DCD-AC4B-83A7-97DC4846D5B6}" srcOrd="11" destOrd="0" presId="urn:microsoft.com/office/officeart/2009/3/layout/CircleRelationship"/>
    <dgm:cxn modelId="{2CFE23DD-D698-7345-839A-417012C28F72}" type="presParOf" srcId="{51187CEC-1DCD-AC4B-83A7-97DC4846D5B6}" destId="{7B554336-65E7-5947-A575-E90A612AA3AC}" srcOrd="0" destOrd="0" presId="urn:microsoft.com/office/officeart/2009/3/layout/CircleRelationship"/>
    <dgm:cxn modelId="{ADBAEA0B-5581-A54C-A516-1569149EF641}" type="presParOf" srcId="{3D1B02BB-E9AC-A644-A319-066C3A22346B}" destId="{6EF6FACD-B375-B546-9881-7281022E6585}" srcOrd="12" destOrd="0" presId="urn:microsoft.com/office/officeart/2009/3/layout/CircleRelationship"/>
    <dgm:cxn modelId="{C5F88CD6-1B2F-034D-ADD1-61A26F01573B}" type="presParOf" srcId="{6EF6FACD-B375-B546-9881-7281022E6585}" destId="{D3F2FB9D-B1F7-6845-A0F0-9702B2BFF86B}" srcOrd="0" destOrd="0" presId="urn:microsoft.com/office/officeart/2009/3/layout/CircleRelationship"/>
    <dgm:cxn modelId="{546FFF9F-01F9-914D-84F4-E93AEEA13665}" type="presParOf" srcId="{3D1B02BB-E9AC-A644-A319-066C3A22346B}" destId="{C619E3E8-FA63-144B-B905-FE32E875B9EA}" srcOrd="13" destOrd="0" presId="urn:microsoft.com/office/officeart/2009/3/layout/CircleRelationship"/>
    <dgm:cxn modelId="{6B666912-6290-734E-9F96-BF004C976736}" type="presParOf" srcId="{3D1B02BB-E9AC-A644-A319-066C3A22346B}" destId="{2BC514F6-B134-524A-A856-58A6904BCF76}" srcOrd="14" destOrd="0" presId="urn:microsoft.com/office/officeart/2009/3/layout/CircleRelationship"/>
    <dgm:cxn modelId="{BE02D74B-B077-FA46-9B82-DE4B32188E86}" type="presParOf" srcId="{2BC514F6-B134-524A-A856-58A6904BCF76}" destId="{7D68DF17-AFB3-DF4F-9310-B6CE48047F99}" srcOrd="0" destOrd="0" presId="urn:microsoft.com/office/officeart/2009/3/layout/CircleRelationship"/>
    <dgm:cxn modelId="{8666068E-B816-9C4A-927B-4D62F9A57540}" type="presParOf" srcId="{3D1B02BB-E9AC-A644-A319-066C3A22346B}" destId="{BA343E13-004E-8D4D-842C-A04CB9370B72}" srcOrd="15" destOrd="0" presId="urn:microsoft.com/office/officeart/2009/3/layout/CircleRelationship"/>
    <dgm:cxn modelId="{6E9F10FC-F792-514F-8C7B-FB230B931E41}" type="presParOf" srcId="{3D1B02BB-E9AC-A644-A319-066C3A22346B}" destId="{D91C57F7-559E-5E4C-B43D-0F2BDBEE0EEB}" srcOrd="16" destOrd="0" presId="urn:microsoft.com/office/officeart/2009/3/layout/CircleRelationship"/>
    <dgm:cxn modelId="{FF9EB21F-3E76-8747-954D-5BBD986771EB}" type="presParOf" srcId="{D91C57F7-559E-5E4C-B43D-0F2BDBEE0EEB}" destId="{0D139317-4134-6542-9108-C3FFA89725F0}" srcOrd="0" destOrd="0" presId="urn:microsoft.com/office/officeart/2009/3/layout/CircleRelationship"/>
    <dgm:cxn modelId="{EE37557E-5D36-6A4D-AC52-B83996646DC2}" type="presParOf" srcId="{3D1B02BB-E9AC-A644-A319-066C3A22346B}" destId="{BD877F03-D221-6B47-B98D-21D4CAF0A343}" srcOrd="17" destOrd="0" presId="urn:microsoft.com/office/officeart/2009/3/layout/CircleRelationship"/>
    <dgm:cxn modelId="{DCE22976-7431-8C4E-A105-E77D8199A53F}" type="presParOf" srcId="{3D1B02BB-E9AC-A644-A319-066C3A22346B}" destId="{3BB07DDD-F2C6-0841-8AE7-2DDC94718BA1}" srcOrd="18" destOrd="0" presId="urn:microsoft.com/office/officeart/2009/3/layout/CircleRelationship"/>
    <dgm:cxn modelId="{C60BEA81-4848-CB4D-AE8B-D966B879CEEC}" type="presParOf" srcId="{3BB07DDD-F2C6-0841-8AE7-2DDC94718BA1}" destId="{E4F658E7-CDA3-C740-9640-8DCEA2395FC9}" srcOrd="0" destOrd="0" presId="urn:microsoft.com/office/officeart/2009/3/layout/CircleRelationship"/>
    <dgm:cxn modelId="{E5F9ACC9-121E-904E-833B-235C3AA2E36D}" type="presParOf" srcId="{3D1B02BB-E9AC-A644-A319-066C3A22346B}" destId="{7EF7DD7E-4D75-364D-BF4D-4FFE9CE79D31}" srcOrd="19" destOrd="0" presId="urn:microsoft.com/office/officeart/2009/3/layout/CircleRelationship"/>
    <dgm:cxn modelId="{361A20A1-3F52-8C47-9E17-D0D9B845181C}" type="presParOf" srcId="{7EF7DD7E-4D75-364D-BF4D-4FFE9CE79D31}" destId="{09E2B539-8E81-2946-A06A-5DDF20F054D0}"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98F2B-0598-1A48-9CD3-15B152DDB048}">
      <dsp:nvSpPr>
        <dsp:cNvPr id="0" name=""/>
        <dsp:cNvSpPr/>
      </dsp:nvSpPr>
      <dsp:spPr>
        <a:xfrm>
          <a:off x="2312343" y="1180484"/>
          <a:ext cx="3837076" cy="3837736"/>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AI4Science</a:t>
          </a:r>
        </a:p>
      </dsp:txBody>
      <dsp:txXfrm>
        <a:off x="2874270" y="1742507"/>
        <a:ext cx="2713222" cy="2713690"/>
      </dsp:txXfrm>
    </dsp:sp>
    <dsp:sp modelId="{8940FED4-AB09-D345-9A19-B3D5EFAE9A74}">
      <dsp:nvSpPr>
        <dsp:cNvPr id="0" name=""/>
        <dsp:cNvSpPr/>
      </dsp:nvSpPr>
      <dsp:spPr>
        <a:xfrm>
          <a:off x="3492195" y="4860264"/>
          <a:ext cx="309327" cy="309295"/>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C0BED-FDB9-E546-9CFF-6BAA428669F3}">
      <dsp:nvSpPr>
        <dsp:cNvPr id="0" name=""/>
        <dsp:cNvSpPr/>
      </dsp:nvSpPr>
      <dsp:spPr>
        <a:xfrm>
          <a:off x="6396567" y="2865272"/>
          <a:ext cx="309327" cy="309295"/>
        </a:xfrm>
        <a:prstGeom prst="ellipse">
          <a:avLst/>
        </a:prstGeom>
        <a:solidFill>
          <a:schemeClr val="accent2">
            <a:hueOff val="-147340"/>
            <a:satOff val="1837"/>
            <a:lumOff val="160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D64D2-74C5-9B40-8BB7-FBDECE9E6726}">
      <dsp:nvSpPr>
        <dsp:cNvPr id="0" name=""/>
        <dsp:cNvSpPr/>
      </dsp:nvSpPr>
      <dsp:spPr>
        <a:xfrm>
          <a:off x="4918407" y="5189448"/>
          <a:ext cx="426604" cy="427253"/>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3DAE9-4F0D-F143-BEC0-039D6ABA4349}">
      <dsp:nvSpPr>
        <dsp:cNvPr id="0" name=""/>
        <dsp:cNvSpPr/>
      </dsp:nvSpPr>
      <dsp:spPr>
        <a:xfrm>
          <a:off x="3578775" y="1739188"/>
          <a:ext cx="309327" cy="309295"/>
        </a:xfrm>
        <a:prstGeom prst="ellipse">
          <a:avLst/>
        </a:prstGeom>
        <a:solidFill>
          <a:schemeClr val="accent2">
            <a:hueOff val="-442019"/>
            <a:satOff val="5511"/>
            <a:lumOff val="48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73405-E1FF-8E40-B2E0-A14D248457C2}">
      <dsp:nvSpPr>
        <dsp:cNvPr id="0" name=""/>
        <dsp:cNvSpPr/>
      </dsp:nvSpPr>
      <dsp:spPr>
        <a:xfrm>
          <a:off x="2605142" y="3509238"/>
          <a:ext cx="309327" cy="309295"/>
        </a:xfrm>
        <a:prstGeom prst="ellipse">
          <a:avLst/>
        </a:prstGeom>
        <a:solidFill>
          <a:schemeClr val="accent2">
            <a:hueOff val="-589359"/>
            <a:satOff val="7348"/>
            <a:lumOff val="640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0BDAC-F04B-5349-B4B9-B25AC7FFE80B}">
      <dsp:nvSpPr>
        <dsp:cNvPr id="0" name=""/>
        <dsp:cNvSpPr/>
      </dsp:nvSpPr>
      <dsp:spPr>
        <a:xfrm>
          <a:off x="4006475" y="634683"/>
          <a:ext cx="1560017" cy="1560195"/>
        </a:xfrm>
        <a:prstGeom prst="ellipse">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Computational Chemistry </a:t>
          </a:r>
        </a:p>
      </dsp:txBody>
      <dsp:txXfrm>
        <a:off x="4234934" y="863168"/>
        <a:ext cx="1103099" cy="1103225"/>
      </dsp:txXfrm>
    </dsp:sp>
    <dsp:sp modelId="{0075CB58-9FC9-3844-BF64-C970357779E5}">
      <dsp:nvSpPr>
        <dsp:cNvPr id="0" name=""/>
        <dsp:cNvSpPr/>
      </dsp:nvSpPr>
      <dsp:spPr>
        <a:xfrm>
          <a:off x="4070708" y="1752904"/>
          <a:ext cx="426604" cy="427253"/>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9A293-7003-0740-99E3-8D45C8B657D2}">
      <dsp:nvSpPr>
        <dsp:cNvPr id="0" name=""/>
        <dsp:cNvSpPr/>
      </dsp:nvSpPr>
      <dsp:spPr>
        <a:xfrm>
          <a:off x="1260000" y="4017416"/>
          <a:ext cx="771350" cy="77152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AA52B4-E1E0-7C48-8E8D-D276BA89F84F}">
      <dsp:nvSpPr>
        <dsp:cNvPr id="0" name=""/>
        <dsp:cNvSpPr/>
      </dsp:nvSpPr>
      <dsp:spPr>
        <a:xfrm>
          <a:off x="5233853" y="1267702"/>
          <a:ext cx="1560017" cy="1560195"/>
        </a:xfrm>
        <a:prstGeom prst="ellipse">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Molecular Biology</a:t>
          </a:r>
        </a:p>
      </dsp:txBody>
      <dsp:txXfrm>
        <a:off x="5462312" y="1496187"/>
        <a:ext cx="1103099" cy="1103225"/>
      </dsp:txXfrm>
    </dsp:sp>
    <dsp:sp modelId="{46856347-223A-4846-8A7D-46DD36BB524B}">
      <dsp:nvSpPr>
        <dsp:cNvPr id="0" name=""/>
        <dsp:cNvSpPr/>
      </dsp:nvSpPr>
      <dsp:spPr>
        <a:xfrm>
          <a:off x="5466351" y="2384762"/>
          <a:ext cx="426604" cy="427253"/>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54336-65E7-5947-A575-E90A612AA3AC}">
      <dsp:nvSpPr>
        <dsp:cNvPr id="0" name=""/>
        <dsp:cNvSpPr/>
      </dsp:nvSpPr>
      <dsp:spPr>
        <a:xfrm>
          <a:off x="812710" y="5106140"/>
          <a:ext cx="309327" cy="30929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F2FB9D-B1F7-6845-A0F0-9702B2BFF86B}">
      <dsp:nvSpPr>
        <dsp:cNvPr id="0" name=""/>
        <dsp:cNvSpPr/>
      </dsp:nvSpPr>
      <dsp:spPr>
        <a:xfrm>
          <a:off x="4048670" y="4495419"/>
          <a:ext cx="309327" cy="309295"/>
        </a:xfrm>
        <a:prstGeom prst="ellipse">
          <a:avLst/>
        </a:prstGeom>
        <a:solidFill>
          <a:schemeClr val="accent2">
            <a:hueOff val="-1620737"/>
            <a:satOff val="20206"/>
            <a:lumOff val="176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9E3E8-FA63-144B-B905-FE32E875B9EA}">
      <dsp:nvSpPr>
        <dsp:cNvPr id="0" name=""/>
        <dsp:cNvSpPr/>
      </dsp:nvSpPr>
      <dsp:spPr>
        <a:xfrm>
          <a:off x="3675102" y="4139026"/>
          <a:ext cx="1560017" cy="1560195"/>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Quantum Computing</a:t>
          </a:r>
        </a:p>
      </dsp:txBody>
      <dsp:txXfrm>
        <a:off x="3903561" y="4367511"/>
        <a:ext cx="1103099" cy="1103225"/>
      </dsp:txXfrm>
    </dsp:sp>
    <dsp:sp modelId="{7D68DF17-AFB3-DF4F-9310-B6CE48047F99}">
      <dsp:nvSpPr>
        <dsp:cNvPr id="0" name=""/>
        <dsp:cNvSpPr/>
      </dsp:nvSpPr>
      <dsp:spPr>
        <a:xfrm>
          <a:off x="6594269" y="4475533"/>
          <a:ext cx="309327" cy="30929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43E13-004E-8D4D-842C-A04CB9370B72}">
      <dsp:nvSpPr>
        <dsp:cNvPr id="0" name=""/>
        <dsp:cNvSpPr/>
      </dsp:nvSpPr>
      <dsp:spPr>
        <a:xfrm>
          <a:off x="4836703" y="3607895"/>
          <a:ext cx="1560017" cy="1560195"/>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Machine Learning</a:t>
          </a:r>
        </a:p>
      </dsp:txBody>
      <dsp:txXfrm>
        <a:off x="5065162" y="3836380"/>
        <a:ext cx="1103099" cy="1103225"/>
      </dsp:txXfrm>
    </dsp:sp>
    <dsp:sp modelId="{0D139317-4134-6542-9108-C3FFA89725F0}">
      <dsp:nvSpPr>
        <dsp:cNvPr id="0" name=""/>
        <dsp:cNvSpPr/>
      </dsp:nvSpPr>
      <dsp:spPr>
        <a:xfrm>
          <a:off x="4192708" y="5244998"/>
          <a:ext cx="309327" cy="30929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877F03-D221-6B47-B98D-21D4CAF0A343}">
      <dsp:nvSpPr>
        <dsp:cNvPr id="0" name=""/>
        <dsp:cNvSpPr/>
      </dsp:nvSpPr>
      <dsp:spPr>
        <a:xfrm>
          <a:off x="1716686" y="1536620"/>
          <a:ext cx="1560017" cy="1560195"/>
        </a:xfrm>
        <a:prstGeom prst="ellipse">
          <a:avLst/>
        </a:prstGeom>
        <a:solidFill>
          <a:srgbClr val="0078D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Sustainability</a:t>
          </a:r>
        </a:p>
      </dsp:txBody>
      <dsp:txXfrm>
        <a:off x="1945145" y="1765105"/>
        <a:ext cx="1103099" cy="1103225"/>
      </dsp:txXfrm>
    </dsp:sp>
    <dsp:sp modelId="{E4F658E7-CDA3-C740-9640-8DCEA2395FC9}">
      <dsp:nvSpPr>
        <dsp:cNvPr id="0" name=""/>
        <dsp:cNvSpPr/>
      </dsp:nvSpPr>
      <dsp:spPr>
        <a:xfrm>
          <a:off x="2335074" y="1448849"/>
          <a:ext cx="309327" cy="30929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2B539-8E81-2946-A06A-5DDF20F054D0}">
      <dsp:nvSpPr>
        <dsp:cNvPr id="0" name=""/>
        <dsp:cNvSpPr/>
      </dsp:nvSpPr>
      <dsp:spPr>
        <a:xfrm>
          <a:off x="5965240" y="384048"/>
          <a:ext cx="309327" cy="309295"/>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E4CDEE-3EF9-054D-9688-20A52D4FDA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7A4599B-7FE2-174F-8BEE-8CCB9F78F03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699E00F-CA70-9F41-9821-46A930CB2D9D}" type="datetimeFigureOut">
              <a:rPr lang="en-GB"/>
              <a:pPr>
                <a:defRPr/>
              </a:pPr>
              <a:t>25/04/2022</a:t>
            </a:fld>
            <a:endParaRPr lang="en-GB"/>
          </a:p>
        </p:txBody>
      </p:sp>
      <p:sp>
        <p:nvSpPr>
          <p:cNvPr id="4" name="Slide Image Placeholder 3">
            <a:extLst>
              <a:ext uri="{FF2B5EF4-FFF2-40B4-BE49-F238E27FC236}">
                <a16:creationId xmlns:a16="http://schemas.microsoft.com/office/drawing/2014/main" id="{0567DA1C-200C-B741-9511-6F751333666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51208FC-5836-D142-8282-62400664782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5DD63BC-CD9A-9748-A20F-EF26B91E70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503993EB-6802-C541-88C6-555F52869A8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5CCD983-4943-754E-A3DC-A7F48CAC7758}" type="slidenum">
              <a:rPr lang="en-GB" altLang="x-none"/>
              <a:pPr/>
              <a:t>‹#›</a:t>
            </a:fld>
            <a:endParaRPr lang="en-GB" altLang="x-none"/>
          </a:p>
        </p:txBody>
      </p:sp>
    </p:spTree>
    <p:extLst>
      <p:ext uri="{BB962C8B-B14F-4D97-AF65-F5344CB8AC3E}">
        <p14:creationId xmlns:p14="http://schemas.microsoft.com/office/powerpoint/2010/main" val="41221375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4/25/22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805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461ee119d_1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461ee119d_1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3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5C3B82-CCC1-4ED6-AF03-F8DF3EF80568}" type="slidenum">
              <a:rPr lang="en-GB" smtClean="0"/>
              <a:t>8</a:t>
            </a:fld>
            <a:endParaRPr lang="en-GB"/>
          </a:p>
        </p:txBody>
      </p:sp>
    </p:spTree>
    <p:extLst>
      <p:ext uri="{BB962C8B-B14F-4D97-AF65-F5344CB8AC3E}">
        <p14:creationId xmlns:p14="http://schemas.microsoft.com/office/powerpoint/2010/main" val="92037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CD983-4943-754E-A3DC-A7F48CAC7758}" type="slidenum">
              <a:rPr lang="en-GB" altLang="x-none" smtClean="0"/>
              <a:pPr/>
              <a:t>16</a:t>
            </a:fld>
            <a:endParaRPr lang="en-GB" altLang="x-none"/>
          </a:p>
        </p:txBody>
      </p:sp>
    </p:spTree>
    <p:extLst>
      <p:ext uri="{BB962C8B-B14F-4D97-AF65-F5344CB8AC3E}">
        <p14:creationId xmlns:p14="http://schemas.microsoft.com/office/powerpoint/2010/main" val="29245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CD983-4943-754E-A3DC-A7F48CAC7758}" type="slidenum">
              <a:rPr lang="en-GB" altLang="x-none" smtClean="0"/>
              <a:pPr/>
              <a:t>18</a:t>
            </a:fld>
            <a:endParaRPr lang="en-GB" altLang="x-none"/>
          </a:p>
        </p:txBody>
      </p:sp>
    </p:spTree>
    <p:extLst>
      <p:ext uri="{BB962C8B-B14F-4D97-AF65-F5344CB8AC3E}">
        <p14:creationId xmlns:p14="http://schemas.microsoft.com/office/powerpoint/2010/main" val="231005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Imagine a world where you order</a:t>
            </a:r>
            <a:br>
              <a:rPr lang="en-US"/>
            </a:br>
            <a:r>
              <a:rPr lang="en-US"/>
              <a:t>any desired material/drug on demand?</a:t>
            </a:r>
          </a:p>
          <a:p>
            <a:endParaRPr lang="en-US"/>
          </a:p>
          <a:p>
            <a:endParaRPr lang="en-US"/>
          </a:p>
        </p:txBody>
      </p:sp>
      <p:sp>
        <p:nvSpPr>
          <p:cNvPr id="4" name="Slide Number Placeholder 3"/>
          <p:cNvSpPr>
            <a:spLocks noGrp="1"/>
          </p:cNvSpPr>
          <p:nvPr>
            <p:ph type="sldNum" sz="quarter" idx="5"/>
          </p:nvPr>
        </p:nvSpPr>
        <p:spPr/>
        <p:txBody>
          <a:bodyPr/>
          <a:lstStyle/>
          <a:p>
            <a:fld id="{2A1A5AD3-9F62-D649-A360-668B638E1B2A}" type="slidenum">
              <a:rPr lang="nl-NL" smtClean="0"/>
              <a:t>33</a:t>
            </a:fld>
            <a:endParaRPr lang="nl-NL"/>
          </a:p>
        </p:txBody>
      </p:sp>
    </p:spTree>
    <p:extLst>
      <p:ext uri="{BB962C8B-B14F-4D97-AF65-F5344CB8AC3E}">
        <p14:creationId xmlns:p14="http://schemas.microsoft.com/office/powerpoint/2010/main" val="248608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Fourth piece of exciting news: for first time in 25 years, setting up new MSR lab in Europe</a:t>
            </a:r>
          </a:p>
          <a:p>
            <a:r>
              <a:rPr lang="en-GB" dirty="0"/>
              <a:t>Satellite lab of MSR Cambridge, Max Welling will be scientific lead</a:t>
            </a:r>
          </a:p>
          <a:p>
            <a:endParaRPr lang="en-GB" dirty="0"/>
          </a:p>
          <a:p>
            <a:r>
              <a:rPr lang="en-GB" dirty="0"/>
              <a:t>Particular interest in climate change, so close collaboration with MSR Cambridge and other labs including MSR Asia Beijing,</a:t>
            </a:r>
          </a:p>
          <a:p>
            <a:r>
              <a:rPr lang="en-GB" dirty="0"/>
              <a:t>but we may emphasise drug discovery due to Novartis etc, </a:t>
            </a:r>
          </a:p>
          <a:p>
            <a:r>
              <a:rPr lang="en-GB" dirty="0"/>
              <a:t>with Amsterdam emphasising more sustainability applications, but core research will be across all labs. </a:t>
            </a:r>
          </a:p>
          <a:p>
            <a:endParaRPr lang="en-GB" dirty="0"/>
          </a:p>
          <a:p>
            <a:pPr marL="0" marR="0" lvl="0" indent="0" algn="l" defTabSz="932742" rtl="0" eaLnBrk="1" fontAlgn="auto" latinLnBrk="0" hangingPunct="1">
              <a:lnSpc>
                <a:spcPct val="90000"/>
              </a:lnSpc>
              <a:spcBef>
                <a:spcPts val="0"/>
              </a:spcBef>
              <a:spcAft>
                <a:spcPts val="340"/>
              </a:spcAft>
              <a:buClrTx/>
              <a:buSzTx/>
              <a:buFontTx/>
              <a:buNone/>
              <a:tabLst/>
              <a:defRPr/>
            </a:pPr>
            <a:r>
              <a:rPr lang="en-GB" dirty="0"/>
              <a:t>We’re hiring – posting roles today – follow up email with further information. </a:t>
            </a:r>
          </a:p>
          <a:p>
            <a:pPr marL="0" indent="0">
              <a:buFontTx/>
              <a:buNone/>
            </a:pPr>
            <a:endParaRPr lang="en-GB" dirty="0"/>
          </a:p>
          <a:p>
            <a:endParaRPr lang="en-GB"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Research 2013</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4/25/22 1:45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7630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526460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10463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774404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8278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73346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75137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081648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154111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895249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547808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908809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763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01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095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207339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93042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549803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951462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128767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86889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94303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49744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56114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3666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432949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84293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16122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71915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6298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22078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5248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3669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3104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52884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040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7160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887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59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38358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537965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6496289"/>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68940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8674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4530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62679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877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9593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4833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7017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410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7149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3985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8517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7381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0885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924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207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922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8003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07625203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85206632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9941731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38155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169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44866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3846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0864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6428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221192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86579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34027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7472116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530316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268392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348556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65287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162327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13230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7460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73457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5827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76211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76567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97458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16766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28006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98146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6876712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6541725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3425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8370216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1603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7746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25990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794486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7983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82423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8208956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5870100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69821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277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2910590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73303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857331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900778947"/>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271035419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407587582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7151675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598513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3693070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806487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32443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20799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4008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696350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148929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766277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540324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54536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47725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64833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702745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421625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5657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29374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244091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723791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174848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23678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4625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789459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278942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12074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272476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92001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09311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30425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75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1646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4250691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7026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268056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1B5CA-CFEE-C544-8235-7F68A161D5BF}"/>
              </a:ext>
            </a:extLst>
          </p:cNvPr>
          <p:cNvSpPr>
            <a:spLocks noGrp="1"/>
          </p:cNvSpPr>
          <p:nvPr>
            <p:ph type="dt" sz="half" idx="10"/>
          </p:nvPr>
        </p:nvSpPr>
        <p:spPr/>
        <p:txBody>
          <a:bodyPr/>
          <a:lstStyle/>
          <a:p>
            <a:fld id="{DE12FFA8-674A-ED40-A2FC-5EEAF3B1DDB7}" type="datetimeFigureOut">
              <a:rPr lang="en-US" smtClean="0"/>
              <a:t>4/25/22</a:t>
            </a:fld>
            <a:endParaRPr lang="en-US"/>
          </a:p>
        </p:txBody>
      </p:sp>
      <p:sp>
        <p:nvSpPr>
          <p:cNvPr id="3" name="Footer Placeholder 2">
            <a:extLst>
              <a:ext uri="{FF2B5EF4-FFF2-40B4-BE49-F238E27FC236}">
                <a16:creationId xmlns:a16="http://schemas.microsoft.com/office/drawing/2014/main" id="{CDA74383-0941-DF49-B6C8-6E3ED256A0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65105-766A-EC4E-9E9A-BBE60B34D221}"/>
              </a:ext>
            </a:extLst>
          </p:cNvPr>
          <p:cNvSpPr>
            <a:spLocks noGrp="1"/>
          </p:cNvSpPr>
          <p:nvPr>
            <p:ph type="sldNum" sz="quarter" idx="12"/>
          </p:nvPr>
        </p:nvSpPr>
        <p:spPr/>
        <p:txBody>
          <a:bodyPr/>
          <a:lstStyle/>
          <a:p>
            <a:fld id="{552F60D7-0B70-F047-A562-3170B2DA1918}" type="slidenum">
              <a:rPr lang="en-US" smtClean="0"/>
              <a:t>‹#›</a:t>
            </a:fld>
            <a:endParaRPr lang="en-US"/>
          </a:p>
        </p:txBody>
      </p:sp>
    </p:spTree>
    <p:extLst>
      <p:ext uri="{BB962C8B-B14F-4D97-AF65-F5344CB8AC3E}">
        <p14:creationId xmlns:p14="http://schemas.microsoft.com/office/powerpoint/2010/main" val="18640201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3000">
                <a:solidFill>
                  <a:schemeClr val="tx1">
                    <a:lumMod val="95000"/>
                    <a:lumOff val="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95000"/>
                    <a:lumOff val="5000"/>
                  </a:schemeClr>
                </a:solidFill>
                <a:latin typeface="Segoe UI" panose="020B0502040204020203" pitchFamily="34" charset="0"/>
                <a:cs typeface="Segoe UI" panose="020B0502040204020203" pitchFamily="34" charset="0"/>
              </a:defRPr>
            </a:lvl1pPr>
            <a:lvl2pPr>
              <a:defRPr>
                <a:solidFill>
                  <a:schemeClr val="tx1">
                    <a:lumMod val="95000"/>
                    <a:lumOff val="5000"/>
                  </a:schemeClr>
                </a:solidFill>
                <a:latin typeface="Segoe UI" panose="020B0502040204020203" pitchFamily="34" charset="0"/>
                <a:cs typeface="Segoe UI" panose="020B0502040204020203" pitchFamily="34" charset="0"/>
              </a:defRPr>
            </a:lvl2pPr>
            <a:lvl3pPr>
              <a:defRPr>
                <a:solidFill>
                  <a:schemeClr val="tx1">
                    <a:lumMod val="95000"/>
                    <a:lumOff val="5000"/>
                  </a:schemeClr>
                </a:solidFill>
                <a:latin typeface="Segoe UI" panose="020B0502040204020203" pitchFamily="34" charset="0"/>
                <a:cs typeface="Segoe UI" panose="020B0502040204020203" pitchFamily="34" charset="0"/>
              </a:defRPr>
            </a:lvl3pPr>
            <a:lvl4pPr>
              <a:defRPr>
                <a:solidFill>
                  <a:schemeClr val="tx1">
                    <a:lumMod val="95000"/>
                    <a:lumOff val="5000"/>
                  </a:schemeClr>
                </a:solidFill>
                <a:latin typeface="Segoe UI" panose="020B0502040204020203" pitchFamily="34" charset="0"/>
                <a:cs typeface="Segoe UI" panose="020B0502040204020203" pitchFamily="34" charset="0"/>
              </a:defRPr>
            </a:lvl4pPr>
            <a:lvl5pPr>
              <a:defRPr>
                <a:solidFill>
                  <a:schemeClr val="tx1">
                    <a:lumMod val="95000"/>
                    <a:lumOff val="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9682FD64-FE87-44F2-B42D-823D2E2C0147}"/>
              </a:ext>
            </a:extLst>
          </p:cNvPr>
          <p:cNvCxnSpPr>
            <a:cxnSpLocks/>
          </p:cNvCxnSpPr>
          <p:nvPr userDrawn="1"/>
        </p:nvCxnSpPr>
        <p:spPr>
          <a:xfrm>
            <a:off x="1097280" y="1279273"/>
            <a:ext cx="1002211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406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8828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7577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116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736308"/>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0021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163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016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0868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542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7248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505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3271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4200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502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030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8246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6666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15795289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3899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20665390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4735703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90574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7746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33164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938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742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569279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916440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139925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42422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1216859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76371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463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4829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21212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92763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32576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0629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18671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12507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97870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75187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075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73716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22345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5249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886657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6161614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430310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7071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48897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9903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26494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121002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107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4571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8556461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4716182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1410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6054425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86789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778812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29595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054086924"/>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840177136"/>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97213743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257899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6461472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87496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30323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328285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61893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391300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04588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625331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80415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51142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227114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15333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264720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175301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342708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00079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439263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image" Target="../media/image1.emf"/><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9.xml"/><Relationship Id="rId117" Type="http://schemas.openxmlformats.org/officeDocument/2006/relationships/image" Target="../media/image1.emf"/><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63" Type="http://schemas.openxmlformats.org/officeDocument/2006/relationships/slideLayout" Target="../slideLayouts/slideLayout176.xml"/><Relationship Id="rId68" Type="http://schemas.openxmlformats.org/officeDocument/2006/relationships/slideLayout" Target="../slideLayouts/slideLayout181.xml"/><Relationship Id="rId84" Type="http://schemas.openxmlformats.org/officeDocument/2006/relationships/slideLayout" Target="../slideLayouts/slideLayout197.xml"/><Relationship Id="rId89" Type="http://schemas.openxmlformats.org/officeDocument/2006/relationships/slideLayout" Target="../slideLayouts/slideLayout202.xml"/><Relationship Id="rId112" Type="http://schemas.openxmlformats.org/officeDocument/2006/relationships/slideLayout" Target="../slideLayouts/slideLayout225.xml"/><Relationship Id="rId16" Type="http://schemas.openxmlformats.org/officeDocument/2006/relationships/slideLayout" Target="../slideLayouts/slideLayout129.xml"/><Relationship Id="rId107" Type="http://schemas.openxmlformats.org/officeDocument/2006/relationships/slideLayout" Target="../slideLayouts/slideLayout220.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74" Type="http://schemas.openxmlformats.org/officeDocument/2006/relationships/slideLayout" Target="../slideLayouts/slideLayout187.xml"/><Relationship Id="rId79" Type="http://schemas.openxmlformats.org/officeDocument/2006/relationships/slideLayout" Target="../slideLayouts/slideLayout192.xml"/><Relationship Id="rId102" Type="http://schemas.openxmlformats.org/officeDocument/2006/relationships/slideLayout" Target="../slideLayouts/slideLayout215.xml"/><Relationship Id="rId5" Type="http://schemas.openxmlformats.org/officeDocument/2006/relationships/slideLayout" Target="../slideLayouts/slideLayout118.xml"/><Relationship Id="rId90" Type="http://schemas.openxmlformats.org/officeDocument/2006/relationships/slideLayout" Target="../slideLayouts/slideLayout203.xml"/><Relationship Id="rId95" Type="http://schemas.openxmlformats.org/officeDocument/2006/relationships/slideLayout" Target="../slideLayouts/slideLayout208.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64" Type="http://schemas.openxmlformats.org/officeDocument/2006/relationships/slideLayout" Target="../slideLayouts/slideLayout177.xml"/><Relationship Id="rId69" Type="http://schemas.openxmlformats.org/officeDocument/2006/relationships/slideLayout" Target="../slideLayouts/slideLayout182.xml"/><Relationship Id="rId113" Type="http://schemas.openxmlformats.org/officeDocument/2006/relationships/slideLayout" Target="../slideLayouts/slideLayout226.xml"/><Relationship Id="rId80" Type="http://schemas.openxmlformats.org/officeDocument/2006/relationships/slideLayout" Target="../slideLayouts/slideLayout193.xml"/><Relationship Id="rId85" Type="http://schemas.openxmlformats.org/officeDocument/2006/relationships/slideLayout" Target="../slideLayouts/slideLayout198.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59" Type="http://schemas.openxmlformats.org/officeDocument/2006/relationships/slideLayout" Target="../slideLayouts/slideLayout172.xml"/><Relationship Id="rId103" Type="http://schemas.openxmlformats.org/officeDocument/2006/relationships/slideLayout" Target="../slideLayouts/slideLayout216.xml"/><Relationship Id="rId108" Type="http://schemas.openxmlformats.org/officeDocument/2006/relationships/slideLayout" Target="../slideLayouts/slideLayout221.xml"/><Relationship Id="rId54" Type="http://schemas.openxmlformats.org/officeDocument/2006/relationships/slideLayout" Target="../slideLayouts/slideLayout167.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91" Type="http://schemas.openxmlformats.org/officeDocument/2006/relationships/slideLayout" Target="../slideLayouts/slideLayout204.xml"/><Relationship Id="rId96" Type="http://schemas.openxmlformats.org/officeDocument/2006/relationships/slideLayout" Target="../slideLayouts/slideLayout20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49" Type="http://schemas.openxmlformats.org/officeDocument/2006/relationships/slideLayout" Target="../slideLayouts/slideLayout162.xml"/><Relationship Id="rId114" Type="http://schemas.openxmlformats.org/officeDocument/2006/relationships/slideLayout" Target="../slideLayouts/slideLayout227.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81" Type="http://schemas.openxmlformats.org/officeDocument/2006/relationships/slideLayout" Target="../slideLayouts/slideLayout194.xml"/><Relationship Id="rId86" Type="http://schemas.openxmlformats.org/officeDocument/2006/relationships/slideLayout" Target="../slideLayouts/slideLayout199.xml"/><Relationship Id="rId94" Type="http://schemas.openxmlformats.org/officeDocument/2006/relationships/slideLayout" Target="../slideLayouts/slideLayout207.xml"/><Relationship Id="rId99" Type="http://schemas.openxmlformats.org/officeDocument/2006/relationships/slideLayout" Target="../slideLayouts/slideLayout212.xml"/><Relationship Id="rId101" Type="http://schemas.openxmlformats.org/officeDocument/2006/relationships/slideLayout" Target="../slideLayouts/slideLayout21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109" Type="http://schemas.openxmlformats.org/officeDocument/2006/relationships/slideLayout" Target="../slideLayouts/slideLayout22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97" Type="http://schemas.openxmlformats.org/officeDocument/2006/relationships/slideLayout" Target="../slideLayouts/slideLayout210.xml"/><Relationship Id="rId104" Type="http://schemas.openxmlformats.org/officeDocument/2006/relationships/slideLayout" Target="../slideLayouts/slideLayout217.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92" Type="http://schemas.openxmlformats.org/officeDocument/2006/relationships/slideLayout" Target="../slideLayouts/slideLayout205.xml"/><Relationship Id="rId2" Type="http://schemas.openxmlformats.org/officeDocument/2006/relationships/slideLayout" Target="../slideLayouts/slideLayout115.xml"/><Relationship Id="rId29" Type="http://schemas.openxmlformats.org/officeDocument/2006/relationships/slideLayout" Target="../slideLayouts/slideLayout142.xml"/><Relationship Id="rId24" Type="http://schemas.openxmlformats.org/officeDocument/2006/relationships/slideLayout" Target="../slideLayouts/slideLayout137.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110" Type="http://schemas.openxmlformats.org/officeDocument/2006/relationships/slideLayout" Target="../slideLayouts/slideLayout223.xml"/><Relationship Id="rId115" Type="http://schemas.openxmlformats.org/officeDocument/2006/relationships/slideLayout" Target="../slideLayouts/slideLayout228.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 Id="rId100" Type="http://schemas.openxmlformats.org/officeDocument/2006/relationships/slideLayout" Target="../slideLayouts/slideLayout213.xml"/><Relationship Id="rId105" Type="http://schemas.openxmlformats.org/officeDocument/2006/relationships/slideLayout" Target="../slideLayouts/slideLayout218.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93" Type="http://schemas.openxmlformats.org/officeDocument/2006/relationships/slideLayout" Target="../slideLayouts/slideLayout206.xml"/><Relationship Id="rId98" Type="http://schemas.openxmlformats.org/officeDocument/2006/relationships/slideLayout" Target="../slideLayouts/slideLayout211.xml"/><Relationship Id="rId3" Type="http://schemas.openxmlformats.org/officeDocument/2006/relationships/slideLayout" Target="../slideLayouts/slideLayout116.xml"/><Relationship Id="rId25" Type="http://schemas.openxmlformats.org/officeDocument/2006/relationships/slideLayout" Target="../slideLayouts/slideLayout138.xml"/><Relationship Id="rId46" Type="http://schemas.openxmlformats.org/officeDocument/2006/relationships/slideLayout" Target="../slideLayouts/slideLayout159.xml"/><Relationship Id="rId67" Type="http://schemas.openxmlformats.org/officeDocument/2006/relationships/slideLayout" Target="../slideLayouts/slideLayout180.xml"/><Relationship Id="rId116" Type="http://schemas.openxmlformats.org/officeDocument/2006/relationships/theme" Target="../theme/theme2.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62" Type="http://schemas.openxmlformats.org/officeDocument/2006/relationships/slideLayout" Target="../slideLayouts/slideLayout175.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111" Type="http://schemas.openxmlformats.org/officeDocument/2006/relationships/slideLayout" Target="../slideLayouts/slideLayout224.xml"/><Relationship Id="rId15" Type="http://schemas.openxmlformats.org/officeDocument/2006/relationships/slideLayout" Target="../slideLayouts/slideLayout128.xml"/><Relationship Id="rId36" Type="http://schemas.openxmlformats.org/officeDocument/2006/relationships/slideLayout" Target="../slideLayouts/slideLayout149.xml"/><Relationship Id="rId57" Type="http://schemas.openxmlformats.org/officeDocument/2006/relationships/slideLayout" Target="../slideLayouts/slideLayout170.xml"/><Relationship Id="rId106" Type="http://schemas.openxmlformats.org/officeDocument/2006/relationships/slideLayout" Target="../slideLayouts/slideLayout2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78872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92" r:id="rId46"/>
    <p:sldLayoutId id="2147483725" r:id="rId47"/>
    <p:sldLayoutId id="2147483726" r:id="rId48"/>
    <p:sldLayoutId id="2147483727" r:id="rId49"/>
    <p:sldLayoutId id="2147483728" r:id="rId50"/>
    <p:sldLayoutId id="2147483729" r:id="rId51"/>
    <p:sldLayoutId id="2147483793" r:id="rId52"/>
    <p:sldLayoutId id="2147483731" r:id="rId53"/>
    <p:sldLayoutId id="2147483732" r:id="rId54"/>
    <p:sldLayoutId id="2147483733" r:id="rId55"/>
    <p:sldLayoutId id="2147483734" r:id="rId56"/>
    <p:sldLayoutId id="2147483735" r:id="rId57"/>
    <p:sldLayoutId id="2147483736" r:id="rId58"/>
    <p:sldLayoutId id="2147483737" r:id="rId59"/>
    <p:sldLayoutId id="2147483738" r:id="rId60"/>
    <p:sldLayoutId id="2147483739" r:id="rId61"/>
    <p:sldLayoutId id="2147483740" r:id="rId62"/>
    <p:sldLayoutId id="2147483741" r:id="rId63"/>
    <p:sldLayoutId id="2147483742" r:id="rId64"/>
    <p:sldLayoutId id="2147483743" r:id="rId65"/>
    <p:sldLayoutId id="2147483744" r:id="rId66"/>
    <p:sldLayoutId id="2147483745" r:id="rId67"/>
    <p:sldLayoutId id="2147483746" r:id="rId68"/>
    <p:sldLayoutId id="2147483747" r:id="rId69"/>
    <p:sldLayoutId id="2147483748" r:id="rId70"/>
    <p:sldLayoutId id="2147483749" r:id="rId71"/>
    <p:sldLayoutId id="2147483750" r:id="rId72"/>
    <p:sldLayoutId id="2147483751" r:id="rId73"/>
    <p:sldLayoutId id="2147483752" r:id="rId74"/>
    <p:sldLayoutId id="2147483753" r:id="rId75"/>
    <p:sldLayoutId id="2147483754" r:id="rId76"/>
    <p:sldLayoutId id="2147483755" r:id="rId77"/>
    <p:sldLayoutId id="2147483756" r:id="rId78"/>
    <p:sldLayoutId id="2147483757" r:id="rId79"/>
    <p:sldLayoutId id="2147483758" r:id="rId80"/>
    <p:sldLayoutId id="2147483759" r:id="rId81"/>
    <p:sldLayoutId id="2147483760" r:id="rId82"/>
    <p:sldLayoutId id="2147483761" r:id="rId83"/>
    <p:sldLayoutId id="2147483762" r:id="rId84"/>
    <p:sldLayoutId id="2147483763" r:id="rId85"/>
    <p:sldLayoutId id="2147483764" r:id="rId86"/>
    <p:sldLayoutId id="2147483765" r:id="rId87"/>
    <p:sldLayoutId id="2147483766" r:id="rId88"/>
    <p:sldLayoutId id="2147483767" r:id="rId89"/>
    <p:sldLayoutId id="2147483768" r:id="rId90"/>
    <p:sldLayoutId id="2147483769" r:id="rId91"/>
    <p:sldLayoutId id="2147483770" r:id="rId92"/>
    <p:sldLayoutId id="2147483771" r:id="rId93"/>
    <p:sldLayoutId id="2147483772" r:id="rId94"/>
    <p:sldLayoutId id="2147483773" r:id="rId95"/>
    <p:sldLayoutId id="2147483774" r:id="rId96"/>
    <p:sldLayoutId id="2147483775" r:id="rId97"/>
    <p:sldLayoutId id="2147483776" r:id="rId98"/>
    <p:sldLayoutId id="2147483777" r:id="rId99"/>
    <p:sldLayoutId id="2147483778" r:id="rId100"/>
    <p:sldLayoutId id="2147483779" r:id="rId101"/>
    <p:sldLayoutId id="2147483780" r:id="rId102"/>
    <p:sldLayoutId id="2147483781" r:id="rId103"/>
    <p:sldLayoutId id="2147483782" r:id="rId104"/>
    <p:sldLayoutId id="2147483783" r:id="rId105"/>
    <p:sldLayoutId id="2147483784" r:id="rId106"/>
    <p:sldLayoutId id="2147483785" r:id="rId107"/>
    <p:sldLayoutId id="2147483786" r:id="rId108"/>
    <p:sldLayoutId id="2147483787" r:id="rId109"/>
    <p:sldLayoutId id="2147483788" r:id="rId110"/>
    <p:sldLayoutId id="2147483789" r:id="rId111"/>
    <p:sldLayoutId id="2147483790" r:id="rId112"/>
    <p:sldLayoutId id="2147483791"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14009080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 id="2147483851" r:id="rId57"/>
    <p:sldLayoutId id="2147483852" r:id="rId58"/>
    <p:sldLayoutId id="2147483853" r:id="rId59"/>
    <p:sldLayoutId id="2147483854" r:id="rId60"/>
    <p:sldLayoutId id="2147483855" r:id="rId61"/>
    <p:sldLayoutId id="2147483856" r:id="rId62"/>
    <p:sldLayoutId id="2147483857" r:id="rId63"/>
    <p:sldLayoutId id="2147483858" r:id="rId64"/>
    <p:sldLayoutId id="2147483859" r:id="rId65"/>
    <p:sldLayoutId id="2147483860" r:id="rId66"/>
    <p:sldLayoutId id="2147483861" r:id="rId67"/>
    <p:sldLayoutId id="2147483862" r:id="rId68"/>
    <p:sldLayoutId id="2147483863" r:id="rId69"/>
    <p:sldLayoutId id="2147483864" r:id="rId70"/>
    <p:sldLayoutId id="2147483865" r:id="rId71"/>
    <p:sldLayoutId id="2147483866" r:id="rId72"/>
    <p:sldLayoutId id="2147483867" r:id="rId73"/>
    <p:sldLayoutId id="2147483868" r:id="rId74"/>
    <p:sldLayoutId id="2147483869" r:id="rId75"/>
    <p:sldLayoutId id="2147483870" r:id="rId76"/>
    <p:sldLayoutId id="2147483871" r:id="rId77"/>
    <p:sldLayoutId id="2147483872" r:id="rId78"/>
    <p:sldLayoutId id="2147483873" r:id="rId79"/>
    <p:sldLayoutId id="2147483874" r:id="rId80"/>
    <p:sldLayoutId id="2147483875" r:id="rId81"/>
    <p:sldLayoutId id="2147483876" r:id="rId82"/>
    <p:sldLayoutId id="2147483877" r:id="rId83"/>
    <p:sldLayoutId id="2147483878" r:id="rId84"/>
    <p:sldLayoutId id="2147483879" r:id="rId85"/>
    <p:sldLayoutId id="2147483880" r:id="rId86"/>
    <p:sldLayoutId id="2147483881" r:id="rId87"/>
    <p:sldLayoutId id="2147483882" r:id="rId88"/>
    <p:sldLayoutId id="2147483883" r:id="rId89"/>
    <p:sldLayoutId id="2147483884" r:id="rId90"/>
    <p:sldLayoutId id="2147483885" r:id="rId91"/>
    <p:sldLayoutId id="2147483886" r:id="rId92"/>
    <p:sldLayoutId id="2147483887" r:id="rId93"/>
    <p:sldLayoutId id="2147483888" r:id="rId94"/>
    <p:sldLayoutId id="2147483889" r:id="rId95"/>
    <p:sldLayoutId id="2147483890" r:id="rId96"/>
    <p:sldLayoutId id="2147483891" r:id="rId97"/>
    <p:sldLayoutId id="2147483892" r:id="rId98"/>
    <p:sldLayoutId id="2147483893" r:id="rId99"/>
    <p:sldLayoutId id="2147483894" r:id="rId100"/>
    <p:sldLayoutId id="2147483895" r:id="rId101"/>
    <p:sldLayoutId id="2147483896" r:id="rId102"/>
    <p:sldLayoutId id="2147483897" r:id="rId103"/>
    <p:sldLayoutId id="2147483898" r:id="rId104"/>
    <p:sldLayoutId id="2147483899" r:id="rId105"/>
    <p:sldLayoutId id="2147483900" r:id="rId106"/>
    <p:sldLayoutId id="2147483901" r:id="rId107"/>
    <p:sldLayoutId id="2147483902" r:id="rId108"/>
    <p:sldLayoutId id="2147483903" r:id="rId109"/>
    <p:sldLayoutId id="2147483904" r:id="rId110"/>
    <p:sldLayoutId id="2147483905" r:id="rId111"/>
    <p:sldLayoutId id="2147483906" r:id="rId112"/>
    <p:sldLayoutId id="2147483907" r:id="rId113"/>
    <p:sldLayoutId id="2147483908" r:id="rId114"/>
    <p:sldLayoutId id="2147483909"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16.xml"/><Relationship Id="rId5" Type="http://schemas.openxmlformats.org/officeDocument/2006/relationships/image" Target="../media/image24.png"/><Relationship Id="rId4"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3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5.xml"/></Relationships>
</file>

<file path=ppt/slides/_rels/slide1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35.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135.xml"/><Relationship Id="rId6" Type="http://schemas.openxmlformats.org/officeDocument/2006/relationships/image" Target="../media/image84.jpeg"/><Relationship Id="rId5" Type="http://schemas.openxmlformats.org/officeDocument/2006/relationships/image" Target="../media/image83.gif"/><Relationship Id="rId4" Type="http://schemas.openxmlformats.org/officeDocument/2006/relationships/image" Target="../media/image82.png"/><Relationship Id="rId9" Type="http://schemas.openxmlformats.org/officeDocument/2006/relationships/image" Target="../media/image87.jpeg"/></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35.xml"/><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5.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5.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35.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gif"/></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5.xml"/><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35.xml"/><Relationship Id="rId6" Type="http://schemas.openxmlformats.org/officeDocument/2006/relationships/image" Target="../media/image114.emf"/><Relationship Id="rId5" Type="http://schemas.openxmlformats.org/officeDocument/2006/relationships/image" Target="../media/image113.pn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5.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5.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eg"/></Relationships>
</file>

<file path=ppt/slides/_rels/slide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5.xml"/><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5.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5.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5.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gif"/><Relationship Id="rId2" Type="http://schemas.openxmlformats.org/officeDocument/2006/relationships/notesSlide" Target="../notesSlides/notesSlide3.xml"/><Relationship Id="rId1" Type="http://schemas.openxmlformats.org/officeDocument/2006/relationships/slideLayout" Target="../slideLayouts/slideLayout1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5.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429000"/>
            <a:ext cx="10782300" cy="553998"/>
          </a:xfrm>
        </p:spPr>
        <p:txBody>
          <a:bodyPr/>
          <a:lstStyle/>
          <a:p>
            <a:r>
              <a:rPr lang="en-GB" dirty="0"/>
              <a:t>Deep Learning for Molecules and PDEs</a:t>
            </a:r>
            <a:endParaRPr lang="en-US" dirty="0"/>
          </a:p>
        </p:txBody>
      </p:sp>
      <p:sp>
        <p:nvSpPr>
          <p:cNvPr id="5" name="Text Placeholder 4"/>
          <p:cNvSpPr>
            <a:spLocks noGrp="1"/>
          </p:cNvSpPr>
          <p:nvPr>
            <p:ph type="body" sz="quarter" idx="12"/>
          </p:nvPr>
        </p:nvSpPr>
        <p:spPr>
          <a:xfrm>
            <a:off x="584200" y="4411622"/>
            <a:ext cx="9144000" cy="1015663"/>
          </a:xfrm>
        </p:spPr>
        <p:txBody>
          <a:bodyPr/>
          <a:lstStyle/>
          <a:p>
            <a:r>
              <a:rPr lang="en-GB" b="1" dirty="0"/>
              <a:t>Max Welling</a:t>
            </a:r>
          </a:p>
          <a:p>
            <a:r>
              <a:rPr lang="en-GB" dirty="0"/>
              <a:t>Microsoft Research</a:t>
            </a:r>
          </a:p>
          <a:p>
            <a:r>
              <a:rPr lang="en-GB" dirty="0"/>
              <a:t>Universiteit van Amsterdam</a:t>
            </a:r>
          </a:p>
        </p:txBody>
      </p:sp>
      <p:pic>
        <p:nvPicPr>
          <p:cNvPr id="3" name="Graphic 2">
            <a:extLst>
              <a:ext uri="{FF2B5EF4-FFF2-40B4-BE49-F238E27FC236}">
                <a16:creationId xmlns:a16="http://schemas.microsoft.com/office/drawing/2014/main" id="{7AA5DE5C-2AFF-4F6A-A880-30B2DE0C86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6363"/>
          <a:stretch/>
        </p:blipFill>
        <p:spPr>
          <a:xfrm>
            <a:off x="1926895" y="218209"/>
            <a:ext cx="11268445" cy="2992582"/>
          </a:xfrm>
          <a:prstGeom prst="rect">
            <a:avLst/>
          </a:prstGeom>
        </p:spPr>
      </p:pic>
      <p:pic>
        <p:nvPicPr>
          <p:cNvPr id="8" name="Picture 2" descr="University of Amsterdam - Wikipedia">
            <a:extLst>
              <a:ext uri="{FF2B5EF4-FFF2-40B4-BE49-F238E27FC236}">
                <a16:creationId xmlns:a16="http://schemas.microsoft.com/office/drawing/2014/main" id="{BDABF0C6-0938-A302-939B-38AD95EB7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62" y="1065229"/>
            <a:ext cx="741635" cy="74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63A2D22-E0F5-7947-B2BB-6F83E7F37DCD}"/>
              </a:ext>
            </a:extLst>
          </p:cNvPr>
          <p:cNvSpPr>
            <a:spLocks noGrp="1"/>
          </p:cNvSpPr>
          <p:nvPr>
            <p:ph type="title"/>
          </p:nvPr>
        </p:nvSpPr>
        <p:spPr/>
        <p:txBody>
          <a:bodyPr/>
          <a:lstStyle/>
          <a:p>
            <a:r>
              <a:rPr lang="en-US" dirty="0"/>
              <a:t>Equivariant Normalizing Flows</a:t>
            </a:r>
          </a:p>
        </p:txBody>
      </p:sp>
      <p:pic>
        <p:nvPicPr>
          <p:cNvPr id="3" name="Picture 2">
            <a:extLst>
              <a:ext uri="{FF2B5EF4-FFF2-40B4-BE49-F238E27FC236}">
                <a16:creationId xmlns:a16="http://schemas.microsoft.com/office/drawing/2014/main" id="{8438D6EC-9CE2-3542-B499-EB4669C7CF78}"/>
              </a:ext>
            </a:extLst>
          </p:cNvPr>
          <p:cNvPicPr>
            <a:picLocks noChangeAspect="1"/>
          </p:cNvPicPr>
          <p:nvPr/>
        </p:nvPicPr>
        <p:blipFill>
          <a:blip r:embed="rId2"/>
          <a:stretch>
            <a:fillRect/>
          </a:stretch>
        </p:blipFill>
        <p:spPr>
          <a:xfrm>
            <a:off x="8193923" y="1018692"/>
            <a:ext cx="3866426" cy="1500404"/>
          </a:xfrm>
          <a:prstGeom prst="rect">
            <a:avLst/>
          </a:prstGeom>
        </p:spPr>
      </p:pic>
      <p:pic>
        <p:nvPicPr>
          <p:cNvPr id="14" name="Picture 13">
            <a:extLst>
              <a:ext uri="{FF2B5EF4-FFF2-40B4-BE49-F238E27FC236}">
                <a16:creationId xmlns:a16="http://schemas.microsoft.com/office/drawing/2014/main" id="{9C986CC3-8ED1-784E-B2AF-6CC0B7D542D7}"/>
              </a:ext>
            </a:extLst>
          </p:cNvPr>
          <p:cNvPicPr>
            <a:picLocks noChangeAspect="1"/>
          </p:cNvPicPr>
          <p:nvPr/>
        </p:nvPicPr>
        <p:blipFill>
          <a:blip r:embed="rId3"/>
          <a:stretch>
            <a:fillRect/>
          </a:stretch>
        </p:blipFill>
        <p:spPr>
          <a:xfrm>
            <a:off x="810228" y="2582284"/>
            <a:ext cx="9965803" cy="3760347"/>
          </a:xfrm>
          <a:prstGeom prst="rect">
            <a:avLst/>
          </a:prstGeom>
        </p:spPr>
      </p:pic>
    </p:spTree>
    <p:extLst>
      <p:ext uri="{BB962C8B-B14F-4D97-AF65-F5344CB8AC3E}">
        <p14:creationId xmlns:p14="http://schemas.microsoft.com/office/powerpoint/2010/main" val="281371170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34E1-DED6-4E40-85AC-E762AD5837BB}"/>
              </a:ext>
            </a:extLst>
          </p:cNvPr>
          <p:cNvSpPr>
            <a:spLocks noGrp="1"/>
          </p:cNvSpPr>
          <p:nvPr>
            <p:ph type="title"/>
          </p:nvPr>
        </p:nvSpPr>
        <p:spPr/>
        <p:txBody>
          <a:bodyPr/>
          <a:lstStyle/>
          <a:p>
            <a:r>
              <a:rPr lang="en-US" dirty="0"/>
              <a:t>Overview</a:t>
            </a:r>
          </a:p>
        </p:txBody>
      </p:sp>
      <p:pic>
        <p:nvPicPr>
          <p:cNvPr id="3" name="Picture 2">
            <a:extLst>
              <a:ext uri="{FF2B5EF4-FFF2-40B4-BE49-F238E27FC236}">
                <a16:creationId xmlns:a16="http://schemas.microsoft.com/office/drawing/2014/main" id="{89A27DD1-3172-904B-85B2-DBB961758A43}"/>
              </a:ext>
            </a:extLst>
          </p:cNvPr>
          <p:cNvPicPr>
            <a:picLocks noChangeAspect="1"/>
          </p:cNvPicPr>
          <p:nvPr/>
        </p:nvPicPr>
        <p:blipFill>
          <a:blip r:embed="rId2"/>
          <a:stretch>
            <a:fillRect/>
          </a:stretch>
        </p:blipFill>
        <p:spPr>
          <a:xfrm>
            <a:off x="0" y="1904538"/>
            <a:ext cx="12192000" cy="2400741"/>
          </a:xfrm>
          <a:prstGeom prst="rect">
            <a:avLst/>
          </a:prstGeom>
        </p:spPr>
      </p:pic>
      <p:sp>
        <p:nvSpPr>
          <p:cNvPr id="4" name="TextBox 3">
            <a:extLst>
              <a:ext uri="{FF2B5EF4-FFF2-40B4-BE49-F238E27FC236}">
                <a16:creationId xmlns:a16="http://schemas.microsoft.com/office/drawing/2014/main" id="{6E3F3687-7733-B04A-A335-5564794E3AE4}"/>
              </a:ext>
            </a:extLst>
          </p:cNvPr>
          <p:cNvSpPr txBox="1"/>
          <p:nvPr/>
        </p:nvSpPr>
        <p:spPr>
          <a:xfrm>
            <a:off x="2615878" y="4317356"/>
            <a:ext cx="1861343" cy="646331"/>
          </a:xfrm>
          <a:prstGeom prst="rect">
            <a:avLst/>
          </a:prstGeom>
          <a:noFill/>
        </p:spPr>
        <p:txBody>
          <a:bodyPr wrap="none" rtlCol="0">
            <a:spAutoFit/>
          </a:bodyPr>
          <a:lstStyle/>
          <a:p>
            <a:r>
              <a:rPr lang="en-US" dirty="0"/>
              <a:t>Dequantization of</a:t>
            </a:r>
            <a:br>
              <a:rPr lang="en-US" dirty="0"/>
            </a:br>
            <a:r>
              <a:rPr lang="en-US" dirty="0"/>
              <a:t>discrete variables</a:t>
            </a:r>
          </a:p>
        </p:txBody>
      </p:sp>
      <p:pic>
        <p:nvPicPr>
          <p:cNvPr id="6" name="Picture 5">
            <a:extLst>
              <a:ext uri="{FF2B5EF4-FFF2-40B4-BE49-F238E27FC236}">
                <a16:creationId xmlns:a16="http://schemas.microsoft.com/office/drawing/2014/main" id="{C2587E9E-0549-D842-9C03-A78B58121D11}"/>
              </a:ext>
            </a:extLst>
          </p:cNvPr>
          <p:cNvPicPr>
            <a:picLocks noChangeAspect="1"/>
          </p:cNvPicPr>
          <p:nvPr/>
        </p:nvPicPr>
        <p:blipFill rotWithShape="1">
          <a:blip r:embed="rId3"/>
          <a:srcRect r="41411"/>
          <a:stretch/>
        </p:blipFill>
        <p:spPr>
          <a:xfrm>
            <a:off x="5223239" y="4328370"/>
            <a:ext cx="3955487" cy="599953"/>
          </a:xfrm>
          <a:prstGeom prst="rect">
            <a:avLst/>
          </a:prstGeom>
        </p:spPr>
      </p:pic>
      <p:sp>
        <p:nvSpPr>
          <p:cNvPr id="7" name="Right Brace 6">
            <a:extLst>
              <a:ext uri="{FF2B5EF4-FFF2-40B4-BE49-F238E27FC236}">
                <a16:creationId xmlns:a16="http://schemas.microsoft.com/office/drawing/2014/main" id="{6F8C5870-A0BA-9A45-B5EF-58A41D4EB8EC}"/>
              </a:ext>
            </a:extLst>
          </p:cNvPr>
          <p:cNvSpPr/>
          <p:nvPr/>
        </p:nvSpPr>
        <p:spPr>
          <a:xfrm rot="5400000">
            <a:off x="3443468" y="3350871"/>
            <a:ext cx="187683" cy="17452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A259ADA6-3805-974E-A769-79BDF35A7CED}"/>
              </a:ext>
            </a:extLst>
          </p:cNvPr>
          <p:cNvSpPr/>
          <p:nvPr/>
        </p:nvSpPr>
        <p:spPr>
          <a:xfrm rot="5400000">
            <a:off x="6366075" y="3252490"/>
            <a:ext cx="104174" cy="19098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7D9BD65-63AF-E646-B63C-12BD0647064D}"/>
              </a:ext>
            </a:extLst>
          </p:cNvPr>
          <p:cNvSpPr txBox="1"/>
          <p:nvPr/>
        </p:nvSpPr>
        <p:spPr>
          <a:xfrm>
            <a:off x="9939652" y="4282633"/>
            <a:ext cx="2252348" cy="646331"/>
          </a:xfrm>
          <a:prstGeom prst="rect">
            <a:avLst/>
          </a:prstGeom>
          <a:noFill/>
        </p:spPr>
        <p:txBody>
          <a:bodyPr wrap="none" rtlCol="0">
            <a:spAutoFit/>
          </a:bodyPr>
          <a:lstStyle/>
          <a:p>
            <a:r>
              <a:rPr lang="en-US" dirty="0"/>
              <a:t>Categorical over nr of </a:t>
            </a:r>
            <a:br>
              <a:rPr lang="en-US" dirty="0"/>
            </a:br>
            <a:r>
              <a:rPr lang="en-US" dirty="0"/>
              <a:t>atoms in molecule</a:t>
            </a:r>
          </a:p>
        </p:txBody>
      </p:sp>
      <p:sp>
        <p:nvSpPr>
          <p:cNvPr id="10" name="Right Brace 9">
            <a:extLst>
              <a:ext uri="{FF2B5EF4-FFF2-40B4-BE49-F238E27FC236}">
                <a16:creationId xmlns:a16="http://schemas.microsoft.com/office/drawing/2014/main" id="{DBF74CFF-0057-FD49-A931-08600A282A9F}"/>
              </a:ext>
            </a:extLst>
          </p:cNvPr>
          <p:cNvSpPr/>
          <p:nvPr/>
        </p:nvSpPr>
        <p:spPr>
          <a:xfrm rot="5400000">
            <a:off x="11102049" y="3184971"/>
            <a:ext cx="104174" cy="19098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1182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5B44D8-CAF9-284F-AA92-862237506A8A}"/>
              </a:ext>
            </a:extLst>
          </p:cNvPr>
          <p:cNvPicPr>
            <a:picLocks noChangeAspect="1"/>
          </p:cNvPicPr>
          <p:nvPr/>
        </p:nvPicPr>
        <p:blipFill>
          <a:blip r:embed="rId2"/>
          <a:stretch>
            <a:fillRect/>
          </a:stretch>
        </p:blipFill>
        <p:spPr>
          <a:xfrm>
            <a:off x="1482420" y="1919260"/>
            <a:ext cx="8098908" cy="4038480"/>
          </a:xfrm>
          <a:prstGeom prst="rect">
            <a:avLst/>
          </a:prstGeom>
        </p:spPr>
      </p:pic>
      <p:sp>
        <p:nvSpPr>
          <p:cNvPr id="11" name="Title 1">
            <a:extLst>
              <a:ext uri="{FF2B5EF4-FFF2-40B4-BE49-F238E27FC236}">
                <a16:creationId xmlns:a16="http://schemas.microsoft.com/office/drawing/2014/main" id="{063A2D22-E0F5-7947-B2BB-6F83E7F37DCD}"/>
              </a:ext>
            </a:extLst>
          </p:cNvPr>
          <p:cNvSpPr>
            <a:spLocks noGrp="1"/>
          </p:cNvSpPr>
          <p:nvPr>
            <p:ph type="title"/>
          </p:nvPr>
        </p:nvSpPr>
        <p:spPr/>
        <p:txBody>
          <a:bodyPr/>
          <a:lstStyle/>
          <a:p>
            <a:r>
              <a:rPr lang="en-US" dirty="0"/>
              <a:t>Animation</a:t>
            </a:r>
          </a:p>
        </p:txBody>
      </p:sp>
    </p:spTree>
    <p:extLst>
      <p:ext uri="{BB962C8B-B14F-4D97-AF65-F5344CB8AC3E}">
        <p14:creationId xmlns:p14="http://schemas.microsoft.com/office/powerpoint/2010/main" val="30123706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9407-6FD8-EB88-5D93-1DF5A7E89461}"/>
              </a:ext>
            </a:extLst>
          </p:cNvPr>
          <p:cNvSpPr>
            <a:spLocks noGrp="1"/>
          </p:cNvSpPr>
          <p:nvPr>
            <p:ph type="title"/>
          </p:nvPr>
        </p:nvSpPr>
        <p:spPr/>
        <p:txBody>
          <a:bodyPr/>
          <a:lstStyle/>
          <a:p>
            <a:r>
              <a:rPr lang="en-US" dirty="0"/>
              <a:t>Diffusion Based Generative Models</a:t>
            </a:r>
          </a:p>
        </p:txBody>
      </p:sp>
      <p:pic>
        <p:nvPicPr>
          <p:cNvPr id="4" name="Picture 3">
            <a:extLst>
              <a:ext uri="{FF2B5EF4-FFF2-40B4-BE49-F238E27FC236}">
                <a16:creationId xmlns:a16="http://schemas.microsoft.com/office/drawing/2014/main" id="{950A19A1-7E09-F109-F844-A7C1066309CB}"/>
              </a:ext>
            </a:extLst>
          </p:cNvPr>
          <p:cNvPicPr>
            <a:picLocks noChangeAspect="1"/>
          </p:cNvPicPr>
          <p:nvPr/>
        </p:nvPicPr>
        <p:blipFill>
          <a:blip r:embed="rId2"/>
          <a:stretch>
            <a:fillRect/>
          </a:stretch>
        </p:blipFill>
        <p:spPr>
          <a:xfrm>
            <a:off x="1338605" y="4251489"/>
            <a:ext cx="9142125" cy="2606511"/>
          </a:xfrm>
          <a:prstGeom prst="rect">
            <a:avLst/>
          </a:prstGeom>
        </p:spPr>
      </p:pic>
      <p:pic>
        <p:nvPicPr>
          <p:cNvPr id="6" name="Picture 5">
            <a:extLst>
              <a:ext uri="{FF2B5EF4-FFF2-40B4-BE49-F238E27FC236}">
                <a16:creationId xmlns:a16="http://schemas.microsoft.com/office/drawing/2014/main" id="{472FF6C7-E44A-6D14-3776-82B1BA84D34C}"/>
              </a:ext>
            </a:extLst>
          </p:cNvPr>
          <p:cNvPicPr>
            <a:picLocks noChangeAspect="1"/>
          </p:cNvPicPr>
          <p:nvPr/>
        </p:nvPicPr>
        <p:blipFill>
          <a:blip r:embed="rId3"/>
          <a:stretch>
            <a:fillRect/>
          </a:stretch>
        </p:blipFill>
        <p:spPr>
          <a:xfrm>
            <a:off x="206144" y="1941923"/>
            <a:ext cx="3003029" cy="559322"/>
          </a:xfrm>
          <a:prstGeom prst="rect">
            <a:avLst/>
          </a:prstGeom>
        </p:spPr>
      </p:pic>
      <p:pic>
        <p:nvPicPr>
          <p:cNvPr id="8" name="Picture 7">
            <a:extLst>
              <a:ext uri="{FF2B5EF4-FFF2-40B4-BE49-F238E27FC236}">
                <a16:creationId xmlns:a16="http://schemas.microsoft.com/office/drawing/2014/main" id="{BE2A0894-58B4-72E2-40F5-820AB757A53C}"/>
              </a:ext>
            </a:extLst>
          </p:cNvPr>
          <p:cNvPicPr>
            <a:picLocks noChangeAspect="1"/>
          </p:cNvPicPr>
          <p:nvPr/>
        </p:nvPicPr>
        <p:blipFill>
          <a:blip r:embed="rId4"/>
          <a:stretch>
            <a:fillRect/>
          </a:stretch>
        </p:blipFill>
        <p:spPr>
          <a:xfrm>
            <a:off x="7748770" y="3214541"/>
            <a:ext cx="3643644" cy="423092"/>
          </a:xfrm>
          <a:prstGeom prst="rect">
            <a:avLst/>
          </a:prstGeom>
        </p:spPr>
      </p:pic>
      <p:pic>
        <p:nvPicPr>
          <p:cNvPr id="10" name="Picture 9">
            <a:extLst>
              <a:ext uri="{FF2B5EF4-FFF2-40B4-BE49-F238E27FC236}">
                <a16:creationId xmlns:a16="http://schemas.microsoft.com/office/drawing/2014/main" id="{1B3F4D74-88C3-A82B-DFD9-B2DA8C0F6F92}"/>
              </a:ext>
            </a:extLst>
          </p:cNvPr>
          <p:cNvPicPr>
            <a:picLocks noChangeAspect="1"/>
          </p:cNvPicPr>
          <p:nvPr/>
        </p:nvPicPr>
        <p:blipFill>
          <a:blip r:embed="rId5"/>
          <a:stretch>
            <a:fillRect/>
          </a:stretch>
        </p:blipFill>
        <p:spPr>
          <a:xfrm>
            <a:off x="7713418" y="1995119"/>
            <a:ext cx="3787284" cy="518039"/>
          </a:xfrm>
          <a:prstGeom prst="rect">
            <a:avLst/>
          </a:prstGeom>
        </p:spPr>
      </p:pic>
      <p:pic>
        <p:nvPicPr>
          <p:cNvPr id="12" name="Picture 11">
            <a:extLst>
              <a:ext uri="{FF2B5EF4-FFF2-40B4-BE49-F238E27FC236}">
                <a16:creationId xmlns:a16="http://schemas.microsoft.com/office/drawing/2014/main" id="{C6D851A9-5C6E-8618-8826-B2BEFFDFF92E}"/>
              </a:ext>
            </a:extLst>
          </p:cNvPr>
          <p:cNvPicPr>
            <a:picLocks noChangeAspect="1"/>
          </p:cNvPicPr>
          <p:nvPr/>
        </p:nvPicPr>
        <p:blipFill>
          <a:blip r:embed="rId6"/>
          <a:stretch>
            <a:fillRect/>
          </a:stretch>
        </p:blipFill>
        <p:spPr>
          <a:xfrm>
            <a:off x="7765066" y="2485533"/>
            <a:ext cx="1322371" cy="330593"/>
          </a:xfrm>
          <a:prstGeom prst="rect">
            <a:avLst/>
          </a:prstGeom>
        </p:spPr>
      </p:pic>
      <p:pic>
        <p:nvPicPr>
          <p:cNvPr id="14" name="Picture 13">
            <a:extLst>
              <a:ext uri="{FF2B5EF4-FFF2-40B4-BE49-F238E27FC236}">
                <a16:creationId xmlns:a16="http://schemas.microsoft.com/office/drawing/2014/main" id="{1A45B972-202F-E951-B4E1-1937C6AAD6AA}"/>
              </a:ext>
            </a:extLst>
          </p:cNvPr>
          <p:cNvPicPr>
            <a:picLocks noChangeAspect="1"/>
          </p:cNvPicPr>
          <p:nvPr/>
        </p:nvPicPr>
        <p:blipFill>
          <a:blip r:embed="rId7"/>
          <a:stretch>
            <a:fillRect/>
          </a:stretch>
        </p:blipFill>
        <p:spPr>
          <a:xfrm>
            <a:off x="3128192" y="2659467"/>
            <a:ext cx="3291286" cy="687048"/>
          </a:xfrm>
          <a:prstGeom prst="rect">
            <a:avLst/>
          </a:prstGeom>
        </p:spPr>
      </p:pic>
      <p:pic>
        <p:nvPicPr>
          <p:cNvPr id="16" name="Picture 15">
            <a:extLst>
              <a:ext uri="{FF2B5EF4-FFF2-40B4-BE49-F238E27FC236}">
                <a16:creationId xmlns:a16="http://schemas.microsoft.com/office/drawing/2014/main" id="{B2FB81D8-1075-F074-C179-402EF30651B3}"/>
              </a:ext>
            </a:extLst>
          </p:cNvPr>
          <p:cNvPicPr>
            <a:picLocks noChangeAspect="1"/>
          </p:cNvPicPr>
          <p:nvPr/>
        </p:nvPicPr>
        <p:blipFill rotWithShape="1">
          <a:blip r:embed="rId8"/>
          <a:srcRect t="17287" b="22410"/>
          <a:stretch/>
        </p:blipFill>
        <p:spPr>
          <a:xfrm>
            <a:off x="3252903" y="3308808"/>
            <a:ext cx="3025349" cy="329938"/>
          </a:xfrm>
          <a:prstGeom prst="rect">
            <a:avLst/>
          </a:prstGeom>
        </p:spPr>
      </p:pic>
      <p:pic>
        <p:nvPicPr>
          <p:cNvPr id="18" name="Picture 17">
            <a:extLst>
              <a:ext uri="{FF2B5EF4-FFF2-40B4-BE49-F238E27FC236}">
                <a16:creationId xmlns:a16="http://schemas.microsoft.com/office/drawing/2014/main" id="{64E198BF-876A-5987-2BA0-12B137538140}"/>
              </a:ext>
            </a:extLst>
          </p:cNvPr>
          <p:cNvPicPr>
            <a:picLocks noChangeAspect="1"/>
          </p:cNvPicPr>
          <p:nvPr/>
        </p:nvPicPr>
        <p:blipFill rotWithShape="1">
          <a:blip r:embed="rId9"/>
          <a:srcRect t="19128"/>
          <a:stretch/>
        </p:blipFill>
        <p:spPr>
          <a:xfrm>
            <a:off x="9952480" y="2535809"/>
            <a:ext cx="1265418" cy="293213"/>
          </a:xfrm>
          <a:prstGeom prst="rect">
            <a:avLst/>
          </a:prstGeom>
        </p:spPr>
      </p:pic>
      <p:pic>
        <p:nvPicPr>
          <p:cNvPr id="20" name="Picture 19">
            <a:extLst>
              <a:ext uri="{FF2B5EF4-FFF2-40B4-BE49-F238E27FC236}">
                <a16:creationId xmlns:a16="http://schemas.microsoft.com/office/drawing/2014/main" id="{16D35970-8E90-1FEC-D66F-1F85D2030132}"/>
              </a:ext>
            </a:extLst>
          </p:cNvPr>
          <p:cNvPicPr>
            <a:picLocks noChangeAspect="1"/>
          </p:cNvPicPr>
          <p:nvPr/>
        </p:nvPicPr>
        <p:blipFill>
          <a:blip r:embed="rId10"/>
          <a:stretch>
            <a:fillRect/>
          </a:stretch>
        </p:blipFill>
        <p:spPr>
          <a:xfrm>
            <a:off x="347089" y="2409635"/>
            <a:ext cx="1613686" cy="340503"/>
          </a:xfrm>
          <a:prstGeom prst="rect">
            <a:avLst/>
          </a:prstGeom>
        </p:spPr>
      </p:pic>
      <p:sp>
        <p:nvSpPr>
          <p:cNvPr id="21" name="Striped Right Arrow 20">
            <a:extLst>
              <a:ext uri="{FF2B5EF4-FFF2-40B4-BE49-F238E27FC236}">
                <a16:creationId xmlns:a16="http://schemas.microsoft.com/office/drawing/2014/main" id="{A9C97BC3-76A2-F0F3-CBA2-BF31D86A2955}"/>
              </a:ext>
            </a:extLst>
          </p:cNvPr>
          <p:cNvSpPr/>
          <p:nvPr/>
        </p:nvSpPr>
        <p:spPr bwMode="auto">
          <a:xfrm>
            <a:off x="9247695" y="2535810"/>
            <a:ext cx="622169" cy="230108"/>
          </a:xfrm>
          <a:prstGeom prst="striped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2" name="TextBox 21">
            <a:extLst>
              <a:ext uri="{FF2B5EF4-FFF2-40B4-BE49-F238E27FC236}">
                <a16:creationId xmlns:a16="http://schemas.microsoft.com/office/drawing/2014/main" id="{5F052873-D316-DA90-7DBA-F4D8A41BA45D}"/>
              </a:ext>
            </a:extLst>
          </p:cNvPr>
          <p:cNvSpPr txBox="1"/>
          <p:nvPr/>
        </p:nvSpPr>
        <p:spPr>
          <a:xfrm>
            <a:off x="895547" y="1659118"/>
            <a:ext cx="1979196" cy="307777"/>
          </a:xfrm>
          <a:prstGeom prst="rect">
            <a:avLst/>
          </a:prstGeom>
          <a:noFill/>
        </p:spPr>
        <p:txBody>
          <a:bodyPr wrap="none" lIns="0" tIns="0" rIns="0" bIns="0" rtlCol="0">
            <a:spAutoFit/>
          </a:bodyPr>
          <a:lstStyle/>
          <a:p>
            <a:pPr algn="l"/>
            <a:r>
              <a:rPr lang="en-US" sz="2000" dirty="0"/>
              <a:t>Encoder (</a:t>
            </a:r>
            <a:r>
              <a:rPr lang="en-US" sz="2000" dirty="0" err="1"/>
              <a:t>ennoiser</a:t>
            </a:r>
            <a:r>
              <a:rPr lang="en-US" sz="2000" dirty="0"/>
              <a:t>)</a:t>
            </a:r>
          </a:p>
        </p:txBody>
      </p:sp>
      <p:sp>
        <p:nvSpPr>
          <p:cNvPr id="23" name="TextBox 22">
            <a:extLst>
              <a:ext uri="{FF2B5EF4-FFF2-40B4-BE49-F238E27FC236}">
                <a16:creationId xmlns:a16="http://schemas.microsoft.com/office/drawing/2014/main" id="{424DA55C-1D11-33E1-69AD-9BAE87F148A3}"/>
              </a:ext>
            </a:extLst>
          </p:cNvPr>
          <p:cNvSpPr txBox="1"/>
          <p:nvPr/>
        </p:nvSpPr>
        <p:spPr>
          <a:xfrm>
            <a:off x="8738647" y="1630836"/>
            <a:ext cx="2004844" cy="307777"/>
          </a:xfrm>
          <a:prstGeom prst="rect">
            <a:avLst/>
          </a:prstGeom>
          <a:noFill/>
        </p:spPr>
        <p:txBody>
          <a:bodyPr wrap="none" lIns="0" tIns="0" rIns="0" bIns="0" rtlCol="0">
            <a:spAutoFit/>
          </a:bodyPr>
          <a:lstStyle/>
          <a:p>
            <a:pPr algn="l"/>
            <a:r>
              <a:rPr lang="en-US" sz="2000" dirty="0"/>
              <a:t>Decoder (denoiser)</a:t>
            </a:r>
          </a:p>
        </p:txBody>
      </p:sp>
      <p:sp>
        <p:nvSpPr>
          <p:cNvPr id="24" name="TextBox 23">
            <a:extLst>
              <a:ext uri="{FF2B5EF4-FFF2-40B4-BE49-F238E27FC236}">
                <a16:creationId xmlns:a16="http://schemas.microsoft.com/office/drawing/2014/main" id="{D2C4A22F-FABF-EB64-43EC-A04E1C745682}"/>
              </a:ext>
            </a:extLst>
          </p:cNvPr>
          <p:cNvSpPr txBox="1"/>
          <p:nvPr/>
        </p:nvSpPr>
        <p:spPr>
          <a:xfrm>
            <a:off x="4232635" y="2432115"/>
            <a:ext cx="989758" cy="307777"/>
          </a:xfrm>
          <a:prstGeom prst="rect">
            <a:avLst/>
          </a:prstGeom>
          <a:noFill/>
        </p:spPr>
        <p:txBody>
          <a:bodyPr wrap="none" lIns="0" tIns="0" rIns="0" bIns="0" rtlCol="0">
            <a:spAutoFit/>
          </a:bodyPr>
          <a:lstStyle/>
          <a:p>
            <a:pPr algn="l"/>
            <a:r>
              <a:rPr lang="en-US" sz="2000" dirty="0"/>
              <a:t>Objective</a:t>
            </a:r>
          </a:p>
        </p:txBody>
      </p:sp>
      <p:sp>
        <p:nvSpPr>
          <p:cNvPr id="25" name="TextBox 24">
            <a:extLst>
              <a:ext uri="{FF2B5EF4-FFF2-40B4-BE49-F238E27FC236}">
                <a16:creationId xmlns:a16="http://schemas.microsoft.com/office/drawing/2014/main" id="{C00F93D1-32AA-E3F6-5B14-14AFC467DCCE}"/>
              </a:ext>
            </a:extLst>
          </p:cNvPr>
          <p:cNvSpPr txBox="1"/>
          <p:nvPr/>
        </p:nvSpPr>
        <p:spPr>
          <a:xfrm>
            <a:off x="10039546" y="2828041"/>
            <a:ext cx="1206228" cy="246221"/>
          </a:xfrm>
          <a:prstGeom prst="rect">
            <a:avLst/>
          </a:prstGeom>
          <a:noFill/>
        </p:spPr>
        <p:txBody>
          <a:bodyPr wrap="none" lIns="0" tIns="0" rIns="0" bIns="0" rtlCol="0">
            <a:spAutoFit/>
          </a:bodyPr>
          <a:lstStyle/>
          <a:p>
            <a:pPr algn="l"/>
            <a:r>
              <a:rPr lang="en-US" sz="1600" dirty="0"/>
              <a:t>(EGNN Model)</a:t>
            </a:r>
          </a:p>
        </p:txBody>
      </p:sp>
      <p:pic>
        <p:nvPicPr>
          <p:cNvPr id="3" name="Picture 2">
            <a:extLst>
              <a:ext uri="{FF2B5EF4-FFF2-40B4-BE49-F238E27FC236}">
                <a16:creationId xmlns:a16="http://schemas.microsoft.com/office/drawing/2014/main" id="{F824F66E-746D-126F-8F7A-1DE773EF45E0}"/>
              </a:ext>
            </a:extLst>
          </p:cNvPr>
          <p:cNvPicPr>
            <a:picLocks noChangeAspect="1"/>
          </p:cNvPicPr>
          <p:nvPr/>
        </p:nvPicPr>
        <p:blipFill>
          <a:blip r:embed="rId11"/>
          <a:stretch>
            <a:fillRect/>
          </a:stretch>
        </p:blipFill>
        <p:spPr>
          <a:xfrm>
            <a:off x="8844503" y="194599"/>
            <a:ext cx="3165246" cy="1106300"/>
          </a:xfrm>
          <a:prstGeom prst="rect">
            <a:avLst/>
          </a:prstGeom>
        </p:spPr>
      </p:pic>
    </p:spTree>
    <p:extLst>
      <p:ext uri="{BB962C8B-B14F-4D97-AF65-F5344CB8AC3E}">
        <p14:creationId xmlns:p14="http://schemas.microsoft.com/office/powerpoint/2010/main" val="34515930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B944-4E7D-65BF-6646-D44576653569}"/>
              </a:ext>
            </a:extLst>
          </p:cNvPr>
          <p:cNvSpPr>
            <a:spLocks noGrp="1"/>
          </p:cNvSpPr>
          <p:nvPr>
            <p:ph type="title"/>
          </p:nvPr>
        </p:nvSpPr>
        <p:spPr/>
        <p:txBody>
          <a:bodyPr/>
          <a:lstStyle/>
          <a:p>
            <a:r>
              <a:rPr lang="en-US" dirty="0"/>
              <a:t>Equivariant Diffusion Models</a:t>
            </a:r>
          </a:p>
        </p:txBody>
      </p:sp>
      <p:pic>
        <p:nvPicPr>
          <p:cNvPr id="7" name="Picture 6" descr="Chart&#10;&#10;Description automatically generated">
            <a:extLst>
              <a:ext uri="{FF2B5EF4-FFF2-40B4-BE49-F238E27FC236}">
                <a16:creationId xmlns:a16="http://schemas.microsoft.com/office/drawing/2014/main" id="{B8C2E1F5-D0CB-9490-FF51-F7F7CE962877}"/>
              </a:ext>
            </a:extLst>
          </p:cNvPr>
          <p:cNvPicPr>
            <a:picLocks noChangeAspect="1"/>
          </p:cNvPicPr>
          <p:nvPr/>
        </p:nvPicPr>
        <p:blipFill>
          <a:blip r:embed="rId2"/>
          <a:stretch>
            <a:fillRect/>
          </a:stretch>
        </p:blipFill>
        <p:spPr>
          <a:xfrm>
            <a:off x="2606337" y="2070955"/>
            <a:ext cx="4199816" cy="3902191"/>
          </a:xfrm>
          <a:prstGeom prst="rect">
            <a:avLst/>
          </a:prstGeom>
        </p:spPr>
      </p:pic>
      <p:pic>
        <p:nvPicPr>
          <p:cNvPr id="10" name="Picture 9">
            <a:extLst>
              <a:ext uri="{FF2B5EF4-FFF2-40B4-BE49-F238E27FC236}">
                <a16:creationId xmlns:a16="http://schemas.microsoft.com/office/drawing/2014/main" id="{BE46E382-8DEC-8EE3-F7D0-22049C9A18B9}"/>
              </a:ext>
            </a:extLst>
          </p:cNvPr>
          <p:cNvPicPr>
            <a:picLocks noChangeAspect="1"/>
          </p:cNvPicPr>
          <p:nvPr/>
        </p:nvPicPr>
        <p:blipFill>
          <a:blip r:embed="rId3"/>
          <a:stretch>
            <a:fillRect/>
          </a:stretch>
        </p:blipFill>
        <p:spPr>
          <a:xfrm>
            <a:off x="7267409" y="1621409"/>
            <a:ext cx="4795579" cy="1018095"/>
          </a:xfrm>
          <a:prstGeom prst="rect">
            <a:avLst/>
          </a:prstGeom>
        </p:spPr>
      </p:pic>
    </p:spTree>
    <p:extLst>
      <p:ext uri="{BB962C8B-B14F-4D97-AF65-F5344CB8AC3E}">
        <p14:creationId xmlns:p14="http://schemas.microsoft.com/office/powerpoint/2010/main" val="19120644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B944-4E7D-65BF-6646-D44576653569}"/>
              </a:ext>
            </a:extLst>
          </p:cNvPr>
          <p:cNvSpPr>
            <a:spLocks noGrp="1"/>
          </p:cNvSpPr>
          <p:nvPr>
            <p:ph type="title"/>
          </p:nvPr>
        </p:nvSpPr>
        <p:spPr/>
        <p:txBody>
          <a:bodyPr/>
          <a:lstStyle/>
          <a:p>
            <a:r>
              <a:rPr lang="en-US" dirty="0"/>
              <a:t>Diffusion Models</a:t>
            </a:r>
          </a:p>
        </p:txBody>
      </p:sp>
      <p:pic>
        <p:nvPicPr>
          <p:cNvPr id="9" name="Picture 8">
            <a:extLst>
              <a:ext uri="{FF2B5EF4-FFF2-40B4-BE49-F238E27FC236}">
                <a16:creationId xmlns:a16="http://schemas.microsoft.com/office/drawing/2014/main" id="{516F9747-20B3-D2BF-56ED-A41F9C8BFB79}"/>
              </a:ext>
            </a:extLst>
          </p:cNvPr>
          <p:cNvPicPr>
            <a:picLocks noChangeAspect="1"/>
          </p:cNvPicPr>
          <p:nvPr/>
        </p:nvPicPr>
        <p:blipFill>
          <a:blip r:embed="rId2"/>
          <a:stretch>
            <a:fillRect/>
          </a:stretch>
        </p:blipFill>
        <p:spPr>
          <a:xfrm>
            <a:off x="2065234" y="2014564"/>
            <a:ext cx="7753023" cy="3867761"/>
          </a:xfrm>
          <a:prstGeom prst="rect">
            <a:avLst/>
          </a:prstGeom>
        </p:spPr>
      </p:pic>
    </p:spTree>
    <p:extLst>
      <p:ext uri="{BB962C8B-B14F-4D97-AF65-F5344CB8AC3E}">
        <p14:creationId xmlns:p14="http://schemas.microsoft.com/office/powerpoint/2010/main" val="317564928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31E3-F6B2-B545-981B-03ED45F79A01}"/>
              </a:ext>
            </a:extLst>
          </p:cNvPr>
          <p:cNvSpPr>
            <a:spLocks noGrp="1"/>
          </p:cNvSpPr>
          <p:nvPr>
            <p:ph type="title"/>
          </p:nvPr>
        </p:nvSpPr>
        <p:spPr/>
        <p:txBody>
          <a:bodyPr/>
          <a:lstStyle/>
          <a:p>
            <a:r>
              <a:rPr lang="en-US"/>
              <a:t>Molecule generation</a:t>
            </a:r>
          </a:p>
        </p:txBody>
      </p:sp>
      <p:sp>
        <p:nvSpPr>
          <p:cNvPr id="3" name="TextBox 2">
            <a:extLst>
              <a:ext uri="{FF2B5EF4-FFF2-40B4-BE49-F238E27FC236}">
                <a16:creationId xmlns:a16="http://schemas.microsoft.com/office/drawing/2014/main" id="{B348A17D-A479-6F49-9AFB-3728584FCAAF}"/>
              </a:ext>
            </a:extLst>
          </p:cNvPr>
          <p:cNvSpPr txBox="1"/>
          <p:nvPr/>
        </p:nvSpPr>
        <p:spPr>
          <a:xfrm>
            <a:off x="2048719" y="3970116"/>
            <a:ext cx="65" cy="307777"/>
          </a:xfrm>
          <a:prstGeom prst="rect">
            <a:avLst/>
          </a:prstGeom>
          <a:noFill/>
        </p:spPr>
        <p:txBody>
          <a:bodyPr wrap="none" lIns="0" tIns="0" rIns="0" bIns="0" rtlCol="0">
            <a:spAutoFit/>
          </a:bodyPr>
          <a:lstStyle/>
          <a:p>
            <a:pPr algn="l"/>
            <a:endParaRPr lang="en-US" sz="2000" err="1"/>
          </a:p>
        </p:txBody>
      </p:sp>
      <p:pic>
        <p:nvPicPr>
          <p:cNvPr id="4" name="Picture 3">
            <a:extLst>
              <a:ext uri="{FF2B5EF4-FFF2-40B4-BE49-F238E27FC236}">
                <a16:creationId xmlns:a16="http://schemas.microsoft.com/office/drawing/2014/main" id="{87E0FB2E-8FAF-144B-BA34-A1096599BA29}"/>
              </a:ext>
            </a:extLst>
          </p:cNvPr>
          <p:cNvPicPr>
            <a:picLocks noChangeAspect="1"/>
          </p:cNvPicPr>
          <p:nvPr/>
        </p:nvPicPr>
        <p:blipFill>
          <a:blip r:embed="rId3"/>
          <a:stretch>
            <a:fillRect/>
          </a:stretch>
        </p:blipFill>
        <p:spPr>
          <a:xfrm>
            <a:off x="504496" y="1440369"/>
            <a:ext cx="11687503" cy="4652903"/>
          </a:xfrm>
          <a:prstGeom prst="rect">
            <a:avLst/>
          </a:prstGeom>
        </p:spPr>
      </p:pic>
      <p:pic>
        <p:nvPicPr>
          <p:cNvPr id="6" name="Picture 5">
            <a:extLst>
              <a:ext uri="{FF2B5EF4-FFF2-40B4-BE49-F238E27FC236}">
                <a16:creationId xmlns:a16="http://schemas.microsoft.com/office/drawing/2014/main" id="{8EBD7E15-7724-9F25-BA1F-69049F7285C8}"/>
              </a:ext>
            </a:extLst>
          </p:cNvPr>
          <p:cNvPicPr>
            <a:picLocks noChangeAspect="1"/>
          </p:cNvPicPr>
          <p:nvPr/>
        </p:nvPicPr>
        <p:blipFill>
          <a:blip r:embed="rId4"/>
          <a:stretch>
            <a:fillRect/>
          </a:stretch>
        </p:blipFill>
        <p:spPr>
          <a:xfrm>
            <a:off x="4530581" y="6091200"/>
            <a:ext cx="4066881" cy="766800"/>
          </a:xfrm>
          <a:prstGeom prst="rect">
            <a:avLst/>
          </a:prstGeom>
        </p:spPr>
      </p:pic>
      <p:sp>
        <p:nvSpPr>
          <p:cNvPr id="7" name="TextBox 6">
            <a:extLst>
              <a:ext uri="{FF2B5EF4-FFF2-40B4-BE49-F238E27FC236}">
                <a16:creationId xmlns:a16="http://schemas.microsoft.com/office/drawing/2014/main" id="{BA8A353D-DF0C-9E69-EE3B-52E7EE9F31F2}"/>
              </a:ext>
            </a:extLst>
          </p:cNvPr>
          <p:cNvSpPr txBox="1"/>
          <p:nvPr/>
        </p:nvSpPr>
        <p:spPr>
          <a:xfrm>
            <a:off x="8744607" y="6632028"/>
            <a:ext cx="65" cy="307777"/>
          </a:xfrm>
          <a:prstGeom prst="rect">
            <a:avLst/>
          </a:prstGeom>
          <a:noFill/>
        </p:spPr>
        <p:txBody>
          <a:bodyPr wrap="none" lIns="0" tIns="0" rIns="0" bIns="0" rtlCol="0">
            <a:spAutoFit/>
          </a:bodyPr>
          <a:lstStyle/>
          <a:p>
            <a:pPr algn="l"/>
            <a:endParaRPr lang="en-US" sz="2000" dirty="0" err="1"/>
          </a:p>
        </p:txBody>
      </p:sp>
    </p:spTree>
    <p:extLst>
      <p:ext uri="{BB962C8B-B14F-4D97-AF65-F5344CB8AC3E}">
        <p14:creationId xmlns:p14="http://schemas.microsoft.com/office/powerpoint/2010/main" val="4422849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C500-7C13-0545-FBB4-D04C7AFAF233}"/>
              </a:ext>
            </a:extLst>
          </p:cNvPr>
          <p:cNvSpPr>
            <a:spLocks noGrp="1"/>
          </p:cNvSpPr>
          <p:nvPr>
            <p:ph type="title"/>
          </p:nvPr>
        </p:nvSpPr>
        <p:spPr/>
        <p:txBody>
          <a:bodyPr/>
          <a:lstStyle/>
          <a:p>
            <a:r>
              <a:rPr lang="en-US" dirty="0"/>
              <a:t>Holy Grail: Conditional Generation</a:t>
            </a:r>
          </a:p>
        </p:txBody>
      </p:sp>
      <p:pic>
        <p:nvPicPr>
          <p:cNvPr id="4" name="Picture 3">
            <a:extLst>
              <a:ext uri="{FF2B5EF4-FFF2-40B4-BE49-F238E27FC236}">
                <a16:creationId xmlns:a16="http://schemas.microsoft.com/office/drawing/2014/main" id="{6B79344E-B19E-7190-D928-31D5A80055B4}"/>
              </a:ext>
            </a:extLst>
          </p:cNvPr>
          <p:cNvPicPr>
            <a:picLocks noChangeAspect="1"/>
          </p:cNvPicPr>
          <p:nvPr/>
        </p:nvPicPr>
        <p:blipFill>
          <a:blip r:embed="rId2"/>
          <a:stretch>
            <a:fillRect/>
          </a:stretch>
        </p:blipFill>
        <p:spPr>
          <a:xfrm>
            <a:off x="197963" y="3109527"/>
            <a:ext cx="8484124" cy="1972218"/>
          </a:xfrm>
          <a:prstGeom prst="rect">
            <a:avLst/>
          </a:prstGeom>
        </p:spPr>
      </p:pic>
      <p:sp>
        <p:nvSpPr>
          <p:cNvPr id="5" name="TextBox 4">
            <a:extLst>
              <a:ext uri="{FF2B5EF4-FFF2-40B4-BE49-F238E27FC236}">
                <a16:creationId xmlns:a16="http://schemas.microsoft.com/office/drawing/2014/main" id="{B02BC235-9990-C20A-33A0-750B4D89F688}"/>
              </a:ext>
            </a:extLst>
          </p:cNvPr>
          <p:cNvSpPr txBox="1"/>
          <p:nvPr/>
        </p:nvSpPr>
        <p:spPr>
          <a:xfrm>
            <a:off x="424206" y="1762812"/>
            <a:ext cx="11177804" cy="1231106"/>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Generate drug molecules with given properties (binds to disease, non-toxic, easy to synthesize)</a:t>
            </a:r>
          </a:p>
          <a:p>
            <a:pPr marL="342900" indent="-342900" algn="l">
              <a:buFont typeface="Arial" panose="020B0604020202020204" pitchFamily="34" charset="0"/>
              <a:buChar char="•"/>
            </a:pPr>
            <a:r>
              <a:rPr lang="en-US" sz="2000" dirty="0"/>
              <a:t>Generate material with prescribed properties (biodegradable, strong, binds to CO2, catalyzes a reaction)</a:t>
            </a:r>
          </a:p>
          <a:p>
            <a:pPr marL="342900" indent="-342900" algn="l">
              <a:buFont typeface="Arial" panose="020B0604020202020204" pitchFamily="34" charset="0"/>
              <a:buChar char="•"/>
            </a:pPr>
            <a:r>
              <a:rPr lang="en-US" sz="2000" dirty="0"/>
              <a:t>Proposal distribution in MCMC chain (given current state, skip 8 orders of magnitude in MD simulations)</a:t>
            </a:r>
          </a:p>
          <a:p>
            <a:pPr marL="342900" indent="-342900" algn="l">
              <a:buFont typeface="Arial" panose="020B0604020202020204" pitchFamily="34" charset="0"/>
              <a:buChar char="•"/>
            </a:pPr>
            <a:r>
              <a:rPr lang="en-US" sz="2000" dirty="0"/>
              <a:t>…</a:t>
            </a:r>
          </a:p>
        </p:txBody>
      </p:sp>
      <p:pic>
        <p:nvPicPr>
          <p:cNvPr id="6" name="Picture 5">
            <a:extLst>
              <a:ext uri="{FF2B5EF4-FFF2-40B4-BE49-F238E27FC236}">
                <a16:creationId xmlns:a16="http://schemas.microsoft.com/office/drawing/2014/main" id="{5FB6DDD3-5AEF-AB12-9A63-A4B6F746BCF7}"/>
              </a:ext>
            </a:extLst>
          </p:cNvPr>
          <p:cNvPicPr>
            <a:picLocks noChangeAspect="1"/>
          </p:cNvPicPr>
          <p:nvPr/>
        </p:nvPicPr>
        <p:blipFill>
          <a:blip r:embed="rId3"/>
          <a:stretch>
            <a:fillRect/>
          </a:stretch>
        </p:blipFill>
        <p:spPr>
          <a:xfrm>
            <a:off x="8132452" y="4963071"/>
            <a:ext cx="4059548" cy="1894929"/>
          </a:xfrm>
          <a:prstGeom prst="rect">
            <a:avLst/>
          </a:prstGeom>
        </p:spPr>
      </p:pic>
      <p:sp>
        <p:nvSpPr>
          <p:cNvPr id="7" name="TextBox 6">
            <a:extLst>
              <a:ext uri="{FF2B5EF4-FFF2-40B4-BE49-F238E27FC236}">
                <a16:creationId xmlns:a16="http://schemas.microsoft.com/office/drawing/2014/main" id="{714A2ABE-AC5D-AB9F-9897-F6E29E1570E1}"/>
              </a:ext>
            </a:extLst>
          </p:cNvPr>
          <p:cNvSpPr txBox="1"/>
          <p:nvPr/>
        </p:nvSpPr>
        <p:spPr>
          <a:xfrm>
            <a:off x="386499" y="5618375"/>
            <a:ext cx="2833083" cy="984885"/>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1600" dirty="0"/>
              <a:t>Split data in two subsets</a:t>
            </a:r>
          </a:p>
          <a:p>
            <a:pPr marL="342900" indent="-342900" algn="l">
              <a:buFont typeface="Arial" panose="020B0604020202020204" pitchFamily="34" charset="0"/>
              <a:buChar char="•"/>
            </a:pPr>
            <a:r>
              <a:rPr lang="en-US" sz="1600" dirty="0"/>
              <a:t>Train property classifier f on A</a:t>
            </a:r>
          </a:p>
          <a:p>
            <a:pPr marL="342900" indent="-342900" algn="l">
              <a:buFont typeface="Arial" panose="020B0604020202020204" pitchFamily="34" charset="0"/>
              <a:buChar char="•"/>
            </a:pPr>
            <a:r>
              <a:rPr lang="en-US" sz="1600" dirty="0"/>
              <a:t>Train generative model g on B</a:t>
            </a:r>
          </a:p>
          <a:p>
            <a:pPr marL="342900" indent="-342900" algn="l">
              <a:buFont typeface="Arial" panose="020B0604020202020204" pitchFamily="34" charset="0"/>
              <a:buChar char="•"/>
            </a:pPr>
            <a:r>
              <a:rPr lang="en-US" sz="1600" dirty="0"/>
              <a:t>Generate </a:t>
            </a:r>
            <a:r>
              <a:rPr lang="en-US" sz="1600" dirty="0" err="1"/>
              <a:t>x~g</a:t>
            </a:r>
            <a:r>
              <a:rPr lang="en-US" sz="1600" dirty="0"/>
              <a:t>, test </a:t>
            </a:r>
            <a:r>
              <a:rPr lang="en-US" sz="1600" dirty="0">
                <a:sym typeface="Wingdings" pitchFamily="2" charset="2"/>
              </a:rPr>
              <a:t> </a:t>
            </a:r>
            <a:r>
              <a:rPr lang="en-US" sz="1600" dirty="0"/>
              <a:t>f(x) </a:t>
            </a:r>
          </a:p>
        </p:txBody>
      </p:sp>
      <p:cxnSp>
        <p:nvCxnSpPr>
          <p:cNvPr id="9" name="Straight Arrow Connector 8">
            <a:extLst>
              <a:ext uri="{FF2B5EF4-FFF2-40B4-BE49-F238E27FC236}">
                <a16:creationId xmlns:a16="http://schemas.microsoft.com/office/drawing/2014/main" id="{CCD8983C-D3D5-35E1-5E90-DF148E64B8B5}"/>
              </a:ext>
            </a:extLst>
          </p:cNvPr>
          <p:cNvCxnSpPr/>
          <p:nvPr/>
        </p:nvCxnSpPr>
        <p:spPr>
          <a:xfrm>
            <a:off x="7032396" y="6136849"/>
            <a:ext cx="112179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310B72-55E1-DFFA-2D40-952462B60F25}"/>
              </a:ext>
            </a:extLst>
          </p:cNvPr>
          <p:cNvSpPr txBox="1"/>
          <p:nvPr/>
        </p:nvSpPr>
        <p:spPr>
          <a:xfrm>
            <a:off x="6146277" y="6004875"/>
            <a:ext cx="840551" cy="246221"/>
          </a:xfrm>
          <a:prstGeom prst="rect">
            <a:avLst/>
          </a:prstGeom>
          <a:noFill/>
        </p:spPr>
        <p:txBody>
          <a:bodyPr wrap="none" lIns="0" tIns="0" rIns="0" bIns="0" rtlCol="0">
            <a:spAutoFit/>
          </a:bodyPr>
          <a:lstStyle/>
          <a:p>
            <a:pPr algn="l"/>
            <a:r>
              <a:rPr lang="en-US" sz="1600" dirty="0"/>
              <a:t>f(random)</a:t>
            </a:r>
          </a:p>
        </p:txBody>
      </p:sp>
      <p:cxnSp>
        <p:nvCxnSpPr>
          <p:cNvPr id="11" name="Straight Arrow Connector 10">
            <a:extLst>
              <a:ext uri="{FF2B5EF4-FFF2-40B4-BE49-F238E27FC236}">
                <a16:creationId xmlns:a16="http://schemas.microsoft.com/office/drawing/2014/main" id="{4F38BEA8-8FD8-4356-A8AC-BE334A25F60A}"/>
              </a:ext>
            </a:extLst>
          </p:cNvPr>
          <p:cNvCxnSpPr/>
          <p:nvPr/>
        </p:nvCxnSpPr>
        <p:spPr>
          <a:xfrm>
            <a:off x="7052820" y="6298675"/>
            <a:ext cx="112179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606963-35E4-C12F-4757-A2C9330F4171}"/>
              </a:ext>
            </a:extLst>
          </p:cNvPr>
          <p:cNvSpPr txBox="1"/>
          <p:nvPr/>
        </p:nvSpPr>
        <p:spPr>
          <a:xfrm>
            <a:off x="6645896" y="6231116"/>
            <a:ext cx="320601" cy="246221"/>
          </a:xfrm>
          <a:prstGeom prst="rect">
            <a:avLst/>
          </a:prstGeom>
          <a:noFill/>
        </p:spPr>
        <p:txBody>
          <a:bodyPr wrap="none" lIns="0" tIns="0" rIns="0" bIns="0" rtlCol="0">
            <a:spAutoFit/>
          </a:bodyPr>
          <a:lstStyle/>
          <a:p>
            <a:pPr algn="l"/>
            <a:r>
              <a:rPr lang="en-US" sz="1600" dirty="0"/>
              <a:t>f(N)</a:t>
            </a:r>
          </a:p>
        </p:txBody>
      </p:sp>
      <p:cxnSp>
        <p:nvCxnSpPr>
          <p:cNvPr id="14" name="Straight Arrow Connector 13">
            <a:extLst>
              <a:ext uri="{FF2B5EF4-FFF2-40B4-BE49-F238E27FC236}">
                <a16:creationId xmlns:a16="http://schemas.microsoft.com/office/drawing/2014/main" id="{18F73C27-CDED-BA18-ECCE-97E594DEC44B}"/>
              </a:ext>
            </a:extLst>
          </p:cNvPr>
          <p:cNvCxnSpPr/>
          <p:nvPr/>
        </p:nvCxnSpPr>
        <p:spPr>
          <a:xfrm>
            <a:off x="7082672" y="6630184"/>
            <a:ext cx="112179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2FA929-F191-7048-FBB0-AF3585925531}"/>
              </a:ext>
            </a:extLst>
          </p:cNvPr>
          <p:cNvSpPr txBox="1"/>
          <p:nvPr/>
        </p:nvSpPr>
        <p:spPr>
          <a:xfrm>
            <a:off x="6721311" y="6523348"/>
            <a:ext cx="299762" cy="246221"/>
          </a:xfrm>
          <a:prstGeom prst="rect">
            <a:avLst/>
          </a:prstGeom>
          <a:noFill/>
        </p:spPr>
        <p:txBody>
          <a:bodyPr wrap="none" lIns="0" tIns="0" rIns="0" bIns="0" rtlCol="0">
            <a:spAutoFit/>
          </a:bodyPr>
          <a:lstStyle/>
          <a:p>
            <a:pPr algn="l"/>
            <a:r>
              <a:rPr lang="en-US" sz="1600" dirty="0"/>
              <a:t>f(B)</a:t>
            </a:r>
          </a:p>
        </p:txBody>
      </p:sp>
      <p:cxnSp>
        <p:nvCxnSpPr>
          <p:cNvPr id="16" name="Straight Arrow Connector 15">
            <a:extLst>
              <a:ext uri="{FF2B5EF4-FFF2-40B4-BE49-F238E27FC236}">
                <a16:creationId xmlns:a16="http://schemas.microsoft.com/office/drawing/2014/main" id="{D5C20CDD-4959-580D-1073-83AC2F3D916A}"/>
              </a:ext>
            </a:extLst>
          </p:cNvPr>
          <p:cNvCxnSpPr>
            <a:cxnSpLocks/>
          </p:cNvCxnSpPr>
          <p:nvPr/>
        </p:nvCxnSpPr>
        <p:spPr>
          <a:xfrm>
            <a:off x="2865748" y="6479356"/>
            <a:ext cx="531986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203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913F-16B2-BC6B-7655-38C0A7EF4FDB}"/>
              </a:ext>
            </a:extLst>
          </p:cNvPr>
          <p:cNvSpPr>
            <a:spLocks noGrp="1"/>
          </p:cNvSpPr>
          <p:nvPr>
            <p:ph type="title"/>
          </p:nvPr>
        </p:nvSpPr>
        <p:spPr/>
        <p:txBody>
          <a:bodyPr/>
          <a:lstStyle/>
          <a:p>
            <a:r>
              <a:rPr lang="en-US" dirty="0"/>
              <a:t>Conditional Generation is Hard (but = holy grail)</a:t>
            </a:r>
          </a:p>
        </p:txBody>
      </p:sp>
      <p:sp>
        <p:nvSpPr>
          <p:cNvPr id="4" name="Oval 3">
            <a:extLst>
              <a:ext uri="{FF2B5EF4-FFF2-40B4-BE49-F238E27FC236}">
                <a16:creationId xmlns:a16="http://schemas.microsoft.com/office/drawing/2014/main" id="{79A1E4C4-5D45-70BC-46EB-666A449E2F49}"/>
              </a:ext>
            </a:extLst>
          </p:cNvPr>
          <p:cNvSpPr/>
          <p:nvPr/>
        </p:nvSpPr>
        <p:spPr bwMode="auto">
          <a:xfrm>
            <a:off x="414780" y="1527142"/>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Z</a:t>
            </a:r>
            <a:r>
              <a:rPr lang="en-US" sz="2000" baseline="-25000" dirty="0">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19A36C8A-5D15-A44A-3B0E-662A61A6715A}"/>
              </a:ext>
            </a:extLst>
          </p:cNvPr>
          <p:cNvSpPr/>
          <p:nvPr/>
        </p:nvSpPr>
        <p:spPr bwMode="auto">
          <a:xfrm>
            <a:off x="425778" y="3593184"/>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err="1">
                <a:solidFill>
                  <a:srgbClr val="FFFFFF"/>
                </a:solidFill>
                <a:ea typeface="Segoe UI" pitchFamily="34" charset="0"/>
                <a:cs typeface="Segoe UI" pitchFamily="34" charset="0"/>
              </a:rPr>
              <a:t>Z</a:t>
            </a:r>
            <a:r>
              <a:rPr lang="en-US" sz="2000" baseline="-25000" dirty="0" err="1">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541BE5B-3815-CF52-779A-41D3DBC26C60}"/>
              </a:ext>
            </a:extLst>
          </p:cNvPr>
          <p:cNvSpPr/>
          <p:nvPr/>
        </p:nvSpPr>
        <p:spPr bwMode="auto">
          <a:xfrm>
            <a:off x="446204" y="5791199"/>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X</a:t>
            </a:r>
          </a:p>
        </p:txBody>
      </p:sp>
      <p:sp>
        <p:nvSpPr>
          <p:cNvPr id="9" name="TextBox 8">
            <a:extLst>
              <a:ext uri="{FF2B5EF4-FFF2-40B4-BE49-F238E27FC236}">
                <a16:creationId xmlns:a16="http://schemas.microsoft.com/office/drawing/2014/main" id="{89BD7A47-3339-4988-D9DB-6E7177752415}"/>
              </a:ext>
            </a:extLst>
          </p:cNvPr>
          <p:cNvSpPr txBox="1"/>
          <p:nvPr/>
        </p:nvSpPr>
        <p:spPr>
          <a:xfrm rot="5400000">
            <a:off x="829559" y="2978870"/>
            <a:ext cx="424796" cy="738664"/>
          </a:xfrm>
          <a:prstGeom prst="rect">
            <a:avLst/>
          </a:prstGeom>
          <a:noFill/>
        </p:spPr>
        <p:txBody>
          <a:bodyPr wrap="none" lIns="0" tIns="0" rIns="0" bIns="0" rtlCol="0">
            <a:spAutoFit/>
          </a:bodyPr>
          <a:lstStyle/>
          <a:p>
            <a:pPr algn="l"/>
            <a:r>
              <a:rPr lang="en-US" sz="4800" dirty="0"/>
              <a:t>…</a:t>
            </a:r>
          </a:p>
        </p:txBody>
      </p:sp>
      <p:sp>
        <p:nvSpPr>
          <p:cNvPr id="11" name="TextBox 10">
            <a:extLst>
              <a:ext uri="{FF2B5EF4-FFF2-40B4-BE49-F238E27FC236}">
                <a16:creationId xmlns:a16="http://schemas.microsoft.com/office/drawing/2014/main" id="{B64CEBBD-4DFF-E094-389A-6C9070E4C421}"/>
              </a:ext>
            </a:extLst>
          </p:cNvPr>
          <p:cNvSpPr txBox="1"/>
          <p:nvPr/>
        </p:nvSpPr>
        <p:spPr>
          <a:xfrm rot="5400000">
            <a:off x="859410" y="5129752"/>
            <a:ext cx="424796" cy="738664"/>
          </a:xfrm>
          <a:prstGeom prst="rect">
            <a:avLst/>
          </a:prstGeom>
          <a:noFill/>
        </p:spPr>
        <p:txBody>
          <a:bodyPr wrap="none" lIns="0" tIns="0" rIns="0" bIns="0" rtlCol="0">
            <a:spAutoFit/>
          </a:bodyPr>
          <a:lstStyle/>
          <a:p>
            <a:pPr algn="l"/>
            <a:r>
              <a:rPr lang="en-US" sz="4800" dirty="0"/>
              <a:t>…</a:t>
            </a:r>
          </a:p>
        </p:txBody>
      </p:sp>
      <p:sp>
        <p:nvSpPr>
          <p:cNvPr id="14" name="Down Arrow 13">
            <a:extLst>
              <a:ext uri="{FF2B5EF4-FFF2-40B4-BE49-F238E27FC236}">
                <a16:creationId xmlns:a16="http://schemas.microsoft.com/office/drawing/2014/main" id="{9B37C000-AEC9-9733-184D-A61FEA9F7F45}"/>
              </a:ext>
            </a:extLst>
          </p:cNvPr>
          <p:cNvSpPr/>
          <p:nvPr/>
        </p:nvSpPr>
        <p:spPr bwMode="auto">
          <a:xfrm>
            <a:off x="622170" y="2498102"/>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Down Arrow 15">
            <a:extLst>
              <a:ext uri="{FF2B5EF4-FFF2-40B4-BE49-F238E27FC236}">
                <a16:creationId xmlns:a16="http://schemas.microsoft.com/office/drawing/2014/main" id="{BCD9F667-6379-A4A1-98C5-A7082FC1304A}"/>
              </a:ext>
            </a:extLst>
          </p:cNvPr>
          <p:cNvSpPr/>
          <p:nvPr/>
        </p:nvSpPr>
        <p:spPr bwMode="auto">
          <a:xfrm>
            <a:off x="652022" y="4620704"/>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FCF3C68D-8FD0-FFD1-F127-8FE483BF54AC}"/>
              </a:ext>
            </a:extLst>
          </p:cNvPr>
          <p:cNvSpPr/>
          <p:nvPr/>
        </p:nvSpPr>
        <p:spPr bwMode="auto">
          <a:xfrm>
            <a:off x="9552495" y="3641890"/>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err="1">
                <a:solidFill>
                  <a:srgbClr val="FFFFFF"/>
                </a:solidFill>
                <a:ea typeface="Segoe UI" pitchFamily="34" charset="0"/>
                <a:cs typeface="Segoe UI" pitchFamily="34" charset="0"/>
              </a:rPr>
              <a:t>Z</a:t>
            </a:r>
            <a:r>
              <a:rPr lang="en-US" sz="2000" baseline="-25000" dirty="0" err="1">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BFC70075-EFE8-3D50-8516-ABDED893A2A4}"/>
              </a:ext>
            </a:extLst>
          </p:cNvPr>
          <p:cNvSpPr/>
          <p:nvPr/>
        </p:nvSpPr>
        <p:spPr bwMode="auto">
          <a:xfrm>
            <a:off x="9572921" y="5839905"/>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X</a:t>
            </a:r>
          </a:p>
        </p:txBody>
      </p:sp>
      <p:sp>
        <p:nvSpPr>
          <p:cNvPr id="26" name="TextBox 25">
            <a:extLst>
              <a:ext uri="{FF2B5EF4-FFF2-40B4-BE49-F238E27FC236}">
                <a16:creationId xmlns:a16="http://schemas.microsoft.com/office/drawing/2014/main" id="{E76E8126-0FAF-8DE8-4301-CBB2F4863770}"/>
              </a:ext>
            </a:extLst>
          </p:cNvPr>
          <p:cNvSpPr txBox="1"/>
          <p:nvPr/>
        </p:nvSpPr>
        <p:spPr>
          <a:xfrm rot="5400000">
            <a:off x="9956276" y="3027576"/>
            <a:ext cx="424796" cy="738664"/>
          </a:xfrm>
          <a:prstGeom prst="rect">
            <a:avLst/>
          </a:prstGeom>
          <a:noFill/>
        </p:spPr>
        <p:txBody>
          <a:bodyPr wrap="none" lIns="0" tIns="0" rIns="0" bIns="0" rtlCol="0">
            <a:spAutoFit/>
          </a:bodyPr>
          <a:lstStyle/>
          <a:p>
            <a:pPr algn="l"/>
            <a:r>
              <a:rPr lang="en-US" sz="4800" dirty="0"/>
              <a:t>…</a:t>
            </a:r>
          </a:p>
        </p:txBody>
      </p:sp>
      <p:sp>
        <p:nvSpPr>
          <p:cNvPr id="28" name="TextBox 27">
            <a:extLst>
              <a:ext uri="{FF2B5EF4-FFF2-40B4-BE49-F238E27FC236}">
                <a16:creationId xmlns:a16="http://schemas.microsoft.com/office/drawing/2014/main" id="{D42B39D6-D000-2BA3-BCA2-659FE73DC256}"/>
              </a:ext>
            </a:extLst>
          </p:cNvPr>
          <p:cNvSpPr txBox="1"/>
          <p:nvPr/>
        </p:nvSpPr>
        <p:spPr>
          <a:xfrm rot="5400000">
            <a:off x="9986127" y="5178458"/>
            <a:ext cx="424796" cy="738664"/>
          </a:xfrm>
          <a:prstGeom prst="rect">
            <a:avLst/>
          </a:prstGeom>
          <a:noFill/>
        </p:spPr>
        <p:txBody>
          <a:bodyPr wrap="none" lIns="0" tIns="0" rIns="0" bIns="0" rtlCol="0">
            <a:spAutoFit/>
          </a:bodyPr>
          <a:lstStyle/>
          <a:p>
            <a:pPr algn="l"/>
            <a:r>
              <a:rPr lang="en-US" sz="4800" dirty="0"/>
              <a:t>…</a:t>
            </a:r>
          </a:p>
        </p:txBody>
      </p:sp>
      <p:sp>
        <p:nvSpPr>
          <p:cNvPr id="30" name="Oval 29">
            <a:extLst>
              <a:ext uri="{FF2B5EF4-FFF2-40B4-BE49-F238E27FC236}">
                <a16:creationId xmlns:a16="http://schemas.microsoft.com/office/drawing/2014/main" id="{39FB51A2-BD81-4A25-2EE8-0256CD5DAAE1}"/>
              </a:ext>
            </a:extLst>
          </p:cNvPr>
          <p:cNvSpPr/>
          <p:nvPr/>
        </p:nvSpPr>
        <p:spPr bwMode="auto">
          <a:xfrm>
            <a:off x="9499077" y="1542854"/>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Y</a:t>
            </a:r>
          </a:p>
        </p:txBody>
      </p:sp>
      <p:sp>
        <p:nvSpPr>
          <p:cNvPr id="34" name="Down Arrow 33">
            <a:extLst>
              <a:ext uri="{FF2B5EF4-FFF2-40B4-BE49-F238E27FC236}">
                <a16:creationId xmlns:a16="http://schemas.microsoft.com/office/drawing/2014/main" id="{60F3D916-6224-D584-AA67-D7DB3100F9F9}"/>
              </a:ext>
            </a:extLst>
          </p:cNvPr>
          <p:cNvSpPr/>
          <p:nvPr/>
        </p:nvSpPr>
        <p:spPr bwMode="auto">
          <a:xfrm>
            <a:off x="9778739" y="4669410"/>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8" name="Oval 37">
            <a:extLst>
              <a:ext uri="{FF2B5EF4-FFF2-40B4-BE49-F238E27FC236}">
                <a16:creationId xmlns:a16="http://schemas.microsoft.com/office/drawing/2014/main" id="{A0B906BB-266B-DFCE-BFC1-03748DC81767}"/>
              </a:ext>
            </a:extLst>
          </p:cNvPr>
          <p:cNvSpPr/>
          <p:nvPr/>
        </p:nvSpPr>
        <p:spPr bwMode="auto">
          <a:xfrm>
            <a:off x="3000867" y="153028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Z</a:t>
            </a:r>
            <a:r>
              <a:rPr lang="en-US" sz="2000" baseline="-25000" dirty="0">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B04D44CE-8830-3914-6619-E910CF377C48}"/>
              </a:ext>
            </a:extLst>
          </p:cNvPr>
          <p:cNvSpPr/>
          <p:nvPr/>
        </p:nvSpPr>
        <p:spPr bwMode="auto">
          <a:xfrm>
            <a:off x="3011865" y="3596329"/>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err="1">
                <a:solidFill>
                  <a:srgbClr val="FFFFFF"/>
                </a:solidFill>
                <a:ea typeface="Segoe UI" pitchFamily="34" charset="0"/>
                <a:cs typeface="Segoe UI" pitchFamily="34" charset="0"/>
              </a:rPr>
              <a:t>Z</a:t>
            </a:r>
            <a:r>
              <a:rPr lang="en-US" sz="2000" baseline="-25000" dirty="0" err="1">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42" name="Oval 41">
            <a:extLst>
              <a:ext uri="{FF2B5EF4-FFF2-40B4-BE49-F238E27FC236}">
                <a16:creationId xmlns:a16="http://schemas.microsoft.com/office/drawing/2014/main" id="{D05CDBFB-2B4E-3857-D7CF-74E96B999323}"/>
              </a:ext>
            </a:extLst>
          </p:cNvPr>
          <p:cNvSpPr/>
          <p:nvPr/>
        </p:nvSpPr>
        <p:spPr bwMode="auto">
          <a:xfrm>
            <a:off x="3032291" y="5794344"/>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X</a:t>
            </a:r>
          </a:p>
        </p:txBody>
      </p:sp>
      <p:sp>
        <p:nvSpPr>
          <p:cNvPr id="44" name="TextBox 43">
            <a:extLst>
              <a:ext uri="{FF2B5EF4-FFF2-40B4-BE49-F238E27FC236}">
                <a16:creationId xmlns:a16="http://schemas.microsoft.com/office/drawing/2014/main" id="{08CD8339-5C89-A6FA-3939-714DF9141AF2}"/>
              </a:ext>
            </a:extLst>
          </p:cNvPr>
          <p:cNvSpPr txBox="1"/>
          <p:nvPr/>
        </p:nvSpPr>
        <p:spPr>
          <a:xfrm rot="5400000">
            <a:off x="3415646" y="2982015"/>
            <a:ext cx="424796" cy="738664"/>
          </a:xfrm>
          <a:prstGeom prst="rect">
            <a:avLst/>
          </a:prstGeom>
          <a:noFill/>
        </p:spPr>
        <p:txBody>
          <a:bodyPr wrap="none" lIns="0" tIns="0" rIns="0" bIns="0" rtlCol="0">
            <a:spAutoFit/>
          </a:bodyPr>
          <a:lstStyle/>
          <a:p>
            <a:pPr algn="l"/>
            <a:r>
              <a:rPr lang="en-US" sz="4800" dirty="0"/>
              <a:t>…</a:t>
            </a:r>
          </a:p>
        </p:txBody>
      </p:sp>
      <p:sp>
        <p:nvSpPr>
          <p:cNvPr id="46" name="TextBox 45">
            <a:extLst>
              <a:ext uri="{FF2B5EF4-FFF2-40B4-BE49-F238E27FC236}">
                <a16:creationId xmlns:a16="http://schemas.microsoft.com/office/drawing/2014/main" id="{655D4F7E-D0BF-930C-7F18-8EE72C8D28E4}"/>
              </a:ext>
            </a:extLst>
          </p:cNvPr>
          <p:cNvSpPr txBox="1"/>
          <p:nvPr/>
        </p:nvSpPr>
        <p:spPr>
          <a:xfrm rot="5400000">
            <a:off x="3445497" y="5132897"/>
            <a:ext cx="424796" cy="738664"/>
          </a:xfrm>
          <a:prstGeom prst="rect">
            <a:avLst/>
          </a:prstGeom>
          <a:noFill/>
        </p:spPr>
        <p:txBody>
          <a:bodyPr wrap="none" lIns="0" tIns="0" rIns="0" bIns="0" rtlCol="0">
            <a:spAutoFit/>
          </a:bodyPr>
          <a:lstStyle/>
          <a:p>
            <a:pPr algn="l"/>
            <a:r>
              <a:rPr lang="en-US" sz="4800" dirty="0"/>
              <a:t>…</a:t>
            </a:r>
          </a:p>
        </p:txBody>
      </p:sp>
      <p:sp>
        <p:nvSpPr>
          <p:cNvPr id="48" name="Oval 47">
            <a:extLst>
              <a:ext uri="{FF2B5EF4-FFF2-40B4-BE49-F238E27FC236}">
                <a16:creationId xmlns:a16="http://schemas.microsoft.com/office/drawing/2014/main" id="{59E96A11-EDAC-53BE-8B56-2CCA2E8093A5}"/>
              </a:ext>
            </a:extLst>
          </p:cNvPr>
          <p:cNvSpPr/>
          <p:nvPr/>
        </p:nvSpPr>
        <p:spPr bwMode="auto">
          <a:xfrm>
            <a:off x="4664699" y="1563281"/>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Y</a:t>
            </a:r>
          </a:p>
        </p:txBody>
      </p:sp>
      <p:sp>
        <p:nvSpPr>
          <p:cNvPr id="50" name="Down Arrow 49">
            <a:extLst>
              <a:ext uri="{FF2B5EF4-FFF2-40B4-BE49-F238E27FC236}">
                <a16:creationId xmlns:a16="http://schemas.microsoft.com/office/drawing/2014/main" id="{A7D8AF5C-59CA-31F3-913A-C088B0CC3C4E}"/>
              </a:ext>
            </a:extLst>
          </p:cNvPr>
          <p:cNvSpPr/>
          <p:nvPr/>
        </p:nvSpPr>
        <p:spPr bwMode="auto">
          <a:xfrm>
            <a:off x="3208257" y="2501247"/>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2" name="Down Arrow 51">
            <a:extLst>
              <a:ext uri="{FF2B5EF4-FFF2-40B4-BE49-F238E27FC236}">
                <a16:creationId xmlns:a16="http://schemas.microsoft.com/office/drawing/2014/main" id="{5ECE30D4-0C13-3E20-23C9-43D0B9C31E41}"/>
              </a:ext>
            </a:extLst>
          </p:cNvPr>
          <p:cNvSpPr/>
          <p:nvPr/>
        </p:nvSpPr>
        <p:spPr bwMode="auto">
          <a:xfrm>
            <a:off x="3238109" y="4623849"/>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4" name="Down Arrow 53">
            <a:extLst>
              <a:ext uri="{FF2B5EF4-FFF2-40B4-BE49-F238E27FC236}">
                <a16:creationId xmlns:a16="http://schemas.microsoft.com/office/drawing/2014/main" id="{F2A9C29E-60B0-32FE-4166-74FBF2E15326}"/>
              </a:ext>
            </a:extLst>
          </p:cNvPr>
          <p:cNvSpPr/>
          <p:nvPr/>
        </p:nvSpPr>
        <p:spPr bwMode="auto">
          <a:xfrm rot="2673444">
            <a:off x="4129711" y="2280631"/>
            <a:ext cx="484632" cy="999269"/>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5" name="TextBox 54">
            <a:extLst>
              <a:ext uri="{FF2B5EF4-FFF2-40B4-BE49-F238E27FC236}">
                <a16:creationId xmlns:a16="http://schemas.microsoft.com/office/drawing/2014/main" id="{38180840-E1B7-508F-5846-614B0AF548E9}"/>
              </a:ext>
            </a:extLst>
          </p:cNvPr>
          <p:cNvSpPr txBox="1"/>
          <p:nvPr/>
        </p:nvSpPr>
        <p:spPr>
          <a:xfrm>
            <a:off x="1461154" y="4336330"/>
            <a:ext cx="1249766" cy="923330"/>
          </a:xfrm>
          <a:prstGeom prst="rect">
            <a:avLst/>
          </a:prstGeom>
          <a:noFill/>
        </p:spPr>
        <p:txBody>
          <a:bodyPr wrap="none" lIns="0" tIns="0" rIns="0" bIns="0" rtlCol="0">
            <a:spAutoFit/>
          </a:bodyPr>
          <a:lstStyle/>
          <a:p>
            <a:pPr algn="l"/>
            <a:r>
              <a:rPr lang="en-US" sz="2000" dirty="0"/>
              <a:t>Sampling </a:t>
            </a:r>
          </a:p>
          <a:p>
            <a:pPr algn="l"/>
            <a:r>
              <a:rPr lang="en-US" sz="2000" dirty="0"/>
              <a:t>Equilibrium </a:t>
            </a:r>
          </a:p>
          <a:p>
            <a:pPr algn="l"/>
            <a:r>
              <a:rPr lang="en-US" sz="2000" dirty="0"/>
              <a:t>Distribution</a:t>
            </a:r>
          </a:p>
        </p:txBody>
      </p:sp>
      <p:sp>
        <p:nvSpPr>
          <p:cNvPr id="75" name="TextBox 74">
            <a:extLst>
              <a:ext uri="{FF2B5EF4-FFF2-40B4-BE49-F238E27FC236}">
                <a16:creationId xmlns:a16="http://schemas.microsoft.com/office/drawing/2014/main" id="{2266A4B0-8B3F-47BD-5B10-67E69638B084}"/>
              </a:ext>
            </a:extLst>
          </p:cNvPr>
          <p:cNvSpPr txBox="1"/>
          <p:nvPr/>
        </p:nvSpPr>
        <p:spPr>
          <a:xfrm>
            <a:off x="4111659" y="4413316"/>
            <a:ext cx="1312860" cy="923330"/>
          </a:xfrm>
          <a:prstGeom prst="rect">
            <a:avLst/>
          </a:prstGeom>
          <a:noFill/>
        </p:spPr>
        <p:txBody>
          <a:bodyPr wrap="none" lIns="0" tIns="0" rIns="0" bIns="0" rtlCol="0">
            <a:spAutoFit/>
          </a:bodyPr>
          <a:lstStyle/>
          <a:p>
            <a:pPr algn="l"/>
            <a:r>
              <a:rPr lang="en-US" sz="2000" dirty="0"/>
              <a:t>Sampling</a:t>
            </a:r>
          </a:p>
          <a:p>
            <a:pPr algn="l"/>
            <a:r>
              <a:rPr lang="en-US" sz="2000" dirty="0"/>
              <a:t>Conditional  </a:t>
            </a:r>
          </a:p>
          <a:p>
            <a:pPr algn="l"/>
            <a:r>
              <a:rPr lang="en-US" sz="2000" dirty="0"/>
              <a:t>Distribution</a:t>
            </a:r>
          </a:p>
        </p:txBody>
      </p:sp>
      <p:sp>
        <p:nvSpPr>
          <p:cNvPr id="77" name="TextBox 76">
            <a:extLst>
              <a:ext uri="{FF2B5EF4-FFF2-40B4-BE49-F238E27FC236}">
                <a16:creationId xmlns:a16="http://schemas.microsoft.com/office/drawing/2014/main" id="{CC13B2F9-F2C1-92DB-6C9A-06E183AE5CAD}"/>
              </a:ext>
            </a:extLst>
          </p:cNvPr>
          <p:cNvSpPr txBox="1"/>
          <p:nvPr/>
        </p:nvSpPr>
        <p:spPr>
          <a:xfrm>
            <a:off x="10539086" y="2454111"/>
            <a:ext cx="1454950" cy="615553"/>
          </a:xfrm>
          <a:prstGeom prst="rect">
            <a:avLst/>
          </a:prstGeom>
          <a:noFill/>
        </p:spPr>
        <p:txBody>
          <a:bodyPr wrap="none" lIns="0" tIns="0" rIns="0" bIns="0" rtlCol="0">
            <a:spAutoFit/>
          </a:bodyPr>
          <a:lstStyle/>
          <a:p>
            <a:pPr algn="l"/>
            <a:r>
              <a:rPr lang="en-US" sz="2000" dirty="0"/>
              <a:t>Deterministic </a:t>
            </a:r>
          </a:p>
          <a:p>
            <a:pPr algn="l"/>
            <a:r>
              <a:rPr lang="en-US" sz="2000" dirty="0"/>
              <a:t>NN</a:t>
            </a:r>
          </a:p>
        </p:txBody>
      </p:sp>
      <p:sp>
        <p:nvSpPr>
          <p:cNvPr id="79" name="Oval 78">
            <a:extLst>
              <a:ext uri="{FF2B5EF4-FFF2-40B4-BE49-F238E27FC236}">
                <a16:creationId xmlns:a16="http://schemas.microsoft.com/office/drawing/2014/main" id="{E7CC0CE8-1AC7-4289-5C38-2D1004BD9D38}"/>
              </a:ext>
            </a:extLst>
          </p:cNvPr>
          <p:cNvSpPr/>
          <p:nvPr/>
        </p:nvSpPr>
        <p:spPr bwMode="auto">
          <a:xfrm>
            <a:off x="7951509" y="4143083"/>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N</a:t>
            </a:r>
          </a:p>
        </p:txBody>
      </p:sp>
      <p:sp>
        <p:nvSpPr>
          <p:cNvPr id="81" name="Oval 80">
            <a:extLst>
              <a:ext uri="{FF2B5EF4-FFF2-40B4-BE49-F238E27FC236}">
                <a16:creationId xmlns:a16="http://schemas.microsoft.com/office/drawing/2014/main" id="{2D5BE94D-8DEE-B5F2-35C7-B78BE0C7C94A}"/>
              </a:ext>
            </a:extLst>
          </p:cNvPr>
          <p:cNvSpPr/>
          <p:nvPr/>
        </p:nvSpPr>
        <p:spPr bwMode="auto">
          <a:xfrm>
            <a:off x="6416511" y="3626180"/>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err="1">
                <a:solidFill>
                  <a:srgbClr val="FFFFFF"/>
                </a:solidFill>
                <a:ea typeface="Segoe UI" pitchFamily="34" charset="0"/>
                <a:cs typeface="Segoe UI" pitchFamily="34" charset="0"/>
              </a:rPr>
              <a:t>Z</a:t>
            </a:r>
            <a:r>
              <a:rPr lang="en-US" sz="2000" baseline="-25000" dirty="0" err="1">
                <a:solidFill>
                  <a:srgbClr val="FFFFFF"/>
                </a:solidFill>
                <a:ea typeface="Segoe UI" pitchFamily="34" charset="0"/>
                <a:cs typeface="Segoe UI" pitchFamily="34" charset="0"/>
              </a:rPr>
              <a:t>t</a:t>
            </a:r>
            <a:endParaRPr lang="en-US" sz="2000" dirty="0">
              <a:solidFill>
                <a:srgbClr val="FFFFFF"/>
              </a:solidFill>
              <a:ea typeface="Segoe UI" pitchFamily="34" charset="0"/>
              <a:cs typeface="Segoe UI" pitchFamily="34" charset="0"/>
            </a:endParaRPr>
          </a:p>
        </p:txBody>
      </p:sp>
      <p:sp>
        <p:nvSpPr>
          <p:cNvPr id="83" name="Oval 82">
            <a:extLst>
              <a:ext uri="{FF2B5EF4-FFF2-40B4-BE49-F238E27FC236}">
                <a16:creationId xmlns:a16="http://schemas.microsoft.com/office/drawing/2014/main" id="{D10B4FF6-8BB4-8ED3-7A3C-4C4326AE0542}"/>
              </a:ext>
            </a:extLst>
          </p:cNvPr>
          <p:cNvSpPr/>
          <p:nvPr/>
        </p:nvSpPr>
        <p:spPr bwMode="auto">
          <a:xfrm>
            <a:off x="6436937" y="5824195"/>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X</a:t>
            </a:r>
          </a:p>
        </p:txBody>
      </p:sp>
      <p:sp>
        <p:nvSpPr>
          <p:cNvPr id="85" name="TextBox 84">
            <a:extLst>
              <a:ext uri="{FF2B5EF4-FFF2-40B4-BE49-F238E27FC236}">
                <a16:creationId xmlns:a16="http://schemas.microsoft.com/office/drawing/2014/main" id="{28F9BD7D-4874-9233-7B6C-01758D8F5FF3}"/>
              </a:ext>
            </a:extLst>
          </p:cNvPr>
          <p:cNvSpPr txBox="1"/>
          <p:nvPr/>
        </p:nvSpPr>
        <p:spPr>
          <a:xfrm rot="5400000">
            <a:off x="6820292" y="3011866"/>
            <a:ext cx="424796" cy="738664"/>
          </a:xfrm>
          <a:prstGeom prst="rect">
            <a:avLst/>
          </a:prstGeom>
          <a:noFill/>
        </p:spPr>
        <p:txBody>
          <a:bodyPr wrap="none" lIns="0" tIns="0" rIns="0" bIns="0" rtlCol="0">
            <a:spAutoFit/>
          </a:bodyPr>
          <a:lstStyle/>
          <a:p>
            <a:pPr algn="l"/>
            <a:r>
              <a:rPr lang="en-US" sz="4800" dirty="0"/>
              <a:t>…</a:t>
            </a:r>
          </a:p>
        </p:txBody>
      </p:sp>
      <p:sp>
        <p:nvSpPr>
          <p:cNvPr id="87" name="TextBox 86">
            <a:extLst>
              <a:ext uri="{FF2B5EF4-FFF2-40B4-BE49-F238E27FC236}">
                <a16:creationId xmlns:a16="http://schemas.microsoft.com/office/drawing/2014/main" id="{764F7678-690B-6251-F61E-29A8FF783687}"/>
              </a:ext>
            </a:extLst>
          </p:cNvPr>
          <p:cNvSpPr txBox="1"/>
          <p:nvPr/>
        </p:nvSpPr>
        <p:spPr>
          <a:xfrm rot="5400000">
            <a:off x="6850143" y="5162748"/>
            <a:ext cx="424796" cy="738664"/>
          </a:xfrm>
          <a:prstGeom prst="rect">
            <a:avLst/>
          </a:prstGeom>
          <a:noFill/>
        </p:spPr>
        <p:txBody>
          <a:bodyPr wrap="none" lIns="0" tIns="0" rIns="0" bIns="0" rtlCol="0">
            <a:spAutoFit/>
          </a:bodyPr>
          <a:lstStyle/>
          <a:p>
            <a:pPr algn="l"/>
            <a:r>
              <a:rPr lang="en-US" sz="4800" dirty="0"/>
              <a:t>…</a:t>
            </a:r>
          </a:p>
        </p:txBody>
      </p:sp>
      <p:sp>
        <p:nvSpPr>
          <p:cNvPr id="89" name="Oval 88">
            <a:extLst>
              <a:ext uri="{FF2B5EF4-FFF2-40B4-BE49-F238E27FC236}">
                <a16:creationId xmlns:a16="http://schemas.microsoft.com/office/drawing/2014/main" id="{76828DD7-9FCC-31FD-D849-FB792A33B0B1}"/>
              </a:ext>
            </a:extLst>
          </p:cNvPr>
          <p:cNvSpPr/>
          <p:nvPr/>
        </p:nvSpPr>
        <p:spPr bwMode="auto">
          <a:xfrm>
            <a:off x="6410229" y="1489437"/>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Y</a:t>
            </a:r>
          </a:p>
        </p:txBody>
      </p:sp>
      <p:sp>
        <p:nvSpPr>
          <p:cNvPr id="91" name="Down Arrow 90">
            <a:extLst>
              <a:ext uri="{FF2B5EF4-FFF2-40B4-BE49-F238E27FC236}">
                <a16:creationId xmlns:a16="http://schemas.microsoft.com/office/drawing/2014/main" id="{177DB2D5-CE35-D710-FA56-DE1729DE7291}"/>
              </a:ext>
            </a:extLst>
          </p:cNvPr>
          <p:cNvSpPr/>
          <p:nvPr/>
        </p:nvSpPr>
        <p:spPr bwMode="auto">
          <a:xfrm>
            <a:off x="6612903" y="2531098"/>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3" name="Down Arrow 92">
            <a:extLst>
              <a:ext uri="{FF2B5EF4-FFF2-40B4-BE49-F238E27FC236}">
                <a16:creationId xmlns:a16="http://schemas.microsoft.com/office/drawing/2014/main" id="{FF6551A6-6BE9-C43A-B484-8166426D4D28}"/>
              </a:ext>
            </a:extLst>
          </p:cNvPr>
          <p:cNvSpPr/>
          <p:nvPr/>
        </p:nvSpPr>
        <p:spPr bwMode="auto">
          <a:xfrm>
            <a:off x="6642755" y="4653700"/>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5" name="Down Arrow 94">
            <a:extLst>
              <a:ext uri="{FF2B5EF4-FFF2-40B4-BE49-F238E27FC236}">
                <a16:creationId xmlns:a16="http://schemas.microsoft.com/office/drawing/2014/main" id="{0611892C-9D3C-E62D-D2F8-740BE499DF00}"/>
              </a:ext>
            </a:extLst>
          </p:cNvPr>
          <p:cNvSpPr/>
          <p:nvPr/>
        </p:nvSpPr>
        <p:spPr bwMode="auto">
          <a:xfrm rot="2673444">
            <a:off x="7468370" y="4940561"/>
            <a:ext cx="484632" cy="999269"/>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7" name="TextBox 96">
            <a:extLst>
              <a:ext uri="{FF2B5EF4-FFF2-40B4-BE49-F238E27FC236}">
                <a16:creationId xmlns:a16="http://schemas.microsoft.com/office/drawing/2014/main" id="{916E1F94-5BC5-2E35-0680-9257BFBF43C9}"/>
              </a:ext>
            </a:extLst>
          </p:cNvPr>
          <p:cNvSpPr txBox="1"/>
          <p:nvPr/>
        </p:nvSpPr>
        <p:spPr>
          <a:xfrm>
            <a:off x="7469170" y="2359844"/>
            <a:ext cx="955390" cy="1231106"/>
          </a:xfrm>
          <a:prstGeom prst="rect">
            <a:avLst/>
          </a:prstGeom>
          <a:noFill/>
        </p:spPr>
        <p:txBody>
          <a:bodyPr wrap="none" lIns="0" tIns="0" rIns="0" bIns="0" rtlCol="0">
            <a:spAutoFit/>
          </a:bodyPr>
          <a:lstStyle/>
          <a:p>
            <a:pPr algn="l"/>
            <a:r>
              <a:rPr lang="en-US" sz="2000" dirty="0"/>
              <a:t>Sampling</a:t>
            </a:r>
          </a:p>
          <a:p>
            <a:pPr algn="l"/>
            <a:r>
              <a:rPr lang="en-US" sz="2000" dirty="0"/>
              <a:t>Mixture</a:t>
            </a:r>
          </a:p>
          <a:p>
            <a:pPr algn="l"/>
            <a:r>
              <a:rPr lang="en-US" sz="2000" dirty="0"/>
              <a:t>Density </a:t>
            </a:r>
          </a:p>
          <a:p>
            <a:pPr algn="l"/>
            <a:r>
              <a:rPr lang="en-US" sz="2000" dirty="0"/>
              <a:t>Network</a:t>
            </a:r>
          </a:p>
        </p:txBody>
      </p:sp>
      <p:sp>
        <p:nvSpPr>
          <p:cNvPr id="99" name="Down Arrow 98">
            <a:extLst>
              <a:ext uri="{FF2B5EF4-FFF2-40B4-BE49-F238E27FC236}">
                <a16:creationId xmlns:a16="http://schemas.microsoft.com/office/drawing/2014/main" id="{29D6188B-240B-AA81-5136-B6E1C0348310}"/>
              </a:ext>
            </a:extLst>
          </p:cNvPr>
          <p:cNvSpPr/>
          <p:nvPr/>
        </p:nvSpPr>
        <p:spPr bwMode="auto">
          <a:xfrm>
            <a:off x="9734746" y="2542096"/>
            <a:ext cx="484632" cy="63904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00" name="Rectangle 99">
            <a:extLst>
              <a:ext uri="{FF2B5EF4-FFF2-40B4-BE49-F238E27FC236}">
                <a16:creationId xmlns:a16="http://schemas.microsoft.com/office/drawing/2014/main" id="{67C29988-2B5D-6C8C-B522-4E8310F8EE36}"/>
              </a:ext>
            </a:extLst>
          </p:cNvPr>
          <p:cNvSpPr/>
          <p:nvPr/>
        </p:nvSpPr>
        <p:spPr bwMode="auto">
          <a:xfrm>
            <a:off x="2743199" y="1442301"/>
            <a:ext cx="3176833" cy="5415699"/>
          </a:xfrm>
          <a:prstGeom prst="rect">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31071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66E5-AB91-684D-AB30-4C701E26358B}"/>
              </a:ext>
            </a:extLst>
          </p:cNvPr>
          <p:cNvSpPr>
            <a:spLocks noGrp="1"/>
          </p:cNvSpPr>
          <p:nvPr>
            <p:ph type="title"/>
          </p:nvPr>
        </p:nvSpPr>
        <p:spPr/>
        <p:txBody>
          <a:bodyPr/>
          <a:lstStyle/>
          <a:p>
            <a:r>
              <a:rPr lang="en-US" dirty="0"/>
              <a:t>Topic 2: Partial Differential Equations</a:t>
            </a:r>
          </a:p>
        </p:txBody>
      </p:sp>
      <p:sp>
        <p:nvSpPr>
          <p:cNvPr id="4" name="TextBox 3">
            <a:extLst>
              <a:ext uri="{FF2B5EF4-FFF2-40B4-BE49-F238E27FC236}">
                <a16:creationId xmlns:a16="http://schemas.microsoft.com/office/drawing/2014/main" id="{82C31FD3-1D11-2F41-9918-381E56FFEE65}"/>
              </a:ext>
            </a:extLst>
          </p:cNvPr>
          <p:cNvSpPr txBox="1"/>
          <p:nvPr/>
        </p:nvSpPr>
        <p:spPr>
          <a:xfrm>
            <a:off x="719302" y="1690223"/>
            <a:ext cx="9590959" cy="369332"/>
          </a:xfrm>
          <a:prstGeom prst="rect">
            <a:avLst/>
          </a:prstGeom>
          <a:noFill/>
        </p:spPr>
        <p:txBody>
          <a:bodyPr wrap="none" rtlCol="0">
            <a:spAutoFit/>
          </a:bodyPr>
          <a:lstStyle/>
          <a:p>
            <a:pPr marL="285750" indent="-285750">
              <a:buFont typeface="Arial" panose="020B0604020202020204" pitchFamily="34" charset="0"/>
              <a:buChar char="•"/>
            </a:pPr>
            <a:r>
              <a:rPr lang="en-US" dirty="0"/>
              <a:t>PDEs and ODEs are used throughout the sciences to describe the evolution of systems of interest.</a:t>
            </a:r>
          </a:p>
        </p:txBody>
      </p:sp>
      <p:pic>
        <p:nvPicPr>
          <p:cNvPr id="5" name="Picture 4" descr="example_heart_simulation.jpg">
            <a:extLst>
              <a:ext uri="{FF2B5EF4-FFF2-40B4-BE49-F238E27FC236}">
                <a16:creationId xmlns:a16="http://schemas.microsoft.com/office/drawing/2014/main" id="{3DC18EB1-F553-2948-A99B-EE5D46EE6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0504" y="2467830"/>
            <a:ext cx="1861172" cy="1486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example_NOAA_Supercomputer.jpg">
            <a:extLst>
              <a:ext uri="{FF2B5EF4-FFF2-40B4-BE49-F238E27FC236}">
                <a16:creationId xmlns:a16="http://schemas.microsoft.com/office/drawing/2014/main" id="{61FA781B-9E4A-784A-8367-65AB9E4ACE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2837" y="2456843"/>
            <a:ext cx="1961962" cy="13280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7" descr="Screen Shot 2013-11-05 at 9.15.08 PM.png">
            <a:extLst>
              <a:ext uri="{FF2B5EF4-FFF2-40B4-BE49-F238E27FC236}">
                <a16:creationId xmlns:a16="http://schemas.microsoft.com/office/drawing/2014/main" id="{0AE280EE-4D85-654E-AA0D-7E5AB308D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904" y="2515529"/>
            <a:ext cx="1971793" cy="1220407"/>
          </a:xfrm>
          <a:prstGeom prst="rect">
            <a:avLst/>
          </a:prstGeom>
        </p:spPr>
      </p:pic>
      <p:pic>
        <p:nvPicPr>
          <p:cNvPr id="13" name="Picture 12">
            <a:extLst>
              <a:ext uri="{FF2B5EF4-FFF2-40B4-BE49-F238E27FC236}">
                <a16:creationId xmlns:a16="http://schemas.microsoft.com/office/drawing/2014/main" id="{31109B8F-7C43-B24D-A028-BCEFD750D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293" y="2501911"/>
            <a:ext cx="2440372" cy="1372709"/>
          </a:xfrm>
          <a:prstGeom prst="rect">
            <a:avLst/>
          </a:prstGeom>
        </p:spPr>
      </p:pic>
      <p:sp>
        <p:nvSpPr>
          <p:cNvPr id="3" name="TextBox 2">
            <a:extLst>
              <a:ext uri="{FF2B5EF4-FFF2-40B4-BE49-F238E27FC236}">
                <a16:creationId xmlns:a16="http://schemas.microsoft.com/office/drawing/2014/main" id="{8CDF4B86-A925-8201-E489-EAAC86EEEB36}"/>
              </a:ext>
            </a:extLst>
          </p:cNvPr>
          <p:cNvSpPr txBox="1"/>
          <p:nvPr/>
        </p:nvSpPr>
        <p:spPr>
          <a:xfrm>
            <a:off x="1064871" y="3981691"/>
            <a:ext cx="1285929" cy="307777"/>
          </a:xfrm>
          <a:prstGeom prst="rect">
            <a:avLst/>
          </a:prstGeom>
          <a:noFill/>
        </p:spPr>
        <p:txBody>
          <a:bodyPr wrap="none" lIns="0" tIns="0" rIns="0" bIns="0" rtlCol="0">
            <a:spAutoFit/>
          </a:bodyPr>
          <a:lstStyle/>
          <a:p>
            <a:pPr algn="l"/>
            <a:r>
              <a:rPr lang="en-US" sz="2000" dirty="0"/>
              <a:t>Earthquakes</a:t>
            </a:r>
          </a:p>
        </p:txBody>
      </p:sp>
      <p:sp>
        <p:nvSpPr>
          <p:cNvPr id="6" name="TextBox 5">
            <a:extLst>
              <a:ext uri="{FF2B5EF4-FFF2-40B4-BE49-F238E27FC236}">
                <a16:creationId xmlns:a16="http://schemas.microsoft.com/office/drawing/2014/main" id="{07CA2262-50B3-DD3E-9A90-93C9E5E1B089}"/>
              </a:ext>
            </a:extLst>
          </p:cNvPr>
          <p:cNvSpPr txBox="1"/>
          <p:nvPr/>
        </p:nvSpPr>
        <p:spPr>
          <a:xfrm>
            <a:off x="3692323" y="4085863"/>
            <a:ext cx="1686359" cy="307777"/>
          </a:xfrm>
          <a:prstGeom prst="rect">
            <a:avLst/>
          </a:prstGeom>
          <a:noFill/>
        </p:spPr>
        <p:txBody>
          <a:bodyPr wrap="none" lIns="0" tIns="0" rIns="0" bIns="0" rtlCol="0">
            <a:spAutoFit/>
          </a:bodyPr>
          <a:lstStyle/>
          <a:p>
            <a:pPr algn="l"/>
            <a:r>
              <a:rPr lang="en-US" sz="2000" dirty="0"/>
              <a:t>Heart dynamics </a:t>
            </a:r>
          </a:p>
        </p:txBody>
      </p:sp>
      <p:sp>
        <p:nvSpPr>
          <p:cNvPr id="14" name="TextBox 13">
            <a:extLst>
              <a:ext uri="{FF2B5EF4-FFF2-40B4-BE49-F238E27FC236}">
                <a16:creationId xmlns:a16="http://schemas.microsoft.com/office/drawing/2014/main" id="{B0A34980-1A67-10CA-4EF0-D11EC6DCA760}"/>
              </a:ext>
            </a:extLst>
          </p:cNvPr>
          <p:cNvSpPr txBox="1"/>
          <p:nvPr/>
        </p:nvSpPr>
        <p:spPr>
          <a:xfrm>
            <a:off x="6111433" y="3981690"/>
            <a:ext cx="2031903" cy="307777"/>
          </a:xfrm>
          <a:prstGeom prst="rect">
            <a:avLst/>
          </a:prstGeom>
          <a:noFill/>
        </p:spPr>
        <p:txBody>
          <a:bodyPr wrap="none" lIns="0" tIns="0" rIns="0" bIns="0" rtlCol="0">
            <a:spAutoFit/>
          </a:bodyPr>
          <a:lstStyle/>
          <a:p>
            <a:pPr algn="l"/>
            <a:r>
              <a:rPr lang="en-US" sz="2000" dirty="0"/>
              <a:t>Weather prediction</a:t>
            </a:r>
          </a:p>
        </p:txBody>
      </p:sp>
      <p:sp>
        <p:nvSpPr>
          <p:cNvPr id="15" name="TextBox 14">
            <a:extLst>
              <a:ext uri="{FF2B5EF4-FFF2-40B4-BE49-F238E27FC236}">
                <a16:creationId xmlns:a16="http://schemas.microsoft.com/office/drawing/2014/main" id="{2D3C94BE-5720-C6C8-6B05-AC075F864E3F}"/>
              </a:ext>
            </a:extLst>
          </p:cNvPr>
          <p:cNvSpPr txBox="1"/>
          <p:nvPr/>
        </p:nvSpPr>
        <p:spPr>
          <a:xfrm>
            <a:off x="9109275" y="4016415"/>
            <a:ext cx="1699504" cy="307777"/>
          </a:xfrm>
          <a:prstGeom prst="rect">
            <a:avLst/>
          </a:prstGeom>
          <a:noFill/>
        </p:spPr>
        <p:txBody>
          <a:bodyPr wrap="none" lIns="0" tIns="0" rIns="0" bIns="0" rtlCol="0">
            <a:spAutoFit/>
          </a:bodyPr>
          <a:lstStyle/>
          <a:p>
            <a:pPr algn="l"/>
            <a:r>
              <a:rPr lang="en-US" sz="2000" dirty="0"/>
              <a:t>Galaxy collisions</a:t>
            </a:r>
          </a:p>
        </p:txBody>
      </p:sp>
      <p:sp>
        <p:nvSpPr>
          <p:cNvPr id="16" name="TextBox 15">
            <a:extLst>
              <a:ext uri="{FF2B5EF4-FFF2-40B4-BE49-F238E27FC236}">
                <a16:creationId xmlns:a16="http://schemas.microsoft.com/office/drawing/2014/main" id="{D72C7FB9-6C84-3C91-4A48-0083E3C81D33}"/>
              </a:ext>
            </a:extLst>
          </p:cNvPr>
          <p:cNvSpPr txBox="1"/>
          <p:nvPr/>
        </p:nvSpPr>
        <p:spPr>
          <a:xfrm>
            <a:off x="1238492" y="6065135"/>
            <a:ext cx="1551002" cy="307777"/>
          </a:xfrm>
          <a:prstGeom prst="rect">
            <a:avLst/>
          </a:prstGeom>
          <a:noFill/>
        </p:spPr>
        <p:txBody>
          <a:bodyPr wrap="none" lIns="0" tIns="0" rIns="0" bIns="0" rtlCol="0">
            <a:spAutoFit/>
          </a:bodyPr>
          <a:lstStyle/>
          <a:p>
            <a:pPr algn="l"/>
            <a:r>
              <a:rPr lang="en-US" sz="2000" dirty="0"/>
              <a:t>Plasma physics</a:t>
            </a:r>
          </a:p>
        </p:txBody>
      </p:sp>
      <p:sp>
        <p:nvSpPr>
          <p:cNvPr id="17" name="TextBox 16">
            <a:extLst>
              <a:ext uri="{FF2B5EF4-FFF2-40B4-BE49-F238E27FC236}">
                <a16:creationId xmlns:a16="http://schemas.microsoft.com/office/drawing/2014/main" id="{7BB08BB6-FE09-A2CA-2FDF-A67212ACED45}"/>
              </a:ext>
            </a:extLst>
          </p:cNvPr>
          <p:cNvSpPr txBox="1"/>
          <p:nvPr/>
        </p:nvSpPr>
        <p:spPr>
          <a:xfrm>
            <a:off x="3773346" y="6053560"/>
            <a:ext cx="1614224" cy="307777"/>
          </a:xfrm>
          <a:prstGeom prst="rect">
            <a:avLst/>
          </a:prstGeom>
          <a:noFill/>
        </p:spPr>
        <p:txBody>
          <a:bodyPr wrap="none" lIns="0" tIns="0" rIns="0" bIns="0" rtlCol="0">
            <a:spAutoFit/>
          </a:bodyPr>
          <a:lstStyle/>
          <a:p>
            <a:pPr algn="l"/>
            <a:r>
              <a:rPr lang="en-US" sz="2000" dirty="0"/>
              <a:t>Airplane design</a:t>
            </a:r>
          </a:p>
        </p:txBody>
      </p:sp>
      <p:sp>
        <p:nvSpPr>
          <p:cNvPr id="18" name="TextBox 17">
            <a:extLst>
              <a:ext uri="{FF2B5EF4-FFF2-40B4-BE49-F238E27FC236}">
                <a16:creationId xmlns:a16="http://schemas.microsoft.com/office/drawing/2014/main" id="{2D43650B-FF82-4FCD-1E1C-C57B23E1FB3A}"/>
              </a:ext>
            </a:extLst>
          </p:cNvPr>
          <p:cNvSpPr txBox="1"/>
          <p:nvPr/>
        </p:nvSpPr>
        <p:spPr>
          <a:xfrm>
            <a:off x="6389225" y="6099858"/>
            <a:ext cx="2100768" cy="307777"/>
          </a:xfrm>
          <a:prstGeom prst="rect">
            <a:avLst/>
          </a:prstGeom>
          <a:noFill/>
        </p:spPr>
        <p:txBody>
          <a:bodyPr wrap="none" lIns="0" tIns="0" rIns="0" bIns="0" rtlCol="0">
            <a:spAutoFit/>
          </a:bodyPr>
          <a:lstStyle/>
          <a:p>
            <a:pPr algn="l"/>
            <a:r>
              <a:rPr lang="en-US" sz="2000" dirty="0"/>
              <a:t>Electronic structure </a:t>
            </a:r>
          </a:p>
        </p:txBody>
      </p:sp>
      <p:sp>
        <p:nvSpPr>
          <p:cNvPr id="19" name="TextBox 18">
            <a:extLst>
              <a:ext uri="{FF2B5EF4-FFF2-40B4-BE49-F238E27FC236}">
                <a16:creationId xmlns:a16="http://schemas.microsoft.com/office/drawing/2014/main" id="{6D28C1D0-749B-D882-4CF3-4DDC64965974}"/>
              </a:ext>
            </a:extLst>
          </p:cNvPr>
          <p:cNvSpPr txBox="1"/>
          <p:nvPr/>
        </p:nvSpPr>
        <p:spPr>
          <a:xfrm>
            <a:off x="9329196" y="6111432"/>
            <a:ext cx="1475084" cy="307777"/>
          </a:xfrm>
          <a:prstGeom prst="rect">
            <a:avLst/>
          </a:prstGeom>
          <a:noFill/>
        </p:spPr>
        <p:txBody>
          <a:bodyPr wrap="none" lIns="0" tIns="0" rIns="0" bIns="0" rtlCol="0">
            <a:spAutoFit/>
          </a:bodyPr>
          <a:lstStyle/>
          <a:p>
            <a:pPr algn="l"/>
            <a:r>
              <a:rPr lang="en-US" sz="2000" dirty="0"/>
              <a:t>Tumor growth</a:t>
            </a:r>
          </a:p>
        </p:txBody>
      </p:sp>
      <p:pic>
        <p:nvPicPr>
          <p:cNvPr id="2050" name="Picture 2" descr="DeepMind Has Trained an AI to Control Nuclear Fusion | WIRED">
            <a:extLst>
              <a:ext uri="{FF2B5EF4-FFF2-40B4-BE49-F238E27FC236}">
                <a16:creationId xmlns:a16="http://schemas.microsoft.com/office/drawing/2014/main" id="{9B4831BA-3569-4ACB-3311-293F42F05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649" y="4595150"/>
            <a:ext cx="2092122" cy="1394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eroplane wing model, wind tunnel image - Stock Image - C008/3819 - Science  Photo Library">
            <a:extLst>
              <a:ext uri="{FF2B5EF4-FFF2-40B4-BE49-F238E27FC236}">
                <a16:creationId xmlns:a16="http://schemas.microsoft.com/office/drawing/2014/main" id="{B3B0AE5E-DDB0-FE7C-BDCF-4231854F11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791" b="16582"/>
          <a:stretch/>
        </p:blipFill>
        <p:spPr bwMode="auto">
          <a:xfrm>
            <a:off x="3850592" y="4607398"/>
            <a:ext cx="1462188" cy="1272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antum Complexity Tamed by Machine Learning | Quanta Magazine">
            <a:extLst>
              <a:ext uri="{FF2B5EF4-FFF2-40B4-BE49-F238E27FC236}">
                <a16:creationId xmlns:a16="http://schemas.microsoft.com/office/drawing/2014/main" id="{C97EA222-0F12-7CDC-819B-89970DF02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3321" y="4605758"/>
            <a:ext cx="2029428" cy="12683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ncreatic Cancer Treatment may be improved by using Lab-grown Tumor Models  - QS Study">
            <a:extLst>
              <a:ext uri="{FF2B5EF4-FFF2-40B4-BE49-F238E27FC236}">
                <a16:creationId xmlns:a16="http://schemas.microsoft.com/office/drawing/2014/main" id="{EBF0EF93-720E-91C6-990C-66B8D69C0A8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568" r="17942"/>
          <a:stretch/>
        </p:blipFill>
        <p:spPr bwMode="auto">
          <a:xfrm>
            <a:off x="9236597" y="4585334"/>
            <a:ext cx="1655181" cy="130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483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CE9213-DF05-E84C-E63F-C4D88F8E4858}"/>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EE036015-E879-E1EF-F3DE-F4622EA40A39}"/>
              </a:ext>
            </a:extLst>
          </p:cNvPr>
          <p:cNvSpPr>
            <a:spLocks noGrp="1"/>
          </p:cNvSpPr>
          <p:nvPr>
            <p:ph sz="quarter" idx="10"/>
          </p:nvPr>
        </p:nvSpPr>
        <p:spPr>
          <a:xfrm>
            <a:off x="754321" y="2716544"/>
            <a:ext cx="11018838" cy="2499146"/>
          </a:xfrm>
        </p:spPr>
        <p:txBody>
          <a:bodyPr/>
          <a:lstStyle/>
          <a:p>
            <a:pPr marL="457200" indent="-457200">
              <a:buFont typeface="Arial" panose="020B0604020202020204" pitchFamily="34" charset="0"/>
              <a:buChar char="•"/>
            </a:pPr>
            <a:r>
              <a:rPr lang="en-US" dirty="0"/>
              <a:t>Introduction Deep Learning Hammers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Molecular Simulation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Neural PDE Solving</a:t>
            </a:r>
          </a:p>
        </p:txBody>
      </p:sp>
      <p:pic>
        <p:nvPicPr>
          <p:cNvPr id="1026" name="Picture 2" descr="You Don't Need Coursera to Get Started with Machine Learning | The Official  Blog of BigML.com">
            <a:extLst>
              <a:ext uri="{FF2B5EF4-FFF2-40B4-BE49-F238E27FC236}">
                <a16:creationId xmlns:a16="http://schemas.microsoft.com/office/drawing/2014/main" id="{1CCB29BB-FAA6-A699-C4B0-56D743150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579" y="2094614"/>
            <a:ext cx="2665509" cy="38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371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Johannes Brandstetter (@jbrandi6) | Twitter">
            <a:extLst>
              <a:ext uri="{FF2B5EF4-FFF2-40B4-BE49-F238E27FC236}">
                <a16:creationId xmlns:a16="http://schemas.microsoft.com/office/drawing/2014/main" id="{FFD09E74-1E61-A648-8E34-7CBBEBE223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21" t="3044" r="32652" b="28869"/>
          <a:stretch/>
        </p:blipFill>
        <p:spPr bwMode="auto">
          <a:xfrm>
            <a:off x="3085264" y="1952220"/>
            <a:ext cx="2251980" cy="290255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8807CAB-B06B-434E-B730-216A33207752}"/>
              </a:ext>
            </a:extLst>
          </p:cNvPr>
          <p:cNvGrpSpPr/>
          <p:nvPr/>
        </p:nvGrpSpPr>
        <p:grpSpPr>
          <a:xfrm>
            <a:off x="7016587" y="2029625"/>
            <a:ext cx="2092213" cy="2939971"/>
            <a:chOff x="4102314" y="0"/>
            <a:chExt cx="4586287" cy="6858000"/>
          </a:xfrm>
        </p:grpSpPr>
        <p:sp>
          <p:nvSpPr>
            <p:cNvPr id="16" name="TextBox 15">
              <a:extLst>
                <a:ext uri="{FF2B5EF4-FFF2-40B4-BE49-F238E27FC236}">
                  <a16:creationId xmlns:a16="http://schemas.microsoft.com/office/drawing/2014/main" id="{9B40EF31-EB17-854B-BEAC-2C3890953DDA}"/>
                </a:ext>
              </a:extLst>
            </p:cNvPr>
            <p:cNvSpPr txBox="1"/>
            <p:nvPr/>
          </p:nvSpPr>
          <p:spPr>
            <a:xfrm>
              <a:off x="4422918" y="1959720"/>
              <a:ext cx="1309782" cy="369332"/>
            </a:xfrm>
            <a:prstGeom prst="rect">
              <a:avLst/>
            </a:prstGeom>
            <a:noFill/>
          </p:spPr>
          <p:txBody>
            <a:bodyPr wrap="none" rtlCol="0">
              <a:spAutoFit/>
            </a:bodyPr>
            <a:lstStyle/>
            <a:p>
              <a:r>
                <a:rPr lang="en-US" dirty="0"/>
                <a:t>Erik </a:t>
              </a:r>
              <a:r>
                <a:rPr lang="en-US" dirty="0" err="1"/>
                <a:t>Bekkers</a:t>
              </a:r>
              <a:endParaRPr lang="en-US" dirty="0"/>
            </a:p>
          </p:txBody>
        </p:sp>
        <p:pic>
          <p:nvPicPr>
            <p:cNvPr id="2050" name="Picture 2" descr="About - Daniel Worrall">
              <a:extLst>
                <a:ext uri="{FF2B5EF4-FFF2-40B4-BE49-F238E27FC236}">
                  <a16:creationId xmlns:a16="http://schemas.microsoft.com/office/drawing/2014/main" id="{020D1591-C4F9-BA45-8861-2176B03E5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14" y="0"/>
              <a:ext cx="458628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0C07C9D8-C860-1DDE-ADA7-D181C32EAC6F}"/>
              </a:ext>
            </a:extLst>
          </p:cNvPr>
          <p:cNvSpPr>
            <a:spLocks noGrp="1"/>
          </p:cNvSpPr>
          <p:nvPr>
            <p:ph type="title"/>
          </p:nvPr>
        </p:nvSpPr>
        <p:spPr/>
        <p:txBody>
          <a:bodyPr/>
          <a:lstStyle/>
          <a:p>
            <a:r>
              <a:rPr lang="en-US" dirty="0" err="1"/>
              <a:t>Briilant</a:t>
            </a:r>
            <a:r>
              <a:rPr lang="en-US" dirty="0"/>
              <a:t> Minds Neural PDE Solvers</a:t>
            </a:r>
          </a:p>
        </p:txBody>
      </p:sp>
      <p:sp>
        <p:nvSpPr>
          <p:cNvPr id="4" name="TextBox 3">
            <a:extLst>
              <a:ext uri="{FF2B5EF4-FFF2-40B4-BE49-F238E27FC236}">
                <a16:creationId xmlns:a16="http://schemas.microsoft.com/office/drawing/2014/main" id="{1E24E39B-837D-4D26-25C7-92071FD1B250}"/>
              </a:ext>
            </a:extLst>
          </p:cNvPr>
          <p:cNvSpPr txBox="1"/>
          <p:nvPr/>
        </p:nvSpPr>
        <p:spPr>
          <a:xfrm>
            <a:off x="3054284" y="5165888"/>
            <a:ext cx="2340962" cy="307777"/>
          </a:xfrm>
          <a:prstGeom prst="rect">
            <a:avLst/>
          </a:prstGeom>
          <a:noFill/>
        </p:spPr>
        <p:txBody>
          <a:bodyPr wrap="none" lIns="0" tIns="0" rIns="0" bIns="0" rtlCol="0">
            <a:spAutoFit/>
          </a:bodyPr>
          <a:lstStyle/>
          <a:p>
            <a:pPr algn="l"/>
            <a:r>
              <a:rPr lang="en-US" sz="2000" dirty="0"/>
              <a:t>Johannes </a:t>
            </a:r>
            <a:r>
              <a:rPr lang="en-US" sz="2000" dirty="0" err="1"/>
              <a:t>Brandstetter</a:t>
            </a:r>
            <a:endParaRPr lang="en-US" sz="2000" dirty="0"/>
          </a:p>
        </p:txBody>
      </p:sp>
      <p:sp>
        <p:nvSpPr>
          <p:cNvPr id="5" name="TextBox 4">
            <a:extLst>
              <a:ext uri="{FF2B5EF4-FFF2-40B4-BE49-F238E27FC236}">
                <a16:creationId xmlns:a16="http://schemas.microsoft.com/office/drawing/2014/main" id="{674B938E-303F-A856-EEC3-8A2933BB7830}"/>
              </a:ext>
            </a:extLst>
          </p:cNvPr>
          <p:cNvSpPr txBox="1"/>
          <p:nvPr/>
        </p:nvSpPr>
        <p:spPr>
          <a:xfrm>
            <a:off x="7220932" y="5307290"/>
            <a:ext cx="1487587" cy="307777"/>
          </a:xfrm>
          <a:prstGeom prst="rect">
            <a:avLst/>
          </a:prstGeom>
          <a:noFill/>
        </p:spPr>
        <p:txBody>
          <a:bodyPr wrap="none" lIns="0" tIns="0" rIns="0" bIns="0" rtlCol="0">
            <a:spAutoFit/>
          </a:bodyPr>
          <a:lstStyle/>
          <a:p>
            <a:pPr algn="l"/>
            <a:r>
              <a:rPr lang="en-US" sz="2000" dirty="0"/>
              <a:t>Daniel Worrall</a:t>
            </a:r>
          </a:p>
        </p:txBody>
      </p:sp>
    </p:spTree>
    <p:extLst>
      <p:ext uri="{BB962C8B-B14F-4D97-AF65-F5344CB8AC3E}">
        <p14:creationId xmlns:p14="http://schemas.microsoft.com/office/powerpoint/2010/main" val="4292755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2AEC-2542-28F3-EAFA-38C6BAB7BF58}"/>
              </a:ext>
            </a:extLst>
          </p:cNvPr>
          <p:cNvSpPr>
            <a:spLocks noGrp="1"/>
          </p:cNvSpPr>
          <p:nvPr>
            <p:ph type="title"/>
          </p:nvPr>
        </p:nvSpPr>
        <p:spPr/>
        <p:txBody>
          <a:bodyPr/>
          <a:lstStyle/>
          <a:p>
            <a:r>
              <a:rPr lang="en-US" dirty="0"/>
              <a:t>Numerical Solvers</a:t>
            </a:r>
          </a:p>
        </p:txBody>
      </p:sp>
      <p:sp>
        <p:nvSpPr>
          <p:cNvPr id="3" name="TextBox 2">
            <a:extLst>
              <a:ext uri="{FF2B5EF4-FFF2-40B4-BE49-F238E27FC236}">
                <a16:creationId xmlns:a16="http://schemas.microsoft.com/office/drawing/2014/main" id="{762E1FCD-D877-A8E2-071E-729CD7E21B95}"/>
              </a:ext>
            </a:extLst>
          </p:cNvPr>
          <p:cNvSpPr txBox="1"/>
          <p:nvPr/>
        </p:nvSpPr>
        <p:spPr>
          <a:xfrm>
            <a:off x="708205" y="1539791"/>
            <a:ext cx="3997761" cy="5232202"/>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Requirements:</a:t>
            </a:r>
          </a:p>
          <a:p>
            <a:pPr marL="800100" lvl="1" indent="-342900">
              <a:buFont typeface="Arial" panose="020B0604020202020204" pitchFamily="34" charset="0"/>
              <a:buChar char="•"/>
            </a:pPr>
            <a:r>
              <a:rPr lang="en-US" sz="2000" dirty="0"/>
              <a:t>Accuracy </a:t>
            </a:r>
          </a:p>
          <a:p>
            <a:pPr marL="800100" lvl="1" indent="-342900">
              <a:buFont typeface="Arial" panose="020B0604020202020204" pitchFamily="34" charset="0"/>
              <a:buChar char="•"/>
            </a:pPr>
            <a:r>
              <a:rPr lang="en-US" sz="2000" dirty="0"/>
              <a:t>Stability over long rollouts</a:t>
            </a:r>
          </a:p>
          <a:p>
            <a:pPr marL="800100" lvl="1" indent="-342900">
              <a:buFont typeface="Arial" panose="020B0604020202020204" pitchFamily="34" charset="0"/>
              <a:buChar char="•"/>
            </a:pPr>
            <a:r>
              <a:rPr lang="en-US" sz="2000" dirty="0"/>
              <a:t>Speed</a:t>
            </a:r>
          </a:p>
          <a:p>
            <a:pPr marL="800100" lvl="1" indent="-342900">
              <a:buFont typeface="Arial" panose="020B0604020202020204" pitchFamily="34" charset="0"/>
              <a:buChar char="•"/>
            </a:pPr>
            <a:r>
              <a:rPr lang="en-US" sz="2000" dirty="0"/>
              <a:t>Computational cost</a:t>
            </a:r>
          </a:p>
          <a:p>
            <a:pPr marL="800100" lvl="1" indent="-342900">
              <a:buFont typeface="Arial" panose="020B0604020202020204" pitchFamily="34" charset="0"/>
              <a:buChar char="•"/>
            </a:pPr>
            <a:r>
              <a:rPr lang="en-US" sz="2000" dirty="0"/>
              <a:t>Easy to use</a:t>
            </a:r>
          </a:p>
          <a:p>
            <a:pPr marL="800100" lvl="1" indent="-342900">
              <a:buFont typeface="Arial" panose="020B0604020202020204" pitchFamily="34" charset="0"/>
              <a:buChar char="•"/>
            </a:pPr>
            <a:r>
              <a:rPr lang="en-US" sz="2000" dirty="0"/>
              <a:t>Uncertainty quantification</a:t>
            </a:r>
          </a:p>
          <a:p>
            <a:pPr marL="800100" lvl="1" indent="-342900">
              <a:buFont typeface="Arial" panose="020B0604020202020204" pitchFamily="34" charset="0"/>
              <a:buChar char="•"/>
            </a:pPr>
            <a:r>
              <a:rPr lang="en-US" sz="2000" dirty="0"/>
              <a:t>Generalize across:</a:t>
            </a:r>
          </a:p>
          <a:p>
            <a:pPr marL="1257300" lvl="2" indent="-342900">
              <a:buFont typeface="Arial" panose="020B0604020202020204" pitchFamily="34" charset="0"/>
              <a:buChar char="•"/>
            </a:pPr>
            <a:r>
              <a:rPr lang="en-US" sz="2000" dirty="0"/>
              <a:t>Initial conditions</a:t>
            </a:r>
          </a:p>
          <a:p>
            <a:pPr marL="1257300" lvl="2" indent="-342900">
              <a:buFont typeface="Arial" panose="020B0604020202020204" pitchFamily="34" charset="0"/>
              <a:buChar char="•"/>
            </a:pPr>
            <a:r>
              <a:rPr lang="en-US" sz="2000" dirty="0"/>
              <a:t>Boundary conditions</a:t>
            </a:r>
          </a:p>
          <a:p>
            <a:pPr marL="1257300" lvl="2" indent="-342900">
              <a:buFont typeface="Arial" panose="020B0604020202020204" pitchFamily="34" charset="0"/>
              <a:buChar char="•"/>
            </a:pPr>
            <a:r>
              <a:rPr lang="en-US" sz="2000" dirty="0"/>
              <a:t>PDE parameters</a:t>
            </a:r>
          </a:p>
          <a:p>
            <a:pPr marL="1257300" lvl="2" indent="-342900">
              <a:buFont typeface="Arial" panose="020B0604020202020204" pitchFamily="34" charset="0"/>
              <a:buChar char="•"/>
            </a:pPr>
            <a:r>
              <a:rPr lang="en-US" sz="2000" dirty="0"/>
              <a:t>Integration grid resolution</a:t>
            </a:r>
          </a:p>
          <a:p>
            <a:pPr marL="1257300" lvl="2" indent="-342900">
              <a:buFont typeface="Arial" panose="020B0604020202020204" pitchFamily="34" charset="0"/>
              <a:buChar char="•"/>
            </a:pPr>
            <a:r>
              <a:rPr lang="en-US" sz="2000" dirty="0"/>
              <a:t>Integration grid regularity</a:t>
            </a:r>
          </a:p>
          <a:p>
            <a:pPr marL="1257300" lvl="2" indent="-342900">
              <a:buFont typeface="Arial" panose="020B0604020202020204" pitchFamily="34" charset="0"/>
              <a:buChar char="•"/>
            </a:pPr>
            <a:r>
              <a:rPr lang="en-US" sz="2000" dirty="0"/>
              <a:t>Geometry</a:t>
            </a:r>
          </a:p>
          <a:p>
            <a:pPr marL="1257300" lvl="2" indent="-342900">
              <a:buFont typeface="Arial" panose="020B0604020202020204" pitchFamily="34" charset="0"/>
              <a:buChar char="•"/>
            </a:pPr>
            <a:r>
              <a:rPr lang="en-US" sz="2000" dirty="0"/>
              <a:t>Topology</a:t>
            </a:r>
          </a:p>
          <a:p>
            <a:pPr marL="1257300" lvl="2" indent="-342900">
              <a:buFont typeface="Arial" panose="020B0604020202020204" pitchFamily="34" charset="0"/>
              <a:buChar char="•"/>
            </a:pPr>
            <a:r>
              <a:rPr lang="en-US" sz="2000" dirty="0"/>
              <a:t>Dimensionality</a:t>
            </a:r>
          </a:p>
          <a:p>
            <a:pPr marL="800100" lvl="1" indent="-342900">
              <a:buFont typeface="Arial" panose="020B0604020202020204" pitchFamily="34" charset="0"/>
              <a:buChar char="•"/>
            </a:pPr>
            <a:r>
              <a:rPr lang="en-US" sz="2000" dirty="0"/>
              <a:t>… </a:t>
            </a:r>
          </a:p>
        </p:txBody>
      </p:sp>
      <p:pic>
        <p:nvPicPr>
          <p:cNvPr id="1028" name="Picture 4">
            <a:extLst>
              <a:ext uri="{FF2B5EF4-FFF2-40B4-BE49-F238E27FC236}">
                <a16:creationId xmlns:a16="http://schemas.microsoft.com/office/drawing/2014/main" id="{ADD5E083-9E3A-406B-84AC-34C8201D2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1800">
            <a:off x="7551676" y="416689"/>
            <a:ext cx="2494711" cy="372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ational Partial Differential Equations Using MATLAB®  book cover">
            <a:extLst>
              <a:ext uri="{FF2B5EF4-FFF2-40B4-BE49-F238E27FC236}">
                <a16:creationId xmlns:a16="http://schemas.microsoft.com/office/drawing/2014/main" id="{73E935B9-CE77-B95E-9CCF-60B43119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273" y="1471030"/>
            <a:ext cx="228600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B197B4-DE87-7809-696D-CEE0E20CD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025" y="3009418"/>
            <a:ext cx="2426840" cy="368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9741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3D02-67E3-D541-9EE9-039CADFD2096}"/>
              </a:ext>
            </a:extLst>
          </p:cNvPr>
          <p:cNvSpPr>
            <a:spLocks noGrp="1"/>
          </p:cNvSpPr>
          <p:nvPr>
            <p:ph type="title"/>
          </p:nvPr>
        </p:nvSpPr>
        <p:spPr/>
        <p:txBody>
          <a:bodyPr/>
          <a:lstStyle/>
          <a:p>
            <a:r>
              <a:rPr lang="en-US" dirty="0"/>
              <a:t>Solving PDEs with GNNs</a:t>
            </a:r>
          </a:p>
        </p:txBody>
      </p:sp>
      <p:pic>
        <p:nvPicPr>
          <p:cNvPr id="3" name="Picture 2">
            <a:extLst>
              <a:ext uri="{FF2B5EF4-FFF2-40B4-BE49-F238E27FC236}">
                <a16:creationId xmlns:a16="http://schemas.microsoft.com/office/drawing/2014/main" id="{B38F69EA-00D8-924C-BCE9-C4DE907DCD65}"/>
              </a:ext>
            </a:extLst>
          </p:cNvPr>
          <p:cNvPicPr>
            <a:picLocks noChangeAspect="1"/>
          </p:cNvPicPr>
          <p:nvPr/>
        </p:nvPicPr>
        <p:blipFill>
          <a:blip r:embed="rId2"/>
          <a:stretch>
            <a:fillRect/>
          </a:stretch>
        </p:blipFill>
        <p:spPr>
          <a:xfrm>
            <a:off x="1064870" y="2447546"/>
            <a:ext cx="10212729" cy="1056489"/>
          </a:xfrm>
          <a:prstGeom prst="rect">
            <a:avLst/>
          </a:prstGeom>
        </p:spPr>
      </p:pic>
      <p:sp>
        <p:nvSpPr>
          <p:cNvPr id="4" name="TextBox 3">
            <a:extLst>
              <a:ext uri="{FF2B5EF4-FFF2-40B4-BE49-F238E27FC236}">
                <a16:creationId xmlns:a16="http://schemas.microsoft.com/office/drawing/2014/main" id="{F6A891AE-338C-3F41-9B49-7DDDA61ED122}"/>
              </a:ext>
            </a:extLst>
          </p:cNvPr>
          <p:cNvSpPr txBox="1"/>
          <p:nvPr/>
        </p:nvSpPr>
        <p:spPr>
          <a:xfrm>
            <a:off x="775504" y="1840375"/>
            <a:ext cx="2615011" cy="307777"/>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Formulation of a PDE:</a:t>
            </a:r>
          </a:p>
        </p:txBody>
      </p:sp>
      <p:sp>
        <p:nvSpPr>
          <p:cNvPr id="5" name="TextBox 4">
            <a:extLst>
              <a:ext uri="{FF2B5EF4-FFF2-40B4-BE49-F238E27FC236}">
                <a16:creationId xmlns:a16="http://schemas.microsoft.com/office/drawing/2014/main" id="{D7F6ED21-09D9-204C-8646-ED03C4E2952C}"/>
              </a:ext>
            </a:extLst>
          </p:cNvPr>
          <p:cNvSpPr txBox="1"/>
          <p:nvPr/>
        </p:nvSpPr>
        <p:spPr>
          <a:xfrm>
            <a:off x="891251" y="3993266"/>
            <a:ext cx="4422108" cy="307777"/>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Special case: PDE in conservation form:</a:t>
            </a:r>
          </a:p>
        </p:txBody>
      </p:sp>
      <p:sp>
        <p:nvSpPr>
          <p:cNvPr id="6" name="TextBox 5">
            <a:extLst>
              <a:ext uri="{FF2B5EF4-FFF2-40B4-BE49-F238E27FC236}">
                <a16:creationId xmlns:a16="http://schemas.microsoft.com/office/drawing/2014/main" id="{528A11A2-B41E-EE40-854E-2FB7816610DD}"/>
              </a:ext>
            </a:extLst>
          </p:cNvPr>
          <p:cNvSpPr txBox="1"/>
          <p:nvPr/>
        </p:nvSpPr>
        <p:spPr>
          <a:xfrm>
            <a:off x="1585732" y="4664597"/>
            <a:ext cx="65" cy="307777"/>
          </a:xfrm>
          <a:prstGeom prst="rect">
            <a:avLst/>
          </a:prstGeom>
          <a:noFill/>
        </p:spPr>
        <p:txBody>
          <a:bodyPr wrap="none" lIns="0" tIns="0" rIns="0" bIns="0" rtlCol="0">
            <a:spAutoFit/>
          </a:bodyPr>
          <a:lstStyle/>
          <a:p>
            <a:pPr algn="l"/>
            <a:endParaRPr lang="en-US" sz="2000" dirty="0" err="1"/>
          </a:p>
        </p:txBody>
      </p:sp>
      <p:pic>
        <p:nvPicPr>
          <p:cNvPr id="7" name="Picture 6">
            <a:extLst>
              <a:ext uri="{FF2B5EF4-FFF2-40B4-BE49-F238E27FC236}">
                <a16:creationId xmlns:a16="http://schemas.microsoft.com/office/drawing/2014/main" id="{1AD77F26-D297-1543-A071-D72961D7451B}"/>
              </a:ext>
            </a:extLst>
          </p:cNvPr>
          <p:cNvPicPr>
            <a:picLocks noChangeAspect="1"/>
          </p:cNvPicPr>
          <p:nvPr/>
        </p:nvPicPr>
        <p:blipFill>
          <a:blip r:embed="rId3"/>
          <a:stretch>
            <a:fillRect/>
          </a:stretch>
        </p:blipFill>
        <p:spPr>
          <a:xfrm>
            <a:off x="1175232" y="4539297"/>
            <a:ext cx="2702287" cy="556617"/>
          </a:xfrm>
          <a:prstGeom prst="rect">
            <a:avLst/>
          </a:prstGeom>
        </p:spPr>
      </p:pic>
      <p:pic>
        <p:nvPicPr>
          <p:cNvPr id="8" name="Picture 7">
            <a:extLst>
              <a:ext uri="{FF2B5EF4-FFF2-40B4-BE49-F238E27FC236}">
                <a16:creationId xmlns:a16="http://schemas.microsoft.com/office/drawing/2014/main" id="{230FB2D0-B670-7345-86D3-2C02C5E116F5}"/>
              </a:ext>
            </a:extLst>
          </p:cNvPr>
          <p:cNvPicPr>
            <a:picLocks noChangeAspect="1"/>
          </p:cNvPicPr>
          <p:nvPr/>
        </p:nvPicPr>
        <p:blipFill>
          <a:blip r:embed="rId4"/>
          <a:stretch>
            <a:fillRect/>
          </a:stretch>
        </p:blipFill>
        <p:spPr>
          <a:xfrm>
            <a:off x="5316879" y="5523328"/>
            <a:ext cx="3387283" cy="761482"/>
          </a:xfrm>
          <a:prstGeom prst="rect">
            <a:avLst/>
          </a:prstGeom>
        </p:spPr>
      </p:pic>
      <p:pic>
        <p:nvPicPr>
          <p:cNvPr id="1026" name="Picture 2">
            <a:extLst>
              <a:ext uri="{FF2B5EF4-FFF2-40B4-BE49-F238E27FC236}">
                <a16:creationId xmlns:a16="http://schemas.microsoft.com/office/drawing/2014/main" id="{4EACC182-ABD0-8A44-88F3-021118B58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097" y="4896091"/>
            <a:ext cx="2407116" cy="1810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01C8F6-3794-4546-B3D9-6783E80ECC5C}"/>
              </a:ext>
            </a:extLst>
          </p:cNvPr>
          <p:cNvSpPr txBox="1"/>
          <p:nvPr/>
        </p:nvSpPr>
        <p:spPr>
          <a:xfrm>
            <a:off x="925974" y="5648445"/>
            <a:ext cx="4093300" cy="615553"/>
          </a:xfrm>
          <a:prstGeom prst="rect">
            <a:avLst/>
          </a:prstGeom>
          <a:noFill/>
        </p:spPr>
        <p:txBody>
          <a:bodyPr wrap="none" lIns="0" tIns="0" rIns="0" bIns="0" rtlCol="0">
            <a:spAutoFit/>
          </a:bodyPr>
          <a:lstStyle/>
          <a:p>
            <a:pPr algn="l"/>
            <a:r>
              <a:rPr lang="en-US" sz="2000" dirty="0"/>
              <a:t>(change in u is stuff flowing into region </a:t>
            </a:r>
            <a:br>
              <a:rPr lang="en-US" sz="2000" dirty="0"/>
            </a:br>
            <a:r>
              <a:rPr lang="en-US" sz="2000" dirty="0"/>
              <a:t>minus stuff flowing out of that region)</a:t>
            </a:r>
          </a:p>
        </p:txBody>
      </p:sp>
    </p:spTree>
    <p:extLst>
      <p:ext uri="{BB962C8B-B14F-4D97-AF65-F5344CB8AC3E}">
        <p14:creationId xmlns:p14="http://schemas.microsoft.com/office/powerpoint/2010/main" val="32300770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B4FA-9AD4-170C-4283-D634A6972A3C}"/>
              </a:ext>
            </a:extLst>
          </p:cNvPr>
          <p:cNvSpPr>
            <a:spLocks noGrp="1"/>
          </p:cNvSpPr>
          <p:nvPr>
            <p:ph type="title"/>
          </p:nvPr>
        </p:nvSpPr>
        <p:spPr/>
        <p:txBody>
          <a:bodyPr/>
          <a:lstStyle/>
          <a:p>
            <a:r>
              <a:rPr lang="en-US" dirty="0"/>
              <a:t>Numerical Solvers</a:t>
            </a:r>
          </a:p>
        </p:txBody>
      </p:sp>
      <p:sp>
        <p:nvSpPr>
          <p:cNvPr id="3" name="TextBox 2">
            <a:extLst>
              <a:ext uri="{FF2B5EF4-FFF2-40B4-BE49-F238E27FC236}">
                <a16:creationId xmlns:a16="http://schemas.microsoft.com/office/drawing/2014/main" id="{336E6AE5-FE18-72DD-5892-4CB2650A223B}"/>
              </a:ext>
            </a:extLst>
          </p:cNvPr>
          <p:cNvSpPr txBox="1"/>
          <p:nvPr/>
        </p:nvSpPr>
        <p:spPr>
          <a:xfrm>
            <a:off x="856526" y="3368232"/>
            <a:ext cx="3510192" cy="1846659"/>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Classical PDE solvers:</a:t>
            </a:r>
          </a:p>
          <a:p>
            <a:pPr marL="800100" lvl="1" indent="-342900">
              <a:buFont typeface="Arial" panose="020B0604020202020204" pitchFamily="34" charset="0"/>
              <a:buChar char="•"/>
            </a:pPr>
            <a:r>
              <a:rPr lang="en-US" sz="2000" dirty="0"/>
              <a:t>Grids and cells</a:t>
            </a:r>
          </a:p>
          <a:p>
            <a:pPr marL="800100" lvl="1" indent="-342900">
              <a:buFont typeface="Arial" panose="020B0604020202020204" pitchFamily="34" charset="0"/>
              <a:buChar char="•"/>
            </a:pPr>
            <a:r>
              <a:rPr lang="en-US" sz="2000" dirty="0"/>
              <a:t>Method of lines</a:t>
            </a:r>
          </a:p>
          <a:p>
            <a:pPr marL="800100" lvl="1" indent="-342900">
              <a:buFont typeface="Arial" panose="020B0604020202020204" pitchFamily="34" charset="0"/>
              <a:buChar char="•"/>
            </a:pPr>
            <a:r>
              <a:rPr lang="en-US" sz="2000" dirty="0"/>
              <a:t>Finite Difference methods</a:t>
            </a:r>
          </a:p>
          <a:p>
            <a:pPr marL="800100" lvl="1" indent="-342900">
              <a:buFont typeface="Arial" panose="020B0604020202020204" pitchFamily="34" charset="0"/>
              <a:buChar char="•"/>
            </a:pPr>
            <a:r>
              <a:rPr lang="en-US" sz="2000" dirty="0"/>
              <a:t>Finite volume methods</a:t>
            </a:r>
          </a:p>
          <a:p>
            <a:pPr marL="800100" lvl="1" indent="-342900">
              <a:buFont typeface="Arial" panose="020B0604020202020204" pitchFamily="34" charset="0"/>
              <a:buChar char="•"/>
            </a:pPr>
            <a:r>
              <a:rPr lang="en-US" sz="2000" dirty="0"/>
              <a:t>…</a:t>
            </a:r>
          </a:p>
        </p:txBody>
      </p:sp>
      <p:sp>
        <p:nvSpPr>
          <p:cNvPr id="4" name="TextBox 3">
            <a:extLst>
              <a:ext uri="{FF2B5EF4-FFF2-40B4-BE49-F238E27FC236}">
                <a16:creationId xmlns:a16="http://schemas.microsoft.com/office/drawing/2014/main" id="{97720F58-5F4D-95D9-93F3-C3E4E6BBD248}"/>
              </a:ext>
            </a:extLst>
          </p:cNvPr>
          <p:cNvSpPr txBox="1"/>
          <p:nvPr/>
        </p:nvSpPr>
        <p:spPr>
          <a:xfrm>
            <a:off x="844951" y="5463251"/>
            <a:ext cx="3522696" cy="1231106"/>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Neural PDE solvers:</a:t>
            </a:r>
          </a:p>
          <a:p>
            <a:pPr marL="800100" lvl="1" indent="-342900">
              <a:buFont typeface="Arial" panose="020B0604020202020204" pitchFamily="34" charset="0"/>
              <a:buChar char="•"/>
            </a:pPr>
            <a:r>
              <a:rPr lang="en-US" sz="2000" dirty="0"/>
              <a:t>Neural operator methods</a:t>
            </a:r>
          </a:p>
          <a:p>
            <a:pPr marL="800100" lvl="1" indent="-342900">
              <a:buFont typeface="Arial" panose="020B0604020202020204" pitchFamily="34" charset="0"/>
              <a:buChar char="•"/>
            </a:pPr>
            <a:r>
              <a:rPr lang="en-US" sz="2000" dirty="0"/>
              <a:t>Autoregressive methods</a:t>
            </a:r>
          </a:p>
          <a:p>
            <a:pPr algn="l"/>
            <a:endParaRPr lang="en-US" sz="2000" dirty="0"/>
          </a:p>
        </p:txBody>
      </p:sp>
      <p:grpSp>
        <p:nvGrpSpPr>
          <p:cNvPr id="11" name="Group 10">
            <a:extLst>
              <a:ext uri="{FF2B5EF4-FFF2-40B4-BE49-F238E27FC236}">
                <a16:creationId xmlns:a16="http://schemas.microsoft.com/office/drawing/2014/main" id="{2D8BE7D7-5D8B-CC7E-E9E7-AE9C382FA66F}"/>
              </a:ext>
            </a:extLst>
          </p:cNvPr>
          <p:cNvGrpSpPr/>
          <p:nvPr/>
        </p:nvGrpSpPr>
        <p:grpSpPr>
          <a:xfrm>
            <a:off x="6331353" y="3717173"/>
            <a:ext cx="5484953" cy="2840287"/>
            <a:chOff x="381965" y="3890793"/>
            <a:chExt cx="5484953" cy="2840287"/>
          </a:xfrm>
        </p:grpSpPr>
        <p:pic>
          <p:nvPicPr>
            <p:cNvPr id="6" name="Picture 5">
              <a:extLst>
                <a:ext uri="{FF2B5EF4-FFF2-40B4-BE49-F238E27FC236}">
                  <a16:creationId xmlns:a16="http://schemas.microsoft.com/office/drawing/2014/main" id="{7BF4BD1C-A396-0C72-2BCF-DE2E8B80F60C}"/>
                </a:ext>
              </a:extLst>
            </p:cNvPr>
            <p:cNvPicPr>
              <a:picLocks noChangeAspect="1"/>
            </p:cNvPicPr>
            <p:nvPr/>
          </p:nvPicPr>
          <p:blipFill>
            <a:blip r:embed="rId2"/>
            <a:stretch>
              <a:fillRect/>
            </a:stretch>
          </p:blipFill>
          <p:spPr>
            <a:xfrm>
              <a:off x="3229257" y="3890793"/>
              <a:ext cx="2511787" cy="444892"/>
            </a:xfrm>
            <a:prstGeom prst="rect">
              <a:avLst/>
            </a:prstGeom>
          </p:spPr>
        </p:pic>
        <p:pic>
          <p:nvPicPr>
            <p:cNvPr id="9" name="Picture 8">
              <a:extLst>
                <a:ext uri="{FF2B5EF4-FFF2-40B4-BE49-F238E27FC236}">
                  <a16:creationId xmlns:a16="http://schemas.microsoft.com/office/drawing/2014/main" id="{74C7D81B-B419-1874-02E3-4F55CBC09802}"/>
                </a:ext>
              </a:extLst>
            </p:cNvPr>
            <p:cNvPicPr>
              <a:picLocks noChangeAspect="1"/>
            </p:cNvPicPr>
            <p:nvPr/>
          </p:nvPicPr>
          <p:blipFill>
            <a:blip r:embed="rId3"/>
            <a:stretch>
              <a:fillRect/>
            </a:stretch>
          </p:blipFill>
          <p:spPr>
            <a:xfrm>
              <a:off x="3276920" y="4201609"/>
              <a:ext cx="2589998" cy="2484779"/>
            </a:xfrm>
            <a:prstGeom prst="rect">
              <a:avLst/>
            </a:prstGeom>
          </p:spPr>
        </p:pic>
        <p:pic>
          <p:nvPicPr>
            <p:cNvPr id="10" name="Picture 9">
              <a:extLst>
                <a:ext uri="{FF2B5EF4-FFF2-40B4-BE49-F238E27FC236}">
                  <a16:creationId xmlns:a16="http://schemas.microsoft.com/office/drawing/2014/main" id="{C60303C5-9249-673F-4D67-3F6A1A74A9F0}"/>
                </a:ext>
              </a:extLst>
            </p:cNvPr>
            <p:cNvPicPr>
              <a:picLocks noChangeAspect="1"/>
            </p:cNvPicPr>
            <p:nvPr/>
          </p:nvPicPr>
          <p:blipFill>
            <a:blip r:embed="rId4"/>
            <a:stretch>
              <a:fillRect/>
            </a:stretch>
          </p:blipFill>
          <p:spPr>
            <a:xfrm>
              <a:off x="381965" y="4525701"/>
              <a:ext cx="2909759" cy="2205379"/>
            </a:xfrm>
            <a:prstGeom prst="rect">
              <a:avLst/>
            </a:prstGeom>
          </p:spPr>
        </p:pic>
        <p:pic>
          <p:nvPicPr>
            <p:cNvPr id="5" name="Picture 4">
              <a:extLst>
                <a:ext uri="{FF2B5EF4-FFF2-40B4-BE49-F238E27FC236}">
                  <a16:creationId xmlns:a16="http://schemas.microsoft.com/office/drawing/2014/main" id="{73D9AE6C-F49F-F84F-D358-750E6B7588B7}"/>
                </a:ext>
              </a:extLst>
            </p:cNvPr>
            <p:cNvPicPr>
              <a:picLocks noChangeAspect="1"/>
            </p:cNvPicPr>
            <p:nvPr/>
          </p:nvPicPr>
          <p:blipFill>
            <a:blip r:embed="rId5"/>
            <a:stretch>
              <a:fillRect/>
            </a:stretch>
          </p:blipFill>
          <p:spPr>
            <a:xfrm>
              <a:off x="841738" y="3900669"/>
              <a:ext cx="1805235" cy="500364"/>
            </a:xfrm>
            <a:prstGeom prst="rect">
              <a:avLst/>
            </a:prstGeom>
          </p:spPr>
        </p:pic>
      </p:grpSp>
      <p:sp>
        <p:nvSpPr>
          <p:cNvPr id="13" name="TextBox 12">
            <a:extLst>
              <a:ext uri="{FF2B5EF4-FFF2-40B4-BE49-F238E27FC236}">
                <a16:creationId xmlns:a16="http://schemas.microsoft.com/office/drawing/2014/main" id="{8FCB727B-BE4A-E1E2-EEA6-15AECDF65C98}"/>
              </a:ext>
            </a:extLst>
          </p:cNvPr>
          <p:cNvSpPr txBox="1"/>
          <p:nvPr/>
        </p:nvSpPr>
        <p:spPr>
          <a:xfrm>
            <a:off x="831230" y="1617354"/>
            <a:ext cx="10759099" cy="1538883"/>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Lots of very good solvers around specialized for certain equations (splitter field)</a:t>
            </a:r>
          </a:p>
          <a:p>
            <a:pPr marL="342900" indent="-342900" algn="l">
              <a:buFont typeface="Arial" panose="020B0604020202020204" pitchFamily="34" charset="0"/>
              <a:buChar char="•"/>
            </a:pPr>
            <a:r>
              <a:rPr lang="en-US" sz="2000" dirty="0"/>
              <a:t>Often, these solvers are very expensive to run (however, they often come with error guarantees)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dirty="0"/>
              <a:t>Neural solvers learn to solve from “data” (from classical solvers) and then generalize to new context.</a:t>
            </a:r>
          </a:p>
          <a:p>
            <a:pPr algn="l"/>
            <a:r>
              <a:rPr lang="en-US" sz="2000" dirty="0"/>
              <a:t> </a:t>
            </a:r>
          </a:p>
        </p:txBody>
      </p:sp>
    </p:spTree>
    <p:extLst>
      <p:ext uri="{BB962C8B-B14F-4D97-AF65-F5344CB8AC3E}">
        <p14:creationId xmlns:p14="http://schemas.microsoft.com/office/powerpoint/2010/main" val="39265140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00A2-5A40-5DBD-BD02-6F9A3556E77A}"/>
              </a:ext>
            </a:extLst>
          </p:cNvPr>
          <p:cNvSpPr>
            <a:spLocks noGrp="1"/>
          </p:cNvSpPr>
          <p:nvPr>
            <p:ph type="title"/>
          </p:nvPr>
        </p:nvSpPr>
        <p:spPr/>
        <p:txBody>
          <a:bodyPr/>
          <a:lstStyle/>
          <a:p>
            <a:r>
              <a:rPr lang="en-US" dirty="0"/>
              <a:t>Two Recent Neural Solvers</a:t>
            </a:r>
          </a:p>
        </p:txBody>
      </p:sp>
      <p:pic>
        <p:nvPicPr>
          <p:cNvPr id="4" name="Picture 3">
            <a:extLst>
              <a:ext uri="{FF2B5EF4-FFF2-40B4-BE49-F238E27FC236}">
                <a16:creationId xmlns:a16="http://schemas.microsoft.com/office/drawing/2014/main" id="{69684838-E64A-177D-4FFD-5A2495A3F71B}"/>
              </a:ext>
            </a:extLst>
          </p:cNvPr>
          <p:cNvPicPr>
            <a:picLocks noChangeAspect="1"/>
          </p:cNvPicPr>
          <p:nvPr/>
        </p:nvPicPr>
        <p:blipFill>
          <a:blip r:embed="rId2"/>
          <a:stretch>
            <a:fillRect/>
          </a:stretch>
        </p:blipFill>
        <p:spPr>
          <a:xfrm>
            <a:off x="1608881" y="2837398"/>
            <a:ext cx="5984111" cy="549923"/>
          </a:xfrm>
          <a:prstGeom prst="rect">
            <a:avLst/>
          </a:prstGeom>
        </p:spPr>
      </p:pic>
      <p:pic>
        <p:nvPicPr>
          <p:cNvPr id="5" name="Picture 4">
            <a:extLst>
              <a:ext uri="{FF2B5EF4-FFF2-40B4-BE49-F238E27FC236}">
                <a16:creationId xmlns:a16="http://schemas.microsoft.com/office/drawing/2014/main" id="{FF1C57F0-FD08-CCD6-8CD6-F512F9EF75C0}"/>
              </a:ext>
            </a:extLst>
          </p:cNvPr>
          <p:cNvPicPr>
            <a:picLocks noChangeAspect="1"/>
          </p:cNvPicPr>
          <p:nvPr/>
        </p:nvPicPr>
        <p:blipFill>
          <a:blip r:embed="rId3"/>
          <a:stretch>
            <a:fillRect/>
          </a:stretch>
        </p:blipFill>
        <p:spPr>
          <a:xfrm>
            <a:off x="671331" y="5923593"/>
            <a:ext cx="5660020" cy="679427"/>
          </a:xfrm>
          <a:prstGeom prst="rect">
            <a:avLst/>
          </a:prstGeom>
        </p:spPr>
      </p:pic>
      <p:sp>
        <p:nvSpPr>
          <p:cNvPr id="7" name="TextBox 6">
            <a:extLst>
              <a:ext uri="{FF2B5EF4-FFF2-40B4-BE49-F238E27FC236}">
                <a16:creationId xmlns:a16="http://schemas.microsoft.com/office/drawing/2014/main" id="{B962C3F7-9411-1A1B-267A-97C2034A25AF}"/>
              </a:ext>
            </a:extLst>
          </p:cNvPr>
          <p:cNvSpPr txBox="1"/>
          <p:nvPr/>
        </p:nvSpPr>
        <p:spPr>
          <a:xfrm>
            <a:off x="5706318" y="4363656"/>
            <a:ext cx="1697324" cy="830997"/>
          </a:xfrm>
          <a:prstGeom prst="rect">
            <a:avLst/>
          </a:prstGeom>
          <a:noFill/>
        </p:spPr>
        <p:txBody>
          <a:bodyPr wrap="none" lIns="0" tIns="0" rIns="0" bIns="0" rtlCol="0">
            <a:spAutoFit/>
          </a:bodyPr>
          <a:lstStyle/>
          <a:p>
            <a:pPr algn="l"/>
            <a:r>
              <a:rPr lang="en-US" dirty="0"/>
              <a:t>AR: Learn stencils </a:t>
            </a:r>
            <a:br>
              <a:rPr lang="en-US" dirty="0"/>
            </a:br>
            <a:r>
              <a:rPr lang="en-US" dirty="0"/>
              <a:t>to approximate</a:t>
            </a:r>
          </a:p>
          <a:p>
            <a:pPr algn="l"/>
            <a:r>
              <a:rPr lang="en-US" dirty="0"/>
              <a:t>derivatives.</a:t>
            </a:r>
          </a:p>
        </p:txBody>
      </p:sp>
      <p:sp>
        <p:nvSpPr>
          <p:cNvPr id="8" name="TextBox 7">
            <a:extLst>
              <a:ext uri="{FF2B5EF4-FFF2-40B4-BE49-F238E27FC236}">
                <a16:creationId xmlns:a16="http://schemas.microsoft.com/office/drawing/2014/main" id="{4794F48C-1399-BAFD-B359-5E91993B3DFE}"/>
              </a:ext>
            </a:extLst>
          </p:cNvPr>
          <p:cNvSpPr txBox="1"/>
          <p:nvPr/>
        </p:nvSpPr>
        <p:spPr>
          <a:xfrm>
            <a:off x="648182" y="1620456"/>
            <a:ext cx="346249" cy="307777"/>
          </a:xfrm>
          <a:prstGeom prst="rect">
            <a:avLst/>
          </a:prstGeom>
          <a:noFill/>
        </p:spPr>
        <p:txBody>
          <a:bodyPr wrap="none" lIns="0" tIns="0" rIns="0" bIns="0" rtlCol="0">
            <a:spAutoFit/>
          </a:bodyPr>
          <a:lstStyle/>
          <a:p>
            <a:pPr marL="342900" indent="-342900" algn="l">
              <a:buFont typeface="Arial" panose="020B0604020202020204" pitchFamily="34" charset="0"/>
              <a:buChar char="•"/>
            </a:pPr>
            <a:endParaRPr lang="en-US" sz="2000" dirty="0" err="1"/>
          </a:p>
        </p:txBody>
      </p:sp>
      <p:pic>
        <p:nvPicPr>
          <p:cNvPr id="1026" name="Picture 2" descr="Navier-Skotes Equation">
            <a:extLst>
              <a:ext uri="{FF2B5EF4-FFF2-40B4-BE49-F238E27FC236}">
                <a16:creationId xmlns:a16="http://schemas.microsoft.com/office/drawing/2014/main" id="{FD988BC1-73AD-7FDF-642C-1993954FF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375" y="1679762"/>
            <a:ext cx="3918717" cy="1982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ADD109-BE1D-190F-D8A6-DACED844296E}"/>
              </a:ext>
            </a:extLst>
          </p:cNvPr>
          <p:cNvPicPr>
            <a:picLocks noChangeAspect="1"/>
          </p:cNvPicPr>
          <p:nvPr/>
        </p:nvPicPr>
        <p:blipFill>
          <a:blip r:embed="rId5"/>
          <a:stretch>
            <a:fillRect/>
          </a:stretch>
        </p:blipFill>
        <p:spPr>
          <a:xfrm>
            <a:off x="2822132" y="1624608"/>
            <a:ext cx="5187548" cy="1266090"/>
          </a:xfrm>
          <a:prstGeom prst="rect">
            <a:avLst/>
          </a:prstGeom>
        </p:spPr>
      </p:pic>
      <p:sp>
        <p:nvSpPr>
          <p:cNvPr id="6" name="TextBox 5">
            <a:extLst>
              <a:ext uri="{FF2B5EF4-FFF2-40B4-BE49-F238E27FC236}">
                <a16:creationId xmlns:a16="http://schemas.microsoft.com/office/drawing/2014/main" id="{E4495B60-8391-34D9-FE7C-B7C8FB846E3D}"/>
              </a:ext>
            </a:extLst>
          </p:cNvPr>
          <p:cNvSpPr txBox="1"/>
          <p:nvPr/>
        </p:nvSpPr>
        <p:spPr>
          <a:xfrm>
            <a:off x="293424" y="1692291"/>
            <a:ext cx="3089307" cy="307777"/>
          </a:xfrm>
          <a:prstGeom prst="rect">
            <a:avLst/>
          </a:prstGeom>
          <a:noFill/>
        </p:spPr>
        <p:txBody>
          <a:bodyPr wrap="none" lIns="0" tIns="0" rIns="0" bIns="0" rtlCol="0">
            <a:spAutoFit/>
          </a:bodyPr>
          <a:lstStyle/>
          <a:p>
            <a:pPr algn="l"/>
            <a:r>
              <a:rPr lang="en-US" sz="2000" dirty="0"/>
              <a:t>FNO: Fourier Neural Operator</a:t>
            </a:r>
          </a:p>
        </p:txBody>
      </p:sp>
      <p:pic>
        <p:nvPicPr>
          <p:cNvPr id="1028" name="Picture 4">
            <a:extLst>
              <a:ext uri="{FF2B5EF4-FFF2-40B4-BE49-F238E27FC236}">
                <a16:creationId xmlns:a16="http://schemas.microsoft.com/office/drawing/2014/main" id="{92F8D414-C4DA-A081-9D2D-153D122FE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728" y="4455893"/>
            <a:ext cx="3090460" cy="1941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CAD9D6-8B13-146D-DF78-13AA0FADA22C}"/>
              </a:ext>
            </a:extLst>
          </p:cNvPr>
          <p:cNvPicPr>
            <a:picLocks noChangeAspect="1"/>
          </p:cNvPicPr>
          <p:nvPr/>
        </p:nvPicPr>
        <p:blipFill>
          <a:blip r:embed="rId7"/>
          <a:stretch>
            <a:fillRect/>
          </a:stretch>
        </p:blipFill>
        <p:spPr>
          <a:xfrm>
            <a:off x="633393" y="3541853"/>
            <a:ext cx="4531641" cy="2115434"/>
          </a:xfrm>
          <a:prstGeom prst="rect">
            <a:avLst/>
          </a:prstGeom>
        </p:spPr>
      </p:pic>
    </p:spTree>
    <p:extLst>
      <p:ext uri="{BB962C8B-B14F-4D97-AF65-F5344CB8AC3E}">
        <p14:creationId xmlns:p14="http://schemas.microsoft.com/office/powerpoint/2010/main" val="13362455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99AD-110D-8147-9A56-9AA38C236389}"/>
              </a:ext>
            </a:extLst>
          </p:cNvPr>
          <p:cNvSpPr>
            <a:spLocks noGrp="1"/>
          </p:cNvSpPr>
          <p:nvPr>
            <p:ph type="title"/>
          </p:nvPr>
        </p:nvSpPr>
        <p:spPr/>
        <p:txBody>
          <a:bodyPr/>
          <a:lstStyle/>
          <a:p>
            <a:r>
              <a:rPr lang="en-US" dirty="0"/>
              <a:t>Training a Neural PDE solver</a:t>
            </a:r>
          </a:p>
        </p:txBody>
      </p:sp>
      <p:sp>
        <p:nvSpPr>
          <p:cNvPr id="7" name="TextBox 6">
            <a:extLst>
              <a:ext uri="{FF2B5EF4-FFF2-40B4-BE49-F238E27FC236}">
                <a16:creationId xmlns:a16="http://schemas.microsoft.com/office/drawing/2014/main" id="{5EDC5890-F550-3B41-AD2C-3107D25CE830}"/>
              </a:ext>
            </a:extLst>
          </p:cNvPr>
          <p:cNvSpPr txBox="1"/>
          <p:nvPr/>
        </p:nvSpPr>
        <p:spPr>
          <a:xfrm>
            <a:off x="722761" y="2411830"/>
            <a:ext cx="4637488" cy="307777"/>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Train model by minimizing Loss function: </a:t>
            </a:r>
          </a:p>
        </p:txBody>
      </p:sp>
      <p:pic>
        <p:nvPicPr>
          <p:cNvPr id="10" name="Picture 9">
            <a:extLst>
              <a:ext uri="{FF2B5EF4-FFF2-40B4-BE49-F238E27FC236}">
                <a16:creationId xmlns:a16="http://schemas.microsoft.com/office/drawing/2014/main" id="{67CC30DF-7545-90CD-7E24-B945C740CA50}"/>
              </a:ext>
            </a:extLst>
          </p:cNvPr>
          <p:cNvPicPr>
            <a:picLocks noChangeAspect="1"/>
          </p:cNvPicPr>
          <p:nvPr/>
        </p:nvPicPr>
        <p:blipFill>
          <a:blip r:embed="rId2"/>
          <a:stretch>
            <a:fillRect/>
          </a:stretch>
        </p:blipFill>
        <p:spPr>
          <a:xfrm>
            <a:off x="815037" y="4276252"/>
            <a:ext cx="6268670" cy="2437063"/>
          </a:xfrm>
          <a:prstGeom prst="rect">
            <a:avLst/>
          </a:prstGeom>
        </p:spPr>
      </p:pic>
      <p:pic>
        <p:nvPicPr>
          <p:cNvPr id="14" name="Picture 13">
            <a:extLst>
              <a:ext uri="{FF2B5EF4-FFF2-40B4-BE49-F238E27FC236}">
                <a16:creationId xmlns:a16="http://schemas.microsoft.com/office/drawing/2014/main" id="{9E39C6FD-6D21-C865-1E14-DBB21566CA13}"/>
              </a:ext>
            </a:extLst>
          </p:cNvPr>
          <p:cNvPicPr>
            <a:picLocks noChangeAspect="1"/>
          </p:cNvPicPr>
          <p:nvPr/>
        </p:nvPicPr>
        <p:blipFill>
          <a:blip r:embed="rId3"/>
          <a:stretch>
            <a:fillRect/>
          </a:stretch>
        </p:blipFill>
        <p:spPr>
          <a:xfrm>
            <a:off x="1047830" y="2968844"/>
            <a:ext cx="9067424" cy="833618"/>
          </a:xfrm>
          <a:prstGeom prst="rect">
            <a:avLst/>
          </a:prstGeom>
        </p:spPr>
      </p:pic>
      <p:pic>
        <p:nvPicPr>
          <p:cNvPr id="15" name="Picture 14">
            <a:extLst>
              <a:ext uri="{FF2B5EF4-FFF2-40B4-BE49-F238E27FC236}">
                <a16:creationId xmlns:a16="http://schemas.microsoft.com/office/drawing/2014/main" id="{71410489-756B-EBC4-7C25-621880E28E37}"/>
              </a:ext>
            </a:extLst>
          </p:cNvPr>
          <p:cNvPicPr>
            <a:picLocks noChangeAspect="1"/>
          </p:cNvPicPr>
          <p:nvPr/>
        </p:nvPicPr>
        <p:blipFill rotWithShape="1">
          <a:blip r:embed="rId4"/>
          <a:srcRect b="10127"/>
          <a:stretch/>
        </p:blipFill>
        <p:spPr>
          <a:xfrm>
            <a:off x="9059297" y="3834383"/>
            <a:ext cx="2743200" cy="410901"/>
          </a:xfrm>
          <a:prstGeom prst="rect">
            <a:avLst/>
          </a:prstGeom>
        </p:spPr>
      </p:pic>
      <p:sp>
        <p:nvSpPr>
          <p:cNvPr id="16" name="TextBox 15">
            <a:extLst>
              <a:ext uri="{FF2B5EF4-FFF2-40B4-BE49-F238E27FC236}">
                <a16:creationId xmlns:a16="http://schemas.microsoft.com/office/drawing/2014/main" id="{03C832DC-71D6-2B35-8ACB-EDB1E717E9D8}"/>
              </a:ext>
            </a:extLst>
          </p:cNvPr>
          <p:cNvSpPr txBox="1"/>
          <p:nvPr/>
        </p:nvSpPr>
        <p:spPr>
          <a:xfrm>
            <a:off x="8440092" y="3955917"/>
            <a:ext cx="463268" cy="307777"/>
          </a:xfrm>
          <a:prstGeom prst="rect">
            <a:avLst/>
          </a:prstGeom>
          <a:noFill/>
        </p:spPr>
        <p:txBody>
          <a:bodyPr wrap="none" lIns="0" tIns="0" rIns="0" bIns="0" rtlCol="0">
            <a:spAutoFit/>
          </a:bodyPr>
          <a:lstStyle/>
          <a:p>
            <a:pPr algn="l"/>
            <a:r>
              <a:rPr lang="en-US" sz="2000" dirty="0"/>
              <a:t>with</a:t>
            </a:r>
          </a:p>
        </p:txBody>
      </p:sp>
      <p:sp>
        <p:nvSpPr>
          <p:cNvPr id="17" name="TextBox 16">
            <a:extLst>
              <a:ext uri="{FF2B5EF4-FFF2-40B4-BE49-F238E27FC236}">
                <a16:creationId xmlns:a16="http://schemas.microsoft.com/office/drawing/2014/main" id="{C4815CCD-DA6E-CF82-1D15-A7DF16522C7B}"/>
              </a:ext>
            </a:extLst>
          </p:cNvPr>
          <p:cNvSpPr txBox="1"/>
          <p:nvPr/>
        </p:nvSpPr>
        <p:spPr>
          <a:xfrm>
            <a:off x="7523544" y="4803494"/>
            <a:ext cx="4025974" cy="1661993"/>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dirty="0"/>
              <a:t>We train to predict the right answer</a:t>
            </a:r>
            <a:br>
              <a:rPr lang="en-US" dirty="0"/>
            </a:br>
            <a:r>
              <a:rPr lang="en-US" dirty="0"/>
              <a:t>from a noisy input.</a:t>
            </a:r>
          </a:p>
          <a:p>
            <a:pPr marL="342900" indent="-342900" algn="l">
              <a:buFont typeface="Arial" panose="020B0604020202020204" pitchFamily="34" charset="0"/>
              <a:buChar char="•"/>
            </a:pPr>
            <a:r>
              <a:rPr lang="en-US" dirty="0"/>
              <a:t>Noise is given by numerical integration </a:t>
            </a:r>
            <a:br>
              <a:rPr lang="en-US" dirty="0"/>
            </a:br>
            <a:r>
              <a:rPr lang="en-US" dirty="0"/>
              <a:t>errors.</a:t>
            </a:r>
          </a:p>
          <a:p>
            <a:pPr marL="342900" indent="-342900" algn="l">
              <a:buFont typeface="Arial" panose="020B0604020202020204" pitchFamily="34" charset="0"/>
              <a:buChar char="•"/>
            </a:pPr>
            <a:r>
              <a:rPr lang="en-US" dirty="0"/>
              <a:t>Temporal bundling: predict many </a:t>
            </a:r>
            <a:br>
              <a:rPr lang="en-US" dirty="0"/>
            </a:br>
            <a:r>
              <a:rPr lang="en-US" dirty="0"/>
              <a:t>timesteps in together.</a:t>
            </a:r>
          </a:p>
        </p:txBody>
      </p:sp>
      <p:sp>
        <p:nvSpPr>
          <p:cNvPr id="3" name="TextBox 2">
            <a:extLst>
              <a:ext uri="{FF2B5EF4-FFF2-40B4-BE49-F238E27FC236}">
                <a16:creationId xmlns:a16="http://schemas.microsoft.com/office/drawing/2014/main" id="{B7CE1BEA-0A99-B3A4-9A1F-4FC2135D9689}"/>
              </a:ext>
            </a:extLst>
          </p:cNvPr>
          <p:cNvSpPr txBox="1"/>
          <p:nvPr/>
        </p:nvSpPr>
        <p:spPr>
          <a:xfrm>
            <a:off x="722761" y="1908628"/>
            <a:ext cx="4179542" cy="307777"/>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Generate ”data” from classical solver.</a:t>
            </a:r>
          </a:p>
        </p:txBody>
      </p:sp>
    </p:spTree>
    <p:extLst>
      <p:ext uri="{BB962C8B-B14F-4D97-AF65-F5344CB8AC3E}">
        <p14:creationId xmlns:p14="http://schemas.microsoft.com/office/powerpoint/2010/main" val="2005338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2949-7390-7D07-53EE-EB6713C74693}"/>
              </a:ext>
            </a:extLst>
          </p:cNvPr>
          <p:cNvSpPr>
            <a:spLocks noGrp="1"/>
          </p:cNvSpPr>
          <p:nvPr>
            <p:ph type="title"/>
          </p:nvPr>
        </p:nvSpPr>
        <p:spPr/>
        <p:txBody>
          <a:bodyPr/>
          <a:lstStyle/>
          <a:p>
            <a:r>
              <a:rPr lang="en-US" dirty="0"/>
              <a:t>Encode – Process - Decode</a:t>
            </a:r>
          </a:p>
        </p:txBody>
      </p:sp>
      <p:pic>
        <p:nvPicPr>
          <p:cNvPr id="4" name="Picture 3">
            <a:extLst>
              <a:ext uri="{FF2B5EF4-FFF2-40B4-BE49-F238E27FC236}">
                <a16:creationId xmlns:a16="http://schemas.microsoft.com/office/drawing/2014/main" id="{2F9A4EB1-38CA-0F31-218C-778D9CFD4C43}"/>
              </a:ext>
            </a:extLst>
          </p:cNvPr>
          <p:cNvPicPr>
            <a:picLocks noChangeAspect="1"/>
          </p:cNvPicPr>
          <p:nvPr/>
        </p:nvPicPr>
        <p:blipFill>
          <a:blip r:embed="rId2"/>
          <a:stretch>
            <a:fillRect/>
          </a:stretch>
        </p:blipFill>
        <p:spPr>
          <a:xfrm>
            <a:off x="305857" y="1442301"/>
            <a:ext cx="10550720" cy="2894921"/>
          </a:xfrm>
          <a:prstGeom prst="rect">
            <a:avLst/>
          </a:prstGeom>
        </p:spPr>
      </p:pic>
      <p:pic>
        <p:nvPicPr>
          <p:cNvPr id="3" name="Picture 2">
            <a:extLst>
              <a:ext uri="{FF2B5EF4-FFF2-40B4-BE49-F238E27FC236}">
                <a16:creationId xmlns:a16="http://schemas.microsoft.com/office/drawing/2014/main" id="{B29A3227-6026-16BE-64DC-FDD0E0C69797}"/>
              </a:ext>
            </a:extLst>
          </p:cNvPr>
          <p:cNvPicPr>
            <a:picLocks noChangeAspect="1"/>
          </p:cNvPicPr>
          <p:nvPr/>
        </p:nvPicPr>
        <p:blipFill>
          <a:blip r:embed="rId3"/>
          <a:stretch>
            <a:fillRect/>
          </a:stretch>
        </p:blipFill>
        <p:spPr>
          <a:xfrm>
            <a:off x="2006597" y="5314817"/>
            <a:ext cx="7546694" cy="1287554"/>
          </a:xfrm>
          <a:prstGeom prst="rect">
            <a:avLst/>
          </a:prstGeom>
        </p:spPr>
      </p:pic>
      <p:pic>
        <p:nvPicPr>
          <p:cNvPr id="7" name="Picture 6">
            <a:extLst>
              <a:ext uri="{FF2B5EF4-FFF2-40B4-BE49-F238E27FC236}">
                <a16:creationId xmlns:a16="http://schemas.microsoft.com/office/drawing/2014/main" id="{F5F80324-DFBC-E98E-CEAA-149DE018E00D}"/>
              </a:ext>
            </a:extLst>
          </p:cNvPr>
          <p:cNvPicPr>
            <a:picLocks noChangeAspect="1"/>
          </p:cNvPicPr>
          <p:nvPr/>
        </p:nvPicPr>
        <p:blipFill rotWithShape="1">
          <a:blip r:embed="rId4"/>
          <a:srcRect b="10583"/>
          <a:stretch/>
        </p:blipFill>
        <p:spPr>
          <a:xfrm>
            <a:off x="572969" y="4082122"/>
            <a:ext cx="2471888" cy="259100"/>
          </a:xfrm>
          <a:prstGeom prst="rect">
            <a:avLst/>
          </a:prstGeom>
        </p:spPr>
      </p:pic>
      <p:pic>
        <p:nvPicPr>
          <p:cNvPr id="9" name="Picture 8">
            <a:extLst>
              <a:ext uri="{FF2B5EF4-FFF2-40B4-BE49-F238E27FC236}">
                <a16:creationId xmlns:a16="http://schemas.microsoft.com/office/drawing/2014/main" id="{3DD93FE7-E53F-22AC-BCD2-7A50E0874CF5}"/>
              </a:ext>
            </a:extLst>
          </p:cNvPr>
          <p:cNvPicPr>
            <a:picLocks noChangeAspect="1"/>
          </p:cNvPicPr>
          <p:nvPr/>
        </p:nvPicPr>
        <p:blipFill>
          <a:blip r:embed="rId5"/>
          <a:stretch>
            <a:fillRect/>
          </a:stretch>
        </p:blipFill>
        <p:spPr>
          <a:xfrm>
            <a:off x="3207772" y="4043675"/>
            <a:ext cx="5163230" cy="869116"/>
          </a:xfrm>
          <a:prstGeom prst="rect">
            <a:avLst/>
          </a:prstGeom>
        </p:spPr>
      </p:pic>
      <p:pic>
        <p:nvPicPr>
          <p:cNvPr id="11" name="Picture 10">
            <a:extLst>
              <a:ext uri="{FF2B5EF4-FFF2-40B4-BE49-F238E27FC236}">
                <a16:creationId xmlns:a16="http://schemas.microsoft.com/office/drawing/2014/main" id="{1D06F9D8-2C60-7925-1CB7-38D41F1D83A3}"/>
              </a:ext>
            </a:extLst>
          </p:cNvPr>
          <p:cNvPicPr>
            <a:picLocks noChangeAspect="1"/>
          </p:cNvPicPr>
          <p:nvPr/>
        </p:nvPicPr>
        <p:blipFill>
          <a:blip r:embed="rId6"/>
          <a:stretch>
            <a:fillRect/>
          </a:stretch>
        </p:blipFill>
        <p:spPr>
          <a:xfrm>
            <a:off x="8806664" y="4068529"/>
            <a:ext cx="3080535" cy="224358"/>
          </a:xfrm>
          <a:prstGeom prst="rect">
            <a:avLst/>
          </a:prstGeom>
        </p:spPr>
      </p:pic>
      <p:pic>
        <p:nvPicPr>
          <p:cNvPr id="13" name="Picture 12">
            <a:extLst>
              <a:ext uri="{FF2B5EF4-FFF2-40B4-BE49-F238E27FC236}">
                <a16:creationId xmlns:a16="http://schemas.microsoft.com/office/drawing/2014/main" id="{4BD89B58-80A5-2045-C7CE-2B492EA82674}"/>
              </a:ext>
            </a:extLst>
          </p:cNvPr>
          <p:cNvPicPr>
            <a:picLocks noChangeAspect="1"/>
          </p:cNvPicPr>
          <p:nvPr/>
        </p:nvPicPr>
        <p:blipFill>
          <a:blip r:embed="rId7"/>
          <a:stretch>
            <a:fillRect/>
          </a:stretch>
        </p:blipFill>
        <p:spPr>
          <a:xfrm>
            <a:off x="8721582" y="4381227"/>
            <a:ext cx="2288925" cy="373819"/>
          </a:xfrm>
          <a:prstGeom prst="rect">
            <a:avLst/>
          </a:prstGeom>
        </p:spPr>
      </p:pic>
    </p:spTree>
    <p:extLst>
      <p:ext uri="{BB962C8B-B14F-4D97-AF65-F5344CB8AC3E}">
        <p14:creationId xmlns:p14="http://schemas.microsoft.com/office/powerpoint/2010/main" val="20292101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4DF0-EA87-1437-58D3-02C27049917A}"/>
              </a:ext>
            </a:extLst>
          </p:cNvPr>
          <p:cNvSpPr>
            <a:spLocks noGrp="1"/>
          </p:cNvSpPr>
          <p:nvPr>
            <p:ph type="title"/>
          </p:nvPr>
        </p:nvSpPr>
        <p:spPr/>
        <p:txBody>
          <a:bodyPr/>
          <a:lstStyle/>
          <a:p>
            <a:r>
              <a:rPr lang="en-US" dirty="0"/>
              <a:t>Experiment</a:t>
            </a:r>
          </a:p>
        </p:txBody>
      </p:sp>
      <p:pic>
        <p:nvPicPr>
          <p:cNvPr id="3" name="Picture 2">
            <a:extLst>
              <a:ext uri="{FF2B5EF4-FFF2-40B4-BE49-F238E27FC236}">
                <a16:creationId xmlns:a16="http://schemas.microsoft.com/office/drawing/2014/main" id="{2717BA69-F615-1909-8BE5-BC8AAF69DE4B}"/>
              </a:ext>
            </a:extLst>
          </p:cNvPr>
          <p:cNvPicPr>
            <a:picLocks noChangeAspect="1"/>
          </p:cNvPicPr>
          <p:nvPr/>
        </p:nvPicPr>
        <p:blipFill>
          <a:blip r:embed="rId2"/>
          <a:stretch>
            <a:fillRect/>
          </a:stretch>
        </p:blipFill>
        <p:spPr>
          <a:xfrm>
            <a:off x="938479" y="3133084"/>
            <a:ext cx="7319401" cy="1277991"/>
          </a:xfrm>
          <a:prstGeom prst="rect">
            <a:avLst/>
          </a:prstGeom>
        </p:spPr>
      </p:pic>
      <p:sp>
        <p:nvSpPr>
          <p:cNvPr id="4" name="TextBox 3">
            <a:extLst>
              <a:ext uri="{FF2B5EF4-FFF2-40B4-BE49-F238E27FC236}">
                <a16:creationId xmlns:a16="http://schemas.microsoft.com/office/drawing/2014/main" id="{A7211930-AB1C-FEE3-1326-EA626FE1559C}"/>
              </a:ext>
            </a:extLst>
          </p:cNvPr>
          <p:cNvSpPr txBox="1"/>
          <p:nvPr/>
        </p:nvSpPr>
        <p:spPr>
          <a:xfrm>
            <a:off x="774191" y="1940848"/>
            <a:ext cx="5194884" cy="4001095"/>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2000" dirty="0"/>
              <a:t>1d parameterized PDE.</a:t>
            </a:r>
          </a:p>
          <a:p>
            <a:pPr marL="342900" indent="-342900" algn="l">
              <a:buFont typeface="Arial" panose="020B0604020202020204" pitchFamily="34" charset="0"/>
              <a:buChar char="•"/>
            </a:pPr>
            <a:r>
              <a:rPr lang="en-US" sz="2000" dirty="0"/>
              <a:t>Includes heat eqn., Burgers’ eqn. and </a:t>
            </a:r>
            <a:r>
              <a:rPr lang="en-US" sz="2000" dirty="0" err="1"/>
              <a:t>KdV</a:t>
            </a:r>
            <a:r>
              <a:rPr lang="en-US" sz="2000" dirty="0"/>
              <a:t> eqn.</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dirty="0"/>
              <a:t>Discretization:</a:t>
            </a:r>
          </a:p>
          <a:p>
            <a:pPr marL="342900" indent="-342900" algn="l">
              <a:buFont typeface="Arial" panose="020B0604020202020204" pitchFamily="34" charset="0"/>
              <a:buChar char="•"/>
            </a:pPr>
            <a:r>
              <a:rPr lang="en-US" sz="2000" dirty="0"/>
              <a:t>Ground truth = Weno5 + Runge-</a:t>
            </a:r>
            <a:r>
              <a:rPr lang="en-US" sz="2000" dirty="0" err="1"/>
              <a:t>Kutta</a:t>
            </a:r>
            <a:endParaRPr lang="en-US" sz="2000" dirty="0"/>
          </a:p>
          <a:p>
            <a:pPr algn="l"/>
            <a:endParaRPr lang="en-US" sz="2000" dirty="0"/>
          </a:p>
        </p:txBody>
      </p:sp>
      <p:pic>
        <p:nvPicPr>
          <p:cNvPr id="5" name="Picture 4">
            <a:extLst>
              <a:ext uri="{FF2B5EF4-FFF2-40B4-BE49-F238E27FC236}">
                <a16:creationId xmlns:a16="http://schemas.microsoft.com/office/drawing/2014/main" id="{C1B985FB-01B5-A3B7-D130-380E98CA3C3B}"/>
              </a:ext>
            </a:extLst>
          </p:cNvPr>
          <p:cNvPicPr>
            <a:picLocks noChangeAspect="1"/>
          </p:cNvPicPr>
          <p:nvPr/>
        </p:nvPicPr>
        <p:blipFill rotWithShape="1">
          <a:blip r:embed="rId3"/>
          <a:srcRect t="15513" b="-1"/>
          <a:stretch/>
        </p:blipFill>
        <p:spPr>
          <a:xfrm>
            <a:off x="2671073" y="4996206"/>
            <a:ext cx="5198400" cy="311749"/>
          </a:xfrm>
          <a:prstGeom prst="rect">
            <a:avLst/>
          </a:prstGeom>
        </p:spPr>
      </p:pic>
    </p:spTree>
    <p:extLst>
      <p:ext uri="{BB962C8B-B14F-4D97-AF65-F5344CB8AC3E}">
        <p14:creationId xmlns:p14="http://schemas.microsoft.com/office/powerpoint/2010/main" val="289586454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2589-C2EF-774B-95F9-56DEB562A98B}"/>
              </a:ext>
            </a:extLst>
          </p:cNvPr>
          <p:cNvSpPr>
            <a:spLocks noGrp="1"/>
          </p:cNvSpPr>
          <p:nvPr>
            <p:ph type="title"/>
          </p:nvPr>
        </p:nvSpPr>
        <p:spPr/>
        <p:txBody>
          <a:bodyPr/>
          <a:lstStyle/>
          <a:p>
            <a:r>
              <a:rPr lang="en-US" dirty="0"/>
              <a:t>Burger’s equation with Shock waves</a:t>
            </a:r>
          </a:p>
        </p:txBody>
      </p:sp>
      <p:pic>
        <p:nvPicPr>
          <p:cNvPr id="3" name="Picture 2">
            <a:extLst>
              <a:ext uri="{FF2B5EF4-FFF2-40B4-BE49-F238E27FC236}">
                <a16:creationId xmlns:a16="http://schemas.microsoft.com/office/drawing/2014/main" id="{62F84785-F53A-4548-8EA5-A4B5FB9CC1A0}"/>
              </a:ext>
            </a:extLst>
          </p:cNvPr>
          <p:cNvPicPr>
            <a:picLocks noChangeAspect="1"/>
          </p:cNvPicPr>
          <p:nvPr/>
        </p:nvPicPr>
        <p:blipFill>
          <a:blip r:embed="rId2"/>
          <a:stretch>
            <a:fillRect/>
          </a:stretch>
        </p:blipFill>
        <p:spPr>
          <a:xfrm>
            <a:off x="439719" y="1541783"/>
            <a:ext cx="10208871" cy="5221395"/>
          </a:xfrm>
          <a:prstGeom prst="rect">
            <a:avLst/>
          </a:prstGeom>
        </p:spPr>
      </p:pic>
    </p:spTree>
    <p:extLst>
      <p:ext uri="{BB962C8B-B14F-4D97-AF65-F5344CB8AC3E}">
        <p14:creationId xmlns:p14="http://schemas.microsoft.com/office/powerpoint/2010/main" val="3374796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2E3D-F338-4B4F-9DB7-1802305FB5DF}"/>
              </a:ext>
            </a:extLst>
          </p:cNvPr>
          <p:cNvSpPr>
            <a:spLocks noGrp="1"/>
          </p:cNvSpPr>
          <p:nvPr>
            <p:ph type="title"/>
          </p:nvPr>
        </p:nvSpPr>
        <p:spPr/>
        <p:txBody>
          <a:bodyPr/>
          <a:lstStyle/>
          <a:p>
            <a:r>
              <a:rPr lang="en-US" dirty="0"/>
              <a:t>Generalizing to new PDEs</a:t>
            </a:r>
          </a:p>
        </p:txBody>
      </p:sp>
      <p:pic>
        <p:nvPicPr>
          <p:cNvPr id="5" name="Picture 4">
            <a:extLst>
              <a:ext uri="{FF2B5EF4-FFF2-40B4-BE49-F238E27FC236}">
                <a16:creationId xmlns:a16="http://schemas.microsoft.com/office/drawing/2014/main" id="{4F4CB38E-E8D8-F441-9721-3AB316F21082}"/>
              </a:ext>
            </a:extLst>
          </p:cNvPr>
          <p:cNvPicPr>
            <a:picLocks noChangeAspect="1"/>
          </p:cNvPicPr>
          <p:nvPr/>
        </p:nvPicPr>
        <p:blipFill>
          <a:blip r:embed="rId2"/>
          <a:stretch>
            <a:fillRect/>
          </a:stretch>
        </p:blipFill>
        <p:spPr>
          <a:xfrm>
            <a:off x="402703" y="3214285"/>
            <a:ext cx="4991760" cy="871577"/>
          </a:xfrm>
          <a:prstGeom prst="rect">
            <a:avLst/>
          </a:prstGeom>
        </p:spPr>
      </p:pic>
      <p:pic>
        <p:nvPicPr>
          <p:cNvPr id="6" name="Picture 5">
            <a:extLst>
              <a:ext uri="{FF2B5EF4-FFF2-40B4-BE49-F238E27FC236}">
                <a16:creationId xmlns:a16="http://schemas.microsoft.com/office/drawing/2014/main" id="{7DB06620-7C59-9D88-61F2-B61A641C88BC}"/>
              </a:ext>
            </a:extLst>
          </p:cNvPr>
          <p:cNvPicPr>
            <a:picLocks noChangeAspect="1"/>
          </p:cNvPicPr>
          <p:nvPr/>
        </p:nvPicPr>
        <p:blipFill rotWithShape="1">
          <a:blip r:embed="rId3"/>
          <a:srcRect t="32852"/>
          <a:stretch/>
        </p:blipFill>
        <p:spPr>
          <a:xfrm>
            <a:off x="5676743" y="1743958"/>
            <a:ext cx="6392708" cy="4604994"/>
          </a:xfrm>
          <a:prstGeom prst="rect">
            <a:avLst/>
          </a:prstGeom>
        </p:spPr>
      </p:pic>
    </p:spTree>
    <p:extLst>
      <p:ext uri="{BB962C8B-B14F-4D97-AF65-F5344CB8AC3E}">
        <p14:creationId xmlns:p14="http://schemas.microsoft.com/office/powerpoint/2010/main" val="24524303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0363-50DD-0B47-B7F8-443769C4AAC2}"/>
              </a:ext>
            </a:extLst>
          </p:cNvPr>
          <p:cNvSpPr>
            <a:spLocks noGrp="1"/>
          </p:cNvSpPr>
          <p:nvPr>
            <p:ph type="title"/>
          </p:nvPr>
        </p:nvSpPr>
        <p:spPr>
          <a:xfrm>
            <a:off x="588263" y="457200"/>
            <a:ext cx="11018520" cy="553998"/>
          </a:xfrm>
        </p:spPr>
        <p:txBody>
          <a:bodyPr/>
          <a:lstStyle/>
          <a:p>
            <a:r>
              <a:rPr lang="en-US" dirty="0"/>
              <a:t>Hammer 1: Graph Neural Networks</a:t>
            </a:r>
          </a:p>
        </p:txBody>
      </p:sp>
      <p:pic>
        <p:nvPicPr>
          <p:cNvPr id="5" name="grid_cnn_3x3.pdf">
            <a:extLst>
              <a:ext uri="{FF2B5EF4-FFF2-40B4-BE49-F238E27FC236}">
                <a16:creationId xmlns:a16="http://schemas.microsoft.com/office/drawing/2014/main" id="{D8638071-4F79-194D-B3D1-F2D86EC6061B}"/>
              </a:ext>
            </a:extLst>
          </p:cNvPr>
          <p:cNvPicPr>
            <a:picLocks noChangeAspect="1"/>
          </p:cNvPicPr>
          <p:nvPr/>
        </p:nvPicPr>
        <p:blipFill>
          <a:blip r:embed="rId2"/>
          <a:stretch>
            <a:fillRect/>
          </a:stretch>
        </p:blipFill>
        <p:spPr>
          <a:xfrm>
            <a:off x="4353995" y="4968240"/>
            <a:ext cx="1479954" cy="1477292"/>
          </a:xfrm>
          <a:prstGeom prst="rect">
            <a:avLst/>
          </a:prstGeom>
          <a:ln w="12700">
            <a:miter lim="400000"/>
          </a:ln>
        </p:spPr>
      </p:pic>
      <p:pic>
        <p:nvPicPr>
          <p:cNvPr id="7" name="irregular_graph_simple_filter.pdf">
            <a:extLst>
              <a:ext uri="{FF2B5EF4-FFF2-40B4-BE49-F238E27FC236}">
                <a16:creationId xmlns:a16="http://schemas.microsoft.com/office/drawing/2014/main" id="{3B947BC7-36E5-E04F-A7D2-E84FC120B45A}"/>
              </a:ext>
            </a:extLst>
          </p:cNvPr>
          <p:cNvPicPr>
            <a:picLocks noChangeAspect="1"/>
          </p:cNvPicPr>
          <p:nvPr/>
        </p:nvPicPr>
        <p:blipFill>
          <a:blip r:embed="rId3"/>
          <a:stretch>
            <a:fillRect/>
          </a:stretch>
        </p:blipFill>
        <p:spPr>
          <a:xfrm>
            <a:off x="7686895" y="5151120"/>
            <a:ext cx="2120229" cy="1376289"/>
          </a:xfrm>
          <a:prstGeom prst="rect">
            <a:avLst/>
          </a:prstGeom>
          <a:ln w="12700">
            <a:miter lim="400000"/>
          </a:ln>
        </p:spPr>
      </p:pic>
      <p:sp>
        <p:nvSpPr>
          <p:cNvPr id="8" name="TextBox 7">
            <a:extLst>
              <a:ext uri="{FF2B5EF4-FFF2-40B4-BE49-F238E27FC236}">
                <a16:creationId xmlns:a16="http://schemas.microsoft.com/office/drawing/2014/main" id="{9A0EE37F-F180-DF42-9330-5121F6434631}"/>
              </a:ext>
            </a:extLst>
          </p:cNvPr>
          <p:cNvSpPr txBox="1"/>
          <p:nvPr/>
        </p:nvSpPr>
        <p:spPr>
          <a:xfrm>
            <a:off x="3704493" y="4091355"/>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3F52EAA7-98D5-4244-91EB-44B3A0658546}"/>
              </a:ext>
            </a:extLst>
          </p:cNvPr>
          <p:cNvSpPr txBox="1"/>
          <p:nvPr/>
        </p:nvSpPr>
        <p:spPr>
          <a:xfrm>
            <a:off x="9669193" y="5632547"/>
            <a:ext cx="2113912" cy="369332"/>
          </a:xfrm>
          <a:prstGeom prst="rect">
            <a:avLst/>
          </a:prstGeom>
          <a:noFill/>
        </p:spPr>
        <p:txBody>
          <a:bodyPr wrap="none" rtlCol="0">
            <a:spAutoFit/>
          </a:bodyPr>
          <a:lstStyle/>
          <a:p>
            <a:r>
              <a:rPr lang="en-US" dirty="0"/>
              <a:t>Convolution on a set</a:t>
            </a:r>
          </a:p>
        </p:txBody>
      </p:sp>
      <p:sp>
        <p:nvSpPr>
          <p:cNvPr id="12" name="TextBox 11">
            <a:extLst>
              <a:ext uri="{FF2B5EF4-FFF2-40B4-BE49-F238E27FC236}">
                <a16:creationId xmlns:a16="http://schemas.microsoft.com/office/drawing/2014/main" id="{B57C9101-9AAD-0B46-A205-AA1747DBEF0C}"/>
              </a:ext>
            </a:extLst>
          </p:cNvPr>
          <p:cNvSpPr txBox="1"/>
          <p:nvPr/>
        </p:nvSpPr>
        <p:spPr>
          <a:xfrm>
            <a:off x="802640" y="6355080"/>
            <a:ext cx="1372940" cy="369332"/>
          </a:xfrm>
          <a:prstGeom prst="rect">
            <a:avLst/>
          </a:prstGeom>
          <a:noFill/>
        </p:spPr>
        <p:txBody>
          <a:bodyPr wrap="none" rtlCol="0">
            <a:spAutoFit/>
          </a:bodyPr>
          <a:lstStyle/>
          <a:p>
            <a:r>
              <a:rPr lang="en-US" dirty="0"/>
              <a:t>Convolution </a:t>
            </a:r>
          </a:p>
        </p:txBody>
      </p:sp>
      <p:sp>
        <p:nvSpPr>
          <p:cNvPr id="15" name="Slide Number Placeholder 12">
            <a:extLst>
              <a:ext uri="{FF2B5EF4-FFF2-40B4-BE49-F238E27FC236}">
                <a16:creationId xmlns:a16="http://schemas.microsoft.com/office/drawing/2014/main" id="{170AB4A9-FBBD-824C-BE6E-0158AEA66B6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F60D7-0B70-F047-A562-3170B2DA1918}" type="slidenum">
              <a:rPr lang="en-US" smtClean="0"/>
              <a:pPr/>
              <a:t>3</a:t>
            </a:fld>
            <a:endParaRPr lang="en-US"/>
          </a:p>
        </p:txBody>
      </p:sp>
      <p:pic>
        <p:nvPicPr>
          <p:cNvPr id="2050" name="Picture 2" descr="A Comprehensive Guide to Convolutional Neural Networks — the ELI5 way | by  Sumit Saha | Towards Data Science">
            <a:extLst>
              <a:ext uri="{FF2B5EF4-FFF2-40B4-BE49-F238E27FC236}">
                <a16:creationId xmlns:a16="http://schemas.microsoft.com/office/drawing/2014/main" id="{920E5415-4AD7-4448-9CDB-7C726CF88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680" y="2001520"/>
            <a:ext cx="4918340"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842CC5-E6A2-374C-8DBA-A58C12079430}"/>
              </a:ext>
            </a:extLst>
          </p:cNvPr>
          <p:cNvSpPr txBox="1"/>
          <p:nvPr/>
        </p:nvSpPr>
        <p:spPr>
          <a:xfrm>
            <a:off x="3667760" y="1605280"/>
            <a:ext cx="2839303" cy="276999"/>
          </a:xfrm>
          <a:prstGeom prst="rect">
            <a:avLst/>
          </a:prstGeom>
          <a:noFill/>
        </p:spPr>
        <p:txBody>
          <a:bodyPr wrap="none" lIns="0" tIns="0" rIns="0" bIns="0" rtlCol="0">
            <a:spAutoFit/>
          </a:bodyPr>
          <a:lstStyle/>
          <a:p>
            <a:pPr algn="l"/>
            <a:r>
              <a:rPr lang="en-US" dirty="0"/>
              <a:t>Convolutional Neural Network</a:t>
            </a:r>
          </a:p>
        </p:txBody>
      </p:sp>
      <p:pic>
        <p:nvPicPr>
          <p:cNvPr id="6" name="pasted-image.gif">
            <a:extLst>
              <a:ext uri="{FF2B5EF4-FFF2-40B4-BE49-F238E27FC236}">
                <a16:creationId xmlns:a16="http://schemas.microsoft.com/office/drawing/2014/main" id="{65E17975-61E7-7340-9118-0C396B2418B9}"/>
              </a:ext>
            </a:extLst>
          </p:cNvPr>
          <p:cNvPicPr>
            <a:picLocks/>
          </p:cNvPicPr>
          <p:nvPr/>
        </p:nvPicPr>
        <p:blipFill>
          <a:blip r:embed="rId5"/>
          <a:stretch>
            <a:fillRect/>
          </a:stretch>
        </p:blipFill>
        <p:spPr>
          <a:xfrm rot="6110081">
            <a:off x="884844" y="4797031"/>
            <a:ext cx="1291294" cy="1652725"/>
          </a:xfrm>
          <a:prstGeom prst="rect">
            <a:avLst/>
          </a:prstGeom>
          <a:ln w="12700">
            <a:miter lim="400000"/>
          </a:ln>
        </p:spPr>
      </p:pic>
      <p:cxnSp>
        <p:nvCxnSpPr>
          <p:cNvPr id="17" name="Straight Arrow Connector 16">
            <a:extLst>
              <a:ext uri="{FF2B5EF4-FFF2-40B4-BE49-F238E27FC236}">
                <a16:creationId xmlns:a16="http://schemas.microsoft.com/office/drawing/2014/main" id="{5764C6AB-92FD-9F43-8505-2BCE41BC0BCD}"/>
              </a:ext>
            </a:extLst>
          </p:cNvPr>
          <p:cNvCxnSpPr>
            <a:cxnSpLocks/>
          </p:cNvCxnSpPr>
          <p:nvPr/>
        </p:nvCxnSpPr>
        <p:spPr>
          <a:xfrm flipV="1">
            <a:off x="1859280" y="3606800"/>
            <a:ext cx="1686560" cy="167640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A4E896-CD6A-874A-A319-1F837C25F0B6}"/>
              </a:ext>
            </a:extLst>
          </p:cNvPr>
          <p:cNvCxnSpPr>
            <a:cxnSpLocks/>
          </p:cNvCxnSpPr>
          <p:nvPr/>
        </p:nvCxnSpPr>
        <p:spPr>
          <a:xfrm>
            <a:off x="2661920" y="5669280"/>
            <a:ext cx="123952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7ADCB2-E598-A648-B3A2-B13D173B832C}"/>
              </a:ext>
            </a:extLst>
          </p:cNvPr>
          <p:cNvSpPr txBox="1"/>
          <p:nvPr/>
        </p:nvSpPr>
        <p:spPr>
          <a:xfrm>
            <a:off x="2448560" y="5842000"/>
            <a:ext cx="1561005" cy="553998"/>
          </a:xfrm>
          <a:prstGeom prst="rect">
            <a:avLst/>
          </a:prstGeom>
          <a:noFill/>
        </p:spPr>
        <p:txBody>
          <a:bodyPr wrap="none" lIns="0" tIns="0" rIns="0" bIns="0" rtlCol="0">
            <a:spAutoFit/>
          </a:bodyPr>
          <a:lstStyle/>
          <a:p>
            <a:pPr algn="l"/>
            <a:r>
              <a:rPr lang="en-US" dirty="0"/>
              <a:t>Convolution as </a:t>
            </a:r>
          </a:p>
          <a:p>
            <a:pPr algn="l"/>
            <a:r>
              <a:rPr lang="en-US" dirty="0"/>
              <a:t>message passing</a:t>
            </a:r>
          </a:p>
        </p:txBody>
      </p:sp>
      <p:cxnSp>
        <p:nvCxnSpPr>
          <p:cNvPr id="24" name="Straight Arrow Connector 23">
            <a:extLst>
              <a:ext uri="{FF2B5EF4-FFF2-40B4-BE49-F238E27FC236}">
                <a16:creationId xmlns:a16="http://schemas.microsoft.com/office/drawing/2014/main" id="{661C8538-5C26-F54C-A4CB-011F74E1CB12}"/>
              </a:ext>
            </a:extLst>
          </p:cNvPr>
          <p:cNvCxnSpPr>
            <a:cxnSpLocks/>
          </p:cNvCxnSpPr>
          <p:nvPr/>
        </p:nvCxnSpPr>
        <p:spPr>
          <a:xfrm>
            <a:off x="6065520" y="5699760"/>
            <a:ext cx="123952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05D5E5-5503-0F4D-B0D1-52CBBD608780}"/>
              </a:ext>
            </a:extLst>
          </p:cNvPr>
          <p:cNvSpPr txBox="1"/>
          <p:nvPr/>
        </p:nvSpPr>
        <p:spPr>
          <a:xfrm>
            <a:off x="6238240" y="5842000"/>
            <a:ext cx="1107804" cy="553998"/>
          </a:xfrm>
          <a:prstGeom prst="rect">
            <a:avLst/>
          </a:prstGeom>
          <a:noFill/>
        </p:spPr>
        <p:txBody>
          <a:bodyPr wrap="none" lIns="0" tIns="0" rIns="0" bIns="0" rtlCol="0">
            <a:spAutoFit/>
          </a:bodyPr>
          <a:lstStyle/>
          <a:p>
            <a:pPr algn="l"/>
            <a:r>
              <a:rPr lang="en-US" dirty="0"/>
              <a:t>Graph </a:t>
            </a:r>
          </a:p>
          <a:p>
            <a:pPr algn="l"/>
            <a:r>
              <a:rPr lang="en-US" dirty="0"/>
              <a:t>convolution</a:t>
            </a:r>
          </a:p>
        </p:txBody>
      </p:sp>
      <p:pic>
        <p:nvPicPr>
          <p:cNvPr id="4" name="Picture 3">
            <a:extLst>
              <a:ext uri="{FF2B5EF4-FFF2-40B4-BE49-F238E27FC236}">
                <a16:creationId xmlns:a16="http://schemas.microsoft.com/office/drawing/2014/main" id="{8004BA18-DCF6-AD43-B4FD-3EA31CBAC198}"/>
              </a:ext>
            </a:extLst>
          </p:cNvPr>
          <p:cNvPicPr>
            <a:picLocks noChangeAspect="1"/>
          </p:cNvPicPr>
          <p:nvPr/>
        </p:nvPicPr>
        <p:blipFill>
          <a:blip r:embed="rId6"/>
          <a:stretch>
            <a:fillRect/>
          </a:stretch>
        </p:blipFill>
        <p:spPr>
          <a:xfrm>
            <a:off x="8836677" y="3516722"/>
            <a:ext cx="3177844" cy="1439024"/>
          </a:xfrm>
          <a:prstGeom prst="rect">
            <a:avLst/>
          </a:prstGeom>
        </p:spPr>
      </p:pic>
    </p:spTree>
    <p:extLst>
      <p:ext uri="{BB962C8B-B14F-4D97-AF65-F5344CB8AC3E}">
        <p14:creationId xmlns:p14="http://schemas.microsoft.com/office/powerpoint/2010/main" val="23668974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9D5-5C8C-B246-948B-12BB4D93B3DA}"/>
              </a:ext>
            </a:extLst>
          </p:cNvPr>
          <p:cNvSpPr>
            <a:spLocks noGrp="1"/>
          </p:cNvSpPr>
          <p:nvPr>
            <p:ph type="title"/>
          </p:nvPr>
        </p:nvSpPr>
        <p:spPr>
          <a:xfrm>
            <a:off x="588263" y="457200"/>
            <a:ext cx="11018520" cy="553998"/>
          </a:xfrm>
        </p:spPr>
        <p:txBody>
          <a:bodyPr/>
          <a:lstStyle/>
          <a:p>
            <a:r>
              <a:rPr lang="en-US" dirty="0"/>
              <a:t>Navier Stokes in 2D</a:t>
            </a:r>
          </a:p>
        </p:txBody>
      </p:sp>
      <p:pic>
        <p:nvPicPr>
          <p:cNvPr id="3" name="Picture 2">
            <a:extLst>
              <a:ext uri="{FF2B5EF4-FFF2-40B4-BE49-F238E27FC236}">
                <a16:creationId xmlns:a16="http://schemas.microsoft.com/office/drawing/2014/main" id="{CFAF098F-4418-3B45-B198-8D29822843C2}"/>
              </a:ext>
            </a:extLst>
          </p:cNvPr>
          <p:cNvPicPr>
            <a:picLocks noChangeAspect="1"/>
          </p:cNvPicPr>
          <p:nvPr/>
        </p:nvPicPr>
        <p:blipFill>
          <a:blip r:embed="rId2"/>
          <a:stretch>
            <a:fillRect/>
          </a:stretch>
        </p:blipFill>
        <p:spPr>
          <a:xfrm>
            <a:off x="2410643" y="1640264"/>
            <a:ext cx="7906877" cy="5217736"/>
          </a:xfrm>
          <a:prstGeom prst="rect">
            <a:avLst/>
          </a:prstGeom>
        </p:spPr>
      </p:pic>
    </p:spTree>
    <p:extLst>
      <p:ext uri="{BB962C8B-B14F-4D97-AF65-F5344CB8AC3E}">
        <p14:creationId xmlns:p14="http://schemas.microsoft.com/office/powerpoint/2010/main" val="18330078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021C-32F6-7C4C-8EDE-00E03162C1D1}"/>
              </a:ext>
            </a:extLst>
          </p:cNvPr>
          <p:cNvSpPr>
            <a:spLocks noGrp="1"/>
          </p:cNvSpPr>
          <p:nvPr>
            <p:ph type="title"/>
          </p:nvPr>
        </p:nvSpPr>
        <p:spPr/>
        <p:txBody>
          <a:bodyPr/>
          <a:lstStyle/>
          <a:p>
            <a:r>
              <a:rPr lang="en-US" dirty="0"/>
              <a:t>Data Augmentation from Symmetries</a:t>
            </a:r>
          </a:p>
        </p:txBody>
      </p:sp>
      <p:sp>
        <p:nvSpPr>
          <p:cNvPr id="4" name="TextBox 3">
            <a:extLst>
              <a:ext uri="{FF2B5EF4-FFF2-40B4-BE49-F238E27FC236}">
                <a16:creationId xmlns:a16="http://schemas.microsoft.com/office/drawing/2014/main" id="{01F57F74-216D-5679-93EA-B42197E7C511}"/>
              </a:ext>
            </a:extLst>
          </p:cNvPr>
          <p:cNvSpPr txBox="1"/>
          <p:nvPr/>
        </p:nvSpPr>
        <p:spPr>
          <a:xfrm>
            <a:off x="737916" y="1689426"/>
            <a:ext cx="8458662" cy="984885"/>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en-US" sz="1600" dirty="0"/>
              <a:t>Neural PDE solvers need expensive data to train a model.</a:t>
            </a:r>
          </a:p>
          <a:p>
            <a:pPr marL="342900" indent="-342900" algn="l">
              <a:buFont typeface="Arial" panose="020B0604020202020204" pitchFamily="34" charset="0"/>
              <a:buChar char="•"/>
            </a:pPr>
            <a:r>
              <a:rPr lang="en-US" sz="1600" dirty="0"/>
              <a:t>Amortization/learning only makes sense if we can generalize to new ICs, BCs, PDE parameters etc.</a:t>
            </a:r>
          </a:p>
          <a:p>
            <a:pPr marL="342900" indent="-342900" algn="l">
              <a:buFont typeface="Arial" panose="020B0604020202020204" pitchFamily="34" charset="0"/>
              <a:buChar char="•"/>
            </a:pPr>
            <a:r>
              <a:rPr lang="en-US" sz="1600" dirty="0"/>
              <a:t>We need cheap ways to enlarge our datasets so we can generalize better with less effort.</a:t>
            </a:r>
          </a:p>
          <a:p>
            <a:pPr marL="342900" indent="-342900" algn="l">
              <a:buFont typeface="Arial" panose="020B0604020202020204" pitchFamily="34" charset="0"/>
              <a:buChar char="•"/>
            </a:pPr>
            <a:r>
              <a:rPr lang="en-US" sz="1600" b="1" dirty="0"/>
              <a:t>Solution</a:t>
            </a:r>
            <a:r>
              <a:rPr lang="en-US" sz="1600" dirty="0"/>
              <a:t>: exploit symmetries to generate new data from old data!</a:t>
            </a:r>
          </a:p>
        </p:txBody>
      </p:sp>
      <p:sp>
        <p:nvSpPr>
          <p:cNvPr id="5" name="TextBox 4">
            <a:extLst>
              <a:ext uri="{FF2B5EF4-FFF2-40B4-BE49-F238E27FC236}">
                <a16:creationId xmlns:a16="http://schemas.microsoft.com/office/drawing/2014/main" id="{A68F9621-4B82-ACB8-34C5-8110FABF6B21}"/>
              </a:ext>
            </a:extLst>
          </p:cNvPr>
          <p:cNvSpPr txBox="1"/>
          <p:nvPr/>
        </p:nvSpPr>
        <p:spPr>
          <a:xfrm>
            <a:off x="1145894" y="3923818"/>
            <a:ext cx="65" cy="307777"/>
          </a:xfrm>
          <a:prstGeom prst="rect">
            <a:avLst/>
          </a:prstGeom>
          <a:noFill/>
        </p:spPr>
        <p:txBody>
          <a:bodyPr wrap="none" lIns="0" tIns="0" rIns="0" bIns="0" rtlCol="0">
            <a:spAutoFit/>
          </a:bodyPr>
          <a:lstStyle/>
          <a:p>
            <a:pPr algn="l"/>
            <a:endParaRPr lang="en-US" sz="2000" dirty="0" err="1"/>
          </a:p>
        </p:txBody>
      </p:sp>
      <p:pic>
        <p:nvPicPr>
          <p:cNvPr id="10" name="Picture 9">
            <a:extLst>
              <a:ext uri="{FF2B5EF4-FFF2-40B4-BE49-F238E27FC236}">
                <a16:creationId xmlns:a16="http://schemas.microsoft.com/office/drawing/2014/main" id="{B11C306E-15AE-A9B4-8251-A2C495BF0A19}"/>
              </a:ext>
            </a:extLst>
          </p:cNvPr>
          <p:cNvPicPr>
            <a:picLocks noChangeAspect="1"/>
          </p:cNvPicPr>
          <p:nvPr/>
        </p:nvPicPr>
        <p:blipFill>
          <a:blip r:embed="rId2"/>
          <a:stretch>
            <a:fillRect/>
          </a:stretch>
        </p:blipFill>
        <p:spPr>
          <a:xfrm>
            <a:off x="738149" y="3725154"/>
            <a:ext cx="3824424" cy="511719"/>
          </a:xfrm>
          <a:prstGeom prst="rect">
            <a:avLst/>
          </a:prstGeom>
        </p:spPr>
      </p:pic>
      <p:sp>
        <p:nvSpPr>
          <p:cNvPr id="16" name="TextBox 15">
            <a:extLst>
              <a:ext uri="{FF2B5EF4-FFF2-40B4-BE49-F238E27FC236}">
                <a16:creationId xmlns:a16="http://schemas.microsoft.com/office/drawing/2014/main" id="{A5D5EB61-AA9B-6C10-D44D-E61ABF96A261}"/>
              </a:ext>
            </a:extLst>
          </p:cNvPr>
          <p:cNvSpPr txBox="1"/>
          <p:nvPr/>
        </p:nvSpPr>
        <p:spPr>
          <a:xfrm>
            <a:off x="782425" y="3337089"/>
            <a:ext cx="2092817" cy="276999"/>
          </a:xfrm>
          <a:prstGeom prst="rect">
            <a:avLst/>
          </a:prstGeom>
          <a:noFill/>
        </p:spPr>
        <p:txBody>
          <a:bodyPr wrap="none" lIns="0" tIns="0" rIns="0" bIns="0" rtlCol="0">
            <a:spAutoFit/>
          </a:bodyPr>
          <a:lstStyle/>
          <a:p>
            <a:pPr algn="l"/>
            <a:r>
              <a:rPr lang="en-US" dirty="0" err="1"/>
              <a:t>KdV</a:t>
            </a:r>
            <a:r>
              <a:rPr lang="en-US" dirty="0"/>
              <a:t> Eqn. (periodic BC)</a:t>
            </a:r>
          </a:p>
        </p:txBody>
      </p:sp>
      <p:pic>
        <p:nvPicPr>
          <p:cNvPr id="21" name="Picture 20">
            <a:extLst>
              <a:ext uri="{FF2B5EF4-FFF2-40B4-BE49-F238E27FC236}">
                <a16:creationId xmlns:a16="http://schemas.microsoft.com/office/drawing/2014/main" id="{CE9F9810-A8ED-B19F-3D09-7F33F985C6F4}"/>
              </a:ext>
            </a:extLst>
          </p:cNvPr>
          <p:cNvPicPr>
            <a:picLocks noChangeAspect="1"/>
          </p:cNvPicPr>
          <p:nvPr/>
        </p:nvPicPr>
        <p:blipFill>
          <a:blip r:embed="rId3"/>
          <a:stretch>
            <a:fillRect/>
          </a:stretch>
        </p:blipFill>
        <p:spPr>
          <a:xfrm>
            <a:off x="7309796" y="3203401"/>
            <a:ext cx="4332307" cy="1379199"/>
          </a:xfrm>
          <a:prstGeom prst="rect">
            <a:avLst/>
          </a:prstGeom>
        </p:spPr>
      </p:pic>
      <p:pic>
        <p:nvPicPr>
          <p:cNvPr id="23" name="Picture 22">
            <a:extLst>
              <a:ext uri="{FF2B5EF4-FFF2-40B4-BE49-F238E27FC236}">
                <a16:creationId xmlns:a16="http://schemas.microsoft.com/office/drawing/2014/main" id="{D3851072-B038-2AE8-43D5-30EDD9BDE24E}"/>
              </a:ext>
            </a:extLst>
          </p:cNvPr>
          <p:cNvPicPr>
            <a:picLocks noChangeAspect="1"/>
          </p:cNvPicPr>
          <p:nvPr/>
        </p:nvPicPr>
        <p:blipFill>
          <a:blip r:embed="rId4"/>
          <a:stretch>
            <a:fillRect/>
          </a:stretch>
        </p:blipFill>
        <p:spPr>
          <a:xfrm>
            <a:off x="7340466" y="4519118"/>
            <a:ext cx="2736787" cy="469953"/>
          </a:xfrm>
          <a:prstGeom prst="rect">
            <a:avLst/>
          </a:prstGeom>
        </p:spPr>
      </p:pic>
      <p:sp>
        <p:nvSpPr>
          <p:cNvPr id="24" name="TextBox 23">
            <a:extLst>
              <a:ext uri="{FF2B5EF4-FFF2-40B4-BE49-F238E27FC236}">
                <a16:creationId xmlns:a16="http://schemas.microsoft.com/office/drawing/2014/main" id="{C9A31266-1666-459F-CA18-222E9C278E8B}"/>
              </a:ext>
            </a:extLst>
          </p:cNvPr>
          <p:cNvSpPr txBox="1"/>
          <p:nvPr/>
        </p:nvSpPr>
        <p:spPr>
          <a:xfrm>
            <a:off x="7437749" y="2903455"/>
            <a:ext cx="1301959" cy="307777"/>
          </a:xfrm>
          <a:prstGeom prst="rect">
            <a:avLst/>
          </a:prstGeom>
          <a:noFill/>
        </p:spPr>
        <p:txBody>
          <a:bodyPr wrap="none" lIns="0" tIns="0" rIns="0" bIns="0" rtlCol="0">
            <a:spAutoFit/>
          </a:bodyPr>
          <a:lstStyle/>
          <a:p>
            <a:pPr algn="l"/>
            <a:r>
              <a:rPr lang="en-US" sz="2000" dirty="0"/>
              <a:t>Symmetries:</a:t>
            </a:r>
          </a:p>
        </p:txBody>
      </p:sp>
      <p:pic>
        <p:nvPicPr>
          <p:cNvPr id="26" name="Picture 25">
            <a:extLst>
              <a:ext uri="{FF2B5EF4-FFF2-40B4-BE49-F238E27FC236}">
                <a16:creationId xmlns:a16="http://schemas.microsoft.com/office/drawing/2014/main" id="{5FE968C1-C834-BAF1-A590-F9D189192B9B}"/>
              </a:ext>
            </a:extLst>
          </p:cNvPr>
          <p:cNvPicPr>
            <a:picLocks noChangeAspect="1"/>
          </p:cNvPicPr>
          <p:nvPr/>
        </p:nvPicPr>
        <p:blipFill>
          <a:blip r:embed="rId5"/>
          <a:stretch>
            <a:fillRect/>
          </a:stretch>
        </p:blipFill>
        <p:spPr>
          <a:xfrm>
            <a:off x="245097" y="4954555"/>
            <a:ext cx="8455843" cy="1806630"/>
          </a:xfrm>
          <a:prstGeom prst="rect">
            <a:avLst/>
          </a:prstGeom>
        </p:spPr>
      </p:pic>
    </p:spTree>
    <p:extLst>
      <p:ext uri="{BB962C8B-B14F-4D97-AF65-F5344CB8AC3E}">
        <p14:creationId xmlns:p14="http://schemas.microsoft.com/office/powerpoint/2010/main" val="108240613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021C-32F6-7C4C-8EDE-00E03162C1D1}"/>
              </a:ext>
            </a:extLst>
          </p:cNvPr>
          <p:cNvSpPr>
            <a:spLocks noGrp="1"/>
          </p:cNvSpPr>
          <p:nvPr>
            <p:ph type="title"/>
          </p:nvPr>
        </p:nvSpPr>
        <p:spPr/>
        <p:txBody>
          <a:bodyPr/>
          <a:lstStyle/>
          <a:p>
            <a:r>
              <a:rPr lang="en-US" dirty="0"/>
              <a:t>Data Augmentation from Symmetries</a:t>
            </a:r>
          </a:p>
        </p:txBody>
      </p:sp>
      <p:pic>
        <p:nvPicPr>
          <p:cNvPr id="4" name="Picture 3">
            <a:extLst>
              <a:ext uri="{FF2B5EF4-FFF2-40B4-BE49-F238E27FC236}">
                <a16:creationId xmlns:a16="http://schemas.microsoft.com/office/drawing/2014/main" id="{1BC6E7E9-A823-24CD-7914-364021FEB53B}"/>
              </a:ext>
            </a:extLst>
          </p:cNvPr>
          <p:cNvPicPr>
            <a:picLocks noChangeAspect="1"/>
          </p:cNvPicPr>
          <p:nvPr/>
        </p:nvPicPr>
        <p:blipFill rotWithShape="1">
          <a:blip r:embed="rId2"/>
          <a:srcRect b="17535"/>
          <a:stretch/>
        </p:blipFill>
        <p:spPr>
          <a:xfrm>
            <a:off x="0" y="2045617"/>
            <a:ext cx="4732255" cy="3035220"/>
          </a:xfrm>
          <a:prstGeom prst="rect">
            <a:avLst/>
          </a:prstGeom>
        </p:spPr>
      </p:pic>
      <p:pic>
        <p:nvPicPr>
          <p:cNvPr id="6" name="Picture 5">
            <a:extLst>
              <a:ext uri="{FF2B5EF4-FFF2-40B4-BE49-F238E27FC236}">
                <a16:creationId xmlns:a16="http://schemas.microsoft.com/office/drawing/2014/main" id="{E1A20E57-621B-E42B-2FBB-E7E34E5ABF93}"/>
              </a:ext>
            </a:extLst>
          </p:cNvPr>
          <p:cNvPicPr>
            <a:picLocks noChangeAspect="1"/>
          </p:cNvPicPr>
          <p:nvPr/>
        </p:nvPicPr>
        <p:blipFill rotWithShape="1">
          <a:blip r:embed="rId3"/>
          <a:srcRect r="57089"/>
          <a:stretch/>
        </p:blipFill>
        <p:spPr>
          <a:xfrm>
            <a:off x="5046562" y="1884406"/>
            <a:ext cx="6632278" cy="3798763"/>
          </a:xfrm>
          <a:prstGeom prst="rect">
            <a:avLst/>
          </a:prstGeom>
        </p:spPr>
      </p:pic>
    </p:spTree>
    <p:extLst>
      <p:ext uri="{BB962C8B-B14F-4D97-AF65-F5344CB8AC3E}">
        <p14:creationId xmlns:p14="http://schemas.microsoft.com/office/powerpoint/2010/main" val="34798723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47E737D-55B2-8E42-9EBD-EB60714DDFD2}"/>
              </a:ext>
            </a:extLst>
          </p:cNvPr>
          <p:cNvGraphicFramePr/>
          <p:nvPr>
            <p:extLst>
              <p:ext uri="{D42A27DB-BD31-4B8C-83A1-F6EECF244321}">
                <p14:modId xmlns:p14="http://schemas.microsoft.com/office/powerpoint/2010/main" val="3948625567"/>
              </p:ext>
            </p:extLst>
          </p:nvPr>
        </p:nvGraphicFramePr>
        <p:xfrm>
          <a:off x="4101296" y="393540"/>
          <a:ext cx="980375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D31AAD76-BB69-F74B-93B4-299A5112DAE4}"/>
              </a:ext>
            </a:extLst>
          </p:cNvPr>
          <p:cNvGrpSpPr/>
          <p:nvPr/>
        </p:nvGrpSpPr>
        <p:grpSpPr>
          <a:xfrm>
            <a:off x="6485035" y="4304083"/>
            <a:ext cx="1560017" cy="1560195"/>
            <a:chOff x="1112814" y="2000478"/>
            <a:chExt cx="1560017" cy="1560195"/>
          </a:xfrm>
          <a:solidFill>
            <a:srgbClr val="0078D4"/>
          </a:solidFill>
        </p:grpSpPr>
        <p:sp>
          <p:nvSpPr>
            <p:cNvPr id="5" name="Oval 4">
              <a:extLst>
                <a:ext uri="{FF2B5EF4-FFF2-40B4-BE49-F238E27FC236}">
                  <a16:creationId xmlns:a16="http://schemas.microsoft.com/office/drawing/2014/main" id="{F1A66938-438C-4443-8853-0182CCF6CEC9}"/>
                </a:ext>
              </a:extLst>
            </p:cNvPr>
            <p:cNvSpPr/>
            <p:nvPr/>
          </p:nvSpPr>
          <p:spPr>
            <a:xfrm>
              <a:off x="1112814" y="2000478"/>
              <a:ext cx="1560017" cy="15601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C37F5128-BE7C-B448-B7D1-CD493A0AF651}"/>
                </a:ext>
              </a:extLst>
            </p:cNvPr>
            <p:cNvSpPr txBox="1"/>
            <p:nvPr/>
          </p:nvSpPr>
          <p:spPr>
            <a:xfrm>
              <a:off x="1341273" y="2228963"/>
              <a:ext cx="1103099" cy="11032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a:t>Health</a:t>
              </a:r>
              <a:r>
                <a:rPr lang="en-GB" sz="1300" kern="1200"/>
                <a:t> </a:t>
              </a:r>
            </a:p>
          </p:txBody>
        </p:sp>
      </p:grpSp>
      <p:sp>
        <p:nvSpPr>
          <p:cNvPr id="7" name="TextBox 6">
            <a:extLst>
              <a:ext uri="{FF2B5EF4-FFF2-40B4-BE49-F238E27FC236}">
                <a16:creationId xmlns:a16="http://schemas.microsoft.com/office/drawing/2014/main" id="{CD5D5F59-64E2-6541-9D60-6A50E8FFB5D8}"/>
              </a:ext>
            </a:extLst>
          </p:cNvPr>
          <p:cNvSpPr txBox="1"/>
          <p:nvPr/>
        </p:nvSpPr>
        <p:spPr>
          <a:xfrm>
            <a:off x="5125784" y="5130347"/>
            <a:ext cx="1245021" cy="369332"/>
          </a:xfrm>
          <a:prstGeom prst="rect">
            <a:avLst/>
          </a:prstGeom>
          <a:noFill/>
        </p:spPr>
        <p:txBody>
          <a:bodyPr wrap="none" rtlCol="0">
            <a:spAutoFit/>
          </a:bodyPr>
          <a:lstStyle/>
          <a:p>
            <a:r>
              <a:rPr lang="en-US"/>
              <a:t>Application</a:t>
            </a:r>
          </a:p>
        </p:txBody>
      </p:sp>
      <p:sp>
        <p:nvSpPr>
          <p:cNvPr id="8" name="TextBox 7">
            <a:extLst>
              <a:ext uri="{FF2B5EF4-FFF2-40B4-BE49-F238E27FC236}">
                <a16:creationId xmlns:a16="http://schemas.microsoft.com/office/drawing/2014/main" id="{17A64F57-5B99-1440-B616-C2C8E98B72DA}"/>
              </a:ext>
            </a:extLst>
          </p:cNvPr>
          <p:cNvSpPr txBox="1"/>
          <p:nvPr/>
        </p:nvSpPr>
        <p:spPr>
          <a:xfrm>
            <a:off x="10138288" y="5484176"/>
            <a:ext cx="1242969" cy="646331"/>
          </a:xfrm>
          <a:prstGeom prst="rect">
            <a:avLst/>
          </a:prstGeom>
          <a:noFill/>
        </p:spPr>
        <p:txBody>
          <a:bodyPr wrap="none" rtlCol="0">
            <a:spAutoFit/>
          </a:bodyPr>
          <a:lstStyle/>
          <a:p>
            <a:r>
              <a:rPr lang="en-US"/>
              <a:t>Modeling </a:t>
            </a:r>
            <a:br>
              <a:rPr lang="en-US"/>
            </a:br>
            <a:r>
              <a:rPr lang="en-US"/>
              <a:t>Technology</a:t>
            </a:r>
          </a:p>
        </p:txBody>
      </p:sp>
      <p:sp>
        <p:nvSpPr>
          <p:cNvPr id="9" name="TextBox 8">
            <a:extLst>
              <a:ext uri="{FF2B5EF4-FFF2-40B4-BE49-F238E27FC236}">
                <a16:creationId xmlns:a16="http://schemas.microsoft.com/office/drawing/2014/main" id="{D67CA61B-76A6-9849-B057-01B50EDCF3F5}"/>
              </a:ext>
            </a:extLst>
          </p:cNvPr>
          <p:cNvSpPr txBox="1"/>
          <p:nvPr/>
        </p:nvSpPr>
        <p:spPr>
          <a:xfrm>
            <a:off x="10419183" y="748172"/>
            <a:ext cx="891591" cy="369332"/>
          </a:xfrm>
          <a:prstGeom prst="rect">
            <a:avLst/>
          </a:prstGeom>
          <a:noFill/>
        </p:spPr>
        <p:txBody>
          <a:bodyPr wrap="none" rtlCol="0">
            <a:spAutoFit/>
          </a:bodyPr>
          <a:lstStyle/>
          <a:p>
            <a:r>
              <a:rPr lang="en-US">
                <a:solidFill>
                  <a:schemeClr val="bg1"/>
                </a:solidFill>
              </a:rPr>
              <a:t>Science</a:t>
            </a:r>
          </a:p>
        </p:txBody>
      </p:sp>
      <p:grpSp>
        <p:nvGrpSpPr>
          <p:cNvPr id="10" name="Group 9">
            <a:extLst>
              <a:ext uri="{FF2B5EF4-FFF2-40B4-BE49-F238E27FC236}">
                <a16:creationId xmlns:a16="http://schemas.microsoft.com/office/drawing/2014/main" id="{3A23E862-40B7-3645-8912-5613AA0459BC}"/>
              </a:ext>
            </a:extLst>
          </p:cNvPr>
          <p:cNvGrpSpPr/>
          <p:nvPr/>
        </p:nvGrpSpPr>
        <p:grpSpPr>
          <a:xfrm>
            <a:off x="5651428" y="3205553"/>
            <a:ext cx="1560017" cy="1560195"/>
            <a:chOff x="1112814" y="2000478"/>
            <a:chExt cx="1560017" cy="1560195"/>
          </a:xfrm>
          <a:solidFill>
            <a:srgbClr val="0078D4"/>
          </a:solidFill>
        </p:grpSpPr>
        <p:sp>
          <p:nvSpPr>
            <p:cNvPr id="11" name="Oval 10">
              <a:extLst>
                <a:ext uri="{FF2B5EF4-FFF2-40B4-BE49-F238E27FC236}">
                  <a16:creationId xmlns:a16="http://schemas.microsoft.com/office/drawing/2014/main" id="{F7887712-A998-CF45-9877-E66FBFD77141}"/>
                </a:ext>
              </a:extLst>
            </p:cNvPr>
            <p:cNvSpPr/>
            <p:nvPr/>
          </p:nvSpPr>
          <p:spPr>
            <a:xfrm>
              <a:off x="1112814" y="2000478"/>
              <a:ext cx="1560017" cy="15601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2FD44D1F-819B-B24E-BC4A-173BE48A03C7}"/>
                </a:ext>
              </a:extLst>
            </p:cNvPr>
            <p:cNvSpPr txBox="1"/>
            <p:nvPr/>
          </p:nvSpPr>
          <p:spPr>
            <a:xfrm>
              <a:off x="1341273" y="2228963"/>
              <a:ext cx="1103099" cy="110322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Energy </a:t>
              </a:r>
            </a:p>
          </p:txBody>
        </p:sp>
      </p:grpSp>
      <p:grpSp>
        <p:nvGrpSpPr>
          <p:cNvPr id="13" name="Group 12">
            <a:extLst>
              <a:ext uri="{FF2B5EF4-FFF2-40B4-BE49-F238E27FC236}">
                <a16:creationId xmlns:a16="http://schemas.microsoft.com/office/drawing/2014/main" id="{082D7D56-9EBB-AA4D-B750-133AF103EA21}"/>
              </a:ext>
            </a:extLst>
          </p:cNvPr>
          <p:cNvGrpSpPr/>
          <p:nvPr/>
        </p:nvGrpSpPr>
        <p:grpSpPr>
          <a:xfrm>
            <a:off x="6799251" y="1038193"/>
            <a:ext cx="1560017" cy="1560195"/>
            <a:chOff x="1112814" y="2000478"/>
            <a:chExt cx="1560017" cy="1560195"/>
          </a:xfrm>
          <a:solidFill>
            <a:schemeClr val="accent3">
              <a:lumMod val="75000"/>
            </a:schemeClr>
          </a:solidFill>
        </p:grpSpPr>
        <p:sp>
          <p:nvSpPr>
            <p:cNvPr id="14" name="Oval 13">
              <a:extLst>
                <a:ext uri="{FF2B5EF4-FFF2-40B4-BE49-F238E27FC236}">
                  <a16:creationId xmlns:a16="http://schemas.microsoft.com/office/drawing/2014/main" id="{06BF5324-47D4-A449-AE97-615681C8AD74}"/>
                </a:ext>
              </a:extLst>
            </p:cNvPr>
            <p:cNvSpPr/>
            <p:nvPr/>
          </p:nvSpPr>
          <p:spPr>
            <a:xfrm>
              <a:off x="1112814" y="2000478"/>
              <a:ext cx="1560017" cy="15601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19317C16-FD12-874A-B9E8-F135B745FE5F}"/>
                </a:ext>
              </a:extLst>
            </p:cNvPr>
            <p:cNvSpPr txBox="1"/>
            <p:nvPr/>
          </p:nvSpPr>
          <p:spPr>
            <a:xfrm>
              <a:off x="1341273" y="2228963"/>
              <a:ext cx="1103099" cy="11032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Condensed Matter Physics </a:t>
              </a:r>
            </a:p>
          </p:txBody>
        </p:sp>
      </p:grpSp>
      <p:grpSp>
        <p:nvGrpSpPr>
          <p:cNvPr id="16" name="Group 15">
            <a:extLst>
              <a:ext uri="{FF2B5EF4-FFF2-40B4-BE49-F238E27FC236}">
                <a16:creationId xmlns:a16="http://schemas.microsoft.com/office/drawing/2014/main" id="{FE0EDF7C-6035-1F49-AA95-50F0D45C0B68}"/>
              </a:ext>
            </a:extLst>
          </p:cNvPr>
          <p:cNvGrpSpPr/>
          <p:nvPr/>
        </p:nvGrpSpPr>
        <p:grpSpPr>
          <a:xfrm>
            <a:off x="9519672" y="2972373"/>
            <a:ext cx="1560017" cy="1560195"/>
            <a:chOff x="1112814" y="2000478"/>
            <a:chExt cx="1560017" cy="1560195"/>
          </a:xfrm>
          <a:solidFill>
            <a:schemeClr val="accent2"/>
          </a:solidFill>
        </p:grpSpPr>
        <p:sp>
          <p:nvSpPr>
            <p:cNvPr id="17" name="Oval 16">
              <a:extLst>
                <a:ext uri="{FF2B5EF4-FFF2-40B4-BE49-F238E27FC236}">
                  <a16:creationId xmlns:a16="http://schemas.microsoft.com/office/drawing/2014/main" id="{DD860648-46BE-5E42-BBD5-30FDF9ABBB8F}"/>
                </a:ext>
              </a:extLst>
            </p:cNvPr>
            <p:cNvSpPr/>
            <p:nvPr/>
          </p:nvSpPr>
          <p:spPr>
            <a:xfrm>
              <a:off x="1112814" y="2000478"/>
              <a:ext cx="1560017" cy="156019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28EF8590-B514-3040-9C35-02C4ABFEC1EF}"/>
                </a:ext>
              </a:extLst>
            </p:cNvPr>
            <p:cNvSpPr txBox="1"/>
            <p:nvPr/>
          </p:nvSpPr>
          <p:spPr>
            <a:xfrm>
              <a:off x="1274137" y="2273240"/>
              <a:ext cx="1237369" cy="110322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a:t>Computational Science</a:t>
              </a:r>
              <a:r>
                <a:rPr lang="en-GB" sz="1300" kern="1200"/>
                <a:t> </a:t>
              </a:r>
            </a:p>
          </p:txBody>
        </p:sp>
      </p:grpSp>
      <p:sp>
        <p:nvSpPr>
          <p:cNvPr id="22" name="Title 31">
            <a:extLst>
              <a:ext uri="{FF2B5EF4-FFF2-40B4-BE49-F238E27FC236}">
                <a16:creationId xmlns:a16="http://schemas.microsoft.com/office/drawing/2014/main" id="{7E1CD7A3-ED02-AE44-BAEF-F2B52E04856D}"/>
              </a:ext>
            </a:extLst>
          </p:cNvPr>
          <p:cNvSpPr>
            <a:spLocks noGrp="1"/>
          </p:cNvSpPr>
          <p:nvPr>
            <p:ph type="title"/>
          </p:nvPr>
        </p:nvSpPr>
        <p:spPr>
          <a:xfrm>
            <a:off x="430608" y="352096"/>
            <a:ext cx="11018520" cy="553998"/>
          </a:xfrm>
        </p:spPr>
        <p:txBody>
          <a:bodyPr/>
          <a:lstStyle/>
          <a:p>
            <a:pPr algn="l"/>
            <a:r>
              <a:rPr lang="en-US" dirty="0"/>
              <a:t>Why AI4Science? A Huge Opportunity!</a:t>
            </a:r>
          </a:p>
        </p:txBody>
      </p:sp>
      <p:sp>
        <p:nvSpPr>
          <p:cNvPr id="20" name="Content Placeholder 19">
            <a:extLst>
              <a:ext uri="{FF2B5EF4-FFF2-40B4-BE49-F238E27FC236}">
                <a16:creationId xmlns:a16="http://schemas.microsoft.com/office/drawing/2014/main" id="{A9ECF81E-C07D-4FE5-8898-A267A1F45F80}"/>
              </a:ext>
            </a:extLst>
          </p:cNvPr>
          <p:cNvSpPr>
            <a:spLocks noGrp="1"/>
          </p:cNvSpPr>
          <p:nvPr>
            <p:ph sz="quarter" idx="10"/>
          </p:nvPr>
        </p:nvSpPr>
        <p:spPr>
          <a:xfrm>
            <a:off x="341270" y="2234469"/>
            <a:ext cx="4796337" cy="3545586"/>
          </a:xfrm>
        </p:spPr>
        <p:txBody>
          <a:bodyPr/>
          <a:lstStyle/>
          <a:p>
            <a:pPr marL="342900" indent="-342900">
              <a:buFont typeface="Arial" panose="020B0604020202020204" pitchFamily="34" charset="0"/>
              <a:buChar char="•"/>
            </a:pPr>
            <a:r>
              <a:rPr lang="en-GB" sz="1800" dirty="0"/>
              <a:t>A convergence of science, modelling technology and applications!</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A  “golden age” of designing new materials/chemicals/catalysts/drugs?</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A Cambrian explosion of new materials?</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Exciting applications in highly relevant</a:t>
            </a:r>
            <a:br>
              <a:rPr lang="en-GB" sz="1800" dirty="0"/>
            </a:br>
            <a:r>
              <a:rPr lang="en-GB" sz="1800" dirty="0"/>
              <a:t>domains</a:t>
            </a:r>
          </a:p>
          <a:p>
            <a:endParaRPr lang="en-GB" sz="2000" dirty="0"/>
          </a:p>
        </p:txBody>
      </p:sp>
    </p:spTree>
    <p:extLst>
      <p:ext uri="{BB962C8B-B14F-4D97-AF65-F5344CB8AC3E}">
        <p14:creationId xmlns:p14="http://schemas.microsoft.com/office/powerpoint/2010/main" val="13421086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7D3541D-292F-446A-8E00-D06562507062}"/>
              </a:ext>
            </a:extLst>
          </p:cNvPr>
          <p:cNvPicPr>
            <a:picLocks noChangeAspect="1"/>
          </p:cNvPicPr>
          <p:nvPr/>
        </p:nvPicPr>
        <p:blipFill rotWithShape="1">
          <a:blip r:embed="rId3"/>
          <a:srcRect t="11612" b="9336"/>
          <a:stretch/>
        </p:blipFill>
        <p:spPr>
          <a:xfrm>
            <a:off x="206" y="1437401"/>
            <a:ext cx="12191794" cy="5420599"/>
          </a:xfrm>
          <a:prstGeom prst="rect">
            <a:avLst/>
          </a:prstGeom>
        </p:spPr>
      </p:pic>
      <p:sp>
        <p:nvSpPr>
          <p:cNvPr id="16" name="Rectangle 15">
            <a:extLst>
              <a:ext uri="{FF2B5EF4-FFF2-40B4-BE49-F238E27FC236}">
                <a16:creationId xmlns:a16="http://schemas.microsoft.com/office/drawing/2014/main" id="{080E7287-FFF5-437A-8B33-CE27589F222B}"/>
              </a:ext>
            </a:extLst>
          </p:cNvPr>
          <p:cNvSpPr/>
          <p:nvPr/>
        </p:nvSpPr>
        <p:spPr bwMode="auto">
          <a:xfrm>
            <a:off x="0" y="5299435"/>
            <a:ext cx="8890000" cy="1002576"/>
          </a:xfrm>
          <a:prstGeom prst="rect">
            <a:avLst/>
          </a:prstGeom>
          <a:solidFill>
            <a:srgbClr val="274B4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a:gradFill>
                <a:gsLst>
                  <a:gs pos="0">
                    <a:srgbClr val="FFFFFF"/>
                  </a:gs>
                  <a:gs pos="100000">
                    <a:srgbClr val="FFFFFF"/>
                  </a:gs>
                </a:gsLst>
                <a:lin ang="5400000" scaled="0"/>
              </a:gradFill>
              <a:latin typeface="Segoe UI"/>
            </a:endParaRPr>
          </a:p>
        </p:txBody>
      </p:sp>
      <p:sp>
        <p:nvSpPr>
          <p:cNvPr id="20" name="Title 3">
            <a:extLst>
              <a:ext uri="{FF2B5EF4-FFF2-40B4-BE49-F238E27FC236}">
                <a16:creationId xmlns:a16="http://schemas.microsoft.com/office/drawing/2014/main" id="{5D9731A6-0860-49CB-B5DE-14EEECA73B8D}"/>
              </a:ext>
            </a:extLst>
          </p:cNvPr>
          <p:cNvSpPr txBox="1">
            <a:spLocks/>
          </p:cNvSpPr>
          <p:nvPr/>
        </p:nvSpPr>
        <p:spPr>
          <a:xfrm>
            <a:off x="-32286" y="5299435"/>
            <a:ext cx="8602972" cy="1002576"/>
          </a:xfrm>
          <a:prstGeom prst="rect">
            <a:avLst/>
          </a:prstGeom>
        </p:spPr>
        <p:txBody>
          <a:bodyPr anchor="ctr"/>
          <a:lstStyle>
            <a:lvl1pPr algn="l" defTabSz="932742" rtl="0" eaLnBrk="1" latinLnBrk="0" hangingPunct="1">
              <a:lnSpc>
                <a:spcPct val="90000"/>
              </a:lnSpc>
              <a:spcBef>
                <a:spcPct val="0"/>
              </a:spcBef>
              <a:buNone/>
              <a:defRPr lang="en-US" sz="5400" b="0" kern="1200" cap="none" spc="-102" baseline="0" dirty="0" smtClean="0">
                <a:ln w="3175">
                  <a:noFill/>
                </a:ln>
                <a:solidFill>
                  <a:srgbClr val="0078D7"/>
                </a:solidFill>
                <a:effectLst/>
                <a:latin typeface="Segoe UI Semibold" panose="020B0702040204020203" pitchFamily="34" charset="0"/>
                <a:ea typeface="+mn-ea"/>
                <a:cs typeface="Segoe UI Semibold" panose="020B0702040204020203" pitchFamily="34" charset="0"/>
              </a:defRPr>
            </a:lvl1pPr>
          </a:lstStyle>
          <a:p>
            <a:pPr algn="r" defTabSz="914367"/>
            <a:r>
              <a:rPr lang="en-GB" sz="3600" spc="-100">
                <a:solidFill>
                  <a:srgbClr val="FFFFFF"/>
                </a:solidFill>
              </a:rPr>
              <a:t>Thank you for your attention. Questions?</a:t>
            </a:r>
          </a:p>
        </p:txBody>
      </p:sp>
      <p:sp>
        <p:nvSpPr>
          <p:cNvPr id="3" name="Title 2">
            <a:extLst>
              <a:ext uri="{FF2B5EF4-FFF2-40B4-BE49-F238E27FC236}">
                <a16:creationId xmlns:a16="http://schemas.microsoft.com/office/drawing/2014/main" id="{3F985A05-BEF1-46F2-A7AB-9F1AB112E6C5}"/>
              </a:ext>
            </a:extLst>
          </p:cNvPr>
          <p:cNvSpPr>
            <a:spLocks noGrp="1"/>
          </p:cNvSpPr>
          <p:nvPr>
            <p:ph type="title"/>
          </p:nvPr>
        </p:nvSpPr>
        <p:spPr/>
        <p:txBody>
          <a:bodyPr/>
          <a:lstStyle/>
          <a:p>
            <a:r>
              <a:rPr lang="en-GB"/>
              <a:t>Microsoft Research Amsterdam</a:t>
            </a:r>
          </a:p>
        </p:txBody>
      </p:sp>
    </p:spTree>
    <p:extLst>
      <p:ext uri="{BB962C8B-B14F-4D97-AF65-F5344CB8AC3E}">
        <p14:creationId xmlns:p14="http://schemas.microsoft.com/office/powerpoint/2010/main" val="26485929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6370943" y="3728934"/>
            <a:ext cx="4256028" cy="2816535"/>
          </a:xfrm>
          <a:prstGeom prst="rect">
            <a:avLst/>
          </a:prstGeom>
          <a:noFill/>
          <a:ln>
            <a:noFill/>
          </a:ln>
        </p:spPr>
      </p:pic>
      <p:pic>
        <p:nvPicPr>
          <p:cNvPr id="99" name="Google Shape;99;p17"/>
          <p:cNvPicPr preferRelativeResize="0"/>
          <p:nvPr/>
        </p:nvPicPr>
        <p:blipFill>
          <a:blip r:embed="rId4">
            <a:alphaModFix/>
          </a:blip>
          <a:stretch>
            <a:fillRect/>
          </a:stretch>
        </p:blipFill>
        <p:spPr>
          <a:xfrm>
            <a:off x="1732100" y="3868134"/>
            <a:ext cx="3267464" cy="2464633"/>
          </a:xfrm>
          <a:prstGeom prst="rect">
            <a:avLst/>
          </a:prstGeom>
          <a:noFill/>
          <a:ln>
            <a:noFill/>
          </a:ln>
        </p:spPr>
      </p:pic>
      <p:pic>
        <p:nvPicPr>
          <p:cNvPr id="100" name="Google Shape;100;p17" descr="f \circ \phi^X_g\ =\ \phi^Y_g \circ f" title="MathEquation,#000000"/>
          <p:cNvPicPr preferRelativeResize="0"/>
          <p:nvPr/>
        </p:nvPicPr>
        <p:blipFill>
          <a:blip r:embed="rId5">
            <a:alphaModFix/>
          </a:blip>
          <a:stretch>
            <a:fillRect/>
          </a:stretch>
        </p:blipFill>
        <p:spPr>
          <a:xfrm>
            <a:off x="4683526" y="2388721"/>
            <a:ext cx="2120267" cy="392233"/>
          </a:xfrm>
          <a:prstGeom prst="rect">
            <a:avLst/>
          </a:prstGeom>
          <a:noFill/>
          <a:ln>
            <a:noFill/>
          </a:ln>
        </p:spPr>
      </p:pic>
      <p:sp>
        <p:nvSpPr>
          <p:cNvPr id="102" name="Google Shape;102;p17"/>
          <p:cNvSpPr txBox="1"/>
          <p:nvPr/>
        </p:nvSpPr>
        <p:spPr>
          <a:xfrm>
            <a:off x="415314" y="1698990"/>
            <a:ext cx="10279600" cy="961200"/>
          </a:xfrm>
          <a:prstGeom prst="rect">
            <a:avLst/>
          </a:prstGeom>
          <a:noFill/>
          <a:ln>
            <a:noFill/>
          </a:ln>
        </p:spPr>
        <p:txBody>
          <a:bodyPr spcFirstLastPara="1" wrap="square" lIns="121900" tIns="121900" rIns="121900" bIns="121900" anchor="t" anchorCtr="0">
            <a:noAutofit/>
          </a:bodyPr>
          <a:lstStyle/>
          <a:p>
            <a:r>
              <a:rPr lang="en" sz="2000" dirty="0">
                <a:latin typeface="Proxima Nova"/>
                <a:ea typeface="Proxima Nova"/>
                <a:cs typeface="Proxima Nova"/>
                <a:sym typeface="Proxima Nova"/>
              </a:rPr>
              <a:t>let                      be a function and        and        be transformations on        and</a:t>
            </a:r>
            <a:endParaRPr sz="2000" dirty="0">
              <a:latin typeface="Proxima Nova"/>
              <a:ea typeface="Proxima Nova"/>
              <a:cs typeface="Proxima Nova"/>
              <a:sym typeface="Proxima Nova"/>
            </a:endParaRPr>
          </a:p>
          <a:p>
            <a:endParaRPr sz="2000" dirty="0">
              <a:latin typeface="Proxima Nova"/>
              <a:ea typeface="Proxima Nova"/>
              <a:cs typeface="Proxima Nova"/>
              <a:sym typeface="Proxima Nova"/>
            </a:endParaRPr>
          </a:p>
          <a:p>
            <a:r>
              <a:rPr lang="en" sz="2000" dirty="0">
                <a:latin typeface="Proxima Nova"/>
                <a:ea typeface="Proxima Nova"/>
                <a:cs typeface="Proxima Nova"/>
                <a:sym typeface="Proxima Nova"/>
              </a:rPr>
              <a:t>then     is said to be </a:t>
            </a:r>
            <a:r>
              <a:rPr lang="en" sz="2000" i="1" dirty="0">
                <a:latin typeface="Proxima Nova"/>
                <a:ea typeface="Proxima Nova"/>
                <a:cs typeface="Proxima Nova"/>
                <a:sym typeface="Proxima Nova"/>
              </a:rPr>
              <a:t>equivariant</a:t>
            </a:r>
            <a:r>
              <a:rPr lang="en" sz="2000" dirty="0">
                <a:latin typeface="Proxima Nova"/>
                <a:ea typeface="Proxima Nova"/>
                <a:cs typeface="Proxima Nova"/>
                <a:sym typeface="Proxima Nova"/>
              </a:rPr>
              <a:t>  </a:t>
            </a:r>
            <a:r>
              <a:rPr lang="en" sz="2000" dirty="0" err="1">
                <a:latin typeface="Proxima Nova"/>
                <a:ea typeface="Proxima Nova"/>
                <a:cs typeface="Proxima Nova"/>
                <a:sym typeface="Proxima Nova"/>
              </a:rPr>
              <a:t>iff</a:t>
            </a:r>
            <a:endParaRPr sz="2000" dirty="0">
              <a:latin typeface="Proxima Nova"/>
              <a:ea typeface="Proxima Nova"/>
              <a:cs typeface="Proxima Nova"/>
              <a:sym typeface="Proxima Nova"/>
            </a:endParaRPr>
          </a:p>
        </p:txBody>
      </p:sp>
      <p:pic>
        <p:nvPicPr>
          <p:cNvPr id="103" name="Google Shape;103;p17" descr="f:X\to Y" title="MathEquation,#000000"/>
          <p:cNvPicPr preferRelativeResize="0"/>
          <p:nvPr/>
        </p:nvPicPr>
        <p:blipFill>
          <a:blip r:embed="rId6">
            <a:alphaModFix/>
          </a:blip>
          <a:stretch>
            <a:fillRect/>
          </a:stretch>
        </p:blipFill>
        <p:spPr>
          <a:xfrm>
            <a:off x="1105325" y="1859142"/>
            <a:ext cx="1036749" cy="254000"/>
          </a:xfrm>
          <a:prstGeom prst="rect">
            <a:avLst/>
          </a:prstGeom>
          <a:noFill/>
          <a:ln>
            <a:noFill/>
          </a:ln>
        </p:spPr>
      </p:pic>
      <p:pic>
        <p:nvPicPr>
          <p:cNvPr id="104" name="Google Shape;104;p17" descr="f" title="MathEquation,#000000"/>
          <p:cNvPicPr preferRelativeResize="0"/>
          <p:nvPr/>
        </p:nvPicPr>
        <p:blipFill>
          <a:blip r:embed="rId7">
            <a:alphaModFix/>
          </a:blip>
          <a:stretch>
            <a:fillRect/>
          </a:stretch>
        </p:blipFill>
        <p:spPr>
          <a:xfrm>
            <a:off x="1139275" y="2473857"/>
            <a:ext cx="130757" cy="265365"/>
          </a:xfrm>
          <a:prstGeom prst="rect">
            <a:avLst/>
          </a:prstGeom>
          <a:noFill/>
          <a:ln>
            <a:noFill/>
          </a:ln>
        </p:spPr>
      </p:pic>
      <p:pic>
        <p:nvPicPr>
          <p:cNvPr id="105" name="Google Shape;105;p17" descr="\phi^X" title="MathEquation,#000000"/>
          <p:cNvPicPr preferRelativeResize="0"/>
          <p:nvPr/>
        </p:nvPicPr>
        <p:blipFill>
          <a:blip r:embed="rId8">
            <a:alphaModFix/>
          </a:blip>
          <a:stretch>
            <a:fillRect/>
          </a:stretch>
        </p:blipFill>
        <p:spPr>
          <a:xfrm>
            <a:off x="4670166" y="1784151"/>
            <a:ext cx="356491" cy="338667"/>
          </a:xfrm>
          <a:prstGeom prst="rect">
            <a:avLst/>
          </a:prstGeom>
          <a:noFill/>
          <a:ln>
            <a:noFill/>
          </a:ln>
        </p:spPr>
      </p:pic>
      <p:pic>
        <p:nvPicPr>
          <p:cNvPr id="106" name="Google Shape;106;p17" descr="\phi^Y" title="MathEquation,#000000"/>
          <p:cNvPicPr preferRelativeResize="0"/>
          <p:nvPr/>
        </p:nvPicPr>
        <p:blipFill>
          <a:blip r:embed="rId9">
            <a:alphaModFix/>
          </a:blip>
          <a:stretch>
            <a:fillRect/>
          </a:stretch>
        </p:blipFill>
        <p:spPr>
          <a:xfrm>
            <a:off x="5720702" y="1820812"/>
            <a:ext cx="339515" cy="338665"/>
          </a:xfrm>
          <a:prstGeom prst="rect">
            <a:avLst/>
          </a:prstGeom>
          <a:noFill/>
          <a:ln>
            <a:noFill/>
          </a:ln>
        </p:spPr>
      </p:pic>
      <p:pic>
        <p:nvPicPr>
          <p:cNvPr id="107" name="Google Shape;107;p17" descr="X" title="MathEquation,#000000"/>
          <p:cNvPicPr preferRelativeResize="0"/>
          <p:nvPr/>
        </p:nvPicPr>
        <p:blipFill>
          <a:blip r:embed="rId10">
            <a:alphaModFix/>
          </a:blip>
          <a:stretch>
            <a:fillRect/>
          </a:stretch>
        </p:blipFill>
        <p:spPr>
          <a:xfrm>
            <a:off x="8823917" y="1876823"/>
            <a:ext cx="217968" cy="225600"/>
          </a:xfrm>
          <a:prstGeom prst="rect">
            <a:avLst/>
          </a:prstGeom>
          <a:noFill/>
          <a:ln>
            <a:noFill/>
          </a:ln>
        </p:spPr>
      </p:pic>
      <p:pic>
        <p:nvPicPr>
          <p:cNvPr id="108" name="Google Shape;108;p17" descr="Y" title="MathEquation,#000000"/>
          <p:cNvPicPr preferRelativeResize="0"/>
          <p:nvPr/>
        </p:nvPicPr>
        <p:blipFill>
          <a:blip r:embed="rId11">
            <a:alphaModFix/>
          </a:blip>
          <a:stretch>
            <a:fillRect/>
          </a:stretch>
        </p:blipFill>
        <p:spPr>
          <a:xfrm>
            <a:off x="9882715" y="1888156"/>
            <a:ext cx="198501" cy="214399"/>
          </a:xfrm>
          <a:prstGeom prst="rect">
            <a:avLst/>
          </a:prstGeom>
          <a:noFill/>
          <a:ln>
            <a:noFill/>
          </a:ln>
        </p:spPr>
      </p:pic>
      <p:sp>
        <p:nvSpPr>
          <p:cNvPr id="2" name="Title 1">
            <a:extLst>
              <a:ext uri="{FF2B5EF4-FFF2-40B4-BE49-F238E27FC236}">
                <a16:creationId xmlns:a16="http://schemas.microsoft.com/office/drawing/2014/main" id="{3DE2911C-100A-6A4B-9F9A-812F26E971C8}"/>
              </a:ext>
            </a:extLst>
          </p:cNvPr>
          <p:cNvSpPr>
            <a:spLocks noGrp="1"/>
          </p:cNvSpPr>
          <p:nvPr>
            <p:ph type="title"/>
          </p:nvPr>
        </p:nvSpPr>
        <p:spPr>
          <a:xfrm>
            <a:off x="418142" y="393405"/>
            <a:ext cx="11018520" cy="553998"/>
          </a:xfrm>
        </p:spPr>
        <p:txBody>
          <a:bodyPr/>
          <a:lstStyle/>
          <a:p>
            <a:r>
              <a:rPr lang="en-US" dirty="0"/>
              <a:t>Equivariance</a:t>
            </a:r>
          </a:p>
        </p:txBody>
      </p:sp>
    </p:spTree>
    <p:extLst>
      <p:ext uri="{BB962C8B-B14F-4D97-AF65-F5344CB8AC3E}">
        <p14:creationId xmlns:p14="http://schemas.microsoft.com/office/powerpoint/2010/main" val="25218804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CDFA-8FA7-A346-8857-548BC6DD9866}"/>
              </a:ext>
            </a:extLst>
          </p:cNvPr>
          <p:cNvSpPr>
            <a:spLocks noGrp="1"/>
          </p:cNvSpPr>
          <p:nvPr>
            <p:ph type="title"/>
          </p:nvPr>
        </p:nvSpPr>
        <p:spPr/>
        <p:txBody>
          <a:bodyPr/>
          <a:lstStyle/>
          <a:p>
            <a:r>
              <a:rPr lang="en-US" dirty="0"/>
              <a:t>Hammer 2: Equivariant Graph Neural Network</a:t>
            </a:r>
          </a:p>
        </p:txBody>
      </p:sp>
      <p:pic>
        <p:nvPicPr>
          <p:cNvPr id="12" name="Picture 11">
            <a:extLst>
              <a:ext uri="{FF2B5EF4-FFF2-40B4-BE49-F238E27FC236}">
                <a16:creationId xmlns:a16="http://schemas.microsoft.com/office/drawing/2014/main" id="{1B67C151-93AF-4246-AEC4-8BEB67633B5F}"/>
              </a:ext>
            </a:extLst>
          </p:cNvPr>
          <p:cNvPicPr>
            <a:picLocks noChangeAspect="1"/>
          </p:cNvPicPr>
          <p:nvPr/>
        </p:nvPicPr>
        <p:blipFill>
          <a:blip r:embed="rId2"/>
          <a:stretch>
            <a:fillRect/>
          </a:stretch>
        </p:blipFill>
        <p:spPr>
          <a:xfrm>
            <a:off x="3243134" y="2168164"/>
            <a:ext cx="3879382" cy="3908699"/>
          </a:xfrm>
          <a:prstGeom prst="rect">
            <a:avLst/>
          </a:prstGeom>
        </p:spPr>
      </p:pic>
      <p:pic>
        <p:nvPicPr>
          <p:cNvPr id="3" name="Picture 2">
            <a:extLst>
              <a:ext uri="{FF2B5EF4-FFF2-40B4-BE49-F238E27FC236}">
                <a16:creationId xmlns:a16="http://schemas.microsoft.com/office/drawing/2014/main" id="{045D09CF-D2DF-8744-871A-DDE60E7F4F96}"/>
              </a:ext>
            </a:extLst>
          </p:cNvPr>
          <p:cNvPicPr>
            <a:picLocks noChangeAspect="1"/>
          </p:cNvPicPr>
          <p:nvPr/>
        </p:nvPicPr>
        <p:blipFill>
          <a:blip r:embed="rId3"/>
          <a:stretch>
            <a:fillRect/>
          </a:stretch>
        </p:blipFill>
        <p:spPr>
          <a:xfrm>
            <a:off x="0" y="1465791"/>
            <a:ext cx="2993664" cy="1021949"/>
          </a:xfrm>
          <a:prstGeom prst="rect">
            <a:avLst/>
          </a:prstGeom>
        </p:spPr>
      </p:pic>
      <p:pic>
        <p:nvPicPr>
          <p:cNvPr id="4" name="Picture 3">
            <a:extLst>
              <a:ext uri="{FF2B5EF4-FFF2-40B4-BE49-F238E27FC236}">
                <a16:creationId xmlns:a16="http://schemas.microsoft.com/office/drawing/2014/main" id="{3243160F-EC32-C60C-FE0C-4FC03E585DFD}"/>
              </a:ext>
            </a:extLst>
          </p:cNvPr>
          <p:cNvPicPr>
            <a:picLocks noChangeAspect="1"/>
          </p:cNvPicPr>
          <p:nvPr/>
        </p:nvPicPr>
        <p:blipFill>
          <a:blip r:embed="rId4"/>
          <a:stretch>
            <a:fillRect/>
          </a:stretch>
        </p:blipFill>
        <p:spPr>
          <a:xfrm>
            <a:off x="7632569" y="4487158"/>
            <a:ext cx="4163635" cy="1221622"/>
          </a:xfrm>
          <a:prstGeom prst="rect">
            <a:avLst/>
          </a:prstGeom>
        </p:spPr>
      </p:pic>
    </p:spTree>
    <p:extLst>
      <p:ext uri="{BB962C8B-B14F-4D97-AF65-F5344CB8AC3E}">
        <p14:creationId xmlns:p14="http://schemas.microsoft.com/office/powerpoint/2010/main" val="42561808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DAC5-5FCC-2C40-8FBC-C97C8D6B5394}"/>
              </a:ext>
            </a:extLst>
          </p:cNvPr>
          <p:cNvSpPr>
            <a:spLocks noGrp="1"/>
          </p:cNvSpPr>
          <p:nvPr>
            <p:ph type="title"/>
          </p:nvPr>
        </p:nvSpPr>
        <p:spPr>
          <a:xfrm>
            <a:off x="588263" y="457200"/>
            <a:ext cx="11018520" cy="553998"/>
          </a:xfrm>
        </p:spPr>
        <p:txBody>
          <a:bodyPr/>
          <a:lstStyle/>
          <a:p>
            <a:r>
              <a:rPr lang="en-US" dirty="0"/>
              <a:t>Further Reading Equivariant GNNs</a:t>
            </a:r>
          </a:p>
        </p:txBody>
      </p:sp>
      <p:pic>
        <p:nvPicPr>
          <p:cNvPr id="3" name="Picture 2">
            <a:extLst>
              <a:ext uri="{FF2B5EF4-FFF2-40B4-BE49-F238E27FC236}">
                <a16:creationId xmlns:a16="http://schemas.microsoft.com/office/drawing/2014/main" id="{E02A60EB-1E0E-A745-A9F8-691F176C9293}"/>
              </a:ext>
            </a:extLst>
          </p:cNvPr>
          <p:cNvPicPr>
            <a:picLocks noChangeAspect="1"/>
          </p:cNvPicPr>
          <p:nvPr/>
        </p:nvPicPr>
        <p:blipFill>
          <a:blip r:embed="rId2"/>
          <a:stretch>
            <a:fillRect/>
          </a:stretch>
        </p:blipFill>
        <p:spPr>
          <a:xfrm>
            <a:off x="512874" y="2479250"/>
            <a:ext cx="3257365" cy="1819757"/>
          </a:xfrm>
          <a:prstGeom prst="rect">
            <a:avLst/>
          </a:prstGeom>
        </p:spPr>
      </p:pic>
      <p:pic>
        <p:nvPicPr>
          <p:cNvPr id="4" name="Picture 3">
            <a:extLst>
              <a:ext uri="{FF2B5EF4-FFF2-40B4-BE49-F238E27FC236}">
                <a16:creationId xmlns:a16="http://schemas.microsoft.com/office/drawing/2014/main" id="{F487C9ED-7210-D649-9421-A9CFBFBCEFD8}"/>
              </a:ext>
            </a:extLst>
          </p:cNvPr>
          <p:cNvPicPr>
            <a:picLocks noChangeAspect="1"/>
          </p:cNvPicPr>
          <p:nvPr/>
        </p:nvPicPr>
        <p:blipFill rotWithShape="1">
          <a:blip r:embed="rId3"/>
          <a:srcRect b="17740"/>
          <a:stretch/>
        </p:blipFill>
        <p:spPr>
          <a:xfrm>
            <a:off x="537593" y="4630543"/>
            <a:ext cx="3011180" cy="1812678"/>
          </a:xfrm>
          <a:prstGeom prst="rect">
            <a:avLst/>
          </a:prstGeom>
        </p:spPr>
      </p:pic>
      <p:pic>
        <p:nvPicPr>
          <p:cNvPr id="6" name="Picture 5">
            <a:extLst>
              <a:ext uri="{FF2B5EF4-FFF2-40B4-BE49-F238E27FC236}">
                <a16:creationId xmlns:a16="http://schemas.microsoft.com/office/drawing/2014/main" id="{C55E4228-39E9-D012-C1E1-F14BBB078DA5}"/>
              </a:ext>
            </a:extLst>
          </p:cNvPr>
          <p:cNvPicPr>
            <a:picLocks noChangeAspect="1"/>
          </p:cNvPicPr>
          <p:nvPr/>
        </p:nvPicPr>
        <p:blipFill>
          <a:blip r:embed="rId4"/>
          <a:stretch>
            <a:fillRect/>
          </a:stretch>
        </p:blipFill>
        <p:spPr>
          <a:xfrm>
            <a:off x="7777113" y="2355877"/>
            <a:ext cx="3318588" cy="1794627"/>
          </a:xfrm>
          <a:prstGeom prst="rect">
            <a:avLst/>
          </a:prstGeom>
        </p:spPr>
      </p:pic>
      <p:pic>
        <p:nvPicPr>
          <p:cNvPr id="8" name="Picture 7">
            <a:extLst>
              <a:ext uri="{FF2B5EF4-FFF2-40B4-BE49-F238E27FC236}">
                <a16:creationId xmlns:a16="http://schemas.microsoft.com/office/drawing/2014/main" id="{99D0BBEB-1FED-08F0-D590-92D6658C73A7}"/>
              </a:ext>
            </a:extLst>
          </p:cNvPr>
          <p:cNvPicPr>
            <a:picLocks noChangeAspect="1"/>
          </p:cNvPicPr>
          <p:nvPr/>
        </p:nvPicPr>
        <p:blipFill rotWithShape="1">
          <a:blip r:embed="rId5"/>
          <a:srcRect b="23430"/>
          <a:stretch/>
        </p:blipFill>
        <p:spPr>
          <a:xfrm>
            <a:off x="7057814" y="4529580"/>
            <a:ext cx="4922026" cy="1770926"/>
          </a:xfrm>
          <a:prstGeom prst="rect">
            <a:avLst/>
          </a:prstGeom>
        </p:spPr>
      </p:pic>
      <p:pic>
        <p:nvPicPr>
          <p:cNvPr id="10" name="Picture 9">
            <a:extLst>
              <a:ext uri="{FF2B5EF4-FFF2-40B4-BE49-F238E27FC236}">
                <a16:creationId xmlns:a16="http://schemas.microsoft.com/office/drawing/2014/main" id="{E14BB067-72FA-9FF8-35A2-8DD922E7D7F3}"/>
              </a:ext>
            </a:extLst>
          </p:cNvPr>
          <p:cNvPicPr>
            <a:picLocks noChangeAspect="1"/>
          </p:cNvPicPr>
          <p:nvPr/>
        </p:nvPicPr>
        <p:blipFill>
          <a:blip r:embed="rId6"/>
          <a:stretch>
            <a:fillRect/>
          </a:stretch>
        </p:blipFill>
        <p:spPr>
          <a:xfrm>
            <a:off x="4335673" y="2841405"/>
            <a:ext cx="2920032" cy="1643870"/>
          </a:xfrm>
          <a:prstGeom prst="rect">
            <a:avLst/>
          </a:prstGeom>
        </p:spPr>
      </p:pic>
      <p:sp>
        <p:nvSpPr>
          <p:cNvPr id="11" name="TextBox 10">
            <a:extLst>
              <a:ext uri="{FF2B5EF4-FFF2-40B4-BE49-F238E27FC236}">
                <a16:creationId xmlns:a16="http://schemas.microsoft.com/office/drawing/2014/main" id="{DEC358E9-B408-423C-B150-7013F14F3142}"/>
              </a:ext>
            </a:extLst>
          </p:cNvPr>
          <p:cNvSpPr txBox="1"/>
          <p:nvPr/>
        </p:nvSpPr>
        <p:spPr>
          <a:xfrm>
            <a:off x="559881" y="1606912"/>
            <a:ext cx="9762469" cy="307777"/>
          </a:xfrm>
          <a:prstGeom prst="rect">
            <a:avLst/>
          </a:prstGeom>
          <a:noFill/>
        </p:spPr>
        <p:txBody>
          <a:bodyPr wrap="square" lIns="0" tIns="0" rIns="0" bIns="0" rtlCol="0">
            <a:spAutoFit/>
          </a:bodyPr>
          <a:lstStyle/>
          <a:p>
            <a:pPr algn="l"/>
            <a:r>
              <a:rPr lang="en-US" sz="2000" dirty="0"/>
              <a:t>Generalized SE(3) Equivariant GNNs using higher order irreducible representations. </a:t>
            </a:r>
          </a:p>
        </p:txBody>
      </p:sp>
    </p:spTree>
    <p:extLst>
      <p:ext uri="{BB962C8B-B14F-4D97-AF65-F5344CB8AC3E}">
        <p14:creationId xmlns:p14="http://schemas.microsoft.com/office/powerpoint/2010/main" val="945719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AA8797AA-2C50-D849-9FCC-327ACDCE5F3A}"/>
              </a:ext>
            </a:extLst>
          </p:cNvPr>
          <p:cNvPicPr>
            <a:picLocks noChangeAspect="1"/>
          </p:cNvPicPr>
          <p:nvPr/>
        </p:nvPicPr>
        <p:blipFill>
          <a:blip r:embed="rId2"/>
          <a:stretch>
            <a:fillRect/>
          </a:stretch>
        </p:blipFill>
        <p:spPr>
          <a:xfrm>
            <a:off x="341187" y="1552353"/>
            <a:ext cx="6134835" cy="3711603"/>
          </a:xfrm>
          <a:prstGeom prst="rect">
            <a:avLst/>
          </a:prstGeom>
        </p:spPr>
      </p:pic>
      <p:sp>
        <p:nvSpPr>
          <p:cNvPr id="8" name="TextBox 7">
            <a:extLst>
              <a:ext uri="{FF2B5EF4-FFF2-40B4-BE49-F238E27FC236}">
                <a16:creationId xmlns:a16="http://schemas.microsoft.com/office/drawing/2014/main" id="{1B1632F9-5D89-6845-8020-B50B0970D2D0}"/>
              </a:ext>
            </a:extLst>
          </p:cNvPr>
          <p:cNvSpPr txBox="1"/>
          <p:nvPr/>
        </p:nvSpPr>
        <p:spPr>
          <a:xfrm>
            <a:off x="805542" y="5758543"/>
            <a:ext cx="8969250" cy="646331"/>
          </a:xfrm>
          <a:prstGeom prst="rect">
            <a:avLst/>
          </a:prstGeom>
          <a:noFill/>
        </p:spPr>
        <p:txBody>
          <a:bodyPr wrap="none" rtlCol="0">
            <a:spAutoFit/>
          </a:bodyPr>
          <a:lstStyle/>
          <a:p>
            <a:r>
              <a:rPr lang="en-US" dirty="0"/>
              <a:t>Input: generators of your group in a representation space (Lie algebra, finite group generators)</a:t>
            </a:r>
          </a:p>
          <a:p>
            <a:r>
              <a:rPr lang="en-US" dirty="0"/>
              <a:t>Output: an equivariant basis of convolutional kernels for that group</a:t>
            </a:r>
          </a:p>
        </p:txBody>
      </p:sp>
      <p:sp>
        <p:nvSpPr>
          <p:cNvPr id="9" name="TextBox 8">
            <a:extLst>
              <a:ext uri="{FF2B5EF4-FFF2-40B4-BE49-F238E27FC236}">
                <a16:creationId xmlns:a16="http://schemas.microsoft.com/office/drawing/2014/main" id="{A0F50EF5-CF57-E84E-ABA5-CE54228D0F46}"/>
              </a:ext>
            </a:extLst>
          </p:cNvPr>
          <p:cNvSpPr txBox="1"/>
          <p:nvPr/>
        </p:nvSpPr>
        <p:spPr>
          <a:xfrm rot="2435696">
            <a:off x="8278489" y="3749419"/>
            <a:ext cx="3153940" cy="523220"/>
          </a:xfrm>
          <a:prstGeom prst="rect">
            <a:avLst/>
          </a:prstGeom>
          <a:noFill/>
        </p:spPr>
        <p:txBody>
          <a:bodyPr wrap="none" rtlCol="0">
            <a:spAutoFit/>
          </a:bodyPr>
          <a:lstStyle/>
          <a:p>
            <a:r>
              <a:rPr lang="en-US" sz="1400" dirty="0"/>
              <a:t>Rubik’s Cube Group has &gt; 4E19 elements</a:t>
            </a:r>
          </a:p>
          <a:p>
            <a:r>
              <a:rPr lang="en-US" sz="1400" dirty="0"/>
              <a:t>(and 6 generators)</a:t>
            </a:r>
          </a:p>
        </p:txBody>
      </p:sp>
      <p:sp>
        <p:nvSpPr>
          <p:cNvPr id="2" name="Title 1">
            <a:extLst>
              <a:ext uri="{FF2B5EF4-FFF2-40B4-BE49-F238E27FC236}">
                <a16:creationId xmlns:a16="http://schemas.microsoft.com/office/drawing/2014/main" id="{A42AF5DF-A610-11E2-EA76-86CB5B30E588}"/>
              </a:ext>
            </a:extLst>
          </p:cNvPr>
          <p:cNvSpPr>
            <a:spLocks noGrp="1"/>
          </p:cNvSpPr>
          <p:nvPr>
            <p:ph type="title"/>
          </p:nvPr>
        </p:nvSpPr>
        <p:spPr/>
        <p:txBody>
          <a:bodyPr/>
          <a:lstStyle/>
          <a:p>
            <a:r>
              <a:rPr lang="en-US" dirty="0"/>
              <a:t>Further Reading Equivariance (+software)</a:t>
            </a:r>
          </a:p>
        </p:txBody>
      </p:sp>
    </p:spTree>
    <p:extLst>
      <p:ext uri="{BB962C8B-B14F-4D97-AF65-F5344CB8AC3E}">
        <p14:creationId xmlns:p14="http://schemas.microsoft.com/office/powerpoint/2010/main" val="41650603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A6C6D1-C6B2-A944-823A-144B7D09E5E4}"/>
              </a:ext>
            </a:extLst>
          </p:cNvPr>
          <p:cNvSpPr>
            <a:spLocks noGrp="1"/>
          </p:cNvSpPr>
          <p:nvPr>
            <p:ph type="title"/>
          </p:nvPr>
        </p:nvSpPr>
        <p:spPr/>
        <p:txBody>
          <a:bodyPr/>
          <a:lstStyle/>
          <a:p>
            <a:r>
              <a:rPr lang="en-US" dirty="0"/>
              <a:t>Topic 1: Molecules</a:t>
            </a:r>
          </a:p>
        </p:txBody>
      </p:sp>
      <p:pic>
        <p:nvPicPr>
          <p:cNvPr id="4" name="Picture 3">
            <a:extLst>
              <a:ext uri="{FF2B5EF4-FFF2-40B4-BE49-F238E27FC236}">
                <a16:creationId xmlns:a16="http://schemas.microsoft.com/office/drawing/2014/main" id="{B73D74E4-AD05-49ED-BE11-5A670DF36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653" y="2618233"/>
            <a:ext cx="2929711" cy="1199786"/>
          </a:xfrm>
          <a:prstGeom prst="rect">
            <a:avLst/>
          </a:prstGeom>
        </p:spPr>
      </p:pic>
      <p:sp>
        <p:nvSpPr>
          <p:cNvPr id="5" name="TextBox 4">
            <a:extLst>
              <a:ext uri="{FF2B5EF4-FFF2-40B4-BE49-F238E27FC236}">
                <a16:creationId xmlns:a16="http://schemas.microsoft.com/office/drawing/2014/main" id="{12C6307D-B3D4-4E59-BC7E-E56CA729BFBB}"/>
              </a:ext>
            </a:extLst>
          </p:cNvPr>
          <p:cNvSpPr txBox="1"/>
          <p:nvPr/>
        </p:nvSpPr>
        <p:spPr>
          <a:xfrm>
            <a:off x="8056777" y="3852071"/>
            <a:ext cx="3283305" cy="338554"/>
          </a:xfrm>
          <a:prstGeom prst="rect">
            <a:avLst/>
          </a:prstGeom>
          <a:noFill/>
        </p:spPr>
        <p:txBody>
          <a:bodyPr wrap="square" rtlCol="0">
            <a:spAutoFit/>
          </a:bodyPr>
          <a:lstStyle/>
          <a:p>
            <a:pPr algn="ctr"/>
            <a:r>
              <a:rPr lang="en-GB" sz="1600">
                <a:latin typeface="+mn-lt"/>
              </a:rPr>
              <a:t>Tribology and lubricants</a:t>
            </a:r>
          </a:p>
        </p:txBody>
      </p:sp>
      <p:pic>
        <p:nvPicPr>
          <p:cNvPr id="7" name="Picture 6">
            <a:extLst>
              <a:ext uri="{FF2B5EF4-FFF2-40B4-BE49-F238E27FC236}">
                <a16:creationId xmlns:a16="http://schemas.microsoft.com/office/drawing/2014/main" id="{FA7E3A75-F756-46B3-8649-A5FBDA0A4A7B}"/>
              </a:ext>
            </a:extLst>
          </p:cNvPr>
          <p:cNvPicPr>
            <a:picLocks noChangeAspect="1"/>
          </p:cNvPicPr>
          <p:nvPr/>
        </p:nvPicPr>
        <p:blipFill>
          <a:blip r:embed="rId4"/>
          <a:stretch>
            <a:fillRect/>
          </a:stretch>
        </p:blipFill>
        <p:spPr>
          <a:xfrm>
            <a:off x="8073119" y="4694174"/>
            <a:ext cx="3266964" cy="1329494"/>
          </a:xfrm>
          <a:prstGeom prst="rect">
            <a:avLst/>
          </a:prstGeom>
        </p:spPr>
      </p:pic>
      <p:sp>
        <p:nvSpPr>
          <p:cNvPr id="8" name="TextBox 7">
            <a:extLst>
              <a:ext uri="{FF2B5EF4-FFF2-40B4-BE49-F238E27FC236}">
                <a16:creationId xmlns:a16="http://schemas.microsoft.com/office/drawing/2014/main" id="{897ED504-6415-4D2A-B6E1-03F4BF81FEB7}"/>
              </a:ext>
            </a:extLst>
          </p:cNvPr>
          <p:cNvSpPr txBox="1"/>
          <p:nvPr/>
        </p:nvSpPr>
        <p:spPr>
          <a:xfrm>
            <a:off x="8075674" y="6103928"/>
            <a:ext cx="3264409" cy="338554"/>
          </a:xfrm>
          <a:prstGeom prst="rect">
            <a:avLst/>
          </a:prstGeom>
          <a:noFill/>
        </p:spPr>
        <p:txBody>
          <a:bodyPr wrap="square" rtlCol="0">
            <a:spAutoFit/>
          </a:bodyPr>
          <a:lstStyle/>
          <a:p>
            <a:pPr algn="ctr"/>
            <a:r>
              <a:rPr lang="en-GB" sz="1600">
                <a:latin typeface="+mn-lt"/>
              </a:rPr>
              <a:t>Whole cell modelling</a:t>
            </a:r>
          </a:p>
        </p:txBody>
      </p:sp>
      <p:pic>
        <p:nvPicPr>
          <p:cNvPr id="10" name="Picture 9">
            <a:extLst>
              <a:ext uri="{FF2B5EF4-FFF2-40B4-BE49-F238E27FC236}">
                <a16:creationId xmlns:a16="http://schemas.microsoft.com/office/drawing/2014/main" id="{1149A9F9-D75B-4C17-8E67-9C451977A1A5}"/>
              </a:ext>
            </a:extLst>
          </p:cNvPr>
          <p:cNvPicPr>
            <a:picLocks noChangeAspect="1"/>
          </p:cNvPicPr>
          <p:nvPr/>
        </p:nvPicPr>
        <p:blipFill>
          <a:blip r:embed="rId5"/>
          <a:stretch>
            <a:fillRect/>
          </a:stretch>
        </p:blipFill>
        <p:spPr>
          <a:xfrm>
            <a:off x="1176751" y="4553541"/>
            <a:ext cx="1490811" cy="1470127"/>
          </a:xfrm>
          <a:prstGeom prst="rect">
            <a:avLst/>
          </a:prstGeom>
        </p:spPr>
      </p:pic>
      <p:sp>
        <p:nvSpPr>
          <p:cNvPr id="11" name="TextBox 10">
            <a:extLst>
              <a:ext uri="{FF2B5EF4-FFF2-40B4-BE49-F238E27FC236}">
                <a16:creationId xmlns:a16="http://schemas.microsoft.com/office/drawing/2014/main" id="{CFF92D5B-F5EA-4952-82E8-44AE67FEE4FE}"/>
              </a:ext>
            </a:extLst>
          </p:cNvPr>
          <p:cNvSpPr txBox="1"/>
          <p:nvPr/>
        </p:nvSpPr>
        <p:spPr>
          <a:xfrm>
            <a:off x="318517" y="6108816"/>
            <a:ext cx="3264408" cy="338554"/>
          </a:xfrm>
          <a:prstGeom prst="rect">
            <a:avLst/>
          </a:prstGeom>
          <a:noFill/>
        </p:spPr>
        <p:txBody>
          <a:bodyPr wrap="square" rtlCol="0">
            <a:spAutoFit/>
          </a:bodyPr>
          <a:lstStyle/>
          <a:p>
            <a:pPr algn="ctr"/>
            <a:r>
              <a:rPr lang="en-GB" sz="1600">
                <a:latin typeface="+mn-lt"/>
              </a:rPr>
              <a:t>Catalyst design (e.g., fuel cells)</a:t>
            </a:r>
          </a:p>
        </p:txBody>
      </p:sp>
      <p:grpSp>
        <p:nvGrpSpPr>
          <p:cNvPr id="15" name="Group 14">
            <a:extLst>
              <a:ext uri="{FF2B5EF4-FFF2-40B4-BE49-F238E27FC236}">
                <a16:creationId xmlns:a16="http://schemas.microsoft.com/office/drawing/2014/main" id="{5345A779-B759-4346-BCBB-B58401EC74AE}"/>
              </a:ext>
            </a:extLst>
          </p:cNvPr>
          <p:cNvGrpSpPr>
            <a:grpSpLocks noChangeAspect="1"/>
          </p:cNvGrpSpPr>
          <p:nvPr/>
        </p:nvGrpSpPr>
        <p:grpSpPr>
          <a:xfrm>
            <a:off x="922858" y="2618756"/>
            <a:ext cx="1744704" cy="1199263"/>
            <a:chOff x="1647033" y="1573185"/>
            <a:chExt cx="2410137" cy="1656664"/>
          </a:xfrm>
        </p:grpSpPr>
        <p:pic>
          <p:nvPicPr>
            <p:cNvPr id="13" name="Picture 12">
              <a:extLst>
                <a:ext uri="{FF2B5EF4-FFF2-40B4-BE49-F238E27FC236}">
                  <a16:creationId xmlns:a16="http://schemas.microsoft.com/office/drawing/2014/main" id="{86C1D27F-3544-4ECA-9EED-70EC5F9BBF04}"/>
                </a:ext>
              </a:extLst>
            </p:cNvPr>
            <p:cNvPicPr>
              <a:picLocks noChangeAspect="1"/>
            </p:cNvPicPr>
            <p:nvPr/>
          </p:nvPicPr>
          <p:blipFill rotWithShape="1">
            <a:blip r:embed="rId6"/>
            <a:srcRect l="18109" t="9651" r="17861" b="17043"/>
            <a:stretch/>
          </p:blipFill>
          <p:spPr>
            <a:xfrm>
              <a:off x="2120665" y="1573185"/>
              <a:ext cx="1936505" cy="1656664"/>
            </a:xfrm>
            <a:prstGeom prst="rect">
              <a:avLst/>
            </a:prstGeom>
          </p:spPr>
        </p:pic>
        <p:sp>
          <p:nvSpPr>
            <p:cNvPr id="14" name="Flowchart: Stored Data 13">
              <a:extLst>
                <a:ext uri="{FF2B5EF4-FFF2-40B4-BE49-F238E27FC236}">
                  <a16:creationId xmlns:a16="http://schemas.microsoft.com/office/drawing/2014/main" id="{686C93B5-DDD3-497F-9216-C7DA2A8BCA3D}"/>
                </a:ext>
              </a:extLst>
            </p:cNvPr>
            <p:cNvSpPr/>
            <p:nvPr/>
          </p:nvSpPr>
          <p:spPr>
            <a:xfrm rot="20768439">
              <a:off x="1647033" y="1926631"/>
              <a:ext cx="587586" cy="61829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17"/>
                <a:gd name="connsiteX1" fmla="*/ 10000 w 10000"/>
                <a:gd name="connsiteY1" fmla="*/ 0 h 10017"/>
                <a:gd name="connsiteX2" fmla="*/ 8333 w 10000"/>
                <a:gd name="connsiteY2" fmla="*/ 5000 h 10017"/>
                <a:gd name="connsiteX3" fmla="*/ 9807 w 10000"/>
                <a:gd name="connsiteY3" fmla="*/ 10017 h 10017"/>
                <a:gd name="connsiteX4" fmla="*/ 1667 w 10000"/>
                <a:gd name="connsiteY4" fmla="*/ 10000 h 10017"/>
                <a:gd name="connsiteX5" fmla="*/ 0 w 10000"/>
                <a:gd name="connsiteY5" fmla="*/ 5000 h 10017"/>
                <a:gd name="connsiteX6" fmla="*/ 1667 w 10000"/>
                <a:gd name="connsiteY6" fmla="*/ 0 h 10017"/>
                <a:gd name="connsiteX0" fmla="*/ 1667 w 10000"/>
                <a:gd name="connsiteY0" fmla="*/ 0 h 10017"/>
                <a:gd name="connsiteX1" fmla="*/ 10000 w 10000"/>
                <a:gd name="connsiteY1" fmla="*/ 0 h 10017"/>
                <a:gd name="connsiteX2" fmla="*/ 8333 w 10000"/>
                <a:gd name="connsiteY2" fmla="*/ 5000 h 10017"/>
                <a:gd name="connsiteX3" fmla="*/ 9807 w 10000"/>
                <a:gd name="connsiteY3" fmla="*/ 10017 h 10017"/>
                <a:gd name="connsiteX4" fmla="*/ 1667 w 10000"/>
                <a:gd name="connsiteY4" fmla="*/ 10000 h 10017"/>
                <a:gd name="connsiteX5" fmla="*/ 0 w 10000"/>
                <a:gd name="connsiteY5" fmla="*/ 5000 h 10017"/>
                <a:gd name="connsiteX6" fmla="*/ 1667 w 10000"/>
                <a:gd name="connsiteY6" fmla="*/ 0 h 10017"/>
                <a:gd name="connsiteX0" fmla="*/ 1667 w 10000"/>
                <a:gd name="connsiteY0" fmla="*/ 0 h 10017"/>
                <a:gd name="connsiteX1" fmla="*/ 10000 w 10000"/>
                <a:gd name="connsiteY1" fmla="*/ 0 h 10017"/>
                <a:gd name="connsiteX2" fmla="*/ 8333 w 10000"/>
                <a:gd name="connsiteY2" fmla="*/ 5000 h 10017"/>
                <a:gd name="connsiteX3" fmla="*/ 9807 w 10000"/>
                <a:gd name="connsiteY3" fmla="*/ 10017 h 10017"/>
                <a:gd name="connsiteX4" fmla="*/ 1667 w 10000"/>
                <a:gd name="connsiteY4" fmla="*/ 10000 h 10017"/>
                <a:gd name="connsiteX5" fmla="*/ 0 w 10000"/>
                <a:gd name="connsiteY5" fmla="*/ 5000 h 10017"/>
                <a:gd name="connsiteX6" fmla="*/ 1667 w 10000"/>
                <a:gd name="connsiteY6" fmla="*/ 0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7">
                  <a:moveTo>
                    <a:pt x="1667" y="0"/>
                  </a:moveTo>
                  <a:lnTo>
                    <a:pt x="10000" y="0"/>
                  </a:lnTo>
                  <a:cubicBezTo>
                    <a:pt x="9437" y="1114"/>
                    <a:pt x="8365" y="3331"/>
                    <a:pt x="8333" y="5000"/>
                  </a:cubicBezTo>
                  <a:cubicBezTo>
                    <a:pt x="8301" y="6670"/>
                    <a:pt x="9297" y="9412"/>
                    <a:pt x="9807" y="10017"/>
                  </a:cubicBezTo>
                  <a:lnTo>
                    <a:pt x="1667" y="10000"/>
                  </a:lnTo>
                  <a:cubicBezTo>
                    <a:pt x="746" y="10000"/>
                    <a:pt x="0" y="7761"/>
                    <a:pt x="0" y="5000"/>
                  </a:cubicBezTo>
                  <a:cubicBezTo>
                    <a:pt x="0" y="2239"/>
                    <a:pt x="746" y="0"/>
                    <a:pt x="16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03A4C0D6-D15E-4FF2-B12E-325E1AFF4D1A}"/>
              </a:ext>
            </a:extLst>
          </p:cNvPr>
          <p:cNvSpPr txBox="1"/>
          <p:nvPr/>
        </p:nvSpPr>
        <p:spPr>
          <a:xfrm>
            <a:off x="321563" y="3828104"/>
            <a:ext cx="3261361" cy="338554"/>
          </a:xfrm>
          <a:prstGeom prst="rect">
            <a:avLst/>
          </a:prstGeom>
          <a:noFill/>
        </p:spPr>
        <p:txBody>
          <a:bodyPr wrap="square" rtlCol="0">
            <a:spAutoFit/>
          </a:bodyPr>
          <a:lstStyle/>
          <a:p>
            <a:pPr algn="ctr"/>
            <a:r>
              <a:rPr lang="en-GB" sz="1600">
                <a:latin typeface="+mn-lt"/>
              </a:rPr>
              <a:t>Drug discovery</a:t>
            </a:r>
          </a:p>
        </p:txBody>
      </p:sp>
      <p:pic>
        <p:nvPicPr>
          <p:cNvPr id="1026" name="Picture 2" descr="Abstract Image">
            <a:extLst>
              <a:ext uri="{FF2B5EF4-FFF2-40B4-BE49-F238E27FC236}">
                <a16:creationId xmlns:a16="http://schemas.microsoft.com/office/drawing/2014/main" id="{7B08197C-3452-4759-BE03-544F4625F4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7507" y="2582348"/>
            <a:ext cx="2761551" cy="11874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EB02CB-9242-4842-8034-BF0BFA0F845D}"/>
              </a:ext>
            </a:extLst>
          </p:cNvPr>
          <p:cNvSpPr txBox="1"/>
          <p:nvPr/>
        </p:nvSpPr>
        <p:spPr>
          <a:xfrm>
            <a:off x="3855528" y="3828104"/>
            <a:ext cx="3245511" cy="338554"/>
          </a:xfrm>
          <a:prstGeom prst="rect">
            <a:avLst/>
          </a:prstGeom>
          <a:noFill/>
        </p:spPr>
        <p:txBody>
          <a:bodyPr wrap="square" rtlCol="0">
            <a:spAutoFit/>
          </a:bodyPr>
          <a:lstStyle/>
          <a:p>
            <a:pPr algn="ctr"/>
            <a:r>
              <a:rPr lang="en-GB" sz="1600">
                <a:latin typeface="+mn-lt"/>
              </a:rPr>
              <a:t>Photovoltaics</a:t>
            </a:r>
          </a:p>
        </p:txBody>
      </p:sp>
      <p:sp>
        <p:nvSpPr>
          <p:cNvPr id="22" name="TextBox 21">
            <a:extLst>
              <a:ext uri="{FF2B5EF4-FFF2-40B4-BE49-F238E27FC236}">
                <a16:creationId xmlns:a16="http://schemas.microsoft.com/office/drawing/2014/main" id="{D77F9149-47E1-4B2E-BC41-221B485158A7}"/>
              </a:ext>
            </a:extLst>
          </p:cNvPr>
          <p:cNvSpPr txBox="1"/>
          <p:nvPr/>
        </p:nvSpPr>
        <p:spPr>
          <a:xfrm>
            <a:off x="3855529" y="6110715"/>
            <a:ext cx="3264407" cy="338554"/>
          </a:xfrm>
          <a:prstGeom prst="rect">
            <a:avLst/>
          </a:prstGeom>
          <a:noFill/>
        </p:spPr>
        <p:txBody>
          <a:bodyPr wrap="square" rtlCol="0">
            <a:spAutoFit/>
          </a:bodyPr>
          <a:lstStyle/>
          <a:p>
            <a:pPr algn="ctr"/>
            <a:r>
              <a:rPr lang="en-GB" sz="1600">
                <a:latin typeface="+mn-lt"/>
              </a:rPr>
              <a:t>Nitrogen fixation</a:t>
            </a:r>
          </a:p>
        </p:txBody>
      </p:sp>
      <p:pic>
        <p:nvPicPr>
          <p:cNvPr id="23" name="Picture 22">
            <a:extLst>
              <a:ext uri="{FF2B5EF4-FFF2-40B4-BE49-F238E27FC236}">
                <a16:creationId xmlns:a16="http://schemas.microsoft.com/office/drawing/2014/main" id="{08F70EDF-4A6A-4C6F-B2F8-C47DD8B21D52}"/>
              </a:ext>
            </a:extLst>
          </p:cNvPr>
          <p:cNvPicPr>
            <a:picLocks noChangeAspect="1"/>
          </p:cNvPicPr>
          <p:nvPr/>
        </p:nvPicPr>
        <p:blipFill rotWithShape="1">
          <a:blip r:embed="rId8"/>
          <a:srcRect r="37128"/>
          <a:stretch/>
        </p:blipFill>
        <p:spPr>
          <a:xfrm>
            <a:off x="3995251" y="4467646"/>
            <a:ext cx="2984962" cy="1602732"/>
          </a:xfrm>
          <a:prstGeom prst="rect">
            <a:avLst/>
          </a:prstGeom>
        </p:spPr>
      </p:pic>
      <p:sp>
        <p:nvSpPr>
          <p:cNvPr id="21" name="TextBox 20">
            <a:extLst>
              <a:ext uri="{FF2B5EF4-FFF2-40B4-BE49-F238E27FC236}">
                <a16:creationId xmlns:a16="http://schemas.microsoft.com/office/drawing/2014/main" id="{570D3102-AA89-C64C-842D-FC1E3FD7CD96}"/>
              </a:ext>
            </a:extLst>
          </p:cNvPr>
          <p:cNvSpPr txBox="1"/>
          <p:nvPr/>
        </p:nvSpPr>
        <p:spPr>
          <a:xfrm>
            <a:off x="293973" y="1518410"/>
            <a:ext cx="11298938" cy="830997"/>
          </a:xfrm>
          <a:prstGeom prst="rect">
            <a:avLst/>
          </a:prstGeom>
          <a:noFill/>
        </p:spPr>
        <p:txBody>
          <a:bodyPr wrap="square" rtlCol="0">
            <a:spAutoFit/>
          </a:bodyPr>
          <a:lstStyle/>
          <a:p>
            <a:r>
              <a:rPr lang="en-US" sz="1600" dirty="0">
                <a:latin typeface="+mn-lt"/>
              </a:rPr>
              <a:t>Everything material is made of molecules*</a:t>
            </a:r>
            <a:br>
              <a:rPr lang="en-US" sz="1600" dirty="0">
                <a:latin typeface="+mn-lt"/>
              </a:rPr>
            </a:br>
            <a:endParaRPr lang="en-US" sz="1600" dirty="0">
              <a:latin typeface="+mn-lt"/>
            </a:endParaRPr>
          </a:p>
          <a:p>
            <a:r>
              <a:rPr lang="en-US" sz="1600" b="1" dirty="0">
                <a:latin typeface="+mn-lt"/>
              </a:rPr>
              <a:t>Molecules are at the root of solving many of the health, environmental and climate challenges we are facing today.</a:t>
            </a:r>
          </a:p>
        </p:txBody>
      </p:sp>
      <p:sp>
        <p:nvSpPr>
          <p:cNvPr id="2" name="TextBox 1">
            <a:extLst>
              <a:ext uri="{FF2B5EF4-FFF2-40B4-BE49-F238E27FC236}">
                <a16:creationId xmlns:a16="http://schemas.microsoft.com/office/drawing/2014/main" id="{53489A87-3BD0-44A1-B406-F37129F75978}"/>
              </a:ext>
            </a:extLst>
          </p:cNvPr>
          <p:cNvSpPr txBox="1"/>
          <p:nvPr/>
        </p:nvSpPr>
        <p:spPr>
          <a:xfrm>
            <a:off x="566062" y="4166658"/>
            <a:ext cx="2801158" cy="215444"/>
          </a:xfrm>
          <a:prstGeom prst="rect">
            <a:avLst/>
          </a:prstGeom>
          <a:noFill/>
        </p:spPr>
        <p:txBody>
          <a:bodyPr wrap="square" lIns="0" rIns="0">
            <a:spAutoFit/>
          </a:bodyPr>
          <a:lstStyle/>
          <a:p>
            <a:pPr algn="ctr"/>
            <a:r>
              <a:rPr lang="en-GB" altLang="en-US" sz="800">
                <a:latin typeface="+mn-lt"/>
              </a:rPr>
              <a:t>Markus </a:t>
            </a:r>
            <a:r>
              <a:rPr lang="en-GB" altLang="en-US" sz="800" err="1">
                <a:latin typeface="+mn-lt"/>
              </a:rPr>
              <a:t>Reiher</a:t>
            </a:r>
            <a:r>
              <a:rPr lang="en-GB" altLang="en-US" sz="800">
                <a:latin typeface="+mn-lt"/>
              </a:rPr>
              <a:t> et al. PNAS 2017;114:29:7555-7560</a:t>
            </a:r>
          </a:p>
        </p:txBody>
      </p:sp>
      <p:sp>
        <p:nvSpPr>
          <p:cNvPr id="6" name="TextBox 5">
            <a:extLst>
              <a:ext uri="{FF2B5EF4-FFF2-40B4-BE49-F238E27FC236}">
                <a16:creationId xmlns:a16="http://schemas.microsoft.com/office/drawing/2014/main" id="{1C9B3F33-AEBF-4849-AE16-A25FC436429A}"/>
              </a:ext>
            </a:extLst>
          </p:cNvPr>
          <p:cNvSpPr txBox="1"/>
          <p:nvPr/>
        </p:nvSpPr>
        <p:spPr>
          <a:xfrm>
            <a:off x="3582925" y="6485002"/>
            <a:ext cx="3905122" cy="215444"/>
          </a:xfrm>
          <a:prstGeom prst="rect">
            <a:avLst/>
          </a:prstGeom>
          <a:noFill/>
        </p:spPr>
        <p:txBody>
          <a:bodyPr wrap="square" lIns="0" rIns="0">
            <a:spAutoFit/>
          </a:bodyPr>
          <a:lstStyle/>
          <a:p>
            <a:pPr algn="ctr"/>
            <a:r>
              <a:rPr lang="en-GB" altLang="en-US" sz="800" err="1">
                <a:latin typeface="+mn-lt"/>
              </a:rPr>
              <a:t>Shaher</a:t>
            </a:r>
            <a:r>
              <a:rPr lang="en-GB" altLang="en-US" sz="800">
                <a:latin typeface="+mn-lt"/>
              </a:rPr>
              <a:t> </a:t>
            </a:r>
            <a:r>
              <a:rPr lang="en-GB" altLang="en-US" sz="800" err="1">
                <a:latin typeface="+mn-lt"/>
              </a:rPr>
              <a:t>Bano</a:t>
            </a:r>
            <a:r>
              <a:rPr lang="en-GB" altLang="en-US" sz="800">
                <a:latin typeface="+mn-lt"/>
              </a:rPr>
              <a:t> Mirza et al. Journal of Molecular Graphics and Modelling 2016</a:t>
            </a:r>
          </a:p>
        </p:txBody>
      </p:sp>
      <p:sp>
        <p:nvSpPr>
          <p:cNvPr id="9" name="TextBox 8">
            <a:extLst>
              <a:ext uri="{FF2B5EF4-FFF2-40B4-BE49-F238E27FC236}">
                <a16:creationId xmlns:a16="http://schemas.microsoft.com/office/drawing/2014/main" id="{952B6E59-43AD-483A-9BF6-8942F15BCDAC}"/>
              </a:ext>
            </a:extLst>
          </p:cNvPr>
          <p:cNvSpPr txBox="1"/>
          <p:nvPr/>
        </p:nvSpPr>
        <p:spPr>
          <a:xfrm>
            <a:off x="8186062" y="4163163"/>
            <a:ext cx="2801158" cy="215444"/>
          </a:xfrm>
          <a:prstGeom prst="rect">
            <a:avLst/>
          </a:prstGeom>
          <a:noFill/>
        </p:spPr>
        <p:txBody>
          <a:bodyPr wrap="square" lIns="0" rIns="0">
            <a:spAutoFit/>
          </a:bodyPr>
          <a:lstStyle/>
          <a:p>
            <a:pPr algn="ctr"/>
            <a:r>
              <a:rPr lang="en-GB" altLang="en-US" sz="800">
                <a:latin typeface="+mn-lt"/>
              </a:rPr>
              <a:t>James Ewen, Tribology Group, Imperial College London</a:t>
            </a:r>
          </a:p>
        </p:txBody>
      </p:sp>
      <p:sp>
        <p:nvSpPr>
          <p:cNvPr id="17" name="TextBox 16">
            <a:extLst>
              <a:ext uri="{FF2B5EF4-FFF2-40B4-BE49-F238E27FC236}">
                <a16:creationId xmlns:a16="http://schemas.microsoft.com/office/drawing/2014/main" id="{0ABB8800-4081-41B1-BBE2-833C5B417B30}"/>
              </a:ext>
            </a:extLst>
          </p:cNvPr>
          <p:cNvSpPr txBox="1"/>
          <p:nvPr/>
        </p:nvSpPr>
        <p:spPr>
          <a:xfrm>
            <a:off x="-30405" y="6346564"/>
            <a:ext cx="3905122" cy="215444"/>
          </a:xfrm>
          <a:prstGeom prst="rect">
            <a:avLst/>
          </a:prstGeom>
          <a:noFill/>
        </p:spPr>
        <p:txBody>
          <a:bodyPr wrap="square" lIns="0" rIns="0">
            <a:spAutoFit/>
          </a:bodyPr>
          <a:lstStyle/>
          <a:p>
            <a:pPr algn="ctr"/>
            <a:r>
              <a:rPr lang="en-GB" altLang="en-US" sz="800" err="1">
                <a:latin typeface="+mn-lt"/>
              </a:rPr>
              <a:t>Lowik</a:t>
            </a:r>
            <a:r>
              <a:rPr lang="en-GB" altLang="en-US" sz="800">
                <a:latin typeface="+mn-lt"/>
              </a:rPr>
              <a:t> </a:t>
            </a:r>
            <a:r>
              <a:rPr lang="en-GB" altLang="en-US" sz="800" err="1">
                <a:latin typeface="+mn-lt"/>
              </a:rPr>
              <a:t>Chanussot</a:t>
            </a:r>
            <a:r>
              <a:rPr lang="en-GB" altLang="en-US" sz="800">
                <a:latin typeface="+mn-lt"/>
              </a:rPr>
              <a:t> et al. ACS </a:t>
            </a:r>
            <a:r>
              <a:rPr lang="en-GB" altLang="en-US" sz="800" err="1">
                <a:latin typeface="+mn-lt"/>
              </a:rPr>
              <a:t>Catal</a:t>
            </a:r>
            <a:r>
              <a:rPr lang="en-GB" altLang="en-US" sz="800">
                <a:latin typeface="+mn-lt"/>
              </a:rPr>
              <a:t>. 2021, 11, 10, 6059–6072</a:t>
            </a:r>
          </a:p>
        </p:txBody>
      </p:sp>
      <p:sp>
        <p:nvSpPr>
          <p:cNvPr id="18" name="TextBox 17">
            <a:extLst>
              <a:ext uri="{FF2B5EF4-FFF2-40B4-BE49-F238E27FC236}">
                <a16:creationId xmlns:a16="http://schemas.microsoft.com/office/drawing/2014/main" id="{FDF08052-01AB-482C-9D21-66CD77F1B6F9}"/>
              </a:ext>
            </a:extLst>
          </p:cNvPr>
          <p:cNvSpPr txBox="1"/>
          <p:nvPr/>
        </p:nvSpPr>
        <p:spPr>
          <a:xfrm>
            <a:off x="7701661" y="6459745"/>
            <a:ext cx="3905122" cy="215444"/>
          </a:xfrm>
          <a:prstGeom prst="rect">
            <a:avLst/>
          </a:prstGeom>
          <a:noFill/>
        </p:spPr>
        <p:txBody>
          <a:bodyPr wrap="square" lIns="0" rIns="0">
            <a:spAutoFit/>
          </a:bodyPr>
          <a:lstStyle/>
          <a:p>
            <a:pPr algn="ctr"/>
            <a:r>
              <a:rPr lang="en-GB" altLang="en-US" sz="800">
                <a:latin typeface="+mn-lt"/>
              </a:rPr>
              <a:t>Michael Feig et al. Mol Graph Model. 2015 May ; 58: 1–9</a:t>
            </a:r>
          </a:p>
        </p:txBody>
      </p:sp>
      <p:sp>
        <p:nvSpPr>
          <p:cNvPr id="20" name="TextBox 19">
            <a:extLst>
              <a:ext uri="{FF2B5EF4-FFF2-40B4-BE49-F238E27FC236}">
                <a16:creationId xmlns:a16="http://schemas.microsoft.com/office/drawing/2014/main" id="{F3DE6063-0627-43E1-B802-F3B66EAD26EF}"/>
              </a:ext>
            </a:extLst>
          </p:cNvPr>
          <p:cNvSpPr txBox="1"/>
          <p:nvPr/>
        </p:nvSpPr>
        <p:spPr>
          <a:xfrm>
            <a:off x="3544996" y="4163163"/>
            <a:ext cx="3905122" cy="215444"/>
          </a:xfrm>
          <a:prstGeom prst="rect">
            <a:avLst/>
          </a:prstGeom>
          <a:noFill/>
        </p:spPr>
        <p:txBody>
          <a:bodyPr wrap="square" lIns="0" rIns="0">
            <a:spAutoFit/>
          </a:bodyPr>
          <a:lstStyle/>
          <a:p>
            <a:pPr algn="ctr"/>
            <a:r>
              <a:rPr lang="en-GB" altLang="en-US" sz="800">
                <a:latin typeface="+mn-lt"/>
              </a:rPr>
              <a:t>S.Y Reddy et al. Synthetic Metals 162, 23, 2012, 2117-2124</a:t>
            </a:r>
          </a:p>
        </p:txBody>
      </p:sp>
      <p:sp>
        <p:nvSpPr>
          <p:cNvPr id="19" name="TextBox 18">
            <a:extLst>
              <a:ext uri="{FF2B5EF4-FFF2-40B4-BE49-F238E27FC236}">
                <a16:creationId xmlns:a16="http://schemas.microsoft.com/office/drawing/2014/main" id="{6ED7B521-F01B-489D-8617-EA3EC5CAD9A3}"/>
              </a:ext>
            </a:extLst>
          </p:cNvPr>
          <p:cNvSpPr txBox="1"/>
          <p:nvPr/>
        </p:nvSpPr>
        <p:spPr>
          <a:xfrm>
            <a:off x="307803" y="1752224"/>
            <a:ext cx="10363158" cy="307777"/>
          </a:xfrm>
          <a:prstGeom prst="rect">
            <a:avLst/>
          </a:prstGeom>
          <a:noFill/>
        </p:spPr>
        <p:txBody>
          <a:bodyPr wrap="none" lIns="0" tIns="0" rIns="0" bIns="0" rtlCol="0">
            <a:spAutoFit/>
          </a:bodyPr>
          <a:lstStyle/>
          <a:p>
            <a:pPr algn="l"/>
            <a:r>
              <a:rPr lang="en-US" sz="1200" dirty="0">
                <a:latin typeface="+mn-lt"/>
              </a:rPr>
              <a:t>* Except 4 fundamental forces (electromagnetic force, gravity and strong &amp; weak nuclear forces), and unless you break them up (plasma, quarks/leptons)</a:t>
            </a:r>
            <a:r>
              <a:rPr lang="en-US" sz="2000" dirty="0">
                <a:latin typeface="+mn-lt"/>
              </a:rPr>
              <a:t> </a:t>
            </a:r>
          </a:p>
        </p:txBody>
      </p:sp>
    </p:spTree>
    <p:extLst>
      <p:ext uri="{BB962C8B-B14F-4D97-AF65-F5344CB8AC3E}">
        <p14:creationId xmlns:p14="http://schemas.microsoft.com/office/powerpoint/2010/main" val="31126174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FB096-E272-B5DC-F5DC-BC8776128CFC}"/>
              </a:ext>
            </a:extLst>
          </p:cNvPr>
          <p:cNvSpPr>
            <a:spLocks noGrp="1"/>
          </p:cNvSpPr>
          <p:nvPr>
            <p:ph type="title"/>
          </p:nvPr>
        </p:nvSpPr>
        <p:spPr/>
        <p:txBody>
          <a:bodyPr/>
          <a:lstStyle/>
          <a:p>
            <a:r>
              <a:rPr lang="en-US" dirty="0"/>
              <a:t>The Brilliant Minds Molecule Generation</a:t>
            </a:r>
          </a:p>
        </p:txBody>
      </p:sp>
      <p:pic>
        <p:nvPicPr>
          <p:cNvPr id="1026" name="Picture 2" descr="Emiel Hoogeboom (@emiel_hoogeboom) / Twitter">
            <a:extLst>
              <a:ext uri="{FF2B5EF4-FFF2-40B4-BE49-F238E27FC236}">
                <a16:creationId xmlns:a16="http://schemas.microsoft.com/office/drawing/2014/main" id="{96C47958-5E42-D122-4211-5BB0D8C86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12" y="1866508"/>
            <a:ext cx="2877008" cy="2877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íctor Garcia Satorras (@vgsatorras) / Twitter">
            <a:extLst>
              <a:ext uri="{FF2B5EF4-FFF2-40B4-BE49-F238E27FC236}">
                <a16:creationId xmlns:a16="http://schemas.microsoft.com/office/drawing/2014/main" id="{7F987462-6502-8C34-8ABB-72030BAF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595" y="1904214"/>
            <a:ext cx="2856321" cy="2856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ément Vignac — People - EPFL">
            <a:extLst>
              <a:ext uri="{FF2B5EF4-FFF2-40B4-BE49-F238E27FC236}">
                <a16:creationId xmlns:a16="http://schemas.microsoft.com/office/drawing/2014/main" id="{35D0FFD7-2710-1AD3-D17A-0E9D9AAAD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820" y="1888045"/>
            <a:ext cx="2158657" cy="2881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CDA007-6B5C-9B97-8EBB-8038AE7C5268}"/>
              </a:ext>
            </a:extLst>
          </p:cNvPr>
          <p:cNvSpPr txBox="1"/>
          <p:nvPr/>
        </p:nvSpPr>
        <p:spPr>
          <a:xfrm>
            <a:off x="1112363" y="5165889"/>
            <a:ext cx="1919885" cy="307777"/>
          </a:xfrm>
          <a:prstGeom prst="rect">
            <a:avLst/>
          </a:prstGeom>
          <a:noFill/>
        </p:spPr>
        <p:txBody>
          <a:bodyPr wrap="none" lIns="0" tIns="0" rIns="0" bIns="0" rtlCol="0">
            <a:spAutoFit/>
          </a:bodyPr>
          <a:lstStyle/>
          <a:p>
            <a:pPr algn="l"/>
            <a:r>
              <a:rPr lang="en-US" sz="2000" dirty="0"/>
              <a:t>Emiel </a:t>
            </a:r>
            <a:r>
              <a:rPr lang="en-US" sz="2000" dirty="0" err="1"/>
              <a:t>Hoogeboom</a:t>
            </a:r>
            <a:endParaRPr lang="en-US" sz="2000" dirty="0"/>
          </a:p>
        </p:txBody>
      </p:sp>
      <p:sp>
        <p:nvSpPr>
          <p:cNvPr id="7" name="TextBox 6">
            <a:extLst>
              <a:ext uri="{FF2B5EF4-FFF2-40B4-BE49-F238E27FC236}">
                <a16:creationId xmlns:a16="http://schemas.microsoft.com/office/drawing/2014/main" id="{02E79B3A-2548-68B4-A502-84FEAA95CF22}"/>
              </a:ext>
            </a:extLst>
          </p:cNvPr>
          <p:cNvSpPr txBox="1"/>
          <p:nvPr/>
        </p:nvSpPr>
        <p:spPr>
          <a:xfrm>
            <a:off x="4581427" y="5194169"/>
            <a:ext cx="2258247" cy="307777"/>
          </a:xfrm>
          <a:prstGeom prst="rect">
            <a:avLst/>
          </a:prstGeom>
          <a:noFill/>
        </p:spPr>
        <p:txBody>
          <a:bodyPr wrap="none" lIns="0" tIns="0" rIns="0" bIns="0" rtlCol="0">
            <a:spAutoFit/>
          </a:bodyPr>
          <a:lstStyle/>
          <a:p>
            <a:pPr algn="l"/>
            <a:r>
              <a:rPr lang="en-US" sz="2000" dirty="0"/>
              <a:t>Victor Garcia </a:t>
            </a:r>
            <a:r>
              <a:rPr lang="en-US" sz="2000" dirty="0" err="1"/>
              <a:t>Satorras</a:t>
            </a:r>
            <a:endParaRPr lang="en-US" sz="2000" dirty="0"/>
          </a:p>
        </p:txBody>
      </p:sp>
      <p:sp>
        <p:nvSpPr>
          <p:cNvPr id="8" name="TextBox 7">
            <a:extLst>
              <a:ext uri="{FF2B5EF4-FFF2-40B4-BE49-F238E27FC236}">
                <a16:creationId xmlns:a16="http://schemas.microsoft.com/office/drawing/2014/main" id="{FDCBA70D-2C6C-5F13-990F-E06405C3734E}"/>
              </a:ext>
            </a:extLst>
          </p:cNvPr>
          <p:cNvSpPr txBox="1"/>
          <p:nvPr/>
        </p:nvSpPr>
        <p:spPr>
          <a:xfrm>
            <a:off x="8069343" y="5203597"/>
            <a:ext cx="1626279" cy="307777"/>
          </a:xfrm>
          <a:prstGeom prst="rect">
            <a:avLst/>
          </a:prstGeom>
          <a:noFill/>
        </p:spPr>
        <p:txBody>
          <a:bodyPr wrap="none" lIns="0" tIns="0" rIns="0" bIns="0" rtlCol="0">
            <a:spAutoFit/>
          </a:bodyPr>
          <a:lstStyle/>
          <a:p>
            <a:pPr algn="l"/>
            <a:r>
              <a:rPr lang="en-US" sz="2000" dirty="0"/>
              <a:t>Clément </a:t>
            </a:r>
            <a:r>
              <a:rPr lang="en-US" sz="2000" dirty="0" err="1"/>
              <a:t>Vignac</a:t>
            </a:r>
            <a:endParaRPr lang="en-US" sz="2000" dirty="0"/>
          </a:p>
        </p:txBody>
      </p:sp>
    </p:spTree>
    <p:extLst>
      <p:ext uri="{BB962C8B-B14F-4D97-AF65-F5344CB8AC3E}">
        <p14:creationId xmlns:p14="http://schemas.microsoft.com/office/powerpoint/2010/main" val="3433248219"/>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1_White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1308</TotalTime>
  <Words>1234</Words>
  <Application>Microsoft Macintosh PowerPoint</Application>
  <PresentationFormat>Widescreen</PresentationFormat>
  <Paragraphs>242</Paragraphs>
  <Slides>34</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Consolas</vt:lpstr>
      <vt:lpstr>Proxima Nova</vt:lpstr>
      <vt:lpstr>Segoe UI</vt:lpstr>
      <vt:lpstr>Segoe UI Semibold</vt:lpstr>
      <vt:lpstr>Wingdings</vt:lpstr>
      <vt:lpstr>White Template</vt:lpstr>
      <vt:lpstr>1_White Template</vt:lpstr>
      <vt:lpstr>Deep Learning for Molecules and PDEs</vt:lpstr>
      <vt:lpstr>Overview</vt:lpstr>
      <vt:lpstr>Hammer 1: Graph Neural Networks</vt:lpstr>
      <vt:lpstr>Equivariance</vt:lpstr>
      <vt:lpstr>Hammer 2: Equivariant Graph Neural Network</vt:lpstr>
      <vt:lpstr>Further Reading Equivariant GNNs</vt:lpstr>
      <vt:lpstr>Further Reading Equivariance (+software)</vt:lpstr>
      <vt:lpstr>Topic 1: Molecules</vt:lpstr>
      <vt:lpstr>The Brilliant Minds Molecule Generation</vt:lpstr>
      <vt:lpstr>Equivariant Normalizing Flows</vt:lpstr>
      <vt:lpstr>Overview</vt:lpstr>
      <vt:lpstr>Animation</vt:lpstr>
      <vt:lpstr>Diffusion Based Generative Models</vt:lpstr>
      <vt:lpstr>Equivariant Diffusion Models</vt:lpstr>
      <vt:lpstr>Diffusion Models</vt:lpstr>
      <vt:lpstr>Molecule generation</vt:lpstr>
      <vt:lpstr>Holy Grail: Conditional Generation</vt:lpstr>
      <vt:lpstr>Conditional Generation is Hard (but = holy grail)</vt:lpstr>
      <vt:lpstr>Topic 2: Partial Differential Equations</vt:lpstr>
      <vt:lpstr>Briilant Minds Neural PDE Solvers</vt:lpstr>
      <vt:lpstr>Numerical Solvers</vt:lpstr>
      <vt:lpstr>Solving PDEs with GNNs</vt:lpstr>
      <vt:lpstr>Numerical Solvers</vt:lpstr>
      <vt:lpstr>Two Recent Neural Solvers</vt:lpstr>
      <vt:lpstr>Training a Neural PDE solver</vt:lpstr>
      <vt:lpstr>Encode – Process - Decode</vt:lpstr>
      <vt:lpstr>Experiment</vt:lpstr>
      <vt:lpstr>Burger’s equation with Shock waves</vt:lpstr>
      <vt:lpstr>Generalizing to new PDEs</vt:lpstr>
      <vt:lpstr>Navier Stokes in 2D</vt:lpstr>
      <vt:lpstr>Data Augmentation from Symmetries</vt:lpstr>
      <vt:lpstr>Data Augmentation from Symmetries</vt:lpstr>
      <vt:lpstr>Why AI4Science? A Huge Opportunity!</vt:lpstr>
      <vt:lpstr>Microsoft Research Amsterdam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Max Welling</cp:lastModifiedBy>
  <cp:revision>28</cp:revision>
  <cp:lastPrinted>2021-09-13T15:27:33Z</cp:lastPrinted>
  <dcterms:created xsi:type="dcterms:W3CDTF">2021-09-13T12:02:17Z</dcterms:created>
  <dcterms:modified xsi:type="dcterms:W3CDTF">2022-04-25T11:53:58Z</dcterms:modified>
</cp:coreProperties>
</file>