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4" r:id="rId3"/>
    <p:sldId id="277" r:id="rId4"/>
    <p:sldId id="278" r:id="rId5"/>
    <p:sldId id="257" r:id="rId6"/>
    <p:sldId id="262" r:id="rId7"/>
    <p:sldId id="264" r:id="rId8"/>
    <p:sldId id="423" r:id="rId9"/>
    <p:sldId id="258" r:id="rId10"/>
    <p:sldId id="259" r:id="rId11"/>
    <p:sldId id="424" r:id="rId12"/>
    <p:sldId id="427" r:id="rId13"/>
    <p:sldId id="405" r:id="rId14"/>
    <p:sldId id="455" r:id="rId15"/>
    <p:sldId id="451" r:id="rId16"/>
    <p:sldId id="453" r:id="rId17"/>
    <p:sldId id="268" r:id="rId18"/>
    <p:sldId id="442" r:id="rId19"/>
    <p:sldId id="266" r:id="rId20"/>
    <p:sldId id="398" r:id="rId21"/>
    <p:sldId id="447" r:id="rId22"/>
    <p:sldId id="448" r:id="rId23"/>
    <p:sldId id="392" r:id="rId24"/>
    <p:sldId id="393" r:id="rId25"/>
    <p:sldId id="426" r:id="rId26"/>
    <p:sldId id="452" r:id="rId27"/>
    <p:sldId id="267" r:id="rId28"/>
    <p:sldId id="449" r:id="rId29"/>
    <p:sldId id="271" r:id="rId30"/>
    <p:sldId id="270" r:id="rId31"/>
    <p:sldId id="450" r:id="rId32"/>
    <p:sldId id="454" r:id="rId33"/>
    <p:sldId id="441" r:id="rId34"/>
    <p:sldId id="285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501"/>
    <a:srgbClr val="FFC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3483D-1EA1-4724-A0E0-46310F4E0F4D}" type="datetimeFigureOut">
              <a:rPr lang="fr-FR" smtClean="0"/>
              <a:t>03/10/2021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8B9F0-F801-479F-A780-C11D648497E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936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25DDD4-4026-4ECC-A889-D467A848F2B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6340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3B0628-6D64-4D61-9305-4A23D6D9436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1CE1FC-5AB4-4D0D-85F1-EE532B55B995}" type="slidenum">
              <a:t>9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94925FE-9042-4DF3-A25F-64DC85397E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9BEF35-C3D3-436A-8FAB-402C1C56D7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1C2427-D72A-44C7-AD3C-080C11F577E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B5BBABD-DD2E-42A2-970F-7115AE4E33CA}" type="slidenum">
              <a:t>10</a:t>
            </a:fld>
            <a:endParaRPr lang="en-US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D68666-391F-435B-AC31-47388CC1C19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D0761F4-0DB7-4A09-93B4-82B96B84B88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9EF443-12DB-41B0-B308-B6126E319C94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095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modèle géométrique sur </a:t>
            </a:r>
            <a:r>
              <a:rPr lang="fr-FR" dirty="0" err="1"/>
              <a:t>comsol</a:t>
            </a:r>
            <a:r>
              <a:rPr lang="fr-FR" dirty="0"/>
              <a:t> : diamant strippé sur </a:t>
            </a:r>
            <a:r>
              <a:rPr lang="fr-FR" dirty="0" err="1"/>
              <a:t>chaques</a:t>
            </a:r>
            <a:r>
              <a:rPr lang="fr-FR" dirty="0"/>
              <a:t> faces.</a:t>
            </a:r>
          </a:p>
          <a:p>
            <a:r>
              <a:rPr lang="fr-FR" dirty="0"/>
              <a:t>Cube d’air pour continuité</a:t>
            </a:r>
          </a:p>
          <a:p>
            <a:r>
              <a:rPr lang="fr-FR" dirty="0"/>
              <a:t>Maillage trop grossier au début =&gt; pas de dérive calculable.</a:t>
            </a:r>
          </a:p>
          <a:p>
            <a:r>
              <a:rPr lang="fr-FR" dirty="0"/>
              <a:t>Maillage plus fin après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09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4E577-34D6-470C-BD39-581529C469E3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5190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30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20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2619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428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88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902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148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4716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5174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12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340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04/10/21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ML Gallin-Martel LPSC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ED600-CBB5-4636-930B-71BC0617C9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69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emf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heses.fr/2020GRALY045" TargetMode="Externa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8.png"/><Relationship Id="rId3" Type="http://schemas.openxmlformats.org/officeDocument/2006/relationships/image" Target="../media/image25.png"/><Relationship Id="rId7" Type="http://schemas.openxmlformats.org/officeDocument/2006/relationships/image" Target="../media/image63.jpeg"/><Relationship Id="rId12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hyperlink" Target="https://arxiv.org/abs/2105.05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6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hyperlink" Target="https://indico.in2p3.fr/event/22321/timetable/?print=1&amp;view=standard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58.png"/><Relationship Id="rId5" Type="http://schemas.openxmlformats.org/officeDocument/2006/relationships/image" Target="../media/image70.png"/><Relationship Id="rId15" Type="http://schemas.openxmlformats.org/officeDocument/2006/relationships/hyperlink" Target="https://arxiv.org/abs/2105.05053" TargetMode="External"/><Relationship Id="rId10" Type="http://schemas.openxmlformats.org/officeDocument/2006/relationships/image" Target="../media/image75.pn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80.emf"/><Relationship Id="rId7" Type="http://schemas.openxmlformats.org/officeDocument/2006/relationships/image" Target="../media/image83.png"/><Relationship Id="rId12" Type="http://schemas.openxmlformats.org/officeDocument/2006/relationships/image" Target="../media/image58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hyperlink" Target="https://arxiv.org/abs/2105.05053" TargetMode="External"/><Relationship Id="rId5" Type="http://schemas.openxmlformats.org/officeDocument/2006/relationships/image" Target="../media/image82.jpeg"/><Relationship Id="rId10" Type="http://schemas.openxmlformats.org/officeDocument/2006/relationships/hyperlink" Target="http://www.theses.fr/2020GRALY045" TargetMode="External"/><Relationship Id="rId4" Type="http://schemas.openxmlformats.org/officeDocument/2006/relationships/image" Target="../media/image81.emf"/><Relationship Id="rId9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7" Type="http://schemas.openxmlformats.org/officeDocument/2006/relationships/image" Target="../media/image90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g"/><Relationship Id="rId5" Type="http://schemas.openxmlformats.org/officeDocument/2006/relationships/image" Target="../media/image58.png"/><Relationship Id="rId4" Type="http://schemas.openxmlformats.org/officeDocument/2006/relationships/image" Target="../media/image88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3" Type="http://schemas.openxmlformats.org/officeDocument/2006/relationships/image" Target="../media/image92.png"/><Relationship Id="rId7" Type="http://schemas.openxmlformats.org/officeDocument/2006/relationships/image" Target="../media/image1.png"/><Relationship Id="rId12" Type="http://schemas.openxmlformats.org/officeDocument/2006/relationships/image" Target="../media/image9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97.png"/><Relationship Id="rId5" Type="http://schemas.openxmlformats.org/officeDocument/2006/relationships/image" Target="../media/image56.png"/><Relationship Id="rId10" Type="http://schemas.openxmlformats.org/officeDocument/2006/relationships/image" Target="../media/image96.png"/><Relationship Id="rId4" Type="http://schemas.openxmlformats.org/officeDocument/2006/relationships/image" Target="../media/image93.png"/><Relationship Id="rId9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100.png"/><Relationship Id="rId9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hyperlink" Target="https://indico.in2p3.fr/event/22321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7.emf"/><Relationship Id="rId5" Type="http://schemas.openxmlformats.org/officeDocument/2006/relationships/image" Target="../media/image22.jpe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hyperlink" Target="https://doi.org/10.3389/fphy.2021.732730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2.png"/><Relationship Id="rId7" Type="http://schemas.openxmlformats.org/officeDocument/2006/relationships/image" Target="../media/image105.jpeg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hyperlink" Target="https://doi.org/10.3389/fphy.2021.732730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3.jpeg"/><Relationship Id="rId7" Type="http://schemas.openxmlformats.org/officeDocument/2006/relationships/image" Target="../media/image11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png"/><Relationship Id="rId5" Type="http://schemas.openxmlformats.org/officeDocument/2006/relationships/image" Target="../media/image106.jpeg"/><Relationship Id="rId4" Type="http://schemas.openxmlformats.org/officeDocument/2006/relationships/image" Target="../media/image104.jpe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image" Target="../media/image112.png"/><Relationship Id="rId7" Type="http://schemas.openxmlformats.org/officeDocument/2006/relationships/image" Target="../media/image111.png"/><Relationship Id="rId12" Type="http://schemas.openxmlformats.org/officeDocument/2006/relationships/image" Target="../media/image8.gi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7.png"/><Relationship Id="rId5" Type="http://schemas.openxmlformats.org/officeDocument/2006/relationships/image" Target="../media/image114.png"/><Relationship Id="rId1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image" Target="../media/image113.png"/><Relationship Id="rId9" Type="http://schemas.openxmlformats.org/officeDocument/2006/relationships/image" Target="../media/image10.png"/><Relationship Id="rId1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5.emf"/><Relationship Id="rId7" Type="http://schemas.openxmlformats.org/officeDocument/2006/relationships/image" Target="../media/image15.jpg"/><Relationship Id="rId2" Type="http://schemas.openxmlformats.org/officeDocument/2006/relationships/hyperlink" Target="https://doi.org/10.3389/fphy.2021.73273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27.jpeg"/><Relationship Id="rId10" Type="http://schemas.openxmlformats.org/officeDocument/2006/relationships/image" Target="../media/image129.png"/><Relationship Id="rId4" Type="http://schemas.openxmlformats.org/officeDocument/2006/relationships/image" Target="../media/image126.png"/><Relationship Id="rId9" Type="http://schemas.openxmlformats.org/officeDocument/2006/relationships/image" Target="../media/image1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27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emf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1748-0221/16/04/T04005" TargetMode="External"/><Relationship Id="rId2" Type="http://schemas.openxmlformats.org/officeDocument/2006/relationships/hyperlink" Target="https://doi.org/10.1016/j.diamond.2020.108236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3389/fphy.2021.732730" TargetMode="External"/><Relationship Id="rId4" Type="http://schemas.openxmlformats.org/officeDocument/2006/relationships/hyperlink" Target="https://arxiv.org/abs/2105.0505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in2p3.fr/event/21869/contributions/85778/" TargetMode="External"/><Relationship Id="rId2" Type="http://schemas.openxmlformats.org/officeDocument/2006/relationships/hyperlink" Target="https://sante-at-labex.sciencesconf.org/resource/page/id/3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in2p3.fr/event/21869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psc-indico.in2p3.fr/event/2534/overview%2010%20novembre%202020" TargetMode="External"/><Relationship Id="rId2" Type="http://schemas.openxmlformats.org/officeDocument/2006/relationships/hyperlink" Target="https://indico.cern.ch/event/939012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in2p3.fr/event/22321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0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hyperlink" Target="https://doi.org/10.3389/fphy.2021.732730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37.jpeg"/><Relationship Id="rId10" Type="http://schemas.openxmlformats.org/officeDocument/2006/relationships/image" Target="../media/image12.emf"/><Relationship Id="rId4" Type="http://schemas.openxmlformats.org/officeDocument/2006/relationships/image" Target="../media/image3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EB37B6D6-48B1-47F5-9268-0AB2C6A85BF9}"/>
              </a:ext>
            </a:extLst>
          </p:cNvPr>
          <p:cNvSpPr/>
          <p:nvPr/>
        </p:nvSpPr>
        <p:spPr>
          <a:xfrm>
            <a:off x="0" y="5078956"/>
            <a:ext cx="12192000" cy="1822708"/>
          </a:xfrm>
          <a:prstGeom prst="rect">
            <a:avLst/>
          </a:prstGeom>
          <a:solidFill>
            <a:srgbClr val="FF6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315410" y="-64088"/>
            <a:ext cx="32462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>
                <a:solidFill>
                  <a:srgbClr val="002060"/>
                </a:solidFill>
              </a:rPr>
              <a:t>DIAMTECH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5453494" y="5274301"/>
            <a:ext cx="51160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chemeClr val="bg1"/>
                </a:solidFill>
              </a:rPr>
              <a:t>Journées R&amp;T – IJCLAB-ORSAY</a:t>
            </a:r>
          </a:p>
          <a:p>
            <a:pPr algn="ctr"/>
            <a:r>
              <a:rPr lang="fr-FR" sz="3200" dirty="0">
                <a:solidFill>
                  <a:schemeClr val="bg1"/>
                </a:solidFill>
              </a:rPr>
              <a:t>4-6 octobre 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293923" y="859242"/>
            <a:ext cx="11968166" cy="2408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M.-L. Gallin-Martel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G. Bosson, J.-L.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Bouly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J. Bouvier, J. Collot,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Curtoni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D. Dauvergne, P.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Everaere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fr-FR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L. Gallin-Martel, A.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Ghimouz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Ch. Hoarau, O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Jaafoura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Lacoste, S.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Marcatili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Molle, J-F.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Muraz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N.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Ponchant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Portier, M.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Ramdhane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F.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Rarbi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N.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Rosuel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Rossetto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Ch. Sage, L.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Tribouilloy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Yamouni</a:t>
            </a: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endParaRPr lang="fr-F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A. Guertin, F. Haddad, C.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Koumeir</a:t>
            </a: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V. Métivier, R. Molle, F. Poirier, N. </a:t>
            </a:r>
            <a:r>
              <a:rPr lang="fr-FR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Servagent</a:t>
            </a: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226695" algn="ctr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fr-F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F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844CFA-350D-4A00-9C13-931939076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F1E858CF-F78C-4720-84C7-6F903ABFB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FE6E8E8-DF1D-4E8B-9BC6-B1599E92B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499" y="2098537"/>
            <a:ext cx="625901" cy="379982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06B7EB3-C66C-425C-82B3-F92E6DAFA813}"/>
              </a:ext>
            </a:extLst>
          </p:cNvPr>
          <p:cNvSpPr txBox="1"/>
          <p:nvPr/>
        </p:nvSpPr>
        <p:spPr>
          <a:xfrm>
            <a:off x="5078507" y="6368514"/>
            <a:ext cx="2393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*mlgallin@lpsc.in2p3.fr</a:t>
            </a:r>
          </a:p>
        </p:txBody>
      </p:sp>
      <p:pic>
        <p:nvPicPr>
          <p:cNvPr id="40" name="Image 1">
            <a:extLst>
              <a:ext uri="{FF2B5EF4-FFF2-40B4-BE49-F238E27FC236}">
                <a16:creationId xmlns:a16="http://schemas.microsoft.com/office/drawing/2014/main" id="{6B95890B-8853-4A62-A98A-AFC9D601C3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7" y="774422"/>
            <a:ext cx="565971" cy="372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29C0CABD-7B67-403F-AFCE-5AB76960C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094" y="2176163"/>
            <a:ext cx="1104333" cy="284828"/>
          </a:xfrm>
          <a:prstGeom prst="rect">
            <a:avLst/>
          </a:prstGeom>
        </p:spPr>
      </p:pic>
      <p:grpSp>
        <p:nvGrpSpPr>
          <p:cNvPr id="55" name="Groupe 54">
            <a:extLst>
              <a:ext uri="{FF2B5EF4-FFF2-40B4-BE49-F238E27FC236}">
                <a16:creationId xmlns:a16="http://schemas.microsoft.com/office/drawing/2014/main" id="{7FC32373-1E96-4118-B4AB-856B4C51672C}"/>
              </a:ext>
            </a:extLst>
          </p:cNvPr>
          <p:cNvGrpSpPr/>
          <p:nvPr/>
        </p:nvGrpSpPr>
        <p:grpSpPr>
          <a:xfrm>
            <a:off x="0" y="0"/>
            <a:ext cx="12192000" cy="5174919"/>
            <a:chOff x="19851" y="1604935"/>
            <a:chExt cx="12192000" cy="5174919"/>
          </a:xfrm>
        </p:grpSpPr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56716267-0893-4447-8A92-A382DD79BBD0}"/>
                </a:ext>
              </a:extLst>
            </p:cNvPr>
            <p:cNvGrpSpPr/>
            <p:nvPr/>
          </p:nvGrpSpPr>
          <p:grpSpPr>
            <a:xfrm>
              <a:off x="19851" y="1604935"/>
              <a:ext cx="12192000" cy="5174919"/>
              <a:chOff x="195458" y="1292704"/>
              <a:chExt cx="11341249" cy="5174919"/>
            </a:xfrm>
          </p:grpSpPr>
          <p:grpSp>
            <p:nvGrpSpPr>
              <p:cNvPr id="45" name="Groupe 44">
                <a:extLst>
                  <a:ext uri="{FF2B5EF4-FFF2-40B4-BE49-F238E27FC236}">
                    <a16:creationId xmlns:a16="http://schemas.microsoft.com/office/drawing/2014/main" id="{8634ED34-D995-4207-8F8B-D7A28D757FD9}"/>
                  </a:ext>
                </a:extLst>
              </p:cNvPr>
              <p:cNvGrpSpPr/>
              <p:nvPr/>
            </p:nvGrpSpPr>
            <p:grpSpPr>
              <a:xfrm>
                <a:off x="195458" y="1292704"/>
                <a:ext cx="11341249" cy="5174919"/>
                <a:chOff x="12551" y="1432967"/>
                <a:chExt cx="11341249" cy="5174919"/>
              </a:xfrm>
            </p:grpSpPr>
            <p:pic>
              <p:nvPicPr>
                <p:cNvPr id="10" name="Image 9">
                  <a:extLst>
                    <a:ext uri="{FF2B5EF4-FFF2-40B4-BE49-F238E27FC236}">
                      <a16:creationId xmlns:a16="http://schemas.microsoft.com/office/drawing/2014/main" id="{D6858E67-F32F-471C-937B-E064EC743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5018" y="5001616"/>
                  <a:ext cx="1442481" cy="758466"/>
                </a:xfrm>
                <a:prstGeom prst="rect">
                  <a:avLst/>
                </a:prstGeom>
              </p:spPr>
            </p:pic>
            <p:pic>
              <p:nvPicPr>
                <p:cNvPr id="13" name="Image 12">
                  <a:extLst>
                    <a:ext uri="{FF2B5EF4-FFF2-40B4-BE49-F238E27FC236}">
                      <a16:creationId xmlns:a16="http://schemas.microsoft.com/office/drawing/2014/main" id="{E40CCF95-DC15-4C8A-B308-739E9A2BF1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9355" y="5137191"/>
                  <a:ext cx="665085" cy="352902"/>
                </a:xfrm>
                <a:prstGeom prst="rect">
                  <a:avLst/>
                </a:prstGeom>
              </p:spPr>
            </p:pic>
            <p:sp>
              <p:nvSpPr>
                <p:cNvPr id="22" name="Rectangle à coins arrondis 14">
                  <a:extLst>
                    <a:ext uri="{FF2B5EF4-FFF2-40B4-BE49-F238E27FC236}">
                      <a16:creationId xmlns:a16="http://schemas.microsoft.com/office/drawing/2014/main" id="{925A6061-1107-4437-8334-A13185C291BC}"/>
                    </a:ext>
                  </a:extLst>
                </p:cNvPr>
                <p:cNvSpPr/>
                <p:nvPr/>
              </p:nvSpPr>
              <p:spPr>
                <a:xfrm>
                  <a:off x="12551" y="1432967"/>
                  <a:ext cx="11341249" cy="5174919"/>
                </a:xfrm>
                <a:prstGeom prst="roundRect">
                  <a:avLst/>
                </a:prstGeom>
                <a:noFill/>
                <a:ln w="47625" cap="flat" cmpd="sng" algn="ctr">
                  <a:solidFill>
                    <a:srgbClr val="FF6501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B6BFBA43-38EF-495F-8C42-D851834C48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94359" y="4971461"/>
                  <a:ext cx="931015" cy="926875"/>
                </a:xfrm>
                <a:prstGeom prst="rect">
                  <a:avLst/>
                </a:prstGeom>
              </p:spPr>
            </p:pic>
            <p:pic>
              <p:nvPicPr>
                <p:cNvPr id="28" name="Image 27">
                  <a:extLst>
                    <a:ext uri="{FF2B5EF4-FFF2-40B4-BE49-F238E27FC236}">
                      <a16:creationId xmlns:a16="http://schemas.microsoft.com/office/drawing/2014/main" id="{EF6E1756-9AE0-4149-8690-975BFA1E3C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4698" y="5143741"/>
                  <a:ext cx="2203784" cy="329224"/>
                </a:xfrm>
                <a:prstGeom prst="rect">
                  <a:avLst/>
                </a:prstGeom>
              </p:spPr>
            </p:pic>
            <p:pic>
              <p:nvPicPr>
                <p:cNvPr id="29" name="Image 28">
                  <a:extLst>
                    <a:ext uri="{FF2B5EF4-FFF2-40B4-BE49-F238E27FC236}">
                      <a16:creationId xmlns:a16="http://schemas.microsoft.com/office/drawing/2014/main" id="{7C9BB345-C68C-4ABF-89B9-D06EB202F8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1781" y="5514247"/>
                  <a:ext cx="1002030" cy="284891"/>
                </a:xfrm>
                <a:prstGeom prst="rect">
                  <a:avLst/>
                </a:prstGeom>
              </p:spPr>
            </p:pic>
            <p:pic>
              <p:nvPicPr>
                <p:cNvPr id="30" name="Image 29">
                  <a:extLst>
                    <a:ext uri="{FF2B5EF4-FFF2-40B4-BE49-F238E27FC236}">
                      <a16:creationId xmlns:a16="http://schemas.microsoft.com/office/drawing/2014/main" id="{340E63E9-8EB9-4AB9-BAB3-5CDCE5BC4E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76844" y="5777502"/>
                  <a:ext cx="2399491" cy="356496"/>
                </a:xfrm>
                <a:prstGeom prst="rect">
                  <a:avLst/>
                </a:prstGeom>
              </p:spPr>
            </p:pic>
            <p:pic>
              <p:nvPicPr>
                <p:cNvPr id="31" name="Image 30">
                  <a:extLst>
                    <a:ext uri="{FF2B5EF4-FFF2-40B4-BE49-F238E27FC236}">
                      <a16:creationId xmlns:a16="http://schemas.microsoft.com/office/drawing/2014/main" id="{492DBF4A-2C30-42C7-9B19-93FC3AED1A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1483" y="5875469"/>
                  <a:ext cx="1079761" cy="317577"/>
                </a:xfrm>
                <a:prstGeom prst="rect">
                  <a:avLst/>
                </a:prstGeom>
              </p:spPr>
            </p:pic>
            <p:pic>
              <p:nvPicPr>
                <p:cNvPr id="32" name="Image 31">
                  <a:extLst>
                    <a:ext uri="{FF2B5EF4-FFF2-40B4-BE49-F238E27FC236}">
                      <a16:creationId xmlns:a16="http://schemas.microsoft.com/office/drawing/2014/main" id="{1AA56235-9A06-4656-A5B0-E50C0A1A04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74538" y="5933736"/>
                  <a:ext cx="880831" cy="222861"/>
                </a:xfrm>
                <a:prstGeom prst="rect">
                  <a:avLst/>
                </a:prstGeom>
              </p:spPr>
            </p:pic>
            <p:pic>
              <p:nvPicPr>
                <p:cNvPr id="33" name="Image 32">
                  <a:extLst>
                    <a:ext uri="{FF2B5EF4-FFF2-40B4-BE49-F238E27FC236}">
                      <a16:creationId xmlns:a16="http://schemas.microsoft.com/office/drawing/2014/main" id="{BDB50ABC-117D-4CFA-A473-E247F44779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t="413" b="3378"/>
                <a:stretch/>
              </p:blipFill>
              <p:spPr>
                <a:xfrm>
                  <a:off x="3121668" y="5884665"/>
                  <a:ext cx="755493" cy="166025"/>
                </a:xfrm>
                <a:prstGeom prst="rect">
                  <a:avLst/>
                </a:prstGeom>
              </p:spPr>
            </p:pic>
            <p:pic>
              <p:nvPicPr>
                <p:cNvPr id="43" name="Image 42">
                  <a:extLst>
                    <a:ext uri="{FF2B5EF4-FFF2-40B4-BE49-F238E27FC236}">
                      <a16:creationId xmlns:a16="http://schemas.microsoft.com/office/drawing/2014/main" id="{0D5691AE-CA35-424A-B18C-2EDEE9BE41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460768" y="4866728"/>
                  <a:ext cx="654726" cy="828267"/>
                </a:xfrm>
                <a:prstGeom prst="rect">
                  <a:avLst/>
                </a:prstGeom>
              </p:spPr>
            </p:pic>
            <p:pic>
              <p:nvPicPr>
                <p:cNvPr id="44" name="Image 43">
                  <a:extLst>
                    <a:ext uri="{FF2B5EF4-FFF2-40B4-BE49-F238E27FC236}">
                      <a16:creationId xmlns:a16="http://schemas.microsoft.com/office/drawing/2014/main" id="{DB682C47-4097-4694-9A36-DC6DA469A7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7129" y="4976554"/>
                  <a:ext cx="775153" cy="674175"/>
                </a:xfrm>
                <a:prstGeom prst="rect">
                  <a:avLst/>
                </a:prstGeom>
              </p:spPr>
            </p:pic>
          </p:grpSp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5522F2EA-E818-4209-BFA3-B5E884AA81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2481" y="4863423"/>
                <a:ext cx="1287205" cy="431213"/>
              </a:xfrm>
              <a:prstGeom prst="rect">
                <a:avLst/>
              </a:prstGeom>
            </p:spPr>
          </p:pic>
          <p:pic>
            <p:nvPicPr>
              <p:cNvPr id="50" name="Image 49">
                <a:extLst>
                  <a:ext uri="{FF2B5EF4-FFF2-40B4-BE49-F238E27FC236}">
                    <a16:creationId xmlns:a16="http://schemas.microsoft.com/office/drawing/2014/main" id="{0C340FFE-B355-43BD-813F-9506A05961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/>
              <a:srcRect l="1832" t="14883" r="82645" b="75659"/>
              <a:stretch/>
            </p:blipFill>
            <p:spPr>
              <a:xfrm>
                <a:off x="4621330" y="5534060"/>
                <a:ext cx="1401476" cy="480281"/>
              </a:xfrm>
              <a:prstGeom prst="rect">
                <a:avLst/>
              </a:prstGeom>
            </p:spPr>
          </p:pic>
        </p:grpSp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C6572272-42B4-4A39-9487-82DA568CD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208904" y="5799138"/>
              <a:ext cx="780356" cy="384081"/>
            </a:xfrm>
            <a:prstGeom prst="rect">
              <a:avLst/>
            </a:prstGeom>
          </p:spPr>
        </p:pic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BCDE49B3-EB37-47C6-8FCB-7E328FFAC26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2957"/>
          <a:stretch/>
        </p:blipFill>
        <p:spPr>
          <a:xfrm>
            <a:off x="0" y="5085756"/>
            <a:ext cx="4847369" cy="1822708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2A9343FE-CC83-41FB-80BB-959B3D2484C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66" y="3710774"/>
            <a:ext cx="505459" cy="3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E02820-0D19-4822-9278-E501E9A27C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1207" y="227996"/>
            <a:ext cx="11929586" cy="1512097"/>
          </a:xfrm>
        </p:spPr>
        <p:txBody>
          <a:bodyPr/>
          <a:lstStyle/>
          <a:p>
            <a:pPr lvl="0"/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Utilisation du 1</a:t>
            </a:r>
            <a:r>
              <a:rPr lang="fr-FR" b="1" baseline="30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er</a:t>
            </a:r>
            <a:r>
              <a:rPr lang="fr-FR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prototype en condition MRT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93EC023-A886-4E47-B06B-E49BBBDCA6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459" t="7445" r="9396"/>
          <a:stretch>
            <a:fillRect/>
          </a:stretch>
        </p:blipFill>
        <p:spPr>
          <a:xfrm>
            <a:off x="348960" y="3226105"/>
            <a:ext cx="5660022" cy="2987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1A1AAC-CF02-407B-B000-86BC8BA2BF4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9531" t="29303" r="38323" b="18075"/>
          <a:stretch>
            <a:fillRect/>
          </a:stretch>
        </p:blipFill>
        <p:spPr>
          <a:xfrm>
            <a:off x="2957422" y="1284717"/>
            <a:ext cx="1606576" cy="1941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7A0F11F-72D9-4FD8-9B2D-7CF7B98A6C9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r="6681"/>
          <a:stretch>
            <a:fillRect/>
          </a:stretch>
        </p:blipFill>
        <p:spPr>
          <a:xfrm>
            <a:off x="6475890" y="3228452"/>
            <a:ext cx="5659587" cy="30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FF6AA15-C379-4B81-A3DF-78468AAE745A}"/>
              </a:ext>
            </a:extLst>
          </p:cNvPr>
          <p:cNvSpPr txBox="1"/>
          <p:nvPr/>
        </p:nvSpPr>
        <p:spPr>
          <a:xfrm>
            <a:off x="131207" y="6169524"/>
            <a:ext cx="6524520" cy="1695921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hangingPunct="0">
              <a:defRPr lang="fr-FR"/>
            </a:pPr>
            <a:r>
              <a:rPr lang="fr-FR" dirty="0">
                <a:ea typeface="AR PL SungtiL GB" pitchFamily="2"/>
                <a:cs typeface="FreeSans" pitchFamily="2"/>
              </a:rPr>
              <a:t>Écart de 2 % avec la valeur théorique pour un spectre monochromatique de 123 keV  </a:t>
            </a:r>
          </a:p>
          <a:p>
            <a:pPr hangingPunct="0">
              <a:defRPr lang="fr-FR"/>
            </a:pPr>
            <a:endParaRPr lang="fr-FR" sz="2177" dirty="0">
              <a:ea typeface="AR PL SungtiL GB" pitchFamily="2"/>
              <a:cs typeface="FreeSans" pitchFamily="2"/>
            </a:endParaRPr>
          </a:p>
          <a:p>
            <a:pPr hangingPunct="0">
              <a:defRPr lang="fr-FR"/>
            </a:pPr>
            <a:endParaRPr lang="fr-FR" sz="2177" dirty="0">
              <a:ea typeface="AR PL SungtiL GB" pitchFamily="2"/>
              <a:cs typeface="FreeSans" pitchFamily="2"/>
            </a:endParaRPr>
          </a:p>
          <a:p>
            <a:pPr hangingPunct="0">
              <a:defRPr lang="fr-FR"/>
            </a:pPr>
            <a:endParaRPr lang="fr-FR" sz="2177" dirty="0">
              <a:ea typeface="AR PL SungtiL GB" pitchFamily="2"/>
              <a:cs typeface="FreeSans" pitchFamily="2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01CE88FA-A62B-4290-97F9-CEDA5A911053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EB01D59-B1F7-41F8-88C3-987557C8A2D8}"/>
              </a:ext>
            </a:extLst>
          </p:cNvPr>
          <p:cNvSpPr txBox="1"/>
          <p:nvPr/>
        </p:nvSpPr>
        <p:spPr>
          <a:xfrm>
            <a:off x="3693807" y="-46444"/>
            <a:ext cx="504913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WP1 : Imageur portal diamant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B9851D0-57B9-4916-A1B5-D091E35DAEAB}"/>
              </a:ext>
            </a:extLst>
          </p:cNvPr>
          <p:cNvSpPr txBox="1"/>
          <p:nvPr/>
        </p:nvSpPr>
        <p:spPr>
          <a:xfrm>
            <a:off x="131312" y="1522611"/>
            <a:ext cx="2587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Utilisation de 2 fantômes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03FEBA0-4DBF-4670-A691-5B0AAFAD80C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360067" y="1262586"/>
            <a:ext cx="2960192" cy="205023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Espace réservé de la date 18">
            <a:extLst>
              <a:ext uri="{FF2B5EF4-FFF2-40B4-BE49-F238E27FC236}">
                <a16:creationId xmlns:a16="http://schemas.microsoft.com/office/drawing/2014/main" id="{42D76C7B-4EA1-4E81-919B-2C49F29F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20" name="Espace réservé du pied de page 19">
            <a:extLst>
              <a:ext uri="{FF2B5EF4-FFF2-40B4-BE49-F238E27FC236}">
                <a16:creationId xmlns:a16="http://schemas.microsoft.com/office/drawing/2014/main" id="{3A2E7DF6-EE6B-4337-8257-8D57842A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0A921D13-9D8F-4D8F-964F-7326EB5B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10</a:t>
            </a:fld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F0709EB-D12D-432E-8E25-7C2A1B7A7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762" y="-46444"/>
            <a:ext cx="504246" cy="64147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4606C92-AA47-4DE6-B9B0-B3DFFD603A3D}"/>
              </a:ext>
            </a:extLst>
          </p:cNvPr>
          <p:cNvSpPr txBox="1"/>
          <p:nvPr/>
        </p:nvSpPr>
        <p:spPr>
          <a:xfrm>
            <a:off x="4563998" y="4656222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N. </a:t>
            </a:r>
            <a:r>
              <a:rPr lang="fr-FR" dirty="0" err="1"/>
              <a:t>Rosuel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50D5DC8-CD86-4A86-A6B0-49C4D898620D}"/>
              </a:ext>
            </a:extLst>
          </p:cNvPr>
          <p:cNvSpPr txBox="1"/>
          <p:nvPr/>
        </p:nvSpPr>
        <p:spPr>
          <a:xfrm>
            <a:off x="7540876" y="5248656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N. </a:t>
            </a:r>
            <a:r>
              <a:rPr lang="fr-FR" dirty="0" err="1"/>
              <a:t>Rosuel</a:t>
            </a:r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41721B6-D5AB-4A69-8863-9229544188C2}"/>
              </a:ext>
            </a:extLst>
          </p:cNvPr>
          <p:cNvCxnSpPr/>
          <p:nvPr/>
        </p:nvCxnSpPr>
        <p:spPr>
          <a:xfrm>
            <a:off x="7119419" y="2213491"/>
            <a:ext cx="12406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374389DB-C997-435D-B61D-EC86CDA68A5C}"/>
              </a:ext>
            </a:extLst>
          </p:cNvPr>
          <p:cNvSpPr/>
          <p:nvPr/>
        </p:nvSpPr>
        <p:spPr>
          <a:xfrm>
            <a:off x="4849998" y="1964541"/>
            <a:ext cx="600110" cy="51855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9FDA7AB-CF22-4981-BFFC-781BAE3A4BD1}"/>
              </a:ext>
            </a:extLst>
          </p:cNvPr>
          <p:cNvSpPr txBox="1"/>
          <p:nvPr/>
        </p:nvSpPr>
        <p:spPr>
          <a:xfrm>
            <a:off x="5850265" y="1532122"/>
            <a:ext cx="98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Faisceau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0A81E44-263C-4195-84DE-B5FB576D8630}"/>
              </a:ext>
            </a:extLst>
          </p:cNvPr>
          <p:cNvSpPr/>
          <p:nvPr/>
        </p:nvSpPr>
        <p:spPr>
          <a:xfrm>
            <a:off x="5114728" y="2213491"/>
            <a:ext cx="45719" cy="5134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E890850-5D7C-4642-9F72-F6E423F74362}"/>
              </a:ext>
            </a:extLst>
          </p:cNvPr>
          <p:cNvCxnSpPr/>
          <p:nvPr/>
        </p:nvCxnSpPr>
        <p:spPr>
          <a:xfrm>
            <a:off x="10894829" y="2264831"/>
            <a:ext cx="124064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E30E0EB-878E-45D6-BB8E-3977D47929BF}"/>
              </a:ext>
            </a:extLst>
          </p:cNvPr>
          <p:cNvSpPr txBox="1"/>
          <p:nvPr/>
        </p:nvSpPr>
        <p:spPr>
          <a:xfrm>
            <a:off x="46350" y="522943"/>
            <a:ext cx="1197803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Bilan 2020-2021 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</a:rPr>
              <a:t>Prototype + électronique discrète validés en utilisation MRT à l’ESRF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800" dirty="0"/>
          </a:p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Objectifs fin 2021 : </a:t>
            </a:r>
            <a:endParaRPr lang="fr-FR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 Retour 2</a:t>
            </a:r>
            <a:r>
              <a:rPr lang="fr-FR" sz="2400" baseline="30000" dirty="0"/>
              <a:t>ème</a:t>
            </a:r>
            <a:r>
              <a:rPr lang="fr-FR" sz="2400" dirty="0"/>
              <a:t> prototype avec 32 voies actives en électronique discrète pour tests labo puis ESRF en janvier 2022 (</a:t>
            </a:r>
            <a:r>
              <a:rPr lang="fr-FR" sz="2400" dirty="0" err="1"/>
              <a:t>proposal</a:t>
            </a:r>
            <a:r>
              <a:rPr lang="fr-FR" sz="2400" dirty="0"/>
              <a:t> accepté)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</a:rPr>
              <a:t>Fin thèse N. </a:t>
            </a:r>
            <a:r>
              <a:rPr lang="fr-FR" sz="2400" dirty="0" err="1">
                <a:solidFill>
                  <a:srgbClr val="FF0000"/>
                </a:solidFill>
              </a:rPr>
              <a:t>Rosuel</a:t>
            </a:r>
            <a:r>
              <a:rPr lang="fr-FR" sz="2400" dirty="0">
                <a:solidFill>
                  <a:srgbClr val="FF0000"/>
                </a:solidFill>
              </a:rPr>
              <a:t> 1/10/21 =&gt; recherche financement de thèse pour Oct. 2022, </a:t>
            </a:r>
            <a:r>
              <a:rPr lang="fr-FR" sz="2400" dirty="0"/>
              <a:t>obtention stage M2 de 6 mois sur financements </a:t>
            </a:r>
            <a:r>
              <a:rPr lang="fr-FR" sz="2400" dirty="0" err="1"/>
              <a:t>Labex</a:t>
            </a:r>
            <a:r>
              <a:rPr lang="fr-FR" sz="2400" dirty="0"/>
              <a:t> Primes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>
                <a:solidFill>
                  <a:srgbClr val="FF0000"/>
                </a:solidFill>
              </a:rPr>
              <a:t>En étape 2 avec  réponse finale attendue fin octobre pour AAP 21 de l’INCA  PAIRE </a:t>
            </a:r>
            <a:r>
              <a:rPr lang="fr-FR" sz="2400" dirty="0">
                <a:solidFill>
                  <a:srgbClr val="7030A0"/>
                </a:solidFill>
              </a:rPr>
              <a:t>(</a:t>
            </a:r>
            <a:r>
              <a:rPr lang="fr-FR" sz="2400" dirty="0">
                <a:solidFill>
                  <a:srgbClr val="FF0000"/>
                </a:solidFill>
              </a:rPr>
              <a:t>P</a:t>
            </a:r>
            <a:r>
              <a:rPr lang="fr-FR" sz="2400" dirty="0"/>
              <a:t>rogramme d’</a:t>
            </a:r>
            <a:r>
              <a:rPr lang="fr-FR" sz="2400" dirty="0">
                <a:solidFill>
                  <a:srgbClr val="FF0000"/>
                </a:solidFill>
              </a:rPr>
              <a:t>A</a:t>
            </a:r>
            <a:r>
              <a:rPr lang="fr-FR" sz="2400" dirty="0"/>
              <a:t>ctions </a:t>
            </a:r>
            <a:r>
              <a:rPr lang="fr-FR" sz="2400" dirty="0">
                <a:solidFill>
                  <a:srgbClr val="FF0000"/>
                </a:solidFill>
              </a:rPr>
              <a:t>I</a:t>
            </a:r>
            <a:r>
              <a:rPr lang="fr-FR" sz="2400" dirty="0"/>
              <a:t>ntégrées de </a:t>
            </a:r>
            <a:r>
              <a:rPr lang="fr-FR" sz="2400" dirty="0">
                <a:solidFill>
                  <a:srgbClr val="FF0000"/>
                </a:solidFill>
              </a:rPr>
              <a:t>R</a:t>
            </a:r>
            <a:r>
              <a:rPr lang="fr-FR" sz="2400" dirty="0"/>
              <a:t>echerche  </a:t>
            </a:r>
            <a:r>
              <a:rPr lang="fr-FR" sz="2400" b="1" dirty="0"/>
              <a:t>Tumeurs cérébrales</a:t>
            </a:r>
            <a:r>
              <a:rPr lang="fr-FR" sz="2400" dirty="0"/>
              <a:t> ) </a:t>
            </a:r>
            <a:r>
              <a:rPr lang="fr-FR" sz="2400" b="1" dirty="0"/>
              <a:t>: </a:t>
            </a:r>
            <a:r>
              <a:rPr lang="fr-FR" sz="2400" dirty="0"/>
              <a:t>ne finance pas de thèses mais consolide collaboration CHU </a:t>
            </a:r>
            <a:r>
              <a:rPr lang="fr-FR" sz="2400" dirty="0" err="1"/>
              <a:t>Michallon</a:t>
            </a:r>
            <a:r>
              <a:rPr lang="fr-FR" sz="2400" dirty="0"/>
              <a:t> Grenoble, cliniques vétérinaires en région Rhône Alpes – équipes de physique STROBE (INSERM) + LPSC et ESRF </a:t>
            </a:r>
          </a:p>
          <a:p>
            <a:pPr marL="342900" indent="-342900">
              <a:buFont typeface="Calibri" panose="020F0502020204030204" pitchFamily="34" charset="0"/>
              <a:buChar char="→"/>
            </a:pPr>
            <a:r>
              <a:rPr lang="fr-FR" sz="2400" dirty="0">
                <a:solidFill>
                  <a:srgbClr val="FF0000"/>
                </a:solidFill>
              </a:rPr>
              <a:t> tests vétérinaires en MRT avec imageur diamant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800" dirty="0"/>
          </a:p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Objectifs 2022 : </a:t>
            </a:r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400" dirty="0"/>
              <a:t>3</a:t>
            </a:r>
            <a:r>
              <a:rPr lang="fr-FR" sz="2400" baseline="30000" dirty="0"/>
              <a:t>ème</a:t>
            </a:r>
            <a:r>
              <a:rPr lang="fr-FR" sz="2400" dirty="0"/>
              <a:t> prototype 8 diamants </a:t>
            </a:r>
            <a:r>
              <a:rPr lang="fr-FR" sz="2400" dirty="0" err="1"/>
              <a:t>sCVD</a:t>
            </a:r>
            <a:r>
              <a:rPr lang="fr-FR" sz="2400" dirty="0"/>
              <a:t> + QDC intégré 150 voies  (voir R&amp;T DIAMASIC)</a:t>
            </a:r>
          </a:p>
          <a:p>
            <a:endParaRPr lang="fr-FR" sz="2800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7BEE421-BE6B-4B4C-B17A-71177A252BC5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E9B781-C0BE-4321-ACB8-CDC7DB1EBAFA}"/>
              </a:ext>
            </a:extLst>
          </p:cNvPr>
          <p:cNvSpPr txBox="1"/>
          <p:nvPr/>
        </p:nvSpPr>
        <p:spPr>
          <a:xfrm>
            <a:off x="3693807" y="-46444"/>
            <a:ext cx="504913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WP1 : Imageur portal diamant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F33CAB0-F8D4-4F60-95CD-FF9F0084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6019CC5-648B-4E9E-86C4-749A4A09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ML Gallin-Martel LPSC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47DC779-68A8-4B88-AC4F-00D1CBC1D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11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9CAEFB-EA26-479A-AE90-E515D6A30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62" y="-46444"/>
            <a:ext cx="504246" cy="64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80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716271"/>
            <a:ext cx="6120129" cy="619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3" name="Rectangle 122"/>
          <p:cNvSpPr/>
          <p:nvPr/>
        </p:nvSpPr>
        <p:spPr>
          <a:xfrm>
            <a:off x="2392110" y="1619682"/>
            <a:ext cx="471837" cy="1132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4" name="Rectangle 123"/>
          <p:cNvSpPr/>
          <p:nvPr/>
        </p:nvSpPr>
        <p:spPr>
          <a:xfrm>
            <a:off x="2392110" y="2090528"/>
            <a:ext cx="471837" cy="10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5" name="ZoneTexte 124"/>
          <p:cNvSpPr txBox="1"/>
          <p:nvPr/>
        </p:nvSpPr>
        <p:spPr>
          <a:xfrm>
            <a:off x="1752612" y="1324061"/>
            <a:ext cx="1632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Collimateur</a:t>
            </a:r>
          </a:p>
        </p:txBody>
      </p:sp>
      <p:sp>
        <p:nvSpPr>
          <p:cNvPr id="129" name="Flèche droite 128"/>
          <p:cNvSpPr/>
          <p:nvPr/>
        </p:nvSpPr>
        <p:spPr>
          <a:xfrm>
            <a:off x="1348104" y="2021691"/>
            <a:ext cx="864066" cy="2154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0" name="ZoneTexte 129"/>
          <p:cNvSpPr txBox="1"/>
          <p:nvPr/>
        </p:nvSpPr>
        <p:spPr>
          <a:xfrm>
            <a:off x="1010462" y="1655191"/>
            <a:ext cx="203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Protons 68 MeV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0" y="1841989"/>
            <a:ext cx="395785" cy="60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2" name="Rectangle 131"/>
          <p:cNvSpPr/>
          <p:nvPr/>
        </p:nvSpPr>
        <p:spPr>
          <a:xfrm>
            <a:off x="275252" y="1633233"/>
            <a:ext cx="395785" cy="104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3" name="Rectangle 132"/>
          <p:cNvSpPr/>
          <p:nvPr/>
        </p:nvSpPr>
        <p:spPr>
          <a:xfrm>
            <a:off x="671037" y="1818390"/>
            <a:ext cx="325250" cy="686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6126811" y="513304"/>
            <a:ext cx="6065189" cy="7442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300" dirty="0" err="1">
                <a:solidFill>
                  <a:prstClr val="white"/>
                </a:solidFill>
                <a:latin typeface="Calibri"/>
              </a:rPr>
              <a:t>Pulsed</a:t>
            </a:r>
            <a:r>
              <a:rPr lang="fr-FR" sz="3300" dirty="0">
                <a:solidFill>
                  <a:prstClr val="white"/>
                </a:solidFill>
                <a:latin typeface="Calibri"/>
              </a:rPr>
              <a:t> mode </a:t>
            </a:r>
            <a:r>
              <a:rPr kumimoji="0" lang="fr-FR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8" name="Imag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645" y="2393179"/>
            <a:ext cx="760704" cy="398638"/>
          </a:xfrm>
          <a:prstGeom prst="rect">
            <a:avLst/>
          </a:prstGeom>
        </p:spPr>
      </p:pic>
      <p:sp>
        <p:nvSpPr>
          <p:cNvPr id="182" name="Rectangle 181"/>
          <p:cNvSpPr/>
          <p:nvPr/>
        </p:nvSpPr>
        <p:spPr>
          <a:xfrm>
            <a:off x="8471959" y="1610714"/>
            <a:ext cx="471837" cy="1132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3" name="Rectangle 182"/>
          <p:cNvSpPr/>
          <p:nvPr/>
        </p:nvSpPr>
        <p:spPr>
          <a:xfrm>
            <a:off x="8471959" y="2081560"/>
            <a:ext cx="471837" cy="103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8" name="Flèche droite 187"/>
          <p:cNvSpPr/>
          <p:nvPr/>
        </p:nvSpPr>
        <p:spPr>
          <a:xfrm>
            <a:off x="7427953" y="2012723"/>
            <a:ext cx="864066" cy="2154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Rectangle 189"/>
          <p:cNvSpPr/>
          <p:nvPr/>
        </p:nvSpPr>
        <p:spPr>
          <a:xfrm>
            <a:off x="6148676" y="1833021"/>
            <a:ext cx="326958" cy="6086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1" name="Rectangle 190"/>
          <p:cNvSpPr/>
          <p:nvPr/>
        </p:nvSpPr>
        <p:spPr>
          <a:xfrm>
            <a:off x="6355101" y="1624265"/>
            <a:ext cx="395785" cy="104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2" name="Rectangle 191"/>
          <p:cNvSpPr/>
          <p:nvPr/>
        </p:nvSpPr>
        <p:spPr>
          <a:xfrm>
            <a:off x="6750886" y="1809422"/>
            <a:ext cx="325250" cy="6864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9" name="Image 1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7953" y="2313967"/>
            <a:ext cx="760704" cy="398638"/>
          </a:xfrm>
          <a:prstGeom prst="rect">
            <a:avLst/>
          </a:prstGeom>
        </p:spPr>
      </p:pic>
      <p:pic>
        <p:nvPicPr>
          <p:cNvPr id="200" name="Image 199"/>
          <p:cNvPicPr>
            <a:picLocks noChangeAspect="1"/>
          </p:cNvPicPr>
          <p:nvPr/>
        </p:nvPicPr>
        <p:blipFill rotWithShape="1">
          <a:blip r:embed="rId4"/>
          <a:srcRect b="13487"/>
          <a:stretch/>
        </p:blipFill>
        <p:spPr>
          <a:xfrm>
            <a:off x="6552993" y="3051083"/>
            <a:ext cx="3048594" cy="124013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321496" y="4417171"/>
            <a:ext cx="1734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F. Poirier et al. IPAC 2019</a:t>
            </a:r>
          </a:p>
        </p:txBody>
      </p:sp>
      <p:sp>
        <p:nvSpPr>
          <p:cNvPr id="135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8710" y="537518"/>
            <a:ext cx="6120128" cy="720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300" noProof="0" dirty="0" err="1">
                <a:solidFill>
                  <a:prstClr val="white"/>
                </a:solidFill>
                <a:latin typeface="Calibri"/>
              </a:rPr>
              <a:t>Continuous</a:t>
            </a:r>
            <a:r>
              <a:rPr lang="fr-FR" sz="3300" noProof="0" dirty="0">
                <a:solidFill>
                  <a:prstClr val="white"/>
                </a:solidFill>
                <a:latin typeface="Calibri"/>
              </a:rPr>
              <a:t> mode </a:t>
            </a:r>
            <a:r>
              <a:rPr kumimoji="0" lang="fr-FR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455" y="1415160"/>
            <a:ext cx="1162197" cy="1450079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12</a:t>
            </a:fld>
            <a:endParaRPr lang="fr-FR"/>
          </a:p>
        </p:txBody>
      </p:sp>
      <p:sp>
        <p:nvSpPr>
          <p:cNvPr id="34" name="Titre 1">
            <a:extLst>
              <a:ext uri="{FF2B5EF4-FFF2-40B4-BE49-F238E27FC236}">
                <a16:creationId xmlns:a16="http://schemas.microsoft.com/office/drawing/2014/main" id="{01D10960-2DC1-4CF1-9071-F80CD5CB3C6F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E2E9F13-8618-4219-933D-D7FB968EC970}"/>
              </a:ext>
            </a:extLst>
          </p:cNvPr>
          <p:cNvSpPr txBox="1"/>
          <p:nvPr/>
        </p:nvSpPr>
        <p:spPr>
          <a:xfrm>
            <a:off x="833566" y="-22923"/>
            <a:ext cx="109729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 : Moniteur faisceau ARRONAX = ANR DIAMMONI (2020-2024)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7587E3-FADC-471E-B6DD-A55F4B8A2859}"/>
              </a:ext>
            </a:extLst>
          </p:cNvPr>
          <p:cNvSpPr txBox="1"/>
          <p:nvPr/>
        </p:nvSpPr>
        <p:spPr>
          <a:xfrm>
            <a:off x="129756" y="2866080"/>
            <a:ext cx="582183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Suite projet hodoscope faisceau CLARYS-UFT </a:t>
            </a:r>
          </a:p>
          <a:p>
            <a:r>
              <a:rPr lang="fr-FR" dirty="0"/>
              <a:t>LPSC CPPM IP2I Lyon CREATIS </a:t>
            </a:r>
            <a:r>
              <a:rPr lang="fr-FR" dirty="0" err="1"/>
              <a:t>Damavan</a:t>
            </a:r>
            <a:endParaRPr lang="fr-FR" dirty="0"/>
          </a:p>
          <a:p>
            <a:r>
              <a:rPr lang="fr-FR" sz="1400" dirty="0"/>
              <a:t>Financement physique cancer 2017 – 31 juillet 2021 </a:t>
            </a:r>
          </a:p>
          <a:p>
            <a:r>
              <a:rPr lang="fr-FR" sz="1400" dirty="0"/>
              <a:t>Porteur </a:t>
            </a:r>
            <a:r>
              <a:rPr lang="fr-FR" sz="1400" dirty="0">
                <a:solidFill>
                  <a:srgbClr val="FF0000"/>
                </a:solidFill>
              </a:rPr>
              <a:t>: D. Dauvergne LPSC</a:t>
            </a:r>
          </a:p>
          <a:p>
            <a:r>
              <a:rPr lang="fr-FR" sz="1400" dirty="0">
                <a:solidFill>
                  <a:srgbClr val="FF0000"/>
                </a:solidFill>
              </a:rPr>
              <a:t>Thèse : S. </a:t>
            </a:r>
            <a:r>
              <a:rPr lang="fr-FR" sz="1400" dirty="0" err="1">
                <a:solidFill>
                  <a:srgbClr val="FF0000"/>
                </a:solidFill>
              </a:rPr>
              <a:t>Curtoni</a:t>
            </a:r>
            <a:r>
              <a:rPr lang="fr-FR" sz="1400" dirty="0">
                <a:solidFill>
                  <a:srgbClr val="FF0000"/>
                </a:solidFill>
              </a:rPr>
              <a:t>  </a:t>
            </a:r>
            <a:r>
              <a:rPr lang="fr-FR" sz="1400" dirty="0"/>
              <a:t>(ML Gallin-Martel LPSC) </a:t>
            </a:r>
            <a:r>
              <a:rPr lang="fr-FR" sz="1400" dirty="0">
                <a:solidFill>
                  <a:srgbClr val="FF0000"/>
                </a:solidFill>
              </a:rPr>
              <a:t>2017-2020 </a:t>
            </a:r>
            <a:r>
              <a:rPr lang="fr-FR" sz="1400" dirty="0">
                <a:solidFill>
                  <a:srgbClr val="FF0000"/>
                </a:solidFill>
                <a:hlinkClick r:id="rId6"/>
              </a:rPr>
              <a:t>http://www.theses.fr/2020GRALY045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</a:p>
          <a:p>
            <a:r>
              <a:rPr lang="fr-FR" sz="800" dirty="0">
                <a:solidFill>
                  <a:srgbClr val="FF0000"/>
                </a:solidFill>
              </a:rPr>
              <a:t>  </a:t>
            </a:r>
          </a:p>
          <a:p>
            <a:r>
              <a:rPr lang="fr-FR" b="1" dirty="0">
                <a:solidFill>
                  <a:srgbClr val="002060"/>
                </a:solidFill>
              </a:rPr>
              <a:t>Hodoscope faisceau  CLARYS-UFT: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localisation spatiale ~1mm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résolution en temps ~100 </a:t>
            </a:r>
            <a:r>
              <a:rPr lang="fr-FR" dirty="0" err="1"/>
              <a:t>ps</a:t>
            </a:r>
            <a:r>
              <a:rPr lang="fr-FR" dirty="0"/>
              <a:t> (proton unique)</a:t>
            </a:r>
          </a:p>
          <a:p>
            <a:r>
              <a:rPr lang="fr-FR" sz="1400" dirty="0" err="1"/>
              <a:t>ToF</a:t>
            </a:r>
            <a:r>
              <a:rPr lang="fr-FR" sz="1400" dirty="0"/>
              <a:t> avec caméra Compton </a:t>
            </a:r>
            <a:r>
              <a:rPr lang="fr-FR" sz="1400" dirty="0" err="1"/>
              <a:t>Clarys</a:t>
            </a:r>
            <a:r>
              <a:rPr lang="fr-FR" sz="1400" dirty="0"/>
              <a:t> (localisation pic de Bragg dans le patient par détection de particules secondaires = gamma prompts)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52999368-A198-4611-AD0C-C5759D6C6F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C9693E2-4FF0-4A21-9DC8-FDA878432FD9}"/>
              </a:ext>
            </a:extLst>
          </p:cNvPr>
          <p:cNvSpPr txBox="1"/>
          <p:nvPr/>
        </p:nvSpPr>
        <p:spPr>
          <a:xfrm>
            <a:off x="7221735" y="1332441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Mode B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EB00737-4CC0-454E-B1F7-721B49FC4D34}"/>
              </a:ext>
            </a:extLst>
          </p:cNvPr>
          <p:cNvSpPr txBox="1"/>
          <p:nvPr/>
        </p:nvSpPr>
        <p:spPr>
          <a:xfrm>
            <a:off x="1218491" y="132742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Mode 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89F9D81-2E93-4EDC-B366-C529A5C2B949}"/>
              </a:ext>
            </a:extLst>
          </p:cNvPr>
          <p:cNvSpPr txBox="1"/>
          <p:nvPr/>
        </p:nvSpPr>
        <p:spPr>
          <a:xfrm>
            <a:off x="129756" y="5740569"/>
            <a:ext cx="4892040" cy="646331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Objectifs DIAMMONI mode 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 </a:t>
            </a:r>
            <a:r>
              <a:rPr lang="fr-FR" sz="1600" dirty="0"/>
              <a:t> + « Pulse </a:t>
            </a:r>
            <a:r>
              <a:rPr lang="fr-FR" sz="1600" dirty="0" err="1"/>
              <a:t>counting</a:t>
            </a:r>
            <a:r>
              <a:rPr lang="fr-FR" sz="1600" dirty="0"/>
              <a:t> » de 1 à 100 protons 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74A1C3B1-34DB-40C5-B038-8C672E1010CB}"/>
              </a:ext>
            </a:extLst>
          </p:cNvPr>
          <p:cNvSpPr txBox="1"/>
          <p:nvPr/>
        </p:nvSpPr>
        <p:spPr>
          <a:xfrm>
            <a:off x="6355101" y="5733608"/>
            <a:ext cx="5627310" cy="646331"/>
          </a:xfrm>
          <a:prstGeom prst="rect">
            <a:avLst/>
          </a:prstGeom>
          <a:noFill/>
          <a:ln w="3175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fr-FR" dirty="0"/>
              <a:t>Objectifs DIAMMONI mode B 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« Train </a:t>
            </a:r>
            <a:r>
              <a:rPr lang="fr-FR" dirty="0" err="1"/>
              <a:t>counting</a:t>
            </a:r>
            <a:r>
              <a:rPr lang="fr-FR" dirty="0"/>
              <a:t> » + « time </a:t>
            </a:r>
            <a:r>
              <a:rPr lang="fr-FR" dirty="0" err="1"/>
              <a:t>stamp</a:t>
            </a:r>
            <a:r>
              <a:rPr lang="fr-FR" dirty="0"/>
              <a:t> » (début-fin du train) </a:t>
            </a:r>
          </a:p>
        </p:txBody>
      </p:sp>
      <p:pic>
        <p:nvPicPr>
          <p:cNvPr id="41" name="Image 6">
            <a:extLst>
              <a:ext uri="{FF2B5EF4-FFF2-40B4-BE49-F238E27FC236}">
                <a16:creationId xmlns:a16="http://schemas.microsoft.com/office/drawing/2014/main" id="{D57057D8-92B5-4B0B-BA98-F913696668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3186270" y="1797258"/>
            <a:ext cx="903583" cy="577457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D576BCA2-CA8E-4AA3-A4D4-2DF1B3FC1388}"/>
              </a:ext>
            </a:extLst>
          </p:cNvPr>
          <p:cNvSpPr txBox="1"/>
          <p:nvPr/>
        </p:nvSpPr>
        <p:spPr>
          <a:xfrm>
            <a:off x="7871720" y="1319449"/>
            <a:ext cx="16320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Collimateur</a:t>
            </a:r>
          </a:p>
        </p:txBody>
      </p:sp>
      <p:pic>
        <p:nvPicPr>
          <p:cNvPr id="44" name="Image 6">
            <a:extLst>
              <a:ext uri="{FF2B5EF4-FFF2-40B4-BE49-F238E27FC236}">
                <a16:creationId xmlns:a16="http://schemas.microsoft.com/office/drawing/2014/main" id="{7775DECD-069E-43C6-AA04-5E61FAE93F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9348098" y="1812725"/>
            <a:ext cx="903583" cy="57745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B2E2808-4ED5-4530-94A4-5CDB8E7EDC71}"/>
              </a:ext>
            </a:extLst>
          </p:cNvPr>
          <p:cNvSpPr txBox="1"/>
          <p:nvPr/>
        </p:nvSpPr>
        <p:spPr>
          <a:xfrm>
            <a:off x="3020538" y="1502428"/>
            <a:ext cx="1229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Moniteur diamant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D17A56C-43F3-4840-A6A4-968D1967876B}"/>
              </a:ext>
            </a:extLst>
          </p:cNvPr>
          <p:cNvSpPr txBox="1"/>
          <p:nvPr/>
        </p:nvSpPr>
        <p:spPr>
          <a:xfrm>
            <a:off x="9159405" y="1508027"/>
            <a:ext cx="12298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/>
              <a:t>Moniteur diamant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A715F5C-D9CF-4109-8DB0-585D0E63A7D5}"/>
              </a:ext>
            </a:extLst>
          </p:cNvPr>
          <p:cNvSpPr txBox="1"/>
          <p:nvPr/>
        </p:nvSpPr>
        <p:spPr>
          <a:xfrm>
            <a:off x="7081318" y="1650781"/>
            <a:ext cx="2030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Protons 68 MeV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4429D-53A1-43F2-87B8-3133BD51FC5C}"/>
              </a:ext>
            </a:extLst>
          </p:cNvPr>
          <p:cNvSpPr/>
          <p:nvPr/>
        </p:nvSpPr>
        <p:spPr>
          <a:xfrm>
            <a:off x="145148" y="4431849"/>
            <a:ext cx="4876648" cy="788921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F861158-82C1-46B6-B324-9D06425BBEF3}"/>
              </a:ext>
            </a:extLst>
          </p:cNvPr>
          <p:cNvSpPr txBox="1"/>
          <p:nvPr/>
        </p:nvSpPr>
        <p:spPr>
          <a:xfrm>
            <a:off x="6355101" y="4877954"/>
            <a:ext cx="297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Intensité faisceau jusqu’au µA</a:t>
            </a:r>
          </a:p>
        </p:txBody>
      </p:sp>
    </p:spTree>
    <p:extLst>
      <p:ext uri="{BB962C8B-B14F-4D97-AF65-F5344CB8AC3E}">
        <p14:creationId xmlns:p14="http://schemas.microsoft.com/office/powerpoint/2010/main" val="102706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/>
          <p:cNvGrpSpPr/>
          <p:nvPr/>
        </p:nvGrpSpPr>
        <p:grpSpPr>
          <a:xfrm>
            <a:off x="354180" y="637176"/>
            <a:ext cx="12098352" cy="6176104"/>
            <a:chOff x="354180" y="922926"/>
            <a:chExt cx="12098352" cy="6176104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b="10636"/>
            <a:stretch/>
          </p:blipFill>
          <p:spPr>
            <a:xfrm>
              <a:off x="1031974" y="2700379"/>
              <a:ext cx="10321826" cy="3921189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 l="12675" t="7865" r="9727" b="10249"/>
            <a:stretch/>
          </p:blipFill>
          <p:spPr>
            <a:xfrm>
              <a:off x="4974799" y="5782629"/>
              <a:ext cx="1595467" cy="947048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572" y="967485"/>
              <a:ext cx="3502410" cy="1815935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180" y="993492"/>
              <a:ext cx="2567640" cy="1925730"/>
            </a:xfrm>
            <a:prstGeom prst="rect">
              <a:avLst/>
            </a:prstGeom>
          </p:spPr>
        </p:pic>
        <p:cxnSp>
          <p:nvCxnSpPr>
            <p:cNvPr id="10" name="Connecteur droit avec flèche 9"/>
            <p:cNvCxnSpPr/>
            <p:nvPr/>
          </p:nvCxnSpPr>
          <p:spPr>
            <a:xfrm flipH="1" flipV="1">
              <a:off x="1709928" y="2935224"/>
              <a:ext cx="746193" cy="49873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8219748" y="2745601"/>
              <a:ext cx="1628569" cy="87566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flipV="1">
              <a:off x="5508199" y="2866461"/>
              <a:ext cx="0" cy="5674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4161742" y="5958050"/>
              <a:ext cx="661280" cy="27262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1" t="-1241" r="21773" b="2326"/>
            <a:stretch/>
          </p:blipFill>
          <p:spPr>
            <a:xfrm>
              <a:off x="6773448" y="5752214"/>
              <a:ext cx="974929" cy="95693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4823022" y="5752215"/>
              <a:ext cx="3147238" cy="95693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0" name="Connecteur droit avec flèche 29"/>
            <p:cNvCxnSpPr/>
            <p:nvPr/>
          </p:nvCxnSpPr>
          <p:spPr>
            <a:xfrm flipV="1">
              <a:off x="6974958" y="3105312"/>
              <a:ext cx="285954" cy="128593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6979424" y="2727967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TDC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938902" y="967484"/>
              <a:ext cx="2034978" cy="210928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5" name="Image 3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09" t="52558" r="49331" b="32093"/>
            <a:stretch/>
          </p:blipFill>
          <p:spPr>
            <a:xfrm>
              <a:off x="7001220" y="1064129"/>
              <a:ext cx="1031358" cy="1052624"/>
            </a:xfrm>
            <a:prstGeom prst="rect">
              <a:avLst/>
            </a:prstGeom>
          </p:spPr>
        </p:pic>
        <p:sp>
          <p:nvSpPr>
            <p:cNvPr id="36" name="ZoneTexte 35"/>
            <p:cNvSpPr txBox="1"/>
            <p:nvPr/>
          </p:nvSpPr>
          <p:spPr>
            <a:xfrm>
              <a:off x="8102032" y="922926"/>
              <a:ext cx="1021433" cy="8156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FPGA</a:t>
              </a:r>
            </a:p>
            <a:p>
              <a:r>
                <a:rPr lang="fr-FR" dirty="0"/>
                <a:t>2020</a:t>
              </a:r>
            </a:p>
            <a:p>
              <a:r>
                <a:rPr lang="fr-FR" sz="1100" dirty="0"/>
                <a:t>LPSC Grenoble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846543" y="2374612"/>
              <a:ext cx="21098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chemeClr val="accent5"/>
                  </a:solidFill>
                </a:rPr>
                <a:t>2021</a:t>
              </a:r>
              <a:r>
                <a:rPr lang="fr-FR" sz="1000" dirty="0">
                  <a:solidFill>
                    <a:schemeClr val="accent5"/>
                  </a:solidFill>
                </a:rPr>
                <a:t>    </a:t>
              </a:r>
              <a:r>
                <a:rPr lang="fr-FR" dirty="0">
                  <a:solidFill>
                    <a:schemeClr val="accent5"/>
                  </a:solidFill>
                </a:rPr>
                <a:t>CMOS 130 nm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>
              <a:off x="8032578" y="1679813"/>
              <a:ext cx="1629582" cy="41441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2439299" y="3082553"/>
              <a:ext cx="15709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err="1"/>
                <a:t>Beam</a:t>
              </a:r>
              <a:r>
                <a:rPr lang="fr-FR" dirty="0"/>
                <a:t> Monitor</a:t>
              </a: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5020468" y="3439463"/>
              <a:ext cx="11657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CFD </a:t>
              </a:r>
              <a:r>
                <a:rPr lang="fr-FR" dirty="0" err="1"/>
                <a:t>Board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7202200" y="3423858"/>
              <a:ext cx="11989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dirty="0"/>
                <a:t>ACQ </a:t>
              </a:r>
              <a:r>
                <a:rPr lang="fr-FR" dirty="0" err="1"/>
                <a:t>board</a:t>
              </a:r>
              <a:endParaRPr lang="fr-FR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8978649" y="4172157"/>
              <a:ext cx="3040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S. </a:t>
              </a:r>
              <a:r>
                <a:rPr lang="fr-FR" dirty="0" err="1"/>
                <a:t>Curtoni</a:t>
              </a:r>
              <a:r>
                <a:rPr lang="fr-FR" dirty="0"/>
                <a:t> et al, accepté pour publication dans NIMA 2021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001125" y="5051844"/>
              <a:ext cx="2219325" cy="13846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560051" y="6760476"/>
              <a:ext cx="3329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/>
                <a:t> </a:t>
              </a:r>
              <a:r>
                <a:rPr lang="fr-FR" sz="1600" dirty="0">
                  <a:effectLst/>
                </a:rPr>
                <a:t>C. </a:t>
              </a:r>
              <a:r>
                <a:rPr lang="fr-FR" sz="1600" dirty="0" err="1">
                  <a:effectLst/>
                </a:rPr>
                <a:t>Hoarau</a:t>
              </a:r>
              <a:r>
                <a:rPr lang="fr-FR" sz="1600" dirty="0">
                  <a:effectLst/>
                </a:rPr>
                <a:t> </a:t>
              </a:r>
              <a:r>
                <a:rPr lang="fr-FR" sz="1600" i="1" dirty="0">
                  <a:effectLst/>
                </a:rPr>
                <a:t>et al</a:t>
              </a:r>
              <a:r>
                <a:rPr lang="fr-FR" sz="1600" dirty="0">
                  <a:effectLst/>
                </a:rPr>
                <a:t> 2021 </a:t>
              </a:r>
              <a:r>
                <a:rPr lang="fr-FR" sz="1600" i="1" dirty="0">
                  <a:effectLst/>
                </a:rPr>
                <a:t>JINST</a:t>
              </a:r>
              <a:r>
                <a:rPr lang="fr-FR" sz="1600" dirty="0">
                  <a:effectLst/>
                </a:rPr>
                <a:t> </a:t>
              </a:r>
              <a:r>
                <a:rPr lang="fr-FR" sz="1600" b="1" dirty="0">
                  <a:effectLst/>
                </a:rPr>
                <a:t>16</a:t>
              </a:r>
              <a:r>
                <a:rPr lang="fr-FR" sz="1600" dirty="0">
                  <a:effectLst/>
                </a:rPr>
                <a:t> T04005</a:t>
              </a:r>
              <a:endParaRPr lang="fr-FR" sz="1600" dirty="0"/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7302" y="961938"/>
              <a:ext cx="2707185" cy="203038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9034032" y="4783223"/>
              <a:ext cx="34185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dirty="0">
                  <a:hlinkClick r:id="rId10"/>
                </a:rPr>
                <a:t>https://arxiv.org/abs/2105.05053</a:t>
              </a:r>
              <a:endParaRPr lang="fr-FR" dirty="0"/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8065077" y="5585367"/>
            <a:ext cx="23006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ASIC,  CMOS 130 nm 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chemeClr val="accent1"/>
                </a:solidFill>
              </a:rPr>
              <a:t>                                        </a:t>
            </a:r>
            <a:endParaRPr lang="fr-FR" sz="1000" dirty="0">
              <a:solidFill>
                <a:schemeClr val="accent1"/>
              </a:solidFill>
            </a:endParaRPr>
          </a:p>
          <a:p>
            <a:endParaRPr lang="fr-FR" dirty="0"/>
          </a:p>
        </p:txBody>
      </p:sp>
      <p:cxnSp>
        <p:nvCxnSpPr>
          <p:cNvPr id="38" name="Straight Arrow Connector 46"/>
          <p:cNvCxnSpPr/>
          <p:nvPr/>
        </p:nvCxnSpPr>
        <p:spPr>
          <a:xfrm flipV="1">
            <a:off x="998353" y="826163"/>
            <a:ext cx="1357506" cy="6108"/>
          </a:xfrm>
          <a:prstGeom prst="straightConnector1">
            <a:avLst/>
          </a:prstGeom>
          <a:noFill/>
          <a:ln w="44450" cap="flat" cmpd="sng" algn="ctr">
            <a:solidFill>
              <a:srgbClr val="004973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39" name="TextBox 47"/>
          <p:cNvSpPr txBox="1"/>
          <p:nvPr/>
        </p:nvSpPr>
        <p:spPr>
          <a:xfrm>
            <a:off x="1244450" y="440050"/>
            <a:ext cx="8385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500" kern="0" dirty="0">
                <a:solidFill>
                  <a:srgbClr val="004973"/>
                </a:solidFill>
              </a:rPr>
              <a:t>10 cm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88440" y="2642031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</a:t>
            </a:r>
            <a:r>
              <a:rPr lang="fr-FR" dirty="0" err="1"/>
              <a:t>sCVD</a:t>
            </a:r>
            <a:r>
              <a:rPr lang="fr-FR" dirty="0"/>
              <a:t> = 1 cm</a:t>
            </a:r>
            <a:r>
              <a:rPr lang="fr-FR" baseline="30000" dirty="0"/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21820" y="5466464"/>
            <a:ext cx="1726380" cy="205836"/>
          </a:xfrm>
          <a:prstGeom prst="rect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Preamplifiers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25" name="Espace réservé du pied de page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31" name="Espace réservé du numéro de diapositiv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13</a:t>
            </a:fld>
            <a:endParaRPr lang="fr-FR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99" y="2881615"/>
            <a:ext cx="1554394" cy="1254617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743" y="5203220"/>
            <a:ext cx="2474389" cy="1291743"/>
          </a:xfrm>
          <a:prstGeom prst="rect">
            <a:avLst/>
          </a:prstGeom>
        </p:spPr>
      </p:pic>
      <p:sp>
        <p:nvSpPr>
          <p:cNvPr id="43" name="Titre 1">
            <a:extLst>
              <a:ext uri="{FF2B5EF4-FFF2-40B4-BE49-F238E27FC236}">
                <a16:creationId xmlns:a16="http://schemas.microsoft.com/office/drawing/2014/main" id="{F852DFDC-359A-4399-BE3E-BF35C7027EE4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C585896-E140-4C2F-A7F8-034483E8787F}"/>
              </a:ext>
            </a:extLst>
          </p:cNvPr>
          <p:cNvSpPr txBox="1"/>
          <p:nvPr/>
        </p:nvSpPr>
        <p:spPr>
          <a:xfrm>
            <a:off x="833566" y="-22923"/>
            <a:ext cx="109729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 : Moniteur faisceau ARRONAX = ANR DIAMMONI (2020-2024)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25131CA8-61A2-44C2-957B-329C534B906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29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ZoneTexte 46">
            <a:extLst>
              <a:ext uri="{FF2B5EF4-FFF2-40B4-BE49-F238E27FC236}">
                <a16:creationId xmlns:a16="http://schemas.microsoft.com/office/drawing/2014/main" id="{C2A3F239-1403-4BAF-9B90-502A6707B09E}"/>
              </a:ext>
            </a:extLst>
          </p:cNvPr>
          <p:cNvSpPr txBox="1"/>
          <p:nvPr/>
        </p:nvSpPr>
        <p:spPr>
          <a:xfrm>
            <a:off x="2514795" y="471455"/>
            <a:ext cx="9955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J.F </a:t>
            </a:r>
            <a:r>
              <a:rPr lang="fr-FR" sz="1200" dirty="0" err="1"/>
              <a:t>Muraz</a:t>
            </a:r>
            <a:r>
              <a:rPr lang="fr-FR" sz="1200" dirty="0"/>
              <a:t> LPSC,  JTD </a:t>
            </a:r>
            <a:r>
              <a:rPr lang="fr-FR" sz="1200" dirty="0" err="1"/>
              <a:t>IJCLab</a:t>
            </a:r>
            <a:r>
              <a:rPr lang="fr-FR" sz="1200" dirty="0"/>
              <a:t> Orsay 31 Mai-1</a:t>
            </a:r>
            <a:r>
              <a:rPr lang="fr-FR" sz="1200" baseline="30000" dirty="0"/>
              <a:t>er</a:t>
            </a:r>
            <a:r>
              <a:rPr lang="fr-FR" sz="1200" dirty="0"/>
              <a:t> Juin</a:t>
            </a:r>
            <a:r>
              <a:rPr lang="fr-FR" sz="1200" dirty="0">
                <a:hlinkClick r:id="rId2"/>
              </a:rPr>
              <a:t>https://indico.in2p3.fr/event/22321/timetable/?print=1&amp;view=standard</a:t>
            </a:r>
            <a:endParaRPr lang="fr-FR" sz="1200" dirty="0"/>
          </a:p>
          <a:p>
            <a:endParaRPr lang="fr-FR" sz="1200" dirty="0"/>
          </a:p>
          <a:p>
            <a:endParaRPr lang="fr-FR" dirty="0"/>
          </a:p>
        </p:txBody>
      </p:sp>
      <p:pic>
        <p:nvPicPr>
          <p:cNvPr id="99" name="Image 98">
            <a:extLst>
              <a:ext uri="{FF2B5EF4-FFF2-40B4-BE49-F238E27FC236}">
                <a16:creationId xmlns:a16="http://schemas.microsoft.com/office/drawing/2014/main" id="{361E8670-A92B-4B91-A244-EE1FD08C6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27" y="4962331"/>
            <a:ext cx="2787067" cy="16599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6B1855C-C930-460E-B4A2-75AC92608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812" y="3066060"/>
            <a:ext cx="1438553" cy="1078915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F776CC4E-BD1B-4F75-9B06-BB02C343A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3711"/>
          <a:stretch/>
        </p:blipFill>
        <p:spPr>
          <a:xfrm>
            <a:off x="9337242" y="2821678"/>
            <a:ext cx="1730719" cy="17231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3C5DE1-D254-4541-9F85-FA055EC075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60" y="3434595"/>
            <a:ext cx="1287080" cy="965310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EB2A0F71-D9DB-4533-8909-234971F5B7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67" y="3310986"/>
            <a:ext cx="1329043" cy="1371719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B46369C-3A30-45A0-A45A-301727703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04/10/21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574741D-07AA-4DF9-8AC5-6D0072E69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F2E659-24DA-4D7A-9F9C-D51EC5A0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14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0A77798-5235-4383-B6A4-C6455F40BF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1" t="9492" r="11086" b="10959"/>
          <a:stretch/>
        </p:blipFill>
        <p:spPr>
          <a:xfrm>
            <a:off x="9595187" y="1020698"/>
            <a:ext cx="2178636" cy="172315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513B1B-9C75-4517-BABB-A509D49251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t="14957" r="15089" b="2831"/>
          <a:stretch/>
        </p:blipFill>
        <p:spPr>
          <a:xfrm>
            <a:off x="435455" y="1150845"/>
            <a:ext cx="2203303" cy="18740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65D9B9A-943C-4714-8795-83E6F3B2A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99256" y="843922"/>
            <a:ext cx="4727740" cy="269738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71C5A81-ADD3-40D3-82BF-D44CDD195667}"/>
              </a:ext>
            </a:extLst>
          </p:cNvPr>
          <p:cNvSpPr txBox="1"/>
          <p:nvPr/>
        </p:nvSpPr>
        <p:spPr>
          <a:xfrm>
            <a:off x="7177155" y="915805"/>
            <a:ext cx="18053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[N </a:t>
            </a:r>
            <a:r>
              <a:rPr lang="fr-FR" sz="800" dirty="0" err="1"/>
              <a:t>Vaissière</a:t>
            </a:r>
            <a:r>
              <a:rPr lang="fr-FR" sz="800" dirty="0"/>
              <a:t> PhD </a:t>
            </a:r>
            <a:r>
              <a:rPr lang="fr-FR" sz="800" dirty="0" err="1"/>
              <a:t>thesis</a:t>
            </a:r>
            <a:r>
              <a:rPr lang="fr-FR" sz="800" dirty="0"/>
              <a:t>, CEA-LIST 2014]</a:t>
            </a:r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265EBA65-1B28-438B-A7F7-3E035D4B9733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3852645-381A-41ED-B8CA-E80B27DD53DC}"/>
              </a:ext>
            </a:extLst>
          </p:cNvPr>
          <p:cNvSpPr txBox="1"/>
          <p:nvPr/>
        </p:nvSpPr>
        <p:spPr>
          <a:xfrm>
            <a:off x="833566" y="-22923"/>
            <a:ext cx="109729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 : Moniteur faisceau ARRONAX = ANR DIAMMONI (2020-2024)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5F4C4D2-A4CC-4E49-972F-20F2A43AE0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AAF4E411-DE8B-4B28-A4AF-275DC97DAC85}"/>
              </a:ext>
            </a:extLst>
          </p:cNvPr>
          <p:cNvSpPr txBox="1"/>
          <p:nvPr/>
        </p:nvSpPr>
        <p:spPr>
          <a:xfrm>
            <a:off x="680475" y="68333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</a:t>
            </a:r>
            <a:r>
              <a:rPr lang="fr-FR" dirty="0" err="1"/>
              <a:t>sCVD</a:t>
            </a:r>
            <a:r>
              <a:rPr lang="fr-FR" dirty="0"/>
              <a:t> = 1  cm</a:t>
            </a:r>
            <a:r>
              <a:rPr lang="fr-FR" baseline="30000" dirty="0"/>
              <a:t>2</a:t>
            </a: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4083800A-6C24-4272-9AC4-550782BE9E6A}"/>
              </a:ext>
            </a:extLst>
          </p:cNvPr>
          <p:cNvCxnSpPr>
            <a:cxnSpLocks/>
          </p:cNvCxnSpPr>
          <p:nvPr/>
        </p:nvCxnSpPr>
        <p:spPr>
          <a:xfrm flipH="1" flipV="1">
            <a:off x="2923295" y="2059306"/>
            <a:ext cx="956869" cy="4613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D226878-5B54-40A4-9628-0561968092DA}"/>
              </a:ext>
            </a:extLst>
          </p:cNvPr>
          <p:cNvCxnSpPr>
            <a:cxnSpLocks/>
          </p:cNvCxnSpPr>
          <p:nvPr/>
        </p:nvCxnSpPr>
        <p:spPr>
          <a:xfrm flipH="1">
            <a:off x="3997276" y="3050298"/>
            <a:ext cx="435369" cy="50901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0431D6C9-B73C-42D1-BDC5-C66F722C4E6E}"/>
              </a:ext>
            </a:extLst>
          </p:cNvPr>
          <p:cNvCxnSpPr>
            <a:cxnSpLocks/>
          </p:cNvCxnSpPr>
          <p:nvPr/>
        </p:nvCxnSpPr>
        <p:spPr>
          <a:xfrm flipH="1">
            <a:off x="5461792" y="2673509"/>
            <a:ext cx="383182" cy="85594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A8BB016C-505E-4B85-A03C-67AE0A353A7C}"/>
              </a:ext>
            </a:extLst>
          </p:cNvPr>
          <p:cNvCxnSpPr>
            <a:cxnSpLocks/>
          </p:cNvCxnSpPr>
          <p:nvPr/>
        </p:nvCxnSpPr>
        <p:spPr>
          <a:xfrm flipH="1">
            <a:off x="7346022" y="3021279"/>
            <a:ext cx="269460" cy="40772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FE7AFB1F-616C-452F-9867-831664B410A6}"/>
              </a:ext>
            </a:extLst>
          </p:cNvPr>
          <p:cNvCxnSpPr>
            <a:cxnSpLocks/>
          </p:cNvCxnSpPr>
          <p:nvPr/>
        </p:nvCxnSpPr>
        <p:spPr>
          <a:xfrm flipV="1">
            <a:off x="8210418" y="2201080"/>
            <a:ext cx="800363" cy="3555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DE7D9A65-31DD-4DD1-BB61-EF54C931F9EE}"/>
              </a:ext>
            </a:extLst>
          </p:cNvPr>
          <p:cNvSpPr/>
          <p:nvPr/>
        </p:nvSpPr>
        <p:spPr>
          <a:xfrm>
            <a:off x="9398704" y="731724"/>
            <a:ext cx="2678352" cy="3881267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B003ED98-3D75-4D58-AE36-0125BD70BE42}"/>
              </a:ext>
            </a:extLst>
          </p:cNvPr>
          <p:cNvSpPr/>
          <p:nvPr/>
        </p:nvSpPr>
        <p:spPr>
          <a:xfrm>
            <a:off x="244942" y="683338"/>
            <a:ext cx="2678352" cy="396314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16DBDF03-5614-407A-AA42-D791495B8FE5}"/>
              </a:ext>
            </a:extLst>
          </p:cNvPr>
          <p:cNvSpPr txBox="1"/>
          <p:nvPr/>
        </p:nvSpPr>
        <p:spPr>
          <a:xfrm>
            <a:off x="9885759" y="667628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 </a:t>
            </a:r>
            <a:r>
              <a:rPr lang="fr-FR" dirty="0" err="1"/>
              <a:t>pCVD</a:t>
            </a:r>
            <a:r>
              <a:rPr lang="fr-FR" dirty="0"/>
              <a:t> = 4 cm</a:t>
            </a:r>
            <a:r>
              <a:rPr lang="fr-FR" baseline="30000" dirty="0"/>
              <a:t>2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175696C2-F1B8-47D0-967F-3E7FBE1AF2DF}"/>
              </a:ext>
            </a:extLst>
          </p:cNvPr>
          <p:cNvSpPr txBox="1"/>
          <p:nvPr/>
        </p:nvSpPr>
        <p:spPr>
          <a:xfrm>
            <a:off x="9662997" y="5271436"/>
            <a:ext cx="2350868" cy="83099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4 </a:t>
            </a:r>
            <a:r>
              <a:rPr lang="fr-FR" sz="1200" b="1" dirty="0" err="1">
                <a:solidFill>
                  <a:schemeClr val="accent6">
                    <a:lumMod val="75000"/>
                  </a:schemeClr>
                </a:solidFill>
              </a:rPr>
              <a:t>pCVD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 = 16 cm</a:t>
            </a:r>
            <a:r>
              <a:rPr lang="fr-FR" sz="1200" b="1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160 voies =&gt; électronique intégrée </a:t>
            </a:r>
          </a:p>
          <a:p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R&amp;T DIAMASIC (</a:t>
            </a:r>
            <a:r>
              <a:rPr lang="fr-FR" sz="1200" b="1" dirty="0" err="1">
                <a:solidFill>
                  <a:schemeClr val="accent6">
                    <a:lumMod val="75000"/>
                  </a:schemeClr>
                </a:solidFill>
              </a:rPr>
              <a:t>cf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 talk F. </a:t>
            </a:r>
            <a:r>
              <a:rPr lang="fr-FR" sz="1200" b="1" dirty="0" err="1">
                <a:solidFill>
                  <a:schemeClr val="accent6">
                    <a:lumMod val="75000"/>
                  </a:schemeClr>
                </a:solidFill>
              </a:rPr>
              <a:t>Rarbi</a:t>
            </a:r>
            <a:r>
              <a:rPr lang="fr-FR" sz="1200" b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B47EA388-BC49-42A6-9F67-2FEDBCF149BC}"/>
              </a:ext>
            </a:extLst>
          </p:cNvPr>
          <p:cNvCxnSpPr>
            <a:cxnSpLocks/>
            <a:stCxn id="60" idx="2"/>
          </p:cNvCxnSpPr>
          <p:nvPr/>
        </p:nvCxnSpPr>
        <p:spPr>
          <a:xfrm flipH="1">
            <a:off x="2091173" y="3277184"/>
            <a:ext cx="328407" cy="517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C20C5292-4751-4B3F-897C-161116DC6818}"/>
              </a:ext>
            </a:extLst>
          </p:cNvPr>
          <p:cNvSpPr txBox="1"/>
          <p:nvPr/>
        </p:nvSpPr>
        <p:spPr>
          <a:xfrm>
            <a:off x="1884818" y="3046352"/>
            <a:ext cx="10695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Film </a:t>
            </a:r>
            <a:r>
              <a:rPr lang="fr-FR" sz="900" dirty="0" err="1"/>
              <a:t>Kapton</a:t>
            </a:r>
            <a:r>
              <a:rPr lang="fr-FR" sz="900" dirty="0"/>
              <a:t> 60 µm</a:t>
            </a:r>
          </a:p>
        </p:txBody>
      </p:sp>
      <p:pic>
        <p:nvPicPr>
          <p:cNvPr id="65" name="Image 64">
            <a:extLst>
              <a:ext uri="{FF2B5EF4-FFF2-40B4-BE49-F238E27FC236}">
                <a16:creationId xmlns:a16="http://schemas.microsoft.com/office/drawing/2014/main" id="{406B7ED7-4B77-4DB7-9099-50D6FDA39B0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8412"/>
          <a:stretch/>
        </p:blipFill>
        <p:spPr>
          <a:xfrm>
            <a:off x="2932751" y="5431545"/>
            <a:ext cx="4077476" cy="606156"/>
          </a:xfrm>
          <a:prstGeom prst="rect">
            <a:avLst/>
          </a:prstGeom>
        </p:spPr>
      </p:pic>
      <p:sp>
        <p:nvSpPr>
          <p:cNvPr id="69" name="Ellipse 68">
            <a:extLst>
              <a:ext uri="{FF2B5EF4-FFF2-40B4-BE49-F238E27FC236}">
                <a16:creationId xmlns:a16="http://schemas.microsoft.com/office/drawing/2014/main" id="{BCC40038-B857-4B21-84A4-F6BD6893A4D8}"/>
              </a:ext>
            </a:extLst>
          </p:cNvPr>
          <p:cNvSpPr/>
          <p:nvPr/>
        </p:nvSpPr>
        <p:spPr>
          <a:xfrm>
            <a:off x="6048104" y="5341483"/>
            <a:ext cx="1014975" cy="85917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A867D49C-50E9-49E1-A329-8DC63AC0FC7A}"/>
              </a:ext>
            </a:extLst>
          </p:cNvPr>
          <p:cNvSpPr txBox="1"/>
          <p:nvPr/>
        </p:nvSpPr>
        <p:spPr>
          <a:xfrm>
            <a:off x="537235" y="2941654"/>
            <a:ext cx="9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32 </a:t>
            </a:r>
            <a:r>
              <a:rPr lang="fr-FR" dirty="0" err="1"/>
              <a:t>strips</a:t>
            </a:r>
            <a:endParaRPr lang="fr-FR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CB6266D2-499B-4A76-86CC-E2B895368478}"/>
              </a:ext>
            </a:extLst>
          </p:cNvPr>
          <p:cNvSpPr txBox="1"/>
          <p:nvPr/>
        </p:nvSpPr>
        <p:spPr>
          <a:xfrm>
            <a:off x="10913907" y="2631399"/>
            <a:ext cx="979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40 </a:t>
            </a:r>
            <a:r>
              <a:rPr lang="fr-FR" dirty="0" err="1"/>
              <a:t>strips</a:t>
            </a:r>
            <a:endParaRPr lang="fr-FR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0BD0B466-D03F-466F-B114-F7ADD5CADFC0}"/>
              </a:ext>
            </a:extLst>
          </p:cNvPr>
          <p:cNvSpPr txBox="1"/>
          <p:nvPr/>
        </p:nvSpPr>
        <p:spPr>
          <a:xfrm>
            <a:off x="3990255" y="603821"/>
            <a:ext cx="4362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Carte fille : 2 types surfaces actives diamant</a:t>
            </a:r>
          </a:p>
        </p:txBody>
      </p:sp>
      <p:sp>
        <p:nvSpPr>
          <p:cNvPr id="76" name="Flèche : droite 75">
            <a:extLst>
              <a:ext uri="{FF2B5EF4-FFF2-40B4-BE49-F238E27FC236}">
                <a16:creationId xmlns:a16="http://schemas.microsoft.com/office/drawing/2014/main" id="{FC7C727B-BAF8-41EB-9329-986B727D15DD}"/>
              </a:ext>
            </a:extLst>
          </p:cNvPr>
          <p:cNvSpPr/>
          <p:nvPr/>
        </p:nvSpPr>
        <p:spPr>
          <a:xfrm>
            <a:off x="8442869" y="729708"/>
            <a:ext cx="894373" cy="180204"/>
          </a:xfrm>
          <a:prstGeom prst="rightArrow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lèche : droite 76">
            <a:extLst>
              <a:ext uri="{FF2B5EF4-FFF2-40B4-BE49-F238E27FC236}">
                <a16:creationId xmlns:a16="http://schemas.microsoft.com/office/drawing/2014/main" id="{D26E929F-CECD-4B3C-B1E0-32BD2C71C692}"/>
              </a:ext>
            </a:extLst>
          </p:cNvPr>
          <p:cNvSpPr/>
          <p:nvPr/>
        </p:nvSpPr>
        <p:spPr>
          <a:xfrm flipH="1">
            <a:off x="2853340" y="771090"/>
            <a:ext cx="1026824" cy="16529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494B4FC-BC81-4204-AB80-CCC57A4FB28C}"/>
              </a:ext>
            </a:extLst>
          </p:cNvPr>
          <p:cNvSpPr/>
          <p:nvPr/>
        </p:nvSpPr>
        <p:spPr>
          <a:xfrm>
            <a:off x="7177155" y="2087869"/>
            <a:ext cx="976245" cy="912862"/>
          </a:xfrm>
          <a:prstGeom prst="rect">
            <a:avLst/>
          </a:prstGeom>
          <a:noFill/>
          <a:ln w="603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727F069-1773-4399-822E-5DF0D5405CD4}"/>
              </a:ext>
            </a:extLst>
          </p:cNvPr>
          <p:cNvSpPr/>
          <p:nvPr/>
        </p:nvSpPr>
        <p:spPr>
          <a:xfrm>
            <a:off x="3997276" y="2070931"/>
            <a:ext cx="976245" cy="912862"/>
          </a:xfrm>
          <a:prstGeom prst="rect">
            <a:avLst/>
          </a:prstGeom>
          <a:noFill/>
          <a:ln w="603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839D331-ED77-4FAE-95B7-012A03161B73}"/>
              </a:ext>
            </a:extLst>
          </p:cNvPr>
          <p:cNvSpPr/>
          <p:nvPr/>
        </p:nvSpPr>
        <p:spPr>
          <a:xfrm>
            <a:off x="5461792" y="1779259"/>
            <a:ext cx="976245" cy="830997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5" name="Image 84">
            <a:extLst>
              <a:ext uri="{FF2B5EF4-FFF2-40B4-BE49-F238E27FC236}">
                <a16:creationId xmlns:a16="http://schemas.microsoft.com/office/drawing/2014/main" id="{D44B6D4B-05BC-4F09-8799-CC752AAEBA3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84423" y="5085344"/>
            <a:ext cx="2336746" cy="1597953"/>
          </a:xfrm>
          <a:prstGeom prst="rect">
            <a:avLst/>
          </a:prstGeom>
        </p:spPr>
      </p:pic>
      <p:pic>
        <p:nvPicPr>
          <p:cNvPr id="86" name="Image 85">
            <a:extLst>
              <a:ext uri="{FF2B5EF4-FFF2-40B4-BE49-F238E27FC236}">
                <a16:creationId xmlns:a16="http://schemas.microsoft.com/office/drawing/2014/main" id="{EF71450B-AD80-48F4-A201-E19B7329690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8327"/>
          <a:stretch/>
        </p:blipFill>
        <p:spPr>
          <a:xfrm>
            <a:off x="3137031" y="3439878"/>
            <a:ext cx="5772720" cy="1952228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09279704-C5B5-462B-B3E2-59B01C913833}"/>
              </a:ext>
            </a:extLst>
          </p:cNvPr>
          <p:cNvSpPr/>
          <p:nvPr/>
        </p:nvSpPr>
        <p:spPr>
          <a:xfrm>
            <a:off x="7010227" y="4830709"/>
            <a:ext cx="28755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GANIL faisceau de carbones (95 MeV/u)</a:t>
            </a:r>
          </a:p>
        </p:txBody>
      </p:sp>
      <p:sp>
        <p:nvSpPr>
          <p:cNvPr id="91" name="ZoneTexte 90">
            <a:extLst>
              <a:ext uri="{FF2B5EF4-FFF2-40B4-BE49-F238E27FC236}">
                <a16:creationId xmlns:a16="http://schemas.microsoft.com/office/drawing/2014/main" id="{6740E943-B857-4D10-850F-522ECD0D37AB}"/>
              </a:ext>
            </a:extLst>
          </p:cNvPr>
          <p:cNvSpPr txBox="1"/>
          <p:nvPr/>
        </p:nvSpPr>
        <p:spPr>
          <a:xfrm>
            <a:off x="7449361" y="5823030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5">
                    <a:lumMod val="75000"/>
                  </a:schemeClr>
                </a:solidFill>
              </a:rPr>
              <a:t>pCVD</a:t>
            </a:r>
            <a:endParaRPr lang="fr-FR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88772CFE-7B8C-403E-9CC6-83C3A9C53A12}"/>
              </a:ext>
            </a:extLst>
          </p:cNvPr>
          <p:cNvSpPr txBox="1"/>
          <p:nvPr/>
        </p:nvSpPr>
        <p:spPr>
          <a:xfrm>
            <a:off x="7702732" y="520744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sCVD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0E8E4092-EA95-4113-A300-F61016E787D7}"/>
              </a:ext>
            </a:extLst>
          </p:cNvPr>
          <p:cNvSpPr/>
          <p:nvPr/>
        </p:nvSpPr>
        <p:spPr>
          <a:xfrm>
            <a:off x="235864" y="4758384"/>
            <a:ext cx="34651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ARRONAX faisceau de protons 65 MeV</a:t>
            </a:r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EE6E253B-45F5-4F44-9BFE-E2B99FD5C293}"/>
              </a:ext>
            </a:extLst>
          </p:cNvPr>
          <p:cNvSpPr/>
          <p:nvPr/>
        </p:nvSpPr>
        <p:spPr>
          <a:xfrm>
            <a:off x="7196477" y="5792143"/>
            <a:ext cx="1014975" cy="85917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4B725690-A5F8-4AD2-95FE-2ACF95D1B062}"/>
              </a:ext>
            </a:extLst>
          </p:cNvPr>
          <p:cNvSpPr txBox="1"/>
          <p:nvPr/>
        </p:nvSpPr>
        <p:spPr>
          <a:xfrm>
            <a:off x="582587" y="5059836"/>
            <a:ext cx="5453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single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5B58CF8B-01F1-43BF-B370-EE14DBD1E4AE}"/>
              </a:ext>
            </a:extLst>
          </p:cNvPr>
          <p:cNvSpPr txBox="1"/>
          <p:nvPr/>
        </p:nvSpPr>
        <p:spPr>
          <a:xfrm>
            <a:off x="6441355" y="6667836"/>
            <a:ext cx="304081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S. </a:t>
            </a:r>
            <a:r>
              <a:rPr lang="fr-FR" sz="900" dirty="0" err="1"/>
              <a:t>Curtoni</a:t>
            </a:r>
            <a:r>
              <a:rPr lang="fr-FR" sz="900" dirty="0"/>
              <a:t> et al, accepté pour publication dans NIMA 2021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DAFD1A5-BA4D-4A53-816F-01239E843CB0}"/>
              </a:ext>
            </a:extLst>
          </p:cNvPr>
          <p:cNvSpPr/>
          <p:nvPr/>
        </p:nvSpPr>
        <p:spPr>
          <a:xfrm>
            <a:off x="9224325" y="6640192"/>
            <a:ext cx="17556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900" dirty="0">
                <a:hlinkClick r:id="rId15"/>
              </a:rPr>
              <a:t>https://arxiv.org/abs/2105.05053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4033096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e 47">
            <a:extLst>
              <a:ext uri="{FF2B5EF4-FFF2-40B4-BE49-F238E27FC236}">
                <a16:creationId xmlns:a16="http://schemas.microsoft.com/office/drawing/2014/main" id="{876ACE52-0C4F-42BD-AA24-76947AD6DF51}"/>
              </a:ext>
            </a:extLst>
          </p:cNvPr>
          <p:cNvGrpSpPr/>
          <p:nvPr/>
        </p:nvGrpSpPr>
        <p:grpSpPr>
          <a:xfrm>
            <a:off x="7868092" y="2184047"/>
            <a:ext cx="4271217" cy="4635786"/>
            <a:chOff x="7868092" y="2184047"/>
            <a:chExt cx="4271217" cy="4635786"/>
          </a:xfrm>
        </p:grpSpPr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3E7F6D98-8ABB-41D0-A603-1B56612B68CA}"/>
                </a:ext>
              </a:extLst>
            </p:cNvPr>
            <p:cNvGrpSpPr/>
            <p:nvPr/>
          </p:nvGrpSpPr>
          <p:grpSpPr>
            <a:xfrm>
              <a:off x="7868092" y="2184047"/>
              <a:ext cx="4271217" cy="4635786"/>
              <a:chOff x="7868092" y="2184047"/>
              <a:chExt cx="4271217" cy="4635786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9B7576C9-E13F-4CAA-80F4-ADAEEEE1F6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182" b="6949"/>
              <a:stretch/>
            </p:blipFill>
            <p:spPr>
              <a:xfrm>
                <a:off x="7868092" y="2229554"/>
                <a:ext cx="4271217" cy="4590279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066D08E-99DA-438B-9936-D77F692C784E}"/>
                  </a:ext>
                </a:extLst>
              </p:cNvPr>
              <p:cNvSpPr/>
              <p:nvPr/>
            </p:nvSpPr>
            <p:spPr>
              <a:xfrm rot="5400000">
                <a:off x="8705871" y="1844975"/>
                <a:ext cx="1064894" cy="1743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760B3B3-3105-429E-8218-03214443F281}"/>
                </a:ext>
              </a:extLst>
            </p:cNvPr>
            <p:cNvSpPr/>
            <p:nvPr/>
          </p:nvSpPr>
          <p:spPr>
            <a:xfrm>
              <a:off x="8840146" y="3221815"/>
              <a:ext cx="1958898" cy="2166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58FF3DB3-ECF3-4F85-AF9C-D638847E4373}"/>
              </a:ext>
            </a:extLst>
          </p:cNvPr>
          <p:cNvGrpSpPr/>
          <p:nvPr/>
        </p:nvGrpSpPr>
        <p:grpSpPr>
          <a:xfrm>
            <a:off x="4294123" y="589160"/>
            <a:ext cx="3783818" cy="2872473"/>
            <a:chOff x="4294123" y="589160"/>
            <a:chExt cx="3783818" cy="2872473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F7FB7218-2D85-4C38-B67F-36C127CCD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84" r="6980"/>
            <a:stretch/>
          </p:blipFill>
          <p:spPr>
            <a:xfrm>
              <a:off x="4294123" y="589160"/>
              <a:ext cx="3765346" cy="2872473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7FE2FB6A-C591-41E5-8175-4F60C7D328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0753" y="1671072"/>
              <a:ext cx="3237188" cy="0"/>
            </a:xfrm>
            <a:prstGeom prst="straightConnector1">
              <a:avLst/>
            </a:prstGeom>
            <a:ln w="444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F8706D5-8582-45E0-B3EE-FF28338C8FE8}"/>
                </a:ext>
              </a:extLst>
            </p:cNvPr>
            <p:cNvSpPr/>
            <p:nvPr/>
          </p:nvSpPr>
          <p:spPr>
            <a:xfrm>
              <a:off x="4479636" y="1342458"/>
              <a:ext cx="361117" cy="590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Titre 1">
            <a:extLst>
              <a:ext uri="{FF2B5EF4-FFF2-40B4-BE49-F238E27FC236}">
                <a16:creationId xmlns:a16="http://schemas.microsoft.com/office/drawing/2014/main" id="{A0F6BA95-E8AA-45FB-99C7-317DED0C3834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6394CF-755F-4983-AF42-E944C21771F2}"/>
              </a:ext>
            </a:extLst>
          </p:cNvPr>
          <p:cNvSpPr txBox="1"/>
          <p:nvPr/>
        </p:nvSpPr>
        <p:spPr>
          <a:xfrm>
            <a:off x="749509" y="-1632"/>
            <a:ext cx="11442491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WP2: Moniteur faisceau hadronthérapie </a:t>
            </a:r>
            <a:r>
              <a:rPr lang="fr-FR" sz="3100" dirty="0" err="1">
                <a:solidFill>
                  <a:schemeClr val="bg1"/>
                </a:solidFill>
              </a:rPr>
              <a:t>Clarys</a:t>
            </a:r>
            <a:r>
              <a:rPr lang="fr-FR" sz="3100" dirty="0">
                <a:solidFill>
                  <a:schemeClr val="bg1"/>
                </a:solidFill>
              </a:rPr>
              <a:t>-UFT - ANR DIAMMONI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CFFCB4A-1482-44A3-B636-34B27ED62544}"/>
              </a:ext>
            </a:extLst>
          </p:cNvPr>
          <p:cNvGrpSpPr/>
          <p:nvPr/>
        </p:nvGrpSpPr>
        <p:grpSpPr>
          <a:xfrm>
            <a:off x="0" y="2349796"/>
            <a:ext cx="4711887" cy="4497574"/>
            <a:chOff x="4811782" y="826353"/>
            <a:chExt cx="4711887" cy="449757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3B1EA55-255C-4233-BBBE-B69EC0FDD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128" r="466" b="3590"/>
            <a:stretch/>
          </p:blipFill>
          <p:spPr>
            <a:xfrm>
              <a:off x="5130759" y="826353"/>
              <a:ext cx="4392910" cy="449757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7BF3CF-ADA8-410F-B703-C3D29600D5D7}"/>
                </a:ext>
              </a:extLst>
            </p:cNvPr>
            <p:cNvSpPr/>
            <p:nvPr/>
          </p:nvSpPr>
          <p:spPr>
            <a:xfrm>
              <a:off x="4827174" y="1658681"/>
              <a:ext cx="1017295" cy="212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4D0DADB-E21C-4362-8AEC-9311EDEE91C7}"/>
                </a:ext>
              </a:extLst>
            </p:cNvPr>
            <p:cNvSpPr/>
            <p:nvPr/>
          </p:nvSpPr>
          <p:spPr>
            <a:xfrm>
              <a:off x="4811782" y="4649974"/>
              <a:ext cx="593815" cy="212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90516847-63C7-4B0D-931F-C6C6A4247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126" y="664979"/>
            <a:ext cx="1922489" cy="144186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B86D794-46B6-4C74-BF2A-6CDB1B08FF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6542" y="4326051"/>
            <a:ext cx="2474389" cy="129174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C23CA47-2394-4BA0-BE79-B5BE89B66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831" y="1388774"/>
            <a:ext cx="1512640" cy="795272"/>
          </a:xfrm>
          <a:prstGeom prst="rect">
            <a:avLst/>
          </a:prstGeom>
        </p:spPr>
      </p:pic>
      <p:pic>
        <p:nvPicPr>
          <p:cNvPr id="22" name="Image 6">
            <a:extLst>
              <a:ext uri="{FF2B5EF4-FFF2-40B4-BE49-F238E27FC236}">
                <a16:creationId xmlns:a16="http://schemas.microsoft.com/office/drawing/2014/main" id="{91519612-17F4-4596-8C64-BDC6E6AC4B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22820" r="2644" b="24358"/>
          <a:stretch/>
        </p:blipFill>
        <p:spPr>
          <a:xfrm>
            <a:off x="1200084" y="547185"/>
            <a:ext cx="1244413" cy="795273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99154517-DD2D-445C-978E-5B12AC3E80A2}"/>
              </a:ext>
            </a:extLst>
          </p:cNvPr>
          <p:cNvSpPr txBox="1"/>
          <p:nvPr/>
        </p:nvSpPr>
        <p:spPr>
          <a:xfrm>
            <a:off x="9982200" y="613246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LPSC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62918A-9C5D-4CAC-A0AC-E9BC594649F8}"/>
              </a:ext>
            </a:extLst>
          </p:cNvPr>
          <p:cNvSpPr txBox="1"/>
          <p:nvPr/>
        </p:nvSpPr>
        <p:spPr>
          <a:xfrm>
            <a:off x="2886323" y="4834944"/>
            <a:ext cx="12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P. </a:t>
            </a:r>
            <a:r>
              <a:rPr lang="fr-FR" dirty="0" err="1"/>
              <a:t>Everaere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5D54BEC-57BD-4AD5-8C70-7DEEC37B7264}"/>
              </a:ext>
            </a:extLst>
          </p:cNvPr>
          <p:cNvSpPr txBox="1"/>
          <p:nvPr/>
        </p:nvSpPr>
        <p:spPr>
          <a:xfrm>
            <a:off x="10473373" y="4662301"/>
            <a:ext cx="120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P. </a:t>
            </a:r>
            <a:r>
              <a:rPr lang="fr-FR" dirty="0" err="1"/>
              <a:t>Everaere</a:t>
            </a:r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712DA52-F097-4845-87C5-BD95DBCA5277}"/>
              </a:ext>
            </a:extLst>
          </p:cNvPr>
          <p:cNvSpPr txBox="1"/>
          <p:nvPr/>
        </p:nvSpPr>
        <p:spPr>
          <a:xfrm>
            <a:off x="1279710" y="2164997"/>
            <a:ext cx="1315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Set-up</a:t>
            </a:r>
            <a:r>
              <a:rPr lang="fr-FR" sz="1200" dirty="0"/>
              <a:t> 2 diamants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CC35D02-6F58-4F83-8A2A-1E79A9ABE0C0}"/>
              </a:ext>
            </a:extLst>
          </p:cNvPr>
          <p:cNvSpPr txBox="1"/>
          <p:nvPr/>
        </p:nvSpPr>
        <p:spPr>
          <a:xfrm>
            <a:off x="3513446" y="2147035"/>
            <a:ext cx="872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hodoscope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CD25485-1103-4EA5-9B63-AC507C00F2D8}"/>
              </a:ext>
            </a:extLst>
          </p:cNvPr>
          <p:cNvSpPr txBox="1"/>
          <p:nvPr/>
        </p:nvSpPr>
        <p:spPr>
          <a:xfrm>
            <a:off x="10890560" y="2025396"/>
            <a:ext cx="8726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hodoscope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F3B3E0C-E9AD-4662-B564-423EA9768596}"/>
              </a:ext>
            </a:extLst>
          </p:cNvPr>
          <p:cNvSpPr txBox="1"/>
          <p:nvPr/>
        </p:nvSpPr>
        <p:spPr>
          <a:xfrm>
            <a:off x="8201982" y="1962369"/>
            <a:ext cx="2038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32 voies de lecture</a:t>
            </a:r>
          </a:p>
          <a:p>
            <a:r>
              <a:rPr lang="fr-FR" b="1" dirty="0">
                <a:solidFill>
                  <a:srgbClr val="FF0000"/>
                </a:solidFill>
              </a:rPr>
              <a:t>Matrice 4 diamants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sCVD</a:t>
            </a:r>
            <a:r>
              <a:rPr lang="fr-FR" b="1" dirty="0">
                <a:solidFill>
                  <a:srgbClr val="FF0000"/>
                </a:solidFill>
              </a:rPr>
              <a:t> + </a:t>
            </a:r>
            <a:r>
              <a:rPr lang="fr-FR" b="1" dirty="0" err="1">
                <a:solidFill>
                  <a:srgbClr val="FF0000"/>
                </a:solidFill>
              </a:rPr>
              <a:t>elec</a:t>
            </a:r>
            <a:r>
              <a:rPr lang="fr-FR" b="1" dirty="0">
                <a:solidFill>
                  <a:srgbClr val="FF0000"/>
                </a:solidFill>
              </a:rPr>
              <a:t> FE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C046B1-640A-4977-AAE6-24755763684D}"/>
              </a:ext>
            </a:extLst>
          </p:cNvPr>
          <p:cNvSpPr txBox="1"/>
          <p:nvPr/>
        </p:nvSpPr>
        <p:spPr>
          <a:xfrm>
            <a:off x="4707239" y="3615285"/>
            <a:ext cx="34395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Validation matrice diamant + préampli LPSC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3ADA6282-91C2-4527-9624-0C111CBDD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2510" y="760008"/>
            <a:ext cx="1554615" cy="1255885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AC3F754-E762-4E72-A327-42C7823D6BF3}"/>
              </a:ext>
            </a:extLst>
          </p:cNvPr>
          <p:cNvSpPr txBox="1"/>
          <p:nvPr/>
        </p:nvSpPr>
        <p:spPr>
          <a:xfrm>
            <a:off x="4820388" y="5538193"/>
            <a:ext cx="2939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 </a:t>
            </a:r>
            <a:r>
              <a:rPr lang="fr-FR" sz="1400" dirty="0">
                <a:effectLst/>
              </a:rPr>
              <a:t>C. Hoarau </a:t>
            </a:r>
            <a:r>
              <a:rPr lang="fr-FR" sz="1400" i="1" dirty="0">
                <a:effectLst/>
              </a:rPr>
              <a:t>et al</a:t>
            </a:r>
            <a:r>
              <a:rPr lang="fr-FR" sz="1400" dirty="0">
                <a:effectLst/>
              </a:rPr>
              <a:t> 2021 </a:t>
            </a:r>
            <a:r>
              <a:rPr lang="fr-FR" sz="1400" i="1" dirty="0">
                <a:effectLst/>
              </a:rPr>
              <a:t>JINST</a:t>
            </a:r>
            <a:r>
              <a:rPr lang="fr-FR" sz="1400" dirty="0">
                <a:effectLst/>
              </a:rPr>
              <a:t> </a:t>
            </a:r>
            <a:r>
              <a:rPr lang="fr-FR" sz="1400" b="1" dirty="0">
                <a:effectLst/>
              </a:rPr>
              <a:t>16</a:t>
            </a:r>
            <a:r>
              <a:rPr lang="fr-FR" sz="1400" dirty="0">
                <a:effectLst/>
              </a:rPr>
              <a:t> T04005</a:t>
            </a:r>
            <a:endParaRPr lang="fr-FR" sz="1400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0D5CF55-0EE8-4FF3-BA4D-79AB95E7C21B}"/>
              </a:ext>
            </a:extLst>
          </p:cNvPr>
          <p:cNvSpPr txBox="1"/>
          <p:nvPr/>
        </p:nvSpPr>
        <p:spPr>
          <a:xfrm>
            <a:off x="4840753" y="6030604"/>
            <a:ext cx="40361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S. </a:t>
            </a:r>
            <a:r>
              <a:rPr lang="fr-FR" sz="1400" dirty="0" err="1"/>
              <a:t>Curtoni</a:t>
            </a:r>
            <a:r>
              <a:rPr lang="fr-FR" sz="1400" dirty="0"/>
              <a:t> PhD </a:t>
            </a:r>
            <a:r>
              <a:rPr lang="fr-FR" sz="1400" dirty="0">
                <a:solidFill>
                  <a:srgbClr val="0070C0"/>
                </a:solidFill>
                <a:hlinkClick r:id="rId10"/>
              </a:rPr>
              <a:t>http://www.theses.fr/2020GRALY045</a:t>
            </a:r>
            <a:endParaRPr lang="fr-FR" sz="1400" dirty="0">
              <a:solidFill>
                <a:srgbClr val="0070C0"/>
              </a:solidFill>
            </a:endParaRPr>
          </a:p>
          <a:p>
            <a:r>
              <a:rPr lang="fr-FR" sz="1400" dirty="0"/>
              <a:t>S. </a:t>
            </a:r>
            <a:r>
              <a:rPr lang="fr-FR" sz="1400" dirty="0" err="1"/>
              <a:t>Curtoni</a:t>
            </a:r>
            <a:r>
              <a:rPr lang="fr-FR" sz="1400" dirty="0"/>
              <a:t> et al, accepté pour publication dans NIM A</a:t>
            </a:r>
          </a:p>
          <a:p>
            <a:endParaRPr lang="fr-FR" sz="1400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5AA0787-54F5-4A42-8EC0-5EDF2DFD38D0}"/>
              </a:ext>
            </a:extLst>
          </p:cNvPr>
          <p:cNvSpPr/>
          <p:nvPr/>
        </p:nvSpPr>
        <p:spPr>
          <a:xfrm>
            <a:off x="4821488" y="6448107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hlinkClick r:id="rId11"/>
              </a:rPr>
              <a:t>https://arxiv.org/abs/2105.05053</a:t>
            </a:r>
            <a:endParaRPr lang="fr-FR" sz="14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1291E68-C44C-4971-9411-A1D625E147DC}"/>
              </a:ext>
            </a:extLst>
          </p:cNvPr>
          <p:cNvSpPr txBox="1"/>
          <p:nvPr/>
        </p:nvSpPr>
        <p:spPr>
          <a:xfrm>
            <a:off x="4820388" y="5771446"/>
            <a:ext cx="1703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Hodoscope faisceau 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996F76-A6BE-4296-8ABD-E67DA6A8B22B}"/>
              </a:ext>
            </a:extLst>
          </p:cNvPr>
          <p:cNvSpPr txBox="1"/>
          <p:nvPr/>
        </p:nvSpPr>
        <p:spPr>
          <a:xfrm>
            <a:off x="5002270" y="3328848"/>
            <a:ext cx="272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Test ARRONAX Juillet 2021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0DB5E58F-697E-453A-9CC6-15F4AA1B7179}"/>
              </a:ext>
            </a:extLst>
          </p:cNvPr>
          <p:cNvSpPr txBox="1"/>
          <p:nvPr/>
        </p:nvSpPr>
        <p:spPr>
          <a:xfrm>
            <a:off x="4790748" y="3953807"/>
            <a:ext cx="1624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</a:rPr>
              <a:t>Préamplificateurs  </a:t>
            </a:r>
            <a:endParaRPr lang="fr-FR" dirty="0"/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D9C72AFA-A88F-4184-846C-0FE82A50335C}"/>
              </a:ext>
            </a:extLst>
          </p:cNvPr>
          <p:cNvGrpSpPr/>
          <p:nvPr/>
        </p:nvGrpSpPr>
        <p:grpSpPr>
          <a:xfrm>
            <a:off x="1554548" y="1680308"/>
            <a:ext cx="2769361" cy="1880216"/>
            <a:chOff x="1554548" y="1680308"/>
            <a:chExt cx="2769361" cy="1880216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59A4DA0-A220-4082-973D-4101376C058C}"/>
                </a:ext>
              </a:extLst>
            </p:cNvPr>
            <p:cNvSpPr/>
            <p:nvPr/>
          </p:nvSpPr>
          <p:spPr>
            <a:xfrm>
              <a:off x="3259015" y="1680308"/>
              <a:ext cx="1064894" cy="1714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EFE79A-72EE-4672-9077-DC63DDFA4523}"/>
                </a:ext>
              </a:extLst>
            </p:cNvPr>
            <p:cNvSpPr/>
            <p:nvPr/>
          </p:nvSpPr>
          <p:spPr>
            <a:xfrm>
              <a:off x="1554548" y="3376309"/>
              <a:ext cx="1958898" cy="1842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D15898CD-64DD-4D97-B680-BC6A504484FE}"/>
              </a:ext>
            </a:extLst>
          </p:cNvPr>
          <p:cNvSpPr txBox="1"/>
          <p:nvPr/>
        </p:nvSpPr>
        <p:spPr>
          <a:xfrm>
            <a:off x="6730737" y="918888"/>
            <a:ext cx="137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Protons 68 MeV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0B493924-287C-45C8-97D6-76E831B6C3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23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A0F6BA95-E8AA-45FB-99C7-317DED0C3834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F6394CF-755F-4983-AF42-E944C21771F2}"/>
              </a:ext>
            </a:extLst>
          </p:cNvPr>
          <p:cNvSpPr txBox="1"/>
          <p:nvPr/>
        </p:nvSpPr>
        <p:spPr>
          <a:xfrm>
            <a:off x="833566" y="-22923"/>
            <a:ext cx="109729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 : Moniteur faisceau ARRONAX = ANR DIAMMONI (2020-2024)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7D12D63-292F-46AD-A6AD-C20C63C6890F}"/>
              </a:ext>
            </a:extLst>
          </p:cNvPr>
          <p:cNvSpPr txBox="1"/>
          <p:nvPr/>
        </p:nvSpPr>
        <p:spPr>
          <a:xfrm>
            <a:off x="-46447" y="518931"/>
            <a:ext cx="553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« pulse </a:t>
            </a:r>
            <a:r>
              <a:rPr lang="fr-FR" dirty="0" err="1">
                <a:solidFill>
                  <a:srgbClr val="FF0000"/>
                </a:solidFill>
              </a:rPr>
              <a:t>counting</a:t>
            </a:r>
            <a:r>
              <a:rPr lang="fr-FR" dirty="0">
                <a:solidFill>
                  <a:srgbClr val="FF0000"/>
                </a:solidFill>
              </a:rPr>
              <a:t> » ou « train </a:t>
            </a:r>
            <a:r>
              <a:rPr lang="fr-FR" dirty="0" err="1">
                <a:solidFill>
                  <a:srgbClr val="FF0000"/>
                </a:solidFill>
              </a:rPr>
              <a:t>counting</a:t>
            </a:r>
            <a:r>
              <a:rPr lang="fr-FR" dirty="0">
                <a:solidFill>
                  <a:srgbClr val="FF0000"/>
                </a:solidFill>
              </a:rPr>
              <a:t> » + « train </a:t>
            </a:r>
            <a:r>
              <a:rPr lang="fr-FR" dirty="0" err="1">
                <a:solidFill>
                  <a:srgbClr val="FF0000"/>
                </a:solidFill>
              </a:rPr>
              <a:t>stamp</a:t>
            </a:r>
            <a:r>
              <a:rPr lang="fr-FR" dirty="0">
                <a:solidFill>
                  <a:srgbClr val="FF0000"/>
                </a:solidFill>
              </a:rPr>
              <a:t> »</a:t>
            </a:r>
          </a:p>
        </p:txBody>
      </p:sp>
      <p:pic>
        <p:nvPicPr>
          <p:cNvPr id="9" name="Picture 6" descr="Le cyclotron Arronax en 8 questions - Arronax Nantes">
            <a:extLst>
              <a:ext uri="{FF2B5EF4-FFF2-40B4-BE49-F238E27FC236}">
                <a16:creationId xmlns:a16="http://schemas.microsoft.com/office/drawing/2014/main" id="{53F020C0-BF95-4089-BB25-DB5CF7E90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873" y="498711"/>
            <a:ext cx="3046282" cy="7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5CAE8A3-2700-487D-8876-FB39828B85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2" t="30015" r="13459" b="17871"/>
          <a:stretch/>
        </p:blipFill>
        <p:spPr>
          <a:xfrm>
            <a:off x="4877259" y="1364747"/>
            <a:ext cx="2596236" cy="3380218"/>
          </a:xfrm>
          <a:prstGeom prst="rect">
            <a:avLst/>
          </a:prstGeom>
        </p:spPr>
      </p:pic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BBC9B42-F4CD-452C-9189-3A01A5EE7A5A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549520" y="3220116"/>
            <a:ext cx="797201" cy="26145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48482993-719C-4FA1-A64C-9ED37A5EED83}"/>
              </a:ext>
            </a:extLst>
          </p:cNvPr>
          <p:cNvSpPr txBox="1"/>
          <p:nvPr/>
        </p:nvSpPr>
        <p:spPr>
          <a:xfrm>
            <a:off x="4004443" y="5678727"/>
            <a:ext cx="216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Diamants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E981304B-582C-4E0B-870A-272C791FD60E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5085459" y="3619776"/>
            <a:ext cx="868676" cy="20589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20473F2A-1759-4D57-A2C7-A5D1E46C484A}"/>
              </a:ext>
            </a:extLst>
          </p:cNvPr>
          <p:cNvSpPr txBox="1"/>
          <p:nvPr/>
        </p:nvSpPr>
        <p:spPr>
          <a:xfrm>
            <a:off x="6265705" y="5834665"/>
            <a:ext cx="216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Film </a:t>
            </a:r>
            <a:r>
              <a:rPr lang="fr-FR" dirty="0" err="1">
                <a:latin typeface="+mj-lt"/>
                <a:ea typeface="Cambria Math" panose="02040503050406030204" pitchFamily="18" charset="0"/>
              </a:rPr>
              <a:t>Gafchromic</a:t>
            </a:r>
            <a:endParaRPr lang="fr-FR" dirty="0">
              <a:latin typeface="+mj-lt"/>
              <a:ea typeface="Cambria Math" panose="020405030504060302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AF7A602-12DB-400A-967F-4B5B15D8A275}"/>
              </a:ext>
            </a:extLst>
          </p:cNvPr>
          <p:cNvSpPr txBox="1"/>
          <p:nvPr/>
        </p:nvSpPr>
        <p:spPr>
          <a:xfrm>
            <a:off x="4692166" y="851441"/>
            <a:ext cx="2723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Test ARRONAX Juillet 2021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DD97BAD1-68D1-49E9-9CB2-D24EA96BE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98" t="9781" r="16962" b="3486"/>
          <a:stretch/>
        </p:blipFill>
        <p:spPr>
          <a:xfrm>
            <a:off x="5739318" y="4936703"/>
            <a:ext cx="1081016" cy="726647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4B17F2-101E-4322-9C23-1566981A3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07ACD3-CB68-4F15-B63B-F6154353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63FFB0-C901-4596-8288-8C330BF7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65ED600-CBB5-4636-930B-71BC0617C952}" type="slidenum">
              <a:rPr lang="fr-FR" smtClean="0"/>
              <a:t>16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0EDABA-E9F9-467A-A5D9-25C3F6EA7D0B}"/>
              </a:ext>
            </a:extLst>
          </p:cNvPr>
          <p:cNvSpPr txBox="1"/>
          <p:nvPr/>
        </p:nvSpPr>
        <p:spPr>
          <a:xfrm>
            <a:off x="5513670" y="561499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QDC LPSC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EA5FC5D-552E-45F7-BDF0-CA277BDD5142}"/>
              </a:ext>
            </a:extLst>
          </p:cNvPr>
          <p:cNvSpPr txBox="1"/>
          <p:nvPr/>
        </p:nvSpPr>
        <p:spPr>
          <a:xfrm>
            <a:off x="6220407" y="5593916"/>
            <a:ext cx="980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Oscilloscope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ABC3D60-9321-45F8-9105-2F4EFD86B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2CFA6B-B52B-46A5-A589-51AB5D411371}"/>
              </a:ext>
            </a:extLst>
          </p:cNvPr>
          <p:cNvSpPr txBox="1"/>
          <p:nvPr/>
        </p:nvSpPr>
        <p:spPr>
          <a:xfrm>
            <a:off x="5457818" y="4712829"/>
            <a:ext cx="1566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70C0"/>
                </a:solidFill>
              </a:rPr>
              <a:t>2 ACQ indépendantes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1DD8E54-FB34-4882-B51F-AE2B19BB7911}"/>
              </a:ext>
            </a:extLst>
          </p:cNvPr>
          <p:cNvSpPr/>
          <p:nvPr/>
        </p:nvSpPr>
        <p:spPr>
          <a:xfrm>
            <a:off x="5651608" y="1471111"/>
            <a:ext cx="1685792" cy="2778531"/>
          </a:xfrm>
          <a:prstGeom prst="ellipse">
            <a:avLst/>
          </a:prstGeom>
          <a:noFill/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615D9C40-EFCF-4215-8F41-8965156A8925}"/>
              </a:ext>
            </a:extLst>
          </p:cNvPr>
          <p:cNvCxnSpPr>
            <a:stCxn id="13" idx="4"/>
            <a:endCxn id="11" idx="0"/>
          </p:cNvCxnSpPr>
          <p:nvPr/>
        </p:nvCxnSpPr>
        <p:spPr>
          <a:xfrm flipH="1">
            <a:off x="6241142" y="4249642"/>
            <a:ext cx="253362" cy="46318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 37">
            <a:extLst>
              <a:ext uri="{FF2B5EF4-FFF2-40B4-BE49-F238E27FC236}">
                <a16:creationId xmlns:a16="http://schemas.microsoft.com/office/drawing/2014/main" id="{329ED69A-A89B-4C9A-ADF8-88374129B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40" y="1414196"/>
            <a:ext cx="4515231" cy="3386423"/>
          </a:xfrm>
          <a:prstGeom prst="rect">
            <a:avLst/>
          </a:prstGeom>
        </p:spPr>
      </p:pic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DFC779CF-36D7-4D97-85BB-FE78096C16CF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1189272" y="2968560"/>
            <a:ext cx="1360552" cy="27663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10F4B514-5802-46EF-9123-49DA0976424E}"/>
              </a:ext>
            </a:extLst>
          </p:cNvPr>
          <p:cNvSpPr txBox="1"/>
          <p:nvPr/>
        </p:nvSpPr>
        <p:spPr>
          <a:xfrm>
            <a:off x="1307544" y="5734911"/>
            <a:ext cx="248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Collimateurs</a:t>
            </a:r>
          </a:p>
          <a:p>
            <a:pPr algn="ctr"/>
            <a:r>
              <a:rPr lang="fr-FR" sz="1400" i="1" dirty="0">
                <a:latin typeface="+mj-lt"/>
                <a:ea typeface="Cambria Math" panose="02040503050406030204" pitchFamily="18" charset="0"/>
              </a:rPr>
              <a:t>3mm et 2 mm de diamètre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C27B2B8D-AA3C-482D-A49F-E1280F90E9A8}"/>
              </a:ext>
            </a:extLst>
          </p:cNvPr>
          <p:cNvCxnSpPr>
            <a:cxnSpLocks/>
          </p:cNvCxnSpPr>
          <p:nvPr/>
        </p:nvCxnSpPr>
        <p:spPr>
          <a:xfrm flipH="1">
            <a:off x="1787371" y="2844190"/>
            <a:ext cx="170773" cy="1311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5E4BC7F-A2DD-4FD9-B802-06EFB7817687}"/>
              </a:ext>
            </a:extLst>
          </p:cNvPr>
          <p:cNvCxnSpPr>
            <a:cxnSpLocks/>
          </p:cNvCxnSpPr>
          <p:nvPr/>
        </p:nvCxnSpPr>
        <p:spPr>
          <a:xfrm flipV="1">
            <a:off x="179740" y="2551518"/>
            <a:ext cx="2968183" cy="50672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42">
            <a:extLst>
              <a:ext uri="{FF2B5EF4-FFF2-40B4-BE49-F238E27FC236}">
                <a16:creationId xmlns:a16="http://schemas.microsoft.com/office/drawing/2014/main" id="{D7C86A07-6166-4F3C-9318-DA2A1C197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16" y="1377948"/>
            <a:ext cx="4515231" cy="3386423"/>
          </a:xfrm>
          <a:prstGeom prst="rect">
            <a:avLst/>
          </a:prstGeom>
        </p:spPr>
      </p:pic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13E830D7-18F9-4FB3-BD0C-E78191E724F8}"/>
              </a:ext>
            </a:extLst>
          </p:cNvPr>
          <p:cNvCxnSpPr>
            <a:cxnSpLocks/>
            <a:endCxn id="47" idx="0"/>
          </p:cNvCxnSpPr>
          <p:nvPr/>
        </p:nvCxnSpPr>
        <p:spPr>
          <a:xfrm flipH="1">
            <a:off x="8640077" y="4249642"/>
            <a:ext cx="6880" cy="17890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B24BA866-8FF6-4C94-8E65-0FA5C2C29260}"/>
              </a:ext>
            </a:extLst>
          </p:cNvPr>
          <p:cNvCxnSpPr>
            <a:cxnSpLocks/>
          </p:cNvCxnSpPr>
          <p:nvPr/>
        </p:nvCxnSpPr>
        <p:spPr>
          <a:xfrm>
            <a:off x="9502162" y="3468841"/>
            <a:ext cx="987255" cy="21855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F9B7F0A0-54A3-4F78-AE2A-E312614C4528}"/>
              </a:ext>
            </a:extLst>
          </p:cNvPr>
          <p:cNvCxnSpPr>
            <a:cxnSpLocks/>
          </p:cNvCxnSpPr>
          <p:nvPr/>
        </p:nvCxnSpPr>
        <p:spPr>
          <a:xfrm>
            <a:off x="2496645" y="2830996"/>
            <a:ext cx="2604956" cy="28384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E84A1B4B-4B10-49C1-AF8D-5903299675EB}"/>
              </a:ext>
            </a:extLst>
          </p:cNvPr>
          <p:cNvSpPr txBox="1"/>
          <p:nvPr/>
        </p:nvSpPr>
        <p:spPr>
          <a:xfrm>
            <a:off x="7693245" y="6038737"/>
            <a:ext cx="189366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+mj-lt"/>
                <a:ea typeface="Cambria Math" panose="02040503050406030204" pitchFamily="18" charset="0"/>
              </a:rPr>
              <a:t>Cage de Faraday</a:t>
            </a:r>
          </a:p>
          <a:p>
            <a:pPr algn="ctr"/>
            <a:r>
              <a:rPr lang="fr-FR" sz="1400" i="1" dirty="0">
                <a:latin typeface="+mj-lt"/>
                <a:ea typeface="Cambria Math" panose="02040503050406030204" pitchFamily="18" charset="0"/>
              </a:rPr>
              <a:t>Mesure de l’intensité</a:t>
            </a:r>
          </a:p>
          <a:p>
            <a:pPr algn="ctr"/>
            <a:r>
              <a:rPr lang="fr-FR" sz="1400" i="1" dirty="0">
                <a:latin typeface="+mj-lt"/>
                <a:ea typeface="Cambria Math" panose="02040503050406030204" pitchFamily="18" charset="0"/>
              </a:rPr>
              <a:t>continue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515C9608-4509-4177-9E57-2F5E537CEB95}"/>
              </a:ext>
            </a:extLst>
          </p:cNvPr>
          <p:cNvGrpSpPr/>
          <p:nvPr/>
        </p:nvGrpSpPr>
        <p:grpSpPr>
          <a:xfrm>
            <a:off x="7804066" y="5646698"/>
            <a:ext cx="3772771" cy="1123185"/>
            <a:chOff x="490396" y="5617441"/>
            <a:chExt cx="3772771" cy="1123185"/>
          </a:xfrm>
        </p:grpSpPr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B1788055-F911-4613-B46C-2B2CDC991653}"/>
                </a:ext>
              </a:extLst>
            </p:cNvPr>
            <p:cNvSpPr txBox="1"/>
            <p:nvPr/>
          </p:nvSpPr>
          <p:spPr>
            <a:xfrm>
              <a:off x="2101135" y="5617441"/>
              <a:ext cx="21620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+mj-lt"/>
                  <a:ea typeface="Cambria Math" panose="02040503050406030204" pitchFamily="18" charset="0"/>
                </a:rPr>
                <a:t>Chambre d’ionisation</a:t>
              </a:r>
            </a:p>
            <a:p>
              <a:pPr algn="ctr"/>
              <a:r>
                <a:rPr lang="fr-FR" sz="1400" i="1" dirty="0">
                  <a:latin typeface="+mj-lt"/>
                  <a:ea typeface="Cambria Math" panose="02040503050406030204" pitchFamily="18" charset="0"/>
                </a:rPr>
                <a:t>Mesure l’intensité pulsée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159C02E-E496-48E2-AC57-B6D30FB0995D}"/>
                </a:ext>
              </a:extLst>
            </p:cNvPr>
            <p:cNvSpPr/>
            <p:nvPr/>
          </p:nvSpPr>
          <p:spPr>
            <a:xfrm>
              <a:off x="490396" y="6375501"/>
              <a:ext cx="1610739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E700960-DB35-47B0-B652-ECE7034D853F}"/>
                </a:ext>
              </a:extLst>
            </p:cNvPr>
            <p:cNvSpPr/>
            <p:nvPr/>
          </p:nvSpPr>
          <p:spPr>
            <a:xfrm>
              <a:off x="2209800" y="5973944"/>
              <a:ext cx="1893664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7" name="ZoneTexte 56">
            <a:extLst>
              <a:ext uri="{FF2B5EF4-FFF2-40B4-BE49-F238E27FC236}">
                <a16:creationId xmlns:a16="http://schemas.microsoft.com/office/drawing/2014/main" id="{F70C237A-11FC-4768-8519-026CA551DE88}"/>
              </a:ext>
            </a:extLst>
          </p:cNvPr>
          <p:cNvSpPr txBox="1"/>
          <p:nvPr/>
        </p:nvSpPr>
        <p:spPr>
          <a:xfrm>
            <a:off x="149417" y="2466634"/>
            <a:ext cx="169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Protons 68 MeV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4D30378-BB81-4279-B230-9184374C663F}"/>
              </a:ext>
            </a:extLst>
          </p:cNvPr>
          <p:cNvSpPr txBox="1"/>
          <p:nvPr/>
        </p:nvSpPr>
        <p:spPr>
          <a:xfrm>
            <a:off x="10312" y="912270"/>
            <a:ext cx="16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Diamants </a:t>
            </a:r>
            <a:r>
              <a:rPr lang="fr-FR" dirty="0" err="1">
                <a:solidFill>
                  <a:srgbClr val="FF0000"/>
                </a:solidFill>
              </a:rPr>
              <a:t>sCVD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80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e 20">
            <a:extLst>
              <a:ext uri="{FF2B5EF4-FFF2-40B4-BE49-F238E27FC236}">
                <a16:creationId xmlns:a16="http://schemas.microsoft.com/office/drawing/2014/main" id="{50E761BB-7E2B-421D-87C9-3E24745C3E59}"/>
              </a:ext>
            </a:extLst>
          </p:cNvPr>
          <p:cNvGrpSpPr/>
          <p:nvPr/>
        </p:nvGrpSpPr>
        <p:grpSpPr>
          <a:xfrm>
            <a:off x="8313545" y="3917413"/>
            <a:ext cx="3748360" cy="2527950"/>
            <a:chOff x="8295257" y="3862549"/>
            <a:chExt cx="3748360" cy="2527950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44F2470F-3ECE-4702-98D8-1BCDAC8A62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642" r="6895"/>
            <a:stretch/>
          </p:blipFill>
          <p:spPr>
            <a:xfrm>
              <a:off x="8515998" y="3862549"/>
              <a:ext cx="3290508" cy="2380857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E87C96E-82DE-4B1D-9F39-19656BE92D18}"/>
                </a:ext>
              </a:extLst>
            </p:cNvPr>
            <p:cNvSpPr txBox="1"/>
            <p:nvPr/>
          </p:nvSpPr>
          <p:spPr>
            <a:xfrm>
              <a:off x="10704540" y="611350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 µs)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D1F2BB0-4A39-4366-AD1B-2E3359E7B4E8}"/>
                </a:ext>
              </a:extLst>
            </p:cNvPr>
            <p:cNvSpPr txBox="1"/>
            <p:nvPr/>
          </p:nvSpPr>
          <p:spPr>
            <a:xfrm rot="16200000">
              <a:off x="8227835" y="4080501"/>
              <a:ext cx="411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A.U</a:t>
              </a: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3566" y="-22923"/>
            <a:ext cx="109729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 : Moniteur faisceau ARRONAX = ANR DIAMMONI (2020-2024)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179872" y="733066"/>
            <a:ext cx="5897573" cy="5778233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6DB94DB-AE7C-4729-B7CB-9E7EB36B8D14}"/>
              </a:ext>
            </a:extLst>
          </p:cNvPr>
          <p:cNvSpPr txBox="1"/>
          <p:nvPr/>
        </p:nvSpPr>
        <p:spPr>
          <a:xfrm>
            <a:off x="5703522" y="4049604"/>
            <a:ext cx="3046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+mj-lt"/>
                <a:ea typeface="Cambria Math" panose="02040503050406030204" pitchFamily="18" charset="0"/>
              </a:rPr>
              <a:t>I = 10nA, </a:t>
            </a:r>
            <a:r>
              <a:rPr lang="fr-FR" sz="1400" dirty="0" err="1">
                <a:latin typeface="+mj-lt"/>
                <a:ea typeface="Cambria Math" panose="02040503050406030204" pitchFamily="18" charset="0"/>
              </a:rPr>
              <a:t>dt</a:t>
            </a:r>
            <a:r>
              <a:rPr lang="fr-FR" sz="1400" dirty="0">
                <a:latin typeface="+mj-lt"/>
                <a:ea typeface="Cambria Math" panose="02040503050406030204" pitchFamily="18" charset="0"/>
              </a:rPr>
              <a:t> = 10µs, dit = 1s 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91C012B-D097-4698-A72D-058468725B2D}"/>
              </a:ext>
            </a:extLst>
          </p:cNvPr>
          <p:cNvGrpSpPr/>
          <p:nvPr/>
        </p:nvGrpSpPr>
        <p:grpSpPr>
          <a:xfrm>
            <a:off x="6135504" y="1759538"/>
            <a:ext cx="2675632" cy="2166701"/>
            <a:chOff x="6135504" y="1759538"/>
            <a:chExt cx="2675632" cy="2166701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916684F9-3217-442F-8FED-CA673BDBB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71" t="7374" r="5437" b="5327"/>
            <a:stretch/>
          </p:blipFill>
          <p:spPr>
            <a:xfrm>
              <a:off x="6374877" y="2054280"/>
              <a:ext cx="2186872" cy="1589265"/>
            </a:xfrm>
            <a:prstGeom prst="rect">
              <a:avLst/>
            </a:prstGeom>
          </p:spPr>
        </p:pic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806DB11-3C76-4573-A50E-6CB02BEFFDE1}"/>
                </a:ext>
              </a:extLst>
            </p:cNvPr>
            <p:cNvSpPr txBox="1"/>
            <p:nvPr/>
          </p:nvSpPr>
          <p:spPr>
            <a:xfrm rot="16200000">
              <a:off x="5604465" y="2290577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Tension(en V)</a:t>
              </a: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49D30706-B27C-481D-B768-81D00492E6B2}"/>
                </a:ext>
              </a:extLst>
            </p:cNvPr>
            <p:cNvSpPr txBox="1"/>
            <p:nvPr/>
          </p:nvSpPr>
          <p:spPr>
            <a:xfrm>
              <a:off x="7472059" y="3649240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(µs)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F94CC7D-B138-4BBB-A06E-232B96E0366C}"/>
              </a:ext>
            </a:extLst>
          </p:cNvPr>
          <p:cNvGrpSpPr/>
          <p:nvPr/>
        </p:nvGrpSpPr>
        <p:grpSpPr>
          <a:xfrm>
            <a:off x="8265083" y="853287"/>
            <a:ext cx="3826143" cy="2986378"/>
            <a:chOff x="8265083" y="853287"/>
            <a:chExt cx="3826143" cy="2986378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515A9B75-E732-4839-98A1-4FF177354B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76" t="5856" r="9714" b="6426"/>
            <a:stretch/>
          </p:blipFill>
          <p:spPr>
            <a:xfrm>
              <a:off x="8587365" y="1385846"/>
              <a:ext cx="3219141" cy="2237712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8F2F122-7293-41C3-8344-1E598FBB954F}"/>
                </a:ext>
              </a:extLst>
            </p:cNvPr>
            <p:cNvSpPr txBox="1"/>
            <p:nvPr/>
          </p:nvSpPr>
          <p:spPr>
            <a:xfrm rot="16200000">
              <a:off x="7734044" y="1384326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Volts-secondes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E7BD0E5-EB76-47A9-973B-87D7854F0864}"/>
                </a:ext>
              </a:extLst>
            </p:cNvPr>
            <p:cNvSpPr txBox="1"/>
            <p:nvPr/>
          </p:nvSpPr>
          <p:spPr>
            <a:xfrm>
              <a:off x="10752149" y="3562666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 µs)</a:t>
              </a: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8BDE7168-9462-4D95-AE8F-738FEB38D282}"/>
              </a:ext>
            </a:extLst>
          </p:cNvPr>
          <p:cNvSpPr txBox="1"/>
          <p:nvPr/>
        </p:nvSpPr>
        <p:spPr>
          <a:xfrm>
            <a:off x="8586450" y="1052565"/>
            <a:ext cx="314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Analyse par soft des </a:t>
            </a:r>
            <a:r>
              <a:rPr lang="fr-FR" dirty="0" err="1"/>
              <a:t>waveforms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19A3851-5A82-4D0D-81A8-BDCDC7E277A8}"/>
              </a:ext>
            </a:extLst>
          </p:cNvPr>
          <p:cNvSpPr txBox="1"/>
          <p:nvPr/>
        </p:nvSpPr>
        <p:spPr>
          <a:xfrm>
            <a:off x="8505558" y="3663788"/>
            <a:ext cx="372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Mesure avec QDC développé au  LPSC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38D9FA-E893-4DB0-82DE-CC5008A74CCE}"/>
              </a:ext>
            </a:extLst>
          </p:cNvPr>
          <p:cNvSpPr/>
          <p:nvPr/>
        </p:nvSpPr>
        <p:spPr>
          <a:xfrm>
            <a:off x="7226663" y="819697"/>
            <a:ext cx="4159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002060"/>
                </a:solidFill>
              </a:rPr>
              <a:t>Capacité de comptage dans les trains </a:t>
            </a:r>
            <a:r>
              <a:rPr lang="fr-FR" sz="1200" b="1" dirty="0">
                <a:solidFill>
                  <a:srgbClr val="FF0000"/>
                </a:solidFill>
              </a:rPr>
              <a:t>à</a:t>
            </a:r>
            <a:r>
              <a:rPr lang="fr-FR" sz="1200" b="1" dirty="0">
                <a:solidFill>
                  <a:srgbClr val="002060"/>
                </a:solidFill>
              </a:rPr>
              <a:t> </a:t>
            </a:r>
            <a:r>
              <a:rPr lang="fr-FR" sz="1200" b="1" dirty="0">
                <a:solidFill>
                  <a:srgbClr val="FF0000"/>
                </a:solidFill>
              </a:rPr>
              <a:t>haute intensité en 2021</a:t>
            </a:r>
          </a:p>
        </p:txBody>
      </p:sp>
      <p:sp>
        <p:nvSpPr>
          <p:cNvPr id="48" name="Espace réservé de la date 47">
            <a:extLst>
              <a:ext uri="{FF2B5EF4-FFF2-40B4-BE49-F238E27FC236}">
                <a16:creationId xmlns:a16="http://schemas.microsoft.com/office/drawing/2014/main" id="{782CDAD3-872A-4078-B45C-E0F289A9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49" name="Espace réservé du pied de page 48">
            <a:extLst>
              <a:ext uri="{FF2B5EF4-FFF2-40B4-BE49-F238E27FC236}">
                <a16:creationId xmlns:a16="http://schemas.microsoft.com/office/drawing/2014/main" id="{CBDC1B2F-CE5D-4264-9436-BA134946B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D8FEA89C-E7FB-483F-9BF6-FD137A6F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17</a:t>
            </a:fld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9C0B59A6-FC7C-4401-B0A8-C0387B4CA1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487"/>
          <a:stretch/>
        </p:blipFill>
        <p:spPr>
          <a:xfrm>
            <a:off x="6282552" y="4627191"/>
            <a:ext cx="1982608" cy="806505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4B57EEC-D14A-4565-99DF-B9CFC3CC7C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CE9F40A3-E89C-4D0A-BC29-5867CF4012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41561" y="81788"/>
            <a:ext cx="565831" cy="343514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FFDB9E8E-D725-401A-8232-05D0ACAD57C4}"/>
              </a:ext>
            </a:extLst>
          </p:cNvPr>
          <p:cNvSpPr txBox="1"/>
          <p:nvPr/>
        </p:nvSpPr>
        <p:spPr>
          <a:xfrm>
            <a:off x="6579579" y="1291127"/>
            <a:ext cx="961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R. Molle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1D08EA5-945C-4FC8-87DB-C215EB49B52E}"/>
              </a:ext>
            </a:extLst>
          </p:cNvPr>
          <p:cNvSpPr txBox="1"/>
          <p:nvPr/>
        </p:nvSpPr>
        <p:spPr>
          <a:xfrm>
            <a:off x="5281008" y="507313"/>
            <a:ext cx="16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Diamants </a:t>
            </a:r>
            <a:r>
              <a:rPr lang="fr-FR" dirty="0" err="1">
                <a:solidFill>
                  <a:srgbClr val="FF0000"/>
                </a:solidFill>
              </a:rPr>
              <a:t>sCVD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8D3FDC7C-C2E2-4E21-9235-0AB0CABDCD6F}"/>
              </a:ext>
            </a:extLst>
          </p:cNvPr>
          <p:cNvGrpSpPr/>
          <p:nvPr/>
        </p:nvGrpSpPr>
        <p:grpSpPr>
          <a:xfrm>
            <a:off x="-37015" y="672418"/>
            <a:ext cx="6095708" cy="5778234"/>
            <a:chOff x="-37015" y="672418"/>
            <a:chExt cx="6095708" cy="5778234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DD3C504C-68CC-4CA9-B0DD-634F0047A2FF}"/>
                </a:ext>
              </a:extLst>
            </p:cNvPr>
            <p:cNvSpPr txBox="1"/>
            <p:nvPr/>
          </p:nvSpPr>
          <p:spPr>
            <a:xfrm>
              <a:off x="439801" y="6060162"/>
              <a:ext cx="5048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&lt;I&gt;</a:t>
              </a:r>
              <a:r>
                <a:rPr lang="fr-FR" sz="900" baseline="-25000" dirty="0" err="1"/>
                <a:t>beam</a:t>
              </a:r>
              <a:r>
                <a:rPr lang="fr-FR" sz="900" dirty="0"/>
                <a:t> valeurs indiquées = valeurs déduites de celles mesurée sur Faraday </a:t>
              </a:r>
              <a:r>
                <a:rPr lang="fr-FR" sz="900" dirty="0" err="1"/>
                <a:t>cup</a:t>
              </a:r>
              <a:r>
                <a:rPr lang="fr-FR" sz="900" dirty="0"/>
                <a:t> en amont  et </a:t>
              </a:r>
            </a:p>
            <a:p>
              <a:r>
                <a:rPr lang="fr-FR" sz="900" dirty="0"/>
                <a:t>&lt;I&gt;</a:t>
              </a:r>
              <a:r>
                <a:rPr lang="fr-FR" sz="900" baseline="-25000" dirty="0" err="1"/>
                <a:t>beam</a:t>
              </a:r>
              <a:r>
                <a:rPr lang="fr-FR" sz="900" dirty="0"/>
                <a:t>  &gt;  &lt;I&gt;</a:t>
              </a:r>
              <a:r>
                <a:rPr lang="fr-FR" sz="900" baseline="-25000" dirty="0"/>
                <a:t>mesuré diamant </a:t>
              </a:r>
              <a:r>
                <a:rPr lang="fr-FR" sz="900" dirty="0"/>
                <a:t>car on échantillonne une partie du faisceau</a:t>
              </a:r>
            </a:p>
          </p:txBody>
        </p:sp>
        <p:pic>
          <p:nvPicPr>
            <p:cNvPr id="57" name="Image 56">
              <a:extLst>
                <a:ext uri="{FF2B5EF4-FFF2-40B4-BE49-F238E27FC236}">
                  <a16:creationId xmlns:a16="http://schemas.microsoft.com/office/drawing/2014/main" id="{81D2AB69-4E1F-414A-A7AC-A302731CE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4204" y="1013709"/>
              <a:ext cx="2480943" cy="1502445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80E59880-4A3A-4D2C-869F-4305680AF108}"/>
                </a:ext>
              </a:extLst>
            </p:cNvPr>
            <p:cNvSpPr txBox="1"/>
            <p:nvPr/>
          </p:nvSpPr>
          <p:spPr>
            <a:xfrm>
              <a:off x="856424" y="720085"/>
              <a:ext cx="4799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002060"/>
                  </a:solidFill>
                </a:rPr>
                <a:t>Capacité de comptage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par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</a:t>
              </a:r>
              <a:r>
                <a:rPr lang="fr-FR" sz="1200" b="1" dirty="0">
                  <a:solidFill>
                    <a:srgbClr val="FF0000"/>
                  </a:solidFill>
                </a:rPr>
                <a:t>à basse intensité en 2020</a:t>
              </a:r>
            </a:p>
          </p:txBody>
        </p:sp>
        <p:pic>
          <p:nvPicPr>
            <p:cNvPr id="59" name="Image 58">
              <a:extLst>
                <a:ext uri="{FF2B5EF4-FFF2-40B4-BE49-F238E27FC236}">
                  <a16:creationId xmlns:a16="http://schemas.microsoft.com/office/drawing/2014/main" id="{4E96EA73-36DE-4123-8F2B-F80D18FE8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2054" y="1013709"/>
              <a:ext cx="2658383" cy="1688058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BD65137E-B9AF-4813-9F33-4CA57CA0C7AE}"/>
                </a:ext>
              </a:extLst>
            </p:cNvPr>
            <p:cNvSpPr txBox="1"/>
            <p:nvPr/>
          </p:nvSpPr>
          <p:spPr>
            <a:xfrm>
              <a:off x="124204" y="2516154"/>
              <a:ext cx="42389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Loi de Poisson de paramètre </a:t>
              </a:r>
              <a:r>
                <a:rPr lang="el-GR" sz="1200" dirty="0"/>
                <a:t>λ</a:t>
              </a:r>
              <a:r>
                <a:rPr lang="fr-FR" sz="1200" dirty="0"/>
                <a:t> =1.4 =&gt; ~ 6pA mesuré sur diamant</a:t>
              </a:r>
            </a:p>
          </p:txBody>
        </p:sp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E1D5339A-A4F2-4F41-88B9-C164639B2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4357"/>
            <a:stretch/>
          </p:blipFill>
          <p:spPr>
            <a:xfrm>
              <a:off x="2998565" y="4394425"/>
              <a:ext cx="2556427" cy="1642673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6AFB82A7-2EF5-408F-BF19-A805B8EC2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22375" y="2778789"/>
              <a:ext cx="2398325" cy="1636267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CADEDBE-8491-454F-B57D-B322E4CCC787}"/>
                </a:ext>
              </a:extLst>
            </p:cNvPr>
            <p:cNvSpPr/>
            <p:nvPr/>
          </p:nvSpPr>
          <p:spPr>
            <a:xfrm>
              <a:off x="-37015" y="2710414"/>
              <a:ext cx="6095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dirty="0">
                  <a:solidFill>
                    <a:srgbClr val="002060"/>
                  </a:solidFill>
                </a:rPr>
                <a:t>Capacités de comptage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par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en mode faisceau pulsé pour différentes intensités </a:t>
              </a:r>
            </a:p>
          </p:txBody>
        </p:sp>
        <p:sp>
          <p:nvSpPr>
            <p:cNvPr id="64" name="ZoneTexte 63">
              <a:extLst>
                <a:ext uri="{FF2B5EF4-FFF2-40B4-BE49-F238E27FC236}">
                  <a16:creationId xmlns:a16="http://schemas.microsoft.com/office/drawing/2014/main" id="{34D769E4-9A74-4D09-8967-FC620E7444B2}"/>
                </a:ext>
              </a:extLst>
            </p:cNvPr>
            <p:cNvSpPr txBox="1"/>
            <p:nvPr/>
          </p:nvSpPr>
          <p:spPr>
            <a:xfrm>
              <a:off x="5250213" y="244596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</a:t>
              </a: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5BE84FEE-CD4B-42C9-99B0-B75D8CBC06CE}"/>
                </a:ext>
              </a:extLst>
            </p:cNvPr>
            <p:cNvSpPr txBox="1"/>
            <p:nvPr/>
          </p:nvSpPr>
          <p:spPr>
            <a:xfrm>
              <a:off x="5167170" y="416529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</a:t>
              </a: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3A87F04A-6618-4C69-906F-B6314DDD51DD}"/>
                </a:ext>
              </a:extLst>
            </p:cNvPr>
            <p:cNvSpPr txBox="1"/>
            <p:nvPr/>
          </p:nvSpPr>
          <p:spPr>
            <a:xfrm>
              <a:off x="5281008" y="584663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</a:t>
              </a:r>
            </a:p>
          </p:txBody>
        </p:sp>
        <p:pic>
          <p:nvPicPr>
            <p:cNvPr id="67" name="Image 66">
              <a:extLst>
                <a:ext uri="{FF2B5EF4-FFF2-40B4-BE49-F238E27FC236}">
                  <a16:creationId xmlns:a16="http://schemas.microsoft.com/office/drawing/2014/main" id="{597167BE-FE59-432D-852A-81D276F88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370"/>
            <a:stretch/>
          </p:blipFill>
          <p:spPr>
            <a:xfrm>
              <a:off x="270933" y="2980577"/>
              <a:ext cx="2374113" cy="1568865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ED84F4FF-3033-46C6-BB1C-621B33E9B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4646"/>
            <a:stretch/>
          </p:blipFill>
          <p:spPr>
            <a:xfrm>
              <a:off x="270933" y="4506483"/>
              <a:ext cx="2515428" cy="1652159"/>
            </a:xfrm>
            <a:prstGeom prst="rect">
              <a:avLst/>
            </a:prstGeom>
          </p:spPr>
        </p:pic>
        <p:sp>
          <p:nvSpPr>
            <p:cNvPr id="69" name="Rectangle à coins arrondis 13">
              <a:extLst>
                <a:ext uri="{FF2B5EF4-FFF2-40B4-BE49-F238E27FC236}">
                  <a16:creationId xmlns:a16="http://schemas.microsoft.com/office/drawing/2014/main" id="{E1C39952-D4A2-4ABD-9F2C-FFA1C3956CE7}"/>
                </a:ext>
              </a:extLst>
            </p:cNvPr>
            <p:cNvSpPr/>
            <p:nvPr/>
          </p:nvSpPr>
          <p:spPr>
            <a:xfrm>
              <a:off x="61369" y="672418"/>
              <a:ext cx="5851596" cy="5778234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0" name="ZoneTexte 69">
              <a:extLst>
                <a:ext uri="{FF2B5EF4-FFF2-40B4-BE49-F238E27FC236}">
                  <a16:creationId xmlns:a16="http://schemas.microsoft.com/office/drawing/2014/main" id="{1D40969E-1626-4CF8-A836-5E681F166B5B}"/>
                </a:ext>
              </a:extLst>
            </p:cNvPr>
            <p:cNvSpPr txBox="1"/>
            <p:nvPr/>
          </p:nvSpPr>
          <p:spPr>
            <a:xfrm>
              <a:off x="1728803" y="872505"/>
              <a:ext cx="1202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P. </a:t>
              </a:r>
              <a:r>
                <a:rPr lang="fr-FR" dirty="0" err="1"/>
                <a:t>Everaere</a:t>
              </a:r>
              <a:endParaRPr lang="fr-FR" dirty="0"/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538B5158-B02A-4471-96B4-D99DE97DB705}"/>
                </a:ext>
              </a:extLst>
            </p:cNvPr>
            <p:cNvSpPr txBox="1"/>
            <p:nvPr/>
          </p:nvSpPr>
          <p:spPr>
            <a:xfrm>
              <a:off x="2425867" y="2357555"/>
              <a:ext cx="2824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(</a:t>
              </a:r>
              <a:r>
                <a:rPr lang="fr-FR" sz="500" dirty="0" err="1"/>
                <a:t>ps</a:t>
              </a:r>
              <a:r>
                <a:rPr lang="fr-FR" sz="500" dirty="0"/>
                <a:t>)</a:t>
              </a:r>
            </a:p>
          </p:txBody>
        </p:sp>
        <p:sp>
          <p:nvSpPr>
            <p:cNvPr id="72" name="ZoneTexte 71">
              <a:extLst>
                <a:ext uri="{FF2B5EF4-FFF2-40B4-BE49-F238E27FC236}">
                  <a16:creationId xmlns:a16="http://schemas.microsoft.com/office/drawing/2014/main" id="{2782D375-EA65-4790-BB62-EE022DD52F21}"/>
                </a:ext>
              </a:extLst>
            </p:cNvPr>
            <p:cNvSpPr txBox="1"/>
            <p:nvPr/>
          </p:nvSpPr>
          <p:spPr>
            <a:xfrm>
              <a:off x="2322549" y="4390203"/>
              <a:ext cx="2824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(</a:t>
              </a:r>
              <a:r>
                <a:rPr lang="fr-FR" sz="500" dirty="0" err="1"/>
                <a:t>ps</a:t>
              </a:r>
              <a:r>
                <a:rPr lang="fr-FR" sz="500" dirty="0"/>
                <a:t>)</a:t>
              </a:r>
            </a:p>
          </p:txBody>
        </p:sp>
        <p:sp>
          <p:nvSpPr>
            <p:cNvPr id="73" name="ZoneTexte 72">
              <a:extLst>
                <a:ext uri="{FF2B5EF4-FFF2-40B4-BE49-F238E27FC236}">
                  <a16:creationId xmlns:a16="http://schemas.microsoft.com/office/drawing/2014/main" id="{46B79C17-6B55-4D5B-A729-FF1798B0040F}"/>
                </a:ext>
              </a:extLst>
            </p:cNvPr>
            <p:cNvSpPr txBox="1"/>
            <p:nvPr/>
          </p:nvSpPr>
          <p:spPr>
            <a:xfrm>
              <a:off x="2462276" y="5995998"/>
              <a:ext cx="2824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(</a:t>
              </a:r>
              <a:r>
                <a:rPr lang="fr-FR" sz="500" dirty="0" err="1"/>
                <a:t>ps</a:t>
              </a:r>
              <a:r>
                <a:rPr lang="fr-FR" sz="500" dirty="0"/>
                <a:t>)</a:t>
              </a:r>
            </a:p>
          </p:txBody>
        </p:sp>
        <p:sp>
          <p:nvSpPr>
            <p:cNvPr id="74" name="ZoneTexte 73">
              <a:extLst>
                <a:ext uri="{FF2B5EF4-FFF2-40B4-BE49-F238E27FC236}">
                  <a16:creationId xmlns:a16="http://schemas.microsoft.com/office/drawing/2014/main" id="{82EF379A-B50E-4110-8751-4CD2A759870B}"/>
                </a:ext>
              </a:extLst>
            </p:cNvPr>
            <p:cNvSpPr txBox="1"/>
            <p:nvPr/>
          </p:nvSpPr>
          <p:spPr>
            <a:xfrm rot="16200000">
              <a:off x="-238300" y="3532713"/>
              <a:ext cx="7633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Amplitude (V)</a:t>
              </a:r>
            </a:p>
          </p:txBody>
        </p:sp>
        <p:sp>
          <p:nvSpPr>
            <p:cNvPr id="75" name="ZoneTexte 74">
              <a:extLst>
                <a:ext uri="{FF2B5EF4-FFF2-40B4-BE49-F238E27FC236}">
                  <a16:creationId xmlns:a16="http://schemas.microsoft.com/office/drawing/2014/main" id="{990D025C-4606-4E16-8D22-87E3F99F2F20}"/>
                </a:ext>
              </a:extLst>
            </p:cNvPr>
            <p:cNvSpPr txBox="1"/>
            <p:nvPr/>
          </p:nvSpPr>
          <p:spPr>
            <a:xfrm rot="16200000">
              <a:off x="-238300" y="1571197"/>
              <a:ext cx="7633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Amplitude (V)</a:t>
              </a:r>
            </a:p>
          </p:txBody>
        </p: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C5F8073B-D5AE-4716-A2AA-B3B6611A8784}"/>
                </a:ext>
              </a:extLst>
            </p:cNvPr>
            <p:cNvSpPr txBox="1"/>
            <p:nvPr/>
          </p:nvSpPr>
          <p:spPr>
            <a:xfrm rot="16200000">
              <a:off x="-212585" y="5108039"/>
              <a:ext cx="7633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Amplitude (V)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B3372E2C-5A37-41B4-8184-D841CF070074}"/>
              </a:ext>
            </a:extLst>
          </p:cNvPr>
          <p:cNvSpPr txBox="1"/>
          <p:nvPr/>
        </p:nvSpPr>
        <p:spPr>
          <a:xfrm>
            <a:off x="7104912" y="2276506"/>
            <a:ext cx="2417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Diamant SANS préampli</a:t>
            </a:r>
          </a:p>
        </p:txBody>
      </p:sp>
    </p:spTree>
    <p:extLst>
      <p:ext uri="{BB962C8B-B14F-4D97-AF65-F5344CB8AC3E}">
        <p14:creationId xmlns:p14="http://schemas.microsoft.com/office/powerpoint/2010/main" val="35801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3566" y="-22923"/>
            <a:ext cx="109729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 : Moniteur faisceau ARRONAX = ANR DIAMMONI (2020-2024)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6179872" y="733066"/>
            <a:ext cx="5897573" cy="5778233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57C9606-1F79-43A3-993C-745E88DAA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68B4922E-B826-46B3-BFFE-66E8BFE8B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B599368-B85F-44A2-9FAB-BE9EDE81E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18</a:t>
            </a:fld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0ABBA18-07E1-4D74-BFC3-AE0C0E033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89CF483F-7125-4790-A91C-FE6F29DB8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1561" y="81788"/>
            <a:ext cx="565831" cy="343514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F47798A3-E8BE-4299-A373-562D98D2B9D6}"/>
              </a:ext>
            </a:extLst>
          </p:cNvPr>
          <p:cNvSpPr txBox="1"/>
          <p:nvPr/>
        </p:nvSpPr>
        <p:spPr>
          <a:xfrm>
            <a:off x="5281008" y="507313"/>
            <a:ext cx="16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Diamants </a:t>
            </a:r>
            <a:r>
              <a:rPr lang="fr-FR" dirty="0" err="1">
                <a:solidFill>
                  <a:srgbClr val="FF0000"/>
                </a:solidFill>
              </a:rPr>
              <a:t>sCVD</a:t>
            </a:r>
            <a:endParaRPr lang="fr-FR" dirty="0">
              <a:solidFill>
                <a:srgbClr val="FF0000"/>
              </a:solidFill>
            </a:endParaRP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DA67DA24-DB11-4B73-912C-8A0DBD0F94DB}"/>
              </a:ext>
            </a:extLst>
          </p:cNvPr>
          <p:cNvGrpSpPr/>
          <p:nvPr/>
        </p:nvGrpSpPr>
        <p:grpSpPr>
          <a:xfrm>
            <a:off x="6204951" y="819697"/>
            <a:ext cx="5838666" cy="5300786"/>
            <a:chOff x="6204951" y="819697"/>
            <a:chExt cx="5838666" cy="5300786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C9FBAF78-6380-4AAC-9518-76DEB0B5E48F}"/>
                </a:ext>
              </a:extLst>
            </p:cNvPr>
            <p:cNvPicPr/>
            <p:nvPr/>
          </p:nvPicPr>
          <p:blipFill rotWithShape="1">
            <a:blip r:embed="rId4"/>
            <a:srcRect l="7773" t="5459" r="57450" b="52603"/>
            <a:stretch/>
          </p:blipFill>
          <p:spPr>
            <a:xfrm>
              <a:off x="6320036" y="1481500"/>
              <a:ext cx="5402572" cy="4365138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31C336D8-9712-4437-A3DF-00083D594CC1}"/>
                </a:ext>
              </a:extLst>
            </p:cNvPr>
            <p:cNvSpPr txBox="1"/>
            <p:nvPr/>
          </p:nvSpPr>
          <p:spPr>
            <a:xfrm>
              <a:off x="9477834" y="2722959"/>
              <a:ext cx="10686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+mj-lt"/>
                  <a:ea typeface="Cambria Math" panose="02040503050406030204" pitchFamily="18" charset="0"/>
                </a:rPr>
                <a:t>I = 19µA</a:t>
              </a:r>
            </a:p>
            <a:p>
              <a:r>
                <a:rPr lang="fr-FR" dirty="0" err="1">
                  <a:latin typeface="+mj-lt"/>
                  <a:ea typeface="Cambria Math" panose="02040503050406030204" pitchFamily="18" charset="0"/>
                </a:rPr>
                <a:t>dt</a:t>
              </a:r>
              <a:r>
                <a:rPr lang="fr-FR" dirty="0">
                  <a:latin typeface="+mj-lt"/>
                  <a:ea typeface="Cambria Math" panose="02040503050406030204" pitchFamily="18" charset="0"/>
                </a:rPr>
                <a:t> = 10µs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E5B591-2E4E-4C3B-B9FE-37A9806212B8}"/>
                </a:ext>
              </a:extLst>
            </p:cNvPr>
            <p:cNvSpPr/>
            <p:nvPr/>
          </p:nvSpPr>
          <p:spPr>
            <a:xfrm>
              <a:off x="7226663" y="819697"/>
              <a:ext cx="41946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dirty="0">
                  <a:solidFill>
                    <a:srgbClr val="002060"/>
                  </a:solidFill>
                </a:rPr>
                <a:t>Capacité de comptage dans les trains </a:t>
              </a:r>
              <a:r>
                <a:rPr lang="fr-FR" sz="1200" b="1" dirty="0">
                  <a:solidFill>
                    <a:srgbClr val="FF0000"/>
                  </a:solidFill>
                </a:rPr>
                <a:t>à haute intensité en 2021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F50BEABF-A746-41D0-8BDC-D525F876C8E8}"/>
                </a:ext>
              </a:extLst>
            </p:cNvPr>
            <p:cNvSpPr txBox="1"/>
            <p:nvPr/>
          </p:nvSpPr>
          <p:spPr>
            <a:xfrm>
              <a:off x="10704540" y="5843484"/>
              <a:ext cx="13390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Temps ( µs)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9D693607-2F9B-4D92-840D-E8468EAF73E3}"/>
                </a:ext>
              </a:extLst>
            </p:cNvPr>
            <p:cNvSpPr txBox="1"/>
            <p:nvPr/>
          </p:nvSpPr>
          <p:spPr>
            <a:xfrm>
              <a:off x="6579579" y="1291127"/>
              <a:ext cx="961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R. Molle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84CF94C-E536-4B47-8F8B-005388669DD9}"/>
                </a:ext>
              </a:extLst>
            </p:cNvPr>
            <p:cNvSpPr txBox="1"/>
            <p:nvPr/>
          </p:nvSpPr>
          <p:spPr>
            <a:xfrm rot="16200000">
              <a:off x="5930997" y="1750016"/>
              <a:ext cx="7633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Amplitude (V)</a:t>
              </a:r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57D2BA3A-91FB-42BA-BE59-6A9625C5892D}"/>
              </a:ext>
            </a:extLst>
          </p:cNvPr>
          <p:cNvGrpSpPr/>
          <p:nvPr/>
        </p:nvGrpSpPr>
        <p:grpSpPr>
          <a:xfrm>
            <a:off x="-37015" y="672418"/>
            <a:ext cx="6095708" cy="5778234"/>
            <a:chOff x="-37015" y="672418"/>
            <a:chExt cx="6095708" cy="5778234"/>
          </a:xfrm>
        </p:grpSpPr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73FB8903-42DC-4EC0-99FF-4DFE1BC401D5}"/>
                </a:ext>
              </a:extLst>
            </p:cNvPr>
            <p:cNvSpPr txBox="1"/>
            <p:nvPr/>
          </p:nvSpPr>
          <p:spPr>
            <a:xfrm>
              <a:off x="439801" y="6060162"/>
              <a:ext cx="5048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900" dirty="0"/>
                <a:t>&lt;I&gt;</a:t>
              </a:r>
              <a:r>
                <a:rPr lang="fr-FR" sz="900" baseline="-25000" dirty="0" err="1"/>
                <a:t>beam</a:t>
              </a:r>
              <a:r>
                <a:rPr lang="fr-FR" sz="900" dirty="0"/>
                <a:t> valeurs indiquées = valeurs déduites de celles mesurée sur Faraday </a:t>
              </a:r>
              <a:r>
                <a:rPr lang="fr-FR" sz="900" dirty="0" err="1"/>
                <a:t>cup</a:t>
              </a:r>
              <a:r>
                <a:rPr lang="fr-FR" sz="900" dirty="0"/>
                <a:t> en amont  et </a:t>
              </a:r>
            </a:p>
            <a:p>
              <a:r>
                <a:rPr lang="fr-FR" sz="900" dirty="0"/>
                <a:t>&lt;I&gt;</a:t>
              </a:r>
              <a:r>
                <a:rPr lang="fr-FR" sz="900" baseline="-25000" dirty="0" err="1"/>
                <a:t>beam</a:t>
              </a:r>
              <a:r>
                <a:rPr lang="fr-FR" sz="900" dirty="0"/>
                <a:t>  &gt;  &lt;I&gt;</a:t>
              </a:r>
              <a:r>
                <a:rPr lang="fr-FR" sz="900" baseline="-25000" dirty="0"/>
                <a:t>mesuré diamant </a:t>
              </a:r>
              <a:r>
                <a:rPr lang="fr-FR" sz="900" dirty="0"/>
                <a:t>car on échantillonne une partie du faisceau</a:t>
              </a:r>
            </a:p>
          </p:txBody>
        </p:sp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A6CACAD3-CADF-4720-80CF-2BDC40978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204" y="1013709"/>
              <a:ext cx="2480943" cy="1502445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2B75F26E-ABE2-462C-AB0E-C630C6A351B5}"/>
                </a:ext>
              </a:extLst>
            </p:cNvPr>
            <p:cNvSpPr txBox="1"/>
            <p:nvPr/>
          </p:nvSpPr>
          <p:spPr>
            <a:xfrm>
              <a:off x="856424" y="720085"/>
              <a:ext cx="47993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002060"/>
                  </a:solidFill>
                </a:rPr>
                <a:t>Capacité de comptage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par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</a:t>
              </a:r>
              <a:r>
                <a:rPr lang="fr-FR" sz="1200" b="1" dirty="0">
                  <a:solidFill>
                    <a:srgbClr val="FF0000"/>
                  </a:solidFill>
                </a:rPr>
                <a:t>à basse intensité en 2020</a:t>
              </a:r>
            </a:p>
          </p:txBody>
        </p:sp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807B971-50D7-4859-92F6-09AF41C51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72054" y="1013709"/>
              <a:ext cx="2658383" cy="1688058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8BA4A5C5-5D06-4E94-B311-8AAA64EA4ED3}"/>
                </a:ext>
              </a:extLst>
            </p:cNvPr>
            <p:cNvSpPr txBox="1"/>
            <p:nvPr/>
          </p:nvSpPr>
          <p:spPr>
            <a:xfrm>
              <a:off x="124204" y="2516154"/>
              <a:ext cx="42389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Loi de Poisson de paramètre </a:t>
              </a:r>
              <a:r>
                <a:rPr lang="el-GR" sz="1200" dirty="0"/>
                <a:t>λ</a:t>
              </a:r>
              <a:r>
                <a:rPr lang="fr-FR" sz="1200" dirty="0"/>
                <a:t> =1.4 =&gt; ~ 6pA mesuré sur diamant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F2125543-AFC4-4E41-B3A9-CEF7DBCDCC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4357"/>
            <a:stretch/>
          </p:blipFill>
          <p:spPr>
            <a:xfrm>
              <a:off x="2998565" y="4394425"/>
              <a:ext cx="2556427" cy="1642673"/>
            </a:xfrm>
            <a:prstGeom prst="rect">
              <a:avLst/>
            </a:prstGeom>
          </p:spPr>
        </p:pic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0C3F8225-9C2F-4D48-B6B0-9123C5A0E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22375" y="2778789"/>
              <a:ext cx="2398325" cy="1636267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90FBD83-D66A-411D-AF32-D67E06E968E6}"/>
                </a:ext>
              </a:extLst>
            </p:cNvPr>
            <p:cNvSpPr/>
            <p:nvPr/>
          </p:nvSpPr>
          <p:spPr>
            <a:xfrm>
              <a:off x="-37015" y="2710414"/>
              <a:ext cx="60957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00" b="1" dirty="0">
                  <a:solidFill>
                    <a:srgbClr val="002060"/>
                  </a:solidFill>
                </a:rPr>
                <a:t>Capacités de comptage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par </a:t>
              </a:r>
              <a:r>
                <a:rPr lang="fr-FR" sz="1200" b="1" dirty="0" err="1">
                  <a:solidFill>
                    <a:srgbClr val="002060"/>
                  </a:solidFill>
                </a:rPr>
                <a:t>bunch</a:t>
              </a:r>
              <a:r>
                <a:rPr lang="fr-FR" sz="1200" b="1" dirty="0">
                  <a:solidFill>
                    <a:srgbClr val="002060"/>
                  </a:solidFill>
                </a:rPr>
                <a:t> en mode faisceau pulsé pour différentes intensités </a:t>
              </a:r>
            </a:p>
          </p:txBody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76B86EEB-6E21-496A-A367-6FEEC2E61016}"/>
                </a:ext>
              </a:extLst>
            </p:cNvPr>
            <p:cNvSpPr txBox="1"/>
            <p:nvPr/>
          </p:nvSpPr>
          <p:spPr>
            <a:xfrm>
              <a:off x="5250213" y="2445960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</a:t>
              </a:r>
            </a:p>
          </p:txBody>
        </p:sp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13D6EF5-62E1-44CE-B594-02041D9F1605}"/>
                </a:ext>
              </a:extLst>
            </p:cNvPr>
            <p:cNvSpPr txBox="1"/>
            <p:nvPr/>
          </p:nvSpPr>
          <p:spPr>
            <a:xfrm>
              <a:off x="5167170" y="4165296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</a:t>
              </a:r>
            </a:p>
          </p:txBody>
        </p: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978C2E9-0559-4764-BBAB-57474F1654A9}"/>
                </a:ext>
              </a:extLst>
            </p:cNvPr>
            <p:cNvSpPr txBox="1"/>
            <p:nvPr/>
          </p:nvSpPr>
          <p:spPr>
            <a:xfrm>
              <a:off x="5281008" y="584663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/>
                <a:t>au</a:t>
              </a: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33DF9DF7-1FBD-493A-A2E9-5F11C98952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370"/>
            <a:stretch/>
          </p:blipFill>
          <p:spPr>
            <a:xfrm>
              <a:off x="270933" y="2980577"/>
              <a:ext cx="2374113" cy="1568865"/>
            </a:xfrm>
            <a:prstGeom prst="rect">
              <a:avLst/>
            </a:prstGeom>
          </p:spPr>
        </p:pic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2558CF6B-3933-4C3C-B0AD-A5DD8F313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646"/>
            <a:stretch/>
          </p:blipFill>
          <p:spPr>
            <a:xfrm>
              <a:off x="270933" y="4506483"/>
              <a:ext cx="2515428" cy="1652159"/>
            </a:xfrm>
            <a:prstGeom prst="rect">
              <a:avLst/>
            </a:prstGeom>
          </p:spPr>
        </p:pic>
        <p:sp>
          <p:nvSpPr>
            <p:cNvPr id="55" name="Rectangle à coins arrondis 13">
              <a:extLst>
                <a:ext uri="{FF2B5EF4-FFF2-40B4-BE49-F238E27FC236}">
                  <a16:creationId xmlns:a16="http://schemas.microsoft.com/office/drawing/2014/main" id="{480D8726-3B84-44B1-8468-01A428A421A8}"/>
                </a:ext>
              </a:extLst>
            </p:cNvPr>
            <p:cNvSpPr/>
            <p:nvPr/>
          </p:nvSpPr>
          <p:spPr>
            <a:xfrm>
              <a:off x="61369" y="672418"/>
              <a:ext cx="5851596" cy="5778234"/>
            </a:xfrm>
            <a:prstGeom prst="roundRect">
              <a:avLst/>
            </a:prstGeom>
            <a:noFill/>
            <a:ln w="222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0AB0710E-E621-4770-A24F-069E3424AF63}"/>
                </a:ext>
              </a:extLst>
            </p:cNvPr>
            <p:cNvSpPr txBox="1"/>
            <p:nvPr/>
          </p:nvSpPr>
          <p:spPr>
            <a:xfrm>
              <a:off x="1728803" y="872505"/>
              <a:ext cx="12026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P. </a:t>
              </a:r>
              <a:r>
                <a:rPr lang="fr-FR" dirty="0" err="1"/>
                <a:t>Everaere</a:t>
              </a:r>
              <a:endParaRPr lang="fr-FR" dirty="0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C774733A-F364-47B5-A9DB-709FED78D4EF}"/>
                </a:ext>
              </a:extLst>
            </p:cNvPr>
            <p:cNvSpPr txBox="1"/>
            <p:nvPr/>
          </p:nvSpPr>
          <p:spPr>
            <a:xfrm>
              <a:off x="2425867" y="2357555"/>
              <a:ext cx="2824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(</a:t>
              </a:r>
              <a:r>
                <a:rPr lang="fr-FR" sz="500" dirty="0" err="1"/>
                <a:t>ps</a:t>
              </a:r>
              <a:r>
                <a:rPr lang="fr-FR" sz="500" dirty="0"/>
                <a:t>)</a:t>
              </a:r>
            </a:p>
          </p:txBody>
        </p: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F3A0E806-3F4F-40F4-86A9-6816F1443CFA}"/>
                </a:ext>
              </a:extLst>
            </p:cNvPr>
            <p:cNvSpPr txBox="1"/>
            <p:nvPr/>
          </p:nvSpPr>
          <p:spPr>
            <a:xfrm>
              <a:off x="2322549" y="4390203"/>
              <a:ext cx="2824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(</a:t>
              </a:r>
              <a:r>
                <a:rPr lang="fr-FR" sz="500" dirty="0" err="1"/>
                <a:t>ps</a:t>
              </a:r>
              <a:r>
                <a:rPr lang="fr-FR" sz="500" dirty="0"/>
                <a:t>)</a:t>
              </a: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9157DE36-9F27-46D8-8651-9B9C5B6F090A}"/>
                </a:ext>
              </a:extLst>
            </p:cNvPr>
            <p:cNvSpPr txBox="1"/>
            <p:nvPr/>
          </p:nvSpPr>
          <p:spPr>
            <a:xfrm>
              <a:off x="2462276" y="5995998"/>
              <a:ext cx="282450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00" dirty="0"/>
                <a:t>(</a:t>
              </a:r>
              <a:r>
                <a:rPr lang="fr-FR" sz="500" dirty="0" err="1"/>
                <a:t>ps</a:t>
              </a:r>
              <a:r>
                <a:rPr lang="fr-FR" sz="500" dirty="0"/>
                <a:t>)</a:t>
              </a: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18DAA991-392E-400A-BC26-6FB78E65CB22}"/>
                </a:ext>
              </a:extLst>
            </p:cNvPr>
            <p:cNvSpPr txBox="1"/>
            <p:nvPr/>
          </p:nvSpPr>
          <p:spPr>
            <a:xfrm rot="16200000">
              <a:off x="-238300" y="3532713"/>
              <a:ext cx="7633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Amplitude (V)</a:t>
              </a: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0F7D3DFB-6A65-4997-AEFC-A897CCE6147C}"/>
                </a:ext>
              </a:extLst>
            </p:cNvPr>
            <p:cNvSpPr txBox="1"/>
            <p:nvPr/>
          </p:nvSpPr>
          <p:spPr>
            <a:xfrm rot="16200000">
              <a:off x="-238300" y="1571197"/>
              <a:ext cx="7633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Amplitude (V)</a:t>
              </a:r>
            </a:p>
          </p:txBody>
        </p:sp>
        <p:sp>
          <p:nvSpPr>
            <p:cNvPr id="62" name="ZoneTexte 61">
              <a:extLst>
                <a:ext uri="{FF2B5EF4-FFF2-40B4-BE49-F238E27FC236}">
                  <a16:creationId xmlns:a16="http://schemas.microsoft.com/office/drawing/2014/main" id="{88DDA9D2-BBD6-42BE-B339-E4366EBC1508}"/>
                </a:ext>
              </a:extLst>
            </p:cNvPr>
            <p:cNvSpPr txBox="1"/>
            <p:nvPr/>
          </p:nvSpPr>
          <p:spPr>
            <a:xfrm rot="16200000">
              <a:off x="-212585" y="5108039"/>
              <a:ext cx="7633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Amplitude (V)</a:t>
              </a:r>
            </a:p>
          </p:txBody>
        </p:sp>
      </p:grpSp>
      <p:sp>
        <p:nvSpPr>
          <p:cNvPr id="63" name="ZoneTexte 62">
            <a:extLst>
              <a:ext uri="{FF2B5EF4-FFF2-40B4-BE49-F238E27FC236}">
                <a16:creationId xmlns:a16="http://schemas.microsoft.com/office/drawing/2014/main" id="{204EDD66-4C75-47E3-BCF3-BAD86CFEE6F2}"/>
              </a:ext>
            </a:extLst>
          </p:cNvPr>
          <p:cNvSpPr txBox="1"/>
          <p:nvPr/>
        </p:nvSpPr>
        <p:spPr>
          <a:xfrm>
            <a:off x="9495907" y="1845130"/>
            <a:ext cx="2417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Diamant SANS préampli</a:t>
            </a:r>
          </a:p>
        </p:txBody>
      </p:sp>
    </p:spTree>
    <p:extLst>
      <p:ext uri="{BB962C8B-B14F-4D97-AF65-F5344CB8AC3E}">
        <p14:creationId xmlns:p14="http://schemas.microsoft.com/office/powerpoint/2010/main" val="124028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3D1F0CE-9D90-4E9B-9F48-EA8E26A29BBE}"/>
              </a:ext>
            </a:extLst>
          </p:cNvPr>
          <p:cNvSpPr txBox="1"/>
          <p:nvPr/>
        </p:nvSpPr>
        <p:spPr>
          <a:xfrm>
            <a:off x="377103" y="875823"/>
            <a:ext cx="116387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Bilan 2020-2021 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premiers test à ARRONAX hodoscope diamant + préamplis discrets : </a:t>
            </a:r>
          </a:p>
          <a:p>
            <a:r>
              <a:rPr lang="fr-FR" sz="2800" dirty="0"/>
              <a:t>=&gt; mesures temps / position OK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QDC « train </a:t>
            </a:r>
            <a:r>
              <a:rPr lang="fr-FR" sz="2800" dirty="0" err="1"/>
              <a:t>counting</a:t>
            </a:r>
            <a:r>
              <a:rPr lang="fr-FR" sz="2800" dirty="0"/>
              <a:t> » à haute intensité OK</a:t>
            </a:r>
          </a:p>
          <a:p>
            <a:endParaRPr lang="fr-FR" sz="800" dirty="0"/>
          </a:p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Objectifs fin 2021 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 fin 2021 : carte DFC opérationnelle (résoudre pb de bruit)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début R&amp;D « pulse </a:t>
            </a:r>
            <a:r>
              <a:rPr lang="fr-FR" sz="2800" dirty="0" err="1"/>
              <a:t>counting</a:t>
            </a:r>
            <a:r>
              <a:rPr lang="fr-FR" sz="2800" dirty="0"/>
              <a:t> »  faible intensité mode continu ou pulsé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étude linéarité de la réponse des diamants en fonction intensité faisceau sur modèle DIAMTECH-WP1 @ ESRF  (amincissement ?)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800" dirty="0"/>
          </a:p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Objectifs 2022 : </a:t>
            </a:r>
            <a:endParaRPr lang="fr-FR" sz="28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9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/>
              <a:t>2</a:t>
            </a:r>
            <a:r>
              <a:rPr lang="fr-FR" sz="2800" baseline="30000" dirty="0"/>
              <a:t>nd</a:t>
            </a:r>
            <a:r>
              <a:rPr lang="fr-FR" sz="2800" dirty="0"/>
              <a:t> prototype QDC « train </a:t>
            </a:r>
            <a:r>
              <a:rPr lang="fr-FR" sz="2800" dirty="0" err="1"/>
              <a:t>counting</a:t>
            </a:r>
            <a:r>
              <a:rPr lang="fr-FR" sz="2800" dirty="0"/>
              <a:t> » + version ASIC à haute intensité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900" dirty="0"/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84D383DB-17C5-4725-8A44-B9E5C49F6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BDD50471-EE1B-409E-85AA-5AA9582D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F888A1A2-9B18-4921-A25E-DC907566C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19</a:t>
            </a:fld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BFEE784-EB44-4D8A-8AB5-CDA9CACE0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0" y="0"/>
            <a:ext cx="534693" cy="53469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D674915-1E2B-4026-9BEC-7A37C8FF3277}"/>
              </a:ext>
            </a:extLst>
          </p:cNvPr>
          <p:cNvSpPr txBox="1"/>
          <p:nvPr/>
        </p:nvSpPr>
        <p:spPr>
          <a:xfrm>
            <a:off x="833566" y="-22923"/>
            <a:ext cx="10972940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WP2 : Moniteur faisceau ARRONAX = ANR DIAMMONI (2020-2024)</a:t>
            </a:r>
          </a:p>
        </p:txBody>
      </p:sp>
    </p:spTree>
    <p:extLst>
      <p:ext uri="{BB962C8B-B14F-4D97-AF65-F5344CB8AC3E}">
        <p14:creationId xmlns:p14="http://schemas.microsoft.com/office/powerpoint/2010/main" val="3038646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/>
          <p:cNvPicPr>
            <a:picLocks noChangeAspect="1"/>
          </p:cNvPicPr>
          <p:nvPr/>
        </p:nvPicPr>
        <p:blipFill rotWithShape="1">
          <a:blip r:embed="rId3"/>
          <a:srcRect l="7163" r="3093"/>
          <a:stretch/>
        </p:blipFill>
        <p:spPr>
          <a:xfrm>
            <a:off x="207541" y="4891093"/>
            <a:ext cx="2184990" cy="1541336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3873457" y="476592"/>
            <a:ext cx="4077367" cy="2967094"/>
            <a:chOff x="7700674" y="468813"/>
            <a:chExt cx="3777374" cy="3704288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7700674" y="567001"/>
              <a:ext cx="3777374" cy="3606100"/>
            </a:xfrm>
            <a:prstGeom prst="roundRect">
              <a:avLst/>
            </a:prstGeom>
            <a:solidFill>
              <a:srgbClr val="C5E0B4"/>
            </a:solidFill>
            <a:ln w="381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2" name="ZoneTexte 62"/>
            <p:cNvSpPr txBox="1"/>
            <p:nvPr/>
          </p:nvSpPr>
          <p:spPr>
            <a:xfrm>
              <a:off x="8198951" y="468813"/>
              <a:ext cx="2744978" cy="609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fr-FR" sz="2400" b="1" dirty="0">
                  <a:solidFill>
                    <a:srgbClr val="004973"/>
                  </a:solidFill>
                  <a:latin typeface="Calibri" panose="020F0502020204030204"/>
                </a:rPr>
                <a:t>Physique Médicale</a:t>
              </a:r>
            </a:p>
          </p:txBody>
        </p:sp>
      </p:grpSp>
      <p:sp>
        <p:nvSpPr>
          <p:cNvPr id="5" name="Flèche vers le bas 4"/>
          <p:cNvSpPr/>
          <p:nvPr/>
        </p:nvSpPr>
        <p:spPr>
          <a:xfrm>
            <a:off x="9371674" y="3467465"/>
            <a:ext cx="1344682" cy="2444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vers le bas 40"/>
          <p:cNvSpPr/>
          <p:nvPr/>
        </p:nvSpPr>
        <p:spPr>
          <a:xfrm>
            <a:off x="5116242" y="3454564"/>
            <a:ext cx="1429982" cy="250729"/>
          </a:xfrm>
          <a:prstGeom prst="downArrow">
            <a:avLst/>
          </a:prstGeom>
          <a:solidFill>
            <a:srgbClr val="C5E0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3" name="Groupe 62"/>
          <p:cNvGrpSpPr/>
          <p:nvPr/>
        </p:nvGrpSpPr>
        <p:grpSpPr>
          <a:xfrm>
            <a:off x="8040365" y="462759"/>
            <a:ext cx="3961191" cy="2983058"/>
            <a:chOff x="4045054" y="379265"/>
            <a:chExt cx="3961191" cy="3676663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4045054" y="498925"/>
              <a:ext cx="3961191" cy="35570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9" name="ZoneTexte 61"/>
            <p:cNvSpPr txBox="1"/>
            <p:nvPr/>
          </p:nvSpPr>
          <p:spPr>
            <a:xfrm>
              <a:off x="4831816" y="379265"/>
              <a:ext cx="2583015" cy="6017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fr-FR" sz="2400" b="1" dirty="0">
                  <a:solidFill>
                    <a:srgbClr val="004973"/>
                  </a:solidFill>
                  <a:latin typeface="Calibri" panose="020F0502020204030204"/>
                </a:rPr>
                <a:t>Physique nucléaire</a:t>
              </a:r>
            </a:p>
          </p:txBody>
        </p:sp>
      </p:grpSp>
      <p:sp>
        <p:nvSpPr>
          <p:cNvPr id="37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 err="1">
                <a:solidFill>
                  <a:prstClr val="white"/>
                </a:solidFill>
                <a:latin typeface="Calibri"/>
              </a:rPr>
              <a:t>Contexte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: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développements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diamants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-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activités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Calibri"/>
              </a:rPr>
              <a:t>multidisciplinaires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1" name="Flèche vers le bas 30"/>
          <p:cNvSpPr/>
          <p:nvPr/>
        </p:nvSpPr>
        <p:spPr>
          <a:xfrm>
            <a:off x="1227391" y="3452735"/>
            <a:ext cx="1344681" cy="242417"/>
          </a:xfrm>
          <a:prstGeom prst="downArrow">
            <a:avLst/>
          </a:prstGeom>
          <a:solidFill>
            <a:srgbClr val="FBE5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1879" y="538352"/>
            <a:ext cx="3980163" cy="3019913"/>
            <a:chOff x="-59278" y="526999"/>
            <a:chExt cx="3980163" cy="3649557"/>
          </a:xfrm>
        </p:grpSpPr>
        <p:sp>
          <p:nvSpPr>
            <p:cNvPr id="35" name="Rectangle à coins arrondis 34"/>
            <p:cNvSpPr/>
            <p:nvPr/>
          </p:nvSpPr>
          <p:spPr>
            <a:xfrm>
              <a:off x="-14575" y="561268"/>
              <a:ext cx="3767610" cy="3476820"/>
            </a:xfrm>
            <a:prstGeom prst="roundRect">
              <a:avLst/>
            </a:prstGeom>
            <a:solidFill>
              <a:srgbClr val="FBE5D6"/>
            </a:solidFill>
            <a:ln w="381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36" name="ZoneTexte 52"/>
            <p:cNvSpPr txBox="1"/>
            <p:nvPr/>
          </p:nvSpPr>
          <p:spPr>
            <a:xfrm>
              <a:off x="-59278" y="1052200"/>
              <a:ext cx="3980163" cy="312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>
                  <a:solidFill>
                    <a:srgbClr val="004973"/>
                  </a:solidFill>
                  <a:latin typeface="Calibri" panose="020F0502020204030204"/>
                </a:rPr>
                <a:t>Monitorage faisceau (LHC, KEK,J-PARC)</a:t>
              </a:r>
            </a:p>
            <a:p>
              <a:pPr>
                <a:defRPr/>
              </a:pPr>
              <a:endParaRPr lang="fr-FR" sz="1600" b="1" dirty="0">
                <a:solidFill>
                  <a:srgbClr val="004973"/>
                </a:solidFill>
                <a:latin typeface="Calibri" panose="020F0502020204030204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fr-FR" sz="1600" b="1" dirty="0" err="1">
                  <a:solidFill>
                    <a:srgbClr val="004973"/>
                  </a:solidFill>
                  <a:latin typeface="Calibri" panose="020F0502020204030204"/>
                </a:rPr>
                <a:t>Inner</a:t>
              </a:r>
              <a:r>
                <a:rPr lang="fr-FR" sz="1600" b="1" dirty="0">
                  <a:solidFill>
                    <a:srgbClr val="004973"/>
                  </a:solidFill>
                  <a:latin typeface="Calibri" panose="020F0502020204030204"/>
                </a:rPr>
                <a:t> </a:t>
              </a:r>
              <a:r>
                <a:rPr lang="fr-FR" sz="1600" b="1" dirty="0" err="1">
                  <a:solidFill>
                    <a:srgbClr val="004973"/>
                  </a:solidFill>
                  <a:latin typeface="Calibri" panose="020F0502020204030204"/>
                </a:rPr>
                <a:t>tracking</a:t>
              </a:r>
              <a:r>
                <a:rPr lang="fr-FR" sz="1600" b="1" dirty="0">
                  <a:solidFill>
                    <a:srgbClr val="004973"/>
                  </a:solidFill>
                  <a:latin typeface="Calibri" panose="020F0502020204030204"/>
                </a:rPr>
                <a:t> detectors </a:t>
              </a:r>
              <a:endParaRPr lang="fr-FR" sz="1600" i="1" dirty="0">
                <a:solidFill>
                  <a:srgbClr val="004973"/>
                </a:solidFill>
                <a:latin typeface="Calibri" panose="020F0502020204030204"/>
              </a:endParaRPr>
            </a:p>
            <a:p>
              <a:pPr marL="742950" lvl="1" indent="-285750">
                <a:buFont typeface="Wingdings" panose="05000000000000000000" pitchFamily="2" charset="2"/>
                <a:buChar char="à"/>
              </a:pPr>
              <a:r>
                <a:rPr lang="fr-FR" sz="1600" i="1" dirty="0">
                  <a:solidFill>
                    <a:srgbClr val="004973"/>
                  </a:solidFill>
                  <a:latin typeface="Calibri" panose="020F0502020204030204"/>
                </a:rPr>
                <a:t>Très hautes fluences</a:t>
              </a:r>
            </a:p>
            <a:p>
              <a:pPr marL="742950" lvl="1" indent="-285750">
                <a:buFont typeface="Wingdings" panose="05000000000000000000" pitchFamily="2" charset="2"/>
                <a:buChar char="à"/>
              </a:pPr>
              <a:r>
                <a:rPr lang="fr-FR" sz="1600" i="1" dirty="0">
                  <a:solidFill>
                    <a:srgbClr val="004973"/>
                  </a:solidFill>
                  <a:latin typeface="Calibri" panose="020F0502020204030204"/>
                </a:rPr>
                <a:t>Opérationnels sur longue durée</a:t>
              </a:r>
            </a:p>
            <a:p>
              <a:pPr marL="742950" lvl="1" indent="-285750">
                <a:buFont typeface="Wingdings" panose="05000000000000000000" pitchFamily="2" charset="2"/>
                <a:buChar char=""/>
              </a:pPr>
              <a:r>
                <a:rPr lang="fr-FR" sz="1600" i="1" dirty="0">
                  <a:solidFill>
                    <a:srgbClr val="004973"/>
                  </a:solidFill>
                  <a:latin typeface="Calibri" panose="020F0502020204030204"/>
                </a:rPr>
                <a:t>Grande sensibilité: détection de Minimum </a:t>
              </a:r>
              <a:r>
                <a:rPr lang="fr-FR" sz="1600" i="1" dirty="0" err="1">
                  <a:solidFill>
                    <a:srgbClr val="004973"/>
                  </a:solidFill>
                  <a:latin typeface="Calibri" panose="020F0502020204030204"/>
                </a:rPr>
                <a:t>Ionising</a:t>
              </a:r>
              <a:r>
                <a:rPr lang="fr-FR" sz="1600" i="1" dirty="0">
                  <a:solidFill>
                    <a:srgbClr val="004973"/>
                  </a:solidFill>
                  <a:latin typeface="Calibri" panose="020F0502020204030204"/>
                </a:rPr>
                <a:t> </a:t>
              </a:r>
              <a:r>
                <a:rPr lang="fr-FR" sz="1600" i="1" dirty="0" err="1">
                  <a:solidFill>
                    <a:srgbClr val="004973"/>
                  </a:solidFill>
                  <a:latin typeface="Calibri" panose="020F0502020204030204"/>
                </a:rPr>
                <a:t>Particle</a:t>
              </a:r>
              <a:r>
                <a:rPr lang="fr-FR" sz="1600" i="1" dirty="0">
                  <a:solidFill>
                    <a:srgbClr val="004973"/>
                  </a:solidFill>
                  <a:latin typeface="Calibri" panose="020F0502020204030204"/>
                </a:rPr>
                <a:t> (MIP</a:t>
              </a:r>
              <a:r>
                <a:rPr lang="fr-FR" i="1" dirty="0">
                  <a:solidFill>
                    <a:srgbClr val="004973"/>
                  </a:solidFill>
                  <a:latin typeface="Calibri" panose="020F0502020204030204"/>
                </a:rPr>
                <a:t>) </a:t>
              </a:r>
            </a:p>
            <a:p>
              <a:pPr lvl="1"/>
              <a:r>
                <a:rPr lang="fr-FR" dirty="0">
                  <a:solidFill>
                    <a:srgbClr val="004973"/>
                  </a:solidFill>
                </a:rPr>
                <a:t>ANR MONODIAM</a:t>
              </a:r>
              <a:r>
                <a:rPr lang="fr-FR" sz="1200" dirty="0">
                  <a:solidFill>
                    <a:srgbClr val="004973"/>
                  </a:solidFill>
                </a:rPr>
                <a:t>(2012-2017)JM </a:t>
              </a:r>
              <a:r>
                <a:rPr lang="fr-FR" sz="1200" dirty="0" err="1">
                  <a:solidFill>
                    <a:srgbClr val="004973"/>
                  </a:solidFill>
                </a:rPr>
                <a:t>Brom</a:t>
              </a:r>
              <a:r>
                <a:rPr lang="fr-FR" sz="1200" dirty="0">
                  <a:solidFill>
                    <a:srgbClr val="004973"/>
                  </a:solidFill>
                </a:rPr>
                <a:t> IPHC</a:t>
              </a:r>
              <a:endParaRPr lang="fr-FR" i="1" dirty="0">
                <a:solidFill>
                  <a:srgbClr val="004973"/>
                </a:solidFill>
                <a:latin typeface="Calibri" panose="020F0502020204030204"/>
              </a:endParaRPr>
            </a:p>
            <a:p>
              <a:pPr lvl="1"/>
              <a:r>
                <a:rPr lang="fr-FR" dirty="0">
                  <a:solidFill>
                    <a:srgbClr val="004973"/>
                  </a:solidFill>
                  <a:latin typeface="Calibri" panose="020F0502020204030204"/>
                </a:rPr>
                <a:t>Collaboration RD42 CERN </a:t>
              </a:r>
            </a:p>
            <a:p>
              <a:pPr lvl="1"/>
              <a:endParaRPr lang="fr-FR" sz="1200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  <p:sp>
          <p:nvSpPr>
            <p:cNvPr id="39" name="ZoneTexte 60"/>
            <p:cNvSpPr txBox="1"/>
            <p:nvPr/>
          </p:nvSpPr>
          <p:spPr>
            <a:xfrm>
              <a:off x="293417" y="526999"/>
              <a:ext cx="3174780" cy="557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fr-FR" sz="2400" b="1" dirty="0">
                  <a:solidFill>
                    <a:srgbClr val="004973"/>
                  </a:solidFill>
                  <a:latin typeface="Calibri" panose="020F0502020204030204"/>
                </a:rPr>
                <a:t>Physique des particules</a:t>
              </a:r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557" y="5059736"/>
            <a:ext cx="1872525" cy="1280557"/>
          </a:xfrm>
          <a:prstGeom prst="rect">
            <a:avLst/>
          </a:prstGeom>
        </p:spPr>
      </p:pic>
      <p:sp>
        <p:nvSpPr>
          <p:cNvPr id="43" name="Rectangle à coins arrondis 42"/>
          <p:cNvSpPr/>
          <p:nvPr/>
        </p:nvSpPr>
        <p:spPr>
          <a:xfrm>
            <a:off x="9615845" y="4503876"/>
            <a:ext cx="2267533" cy="352661"/>
          </a:xfrm>
          <a:prstGeom prst="roundRect">
            <a:avLst/>
          </a:prstGeom>
          <a:solidFill>
            <a:srgbClr val="004973"/>
          </a:solidFill>
          <a:ln>
            <a:solidFill>
              <a:srgbClr val="0049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/>
              <a:t>Evaluation des performances des détecteurs sous faisceaux</a:t>
            </a:r>
          </a:p>
        </p:txBody>
      </p:sp>
      <p:sp>
        <p:nvSpPr>
          <p:cNvPr id="44" name="Rectangle à coins arrondis 43"/>
          <p:cNvSpPr/>
          <p:nvPr/>
        </p:nvSpPr>
        <p:spPr>
          <a:xfrm>
            <a:off x="3447134" y="4502606"/>
            <a:ext cx="2450552" cy="374440"/>
          </a:xfrm>
          <a:prstGeom prst="roundRect">
            <a:avLst/>
          </a:prstGeom>
          <a:solidFill>
            <a:srgbClr val="004973"/>
          </a:solidFill>
          <a:ln>
            <a:solidFill>
              <a:srgbClr val="0049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/>
              <a:t>Métallisation diamant, assemblage de détecteurs</a:t>
            </a:r>
          </a:p>
        </p:txBody>
      </p:sp>
      <p:grpSp>
        <p:nvGrpSpPr>
          <p:cNvPr id="45" name="Groupe 44"/>
          <p:cNvGrpSpPr/>
          <p:nvPr/>
        </p:nvGrpSpPr>
        <p:grpSpPr>
          <a:xfrm>
            <a:off x="3562501" y="4912444"/>
            <a:ext cx="2268732" cy="789927"/>
            <a:chOff x="5620164" y="4999434"/>
            <a:chExt cx="2788313" cy="1053529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0641" y="4999434"/>
              <a:ext cx="678690" cy="904920"/>
            </a:xfrm>
            <a:prstGeom prst="rect">
              <a:avLst/>
            </a:prstGeom>
          </p:spPr>
        </p:pic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0164" y="5018870"/>
              <a:ext cx="746007" cy="772493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61463" y="5089791"/>
              <a:ext cx="1147014" cy="963172"/>
            </a:xfrm>
            <a:prstGeom prst="rect">
              <a:avLst/>
            </a:prstGeom>
          </p:spPr>
        </p:pic>
      </p:grpSp>
      <p:sp>
        <p:nvSpPr>
          <p:cNvPr id="49" name="Rectangle à coins arrondis 48"/>
          <p:cNvSpPr/>
          <p:nvPr/>
        </p:nvSpPr>
        <p:spPr>
          <a:xfrm>
            <a:off x="6384084" y="4511573"/>
            <a:ext cx="2872430" cy="365971"/>
          </a:xfrm>
          <a:prstGeom prst="roundRect">
            <a:avLst/>
          </a:prstGeom>
          <a:solidFill>
            <a:srgbClr val="004973"/>
          </a:solidFill>
          <a:ln>
            <a:solidFill>
              <a:srgbClr val="0049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/>
              <a:t>Développements en électronique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373538" y="4877246"/>
            <a:ext cx="5405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 QDC </a:t>
            </a:r>
            <a:endParaRPr lang="fr-FR" sz="1200" dirty="0"/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675" t="2603" r="9727" b="3694"/>
          <a:stretch/>
        </p:blipFill>
        <p:spPr>
          <a:xfrm>
            <a:off x="6452795" y="5928247"/>
            <a:ext cx="1013579" cy="688468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831233" y="4810433"/>
            <a:ext cx="2354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sz="1200" b="1" dirty="0" err="1">
                <a:solidFill>
                  <a:srgbClr val="FF0000"/>
                </a:solidFill>
              </a:rPr>
              <a:t>Preamplificateurs</a:t>
            </a:r>
            <a:r>
              <a:rPr lang="fr-FR" sz="1200" b="1" dirty="0">
                <a:solidFill>
                  <a:srgbClr val="FF0000"/>
                </a:solidFill>
              </a:rPr>
              <a:t>  rapides et TDC</a:t>
            </a:r>
            <a:endParaRPr lang="fr-FR" sz="1200" dirty="0"/>
          </a:p>
        </p:txBody>
      </p:sp>
      <p:sp>
        <p:nvSpPr>
          <p:cNvPr id="53" name="Rectangle à coins arrondis 52"/>
          <p:cNvSpPr/>
          <p:nvPr/>
        </p:nvSpPr>
        <p:spPr>
          <a:xfrm>
            <a:off x="148165" y="4371716"/>
            <a:ext cx="11903179" cy="241137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4" name="Image 5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84155" y="5211402"/>
            <a:ext cx="2287722" cy="1181391"/>
          </a:xfrm>
          <a:prstGeom prst="rect">
            <a:avLst/>
          </a:prstGeom>
        </p:spPr>
      </p:pic>
      <p:sp>
        <p:nvSpPr>
          <p:cNvPr id="55" name="Rectangle à coins arrondis 54"/>
          <p:cNvSpPr/>
          <p:nvPr/>
        </p:nvSpPr>
        <p:spPr>
          <a:xfrm>
            <a:off x="510185" y="4519147"/>
            <a:ext cx="2450552" cy="358397"/>
          </a:xfrm>
          <a:prstGeom prst="roundRect">
            <a:avLst/>
          </a:prstGeom>
          <a:solidFill>
            <a:srgbClr val="004973"/>
          </a:solidFill>
          <a:ln>
            <a:solidFill>
              <a:srgbClr val="0049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200" dirty="0"/>
              <a:t>Croissance diamant CVD , dopage, caractérisation</a:t>
            </a: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 rotWithShape="1">
          <a:blip r:embed="rId11"/>
          <a:srcRect r="37778"/>
          <a:stretch/>
        </p:blipFill>
        <p:spPr>
          <a:xfrm>
            <a:off x="2287176" y="4890044"/>
            <a:ext cx="1114786" cy="839684"/>
          </a:xfrm>
          <a:prstGeom prst="rect">
            <a:avLst/>
          </a:prstGeom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77122" y="5150030"/>
            <a:ext cx="986101" cy="760901"/>
          </a:xfrm>
          <a:prstGeom prst="rect">
            <a:avLst/>
          </a:prstGeom>
        </p:spPr>
      </p:pic>
      <p:sp>
        <p:nvSpPr>
          <p:cNvPr id="64" name="ZoneTexte 63"/>
          <p:cNvSpPr txBox="1"/>
          <p:nvPr/>
        </p:nvSpPr>
        <p:spPr>
          <a:xfrm>
            <a:off x="1879904" y="6381952"/>
            <a:ext cx="1495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 err="1"/>
              <a:t>electron</a:t>
            </a:r>
            <a:r>
              <a:rPr lang="fr-FR" sz="800" dirty="0"/>
              <a:t> </a:t>
            </a:r>
            <a:r>
              <a:rPr lang="fr-FR" sz="800" dirty="0" err="1"/>
              <a:t>Beam</a:t>
            </a:r>
            <a:r>
              <a:rPr lang="fr-FR" sz="800" dirty="0"/>
              <a:t> </a:t>
            </a:r>
            <a:r>
              <a:rPr lang="fr-FR" sz="800" dirty="0" err="1"/>
              <a:t>Induced</a:t>
            </a:r>
            <a:r>
              <a:rPr lang="fr-FR" sz="800" dirty="0"/>
              <a:t> </a:t>
            </a:r>
            <a:r>
              <a:rPr lang="fr-FR" sz="800" dirty="0" err="1"/>
              <a:t>Current</a:t>
            </a:r>
            <a:endParaRPr lang="fr-FR" sz="800" dirty="0"/>
          </a:p>
        </p:txBody>
      </p:sp>
      <p:pic>
        <p:nvPicPr>
          <p:cNvPr id="65" name="Image 6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0043" y="5809282"/>
            <a:ext cx="1114117" cy="636282"/>
          </a:xfrm>
          <a:prstGeom prst="rect">
            <a:avLst/>
          </a:prstGeom>
        </p:spPr>
      </p:pic>
      <p:sp>
        <p:nvSpPr>
          <p:cNvPr id="66" name="ZoneTexte 65"/>
          <p:cNvSpPr txBox="1"/>
          <p:nvPr/>
        </p:nvSpPr>
        <p:spPr>
          <a:xfrm>
            <a:off x="2315979" y="5661761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 dirty="0"/>
              <a:t>PN </a:t>
            </a:r>
            <a:r>
              <a:rPr lang="fr-FR" sz="800" dirty="0" err="1"/>
              <a:t>junction</a:t>
            </a:r>
            <a:endParaRPr lang="fr-FR" sz="800" dirty="0"/>
          </a:p>
        </p:txBody>
      </p:sp>
      <p:sp>
        <p:nvSpPr>
          <p:cNvPr id="69" name="ZoneTexte 68"/>
          <p:cNvSpPr txBox="1"/>
          <p:nvPr/>
        </p:nvSpPr>
        <p:spPr>
          <a:xfrm>
            <a:off x="267176" y="3679736"/>
            <a:ext cx="122356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tx2"/>
                </a:solidFill>
              </a:rPr>
              <a:t>Développement de détecteurs diamants innovants :</a:t>
            </a:r>
          </a:p>
          <a:p>
            <a:endParaRPr lang="fr-FR" sz="300" b="1" dirty="0">
              <a:solidFill>
                <a:schemeClr val="tx2"/>
              </a:solidFill>
            </a:endParaRPr>
          </a:p>
          <a:p>
            <a:r>
              <a:rPr lang="fr-FR" sz="1200" b="1" dirty="0">
                <a:solidFill>
                  <a:schemeClr val="tx2"/>
                </a:solidFill>
              </a:rPr>
              <a:t>Croissance diamant +  implantation d’ions + développements en électronique  (fast </a:t>
            </a:r>
            <a:r>
              <a:rPr lang="fr-FR" sz="1200" b="1" dirty="0" err="1">
                <a:solidFill>
                  <a:schemeClr val="tx2"/>
                </a:solidFill>
              </a:rPr>
              <a:t>preamplifier</a:t>
            </a:r>
            <a:r>
              <a:rPr lang="fr-FR" sz="1200" b="1" dirty="0">
                <a:solidFill>
                  <a:schemeClr val="tx2"/>
                </a:solidFill>
              </a:rPr>
              <a:t>, QDC, TDC, ASIC et discrète) + assemblage détecteurs  + accès aux facilités d’irradiation</a:t>
            </a:r>
          </a:p>
        </p:txBody>
      </p:sp>
      <p:sp>
        <p:nvSpPr>
          <p:cNvPr id="70" name="Rectangle à coins arrondis 69"/>
          <p:cNvSpPr/>
          <p:nvPr/>
        </p:nvSpPr>
        <p:spPr>
          <a:xfrm>
            <a:off x="249924" y="3708107"/>
            <a:ext cx="11818089" cy="558196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6037559" y="6504447"/>
            <a:ext cx="4098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Electronique FE (discrète </a:t>
            </a:r>
            <a:r>
              <a:rPr lang="fr-FR" sz="1200" dirty="0">
                <a:solidFill>
                  <a:srgbClr val="FF0000"/>
                </a:solidFill>
                <a:highlight>
                  <a:srgbClr val="FFFF00"/>
                </a:highlight>
              </a:rPr>
              <a:t>&amp; ASIC CMOS 130 nm</a:t>
            </a:r>
            <a:r>
              <a:rPr lang="fr-FR" sz="1200" dirty="0">
                <a:solidFill>
                  <a:srgbClr val="FF0000"/>
                </a:solidFill>
              </a:rPr>
              <a:t>) + système ACQ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14"/>
          <a:srcRect l="491" t="11963" r="87322" b="22514"/>
          <a:stretch/>
        </p:blipFill>
        <p:spPr>
          <a:xfrm>
            <a:off x="4660190" y="5670028"/>
            <a:ext cx="1141945" cy="107454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451018" y="4900294"/>
            <a:ext cx="25971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>
                <a:solidFill>
                  <a:srgbClr val="FF0000"/>
                </a:solidFill>
              </a:rPr>
              <a:t>Utilisation comme chambre d’ionisation solide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346668" y="5519824"/>
            <a:ext cx="1120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</a:rPr>
              <a:t>Métallisation pleine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3330881" y="5635240"/>
            <a:ext cx="78739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</a:rPr>
              <a:t>ou par pistes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7F60E4D-10AF-4F10-BA45-1271990A506A}"/>
              </a:ext>
            </a:extLst>
          </p:cNvPr>
          <p:cNvSpPr txBox="1"/>
          <p:nvPr/>
        </p:nvSpPr>
        <p:spPr>
          <a:xfrm>
            <a:off x="7042085" y="6261537"/>
            <a:ext cx="3162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</a:rPr>
              <a:t>R&amp;T DIAMASIC voir talk F. </a:t>
            </a:r>
            <a:r>
              <a:rPr lang="fr-FR" sz="1200" dirty="0" err="1">
                <a:highlight>
                  <a:srgbClr val="FFFF00"/>
                </a:highlight>
              </a:rPr>
              <a:t>Rarbi</a:t>
            </a:r>
            <a:r>
              <a:rPr lang="fr-FR" sz="1200" dirty="0">
                <a:highlight>
                  <a:srgbClr val="FFFF00"/>
                </a:highlight>
              </a:rPr>
              <a:t> LPSC –LPC Caen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204C6-C7A4-419C-ABCC-DADE60110DE7}"/>
              </a:ext>
            </a:extLst>
          </p:cNvPr>
          <p:cNvSpPr/>
          <p:nvPr/>
        </p:nvSpPr>
        <p:spPr>
          <a:xfrm>
            <a:off x="338086" y="6525589"/>
            <a:ext cx="28195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chemeClr val="accent5">
                    <a:lumMod val="75000"/>
                  </a:schemeClr>
                </a:solidFill>
              </a:rPr>
              <a:t>NIMS -AIST- Institut Néel – LSPM-</a:t>
            </a:r>
            <a:r>
              <a:rPr lang="fr-FR" sz="1200" dirty="0" err="1">
                <a:solidFill>
                  <a:schemeClr val="accent5">
                    <a:lumMod val="75000"/>
                  </a:schemeClr>
                </a:solidFill>
              </a:rPr>
              <a:t>DiamFab</a:t>
            </a:r>
            <a:endParaRPr lang="fr-FR" sz="1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41466E-D29D-45F6-820C-9E217566EC64}"/>
              </a:ext>
            </a:extLst>
          </p:cNvPr>
          <p:cNvSpPr/>
          <p:nvPr/>
        </p:nvSpPr>
        <p:spPr>
          <a:xfrm>
            <a:off x="3329111" y="5766713"/>
            <a:ext cx="15101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chemeClr val="accent5">
                    <a:lumMod val="75000"/>
                  </a:schemeClr>
                </a:solidFill>
              </a:rPr>
              <a:t>KEK – LPSC  NANOFAB Néel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80DA483-2F01-4B93-BD2E-2F7BA8F4008B}"/>
              </a:ext>
            </a:extLst>
          </p:cNvPr>
          <p:cNvSpPr txBox="1"/>
          <p:nvPr/>
        </p:nvSpPr>
        <p:spPr>
          <a:xfrm>
            <a:off x="6096000" y="5884297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5">
                    <a:lumMod val="75000"/>
                  </a:schemeClr>
                </a:solidFill>
              </a:rPr>
              <a:t>LPSC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0E2536E-66A0-4FC8-8A99-44DA1FA200BB}"/>
              </a:ext>
            </a:extLst>
          </p:cNvPr>
          <p:cNvSpPr txBox="1"/>
          <p:nvPr/>
        </p:nvSpPr>
        <p:spPr>
          <a:xfrm>
            <a:off x="10118634" y="6392793"/>
            <a:ext cx="1846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5">
                    <a:lumMod val="75000"/>
                  </a:schemeClr>
                </a:solidFill>
              </a:rPr>
              <a:t>LPSC-SUBATECH ARRONAX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FCE7F18-4E95-4198-8DC5-180874B44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36B860BF-85FB-4128-B8BB-A04E2E91C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20" name="Espace réservé du numéro de diapositive 19">
            <a:extLst>
              <a:ext uri="{FF2B5EF4-FFF2-40B4-BE49-F238E27FC236}">
                <a16:creationId xmlns:a16="http://schemas.microsoft.com/office/drawing/2014/main" id="{8F0EE53F-55C3-43AC-88E2-C6D7322E9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</a:t>
            </a:fld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BA363C5-BA12-409B-93BF-2C528470466D}"/>
              </a:ext>
            </a:extLst>
          </p:cNvPr>
          <p:cNvSpPr/>
          <p:nvPr/>
        </p:nvSpPr>
        <p:spPr>
          <a:xfrm>
            <a:off x="3896700" y="964855"/>
            <a:ext cx="3926514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rgbClr val="004973"/>
                </a:solidFill>
              </a:rPr>
              <a:t>Monitorage faisceau en radiothérapies</a:t>
            </a:r>
          </a:p>
          <a:p>
            <a:r>
              <a:rPr lang="fr-FR" sz="1600" b="1" dirty="0">
                <a:solidFill>
                  <a:srgbClr val="004973"/>
                </a:solidFill>
                <a:latin typeface="Calibri" panose="020F0502020204030204"/>
              </a:rPr>
              <a:t> </a:t>
            </a:r>
            <a:endParaRPr lang="fr-FR" sz="1600" dirty="0">
              <a:solidFill>
                <a:srgbClr val="004973"/>
              </a:solidFill>
              <a:latin typeface="Calibri" panose="020F0502020204030204"/>
            </a:endParaRP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  <a:sym typeface="Wingdings" panose="05000000000000000000" pitchFamily="2" charset="2"/>
              </a:rPr>
              <a:t>Position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  <a:sym typeface="Wingdings" panose="05000000000000000000" pitchFamily="2" charset="2"/>
              </a:rPr>
              <a:t>Etiquetage temporel</a:t>
            </a:r>
          </a:p>
          <a:p>
            <a:pPr marL="742950" lvl="1" indent="-285750">
              <a:buFont typeface="Wingdings" panose="05000000000000000000" pitchFamily="2" charset="2"/>
              <a:buChar char="à"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  <a:sym typeface="Wingdings" panose="05000000000000000000" pitchFamily="2" charset="2"/>
              </a:rPr>
              <a:t>Comptage</a:t>
            </a:r>
            <a:endParaRPr lang="fr-FR" sz="1600" dirty="0">
              <a:solidFill>
                <a:srgbClr val="004973"/>
              </a:solidFill>
              <a:latin typeface="Calibri" panose="020F0502020204030204"/>
            </a:endParaRPr>
          </a:p>
        </p:txBody>
      </p:sp>
      <p:sp>
        <p:nvSpPr>
          <p:cNvPr id="58" name="ZoneTexte 53">
            <a:extLst>
              <a:ext uri="{FF2B5EF4-FFF2-40B4-BE49-F238E27FC236}">
                <a16:creationId xmlns:a16="http://schemas.microsoft.com/office/drawing/2014/main" id="{4D1F8AF1-9F4E-4CB6-AE2D-E95B5E3D66F3}"/>
              </a:ext>
            </a:extLst>
          </p:cNvPr>
          <p:cNvSpPr txBox="1"/>
          <p:nvPr/>
        </p:nvSpPr>
        <p:spPr>
          <a:xfrm>
            <a:off x="8113585" y="869793"/>
            <a:ext cx="404163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rgbClr val="004973"/>
                </a:solidFill>
                <a:latin typeface="Calibri" panose="020F0502020204030204"/>
              </a:rPr>
              <a:t>Particules alpha, neutron, particules à faible parcours</a:t>
            </a:r>
          </a:p>
          <a:p>
            <a:pPr>
              <a:defRPr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</a:rPr>
              <a:t>Grands dépôts d’énergie sur faible distance ~</a:t>
            </a:r>
            <a:r>
              <a:rPr lang="fr-FR" sz="1600" dirty="0" err="1">
                <a:solidFill>
                  <a:srgbClr val="004973"/>
                </a:solidFill>
                <a:latin typeface="Calibri" panose="020F0502020204030204"/>
              </a:rPr>
              <a:t>qq</a:t>
            </a:r>
            <a:r>
              <a:rPr lang="fr-FR" sz="1600" dirty="0">
                <a:solidFill>
                  <a:srgbClr val="004973"/>
                </a:solidFill>
                <a:latin typeface="Calibri" panose="020F0502020204030204"/>
              </a:rPr>
              <a:t> µm</a:t>
            </a:r>
          </a:p>
          <a:p>
            <a:pPr>
              <a:defRPr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</a:rPr>
              <a:t>Identification avec </a:t>
            </a:r>
          </a:p>
          <a:p>
            <a:pPr marL="742950" lvl="1" indent="-285750">
              <a:buFont typeface="Calibri" panose="020F0502020204030204" pitchFamily="34" charset="0"/>
              <a:buChar char="→"/>
              <a:defRPr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</a:rPr>
              <a:t>la charge,</a:t>
            </a:r>
          </a:p>
          <a:p>
            <a:pPr marL="742950" lvl="1" indent="-285750">
              <a:buFont typeface="Calibri" panose="020F0502020204030204" pitchFamily="34" charset="0"/>
              <a:buChar char="→"/>
              <a:defRPr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</a:rPr>
              <a:t>la masse, </a:t>
            </a:r>
          </a:p>
          <a:p>
            <a:pPr marL="742950" lvl="1" indent="-285750">
              <a:buFont typeface="Calibri" panose="020F0502020204030204" pitchFamily="34" charset="0"/>
              <a:buChar char="→"/>
              <a:defRPr/>
            </a:pPr>
            <a:r>
              <a:rPr lang="fr-FR" sz="1600" dirty="0">
                <a:solidFill>
                  <a:srgbClr val="004973"/>
                </a:solidFill>
                <a:latin typeface="Calibri" panose="020F0502020204030204"/>
              </a:rPr>
              <a:t>l’énergie cinétique </a:t>
            </a:r>
            <a:endParaRPr lang="fr-FR" sz="1600" dirty="0">
              <a:solidFill>
                <a:srgbClr val="004973"/>
              </a:solidFill>
              <a:latin typeface="Calibri" panose="020F0502020204030204"/>
              <a:sym typeface="Wingdings" panose="05000000000000000000" pitchFamily="2" charset="2"/>
            </a:endParaRPr>
          </a:p>
          <a:p>
            <a:pPr lvl="1">
              <a:defRPr/>
            </a:pPr>
            <a:endParaRPr lang="fr-FR" i="1" dirty="0">
              <a:solidFill>
                <a:srgbClr val="004973"/>
              </a:solidFill>
              <a:latin typeface="Calibri" panose="020F0502020204030204"/>
            </a:endParaRPr>
          </a:p>
        </p:txBody>
      </p:sp>
      <p:pic>
        <p:nvPicPr>
          <p:cNvPr id="59" name="Image 58">
            <a:extLst>
              <a:ext uri="{FF2B5EF4-FFF2-40B4-BE49-F238E27FC236}">
                <a16:creationId xmlns:a16="http://schemas.microsoft.com/office/drawing/2014/main" id="{C55B063D-C7DB-4242-9207-5CEC486FBCA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5182" y="3016705"/>
            <a:ext cx="484172" cy="451697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0AF99C49-C732-4AE2-955A-9F8EAA3A91F6}"/>
              </a:ext>
            </a:extLst>
          </p:cNvPr>
          <p:cNvGrpSpPr/>
          <p:nvPr/>
        </p:nvGrpSpPr>
        <p:grpSpPr>
          <a:xfrm>
            <a:off x="3342554" y="6254354"/>
            <a:ext cx="1946896" cy="467859"/>
            <a:chOff x="3342554" y="6254354"/>
            <a:chExt cx="1946896" cy="4678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4B38B54-FB6F-4224-96AB-D5FC068D0CCE}"/>
                </a:ext>
              </a:extLst>
            </p:cNvPr>
            <p:cNvSpPr/>
            <p:nvPr/>
          </p:nvSpPr>
          <p:spPr>
            <a:xfrm>
              <a:off x="3378901" y="6537547"/>
              <a:ext cx="1910549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600" dirty="0">
                  <a:hlinkClick r:id="rId16"/>
                </a:rPr>
                <a:t>https://indico.in2p3.fr/event/22321/</a:t>
              </a:r>
              <a:endParaRPr lang="fr-FR" sz="6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9FCB991-2678-4E27-A080-E25104704D87}"/>
                </a:ext>
              </a:extLst>
            </p:cNvPr>
            <p:cNvSpPr txBox="1"/>
            <p:nvPr/>
          </p:nvSpPr>
          <p:spPr>
            <a:xfrm>
              <a:off x="3342554" y="6254354"/>
              <a:ext cx="15031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/>
                <a:t>J-F </a:t>
              </a:r>
              <a:r>
                <a:rPr lang="fr-FR" sz="800" dirty="0" err="1"/>
                <a:t>Muraz</a:t>
              </a:r>
              <a:r>
                <a:rPr lang="fr-FR" sz="800" dirty="0"/>
                <a:t> Journées détecteurs 31 Mai – 1</a:t>
              </a:r>
              <a:r>
                <a:rPr lang="fr-FR" sz="800" baseline="30000" dirty="0"/>
                <a:t>er</a:t>
              </a:r>
              <a:r>
                <a:rPr lang="fr-FR" sz="800" dirty="0"/>
                <a:t> Juin </a:t>
              </a:r>
              <a:r>
                <a:rPr lang="fr-FR" sz="800" dirty="0" err="1"/>
                <a:t>IJClab</a:t>
              </a:r>
              <a:endParaRPr lang="fr-FR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89138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961" y="4671768"/>
            <a:ext cx="3005588" cy="18899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46" y="727994"/>
            <a:ext cx="5009709" cy="2388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8" y="899371"/>
            <a:ext cx="2812962" cy="2109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13" y="899371"/>
            <a:ext cx="2832852" cy="2124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5" y="3302693"/>
            <a:ext cx="3834100" cy="2875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700" y="570425"/>
            <a:ext cx="830855" cy="722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04/10/21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20</a:t>
            </a:fld>
            <a:endParaRPr lang="fr-FR"/>
          </a:p>
        </p:txBody>
      </p:sp>
      <p:grpSp>
        <p:nvGrpSpPr>
          <p:cNvPr id="19" name="Groupe 18"/>
          <p:cNvGrpSpPr/>
          <p:nvPr/>
        </p:nvGrpSpPr>
        <p:grpSpPr>
          <a:xfrm>
            <a:off x="4177302" y="3090624"/>
            <a:ext cx="3280982" cy="1599555"/>
            <a:chOff x="4189128" y="3519083"/>
            <a:chExt cx="3280982" cy="1599555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8"/>
            <a:srcRect t="13257"/>
            <a:stretch/>
          </p:blipFill>
          <p:spPr>
            <a:xfrm>
              <a:off x="4189128" y="3519083"/>
              <a:ext cx="3280982" cy="159955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621095" y="3554461"/>
              <a:ext cx="1196698" cy="10438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4627046" y="4066212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σ</a:t>
              </a:r>
              <a:r>
                <a:rPr lang="fr-FR" dirty="0"/>
                <a:t>/µ = 1.5%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249760" y="3632022"/>
              <a:ext cx="1202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σ</a:t>
              </a:r>
              <a:r>
                <a:rPr lang="fr-FR" dirty="0"/>
                <a:t>/µ = 1.6%</a:t>
              </a:r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6021964" y="5422414"/>
            <a:ext cx="97860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fr-FR" dirty="0">
                <a:solidFill>
                  <a:srgbClr val="FF0000"/>
                </a:solidFill>
              </a:rPr>
              <a:t>=9.5 </a:t>
            </a:r>
            <a:r>
              <a:rPr lang="fr-FR" dirty="0" err="1">
                <a:solidFill>
                  <a:srgbClr val="FF0000"/>
                </a:solidFill>
              </a:rPr>
              <a:t>ps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508548" y="4062427"/>
            <a:ext cx="13890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FF A=86, E=86 MeV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6400505" y="3993037"/>
            <a:ext cx="158361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FF A=98, E=100 MeV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4586418" y="4794662"/>
            <a:ext cx="15095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FF A=98, E=90 MeV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1C395CEF-BCFB-43D1-A6CF-300294767926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B227EB-3102-4E0E-AF01-99298B6BB97D}"/>
              </a:ext>
            </a:extLst>
          </p:cNvPr>
          <p:cNvSpPr txBox="1"/>
          <p:nvPr/>
        </p:nvSpPr>
        <p:spPr>
          <a:xfrm>
            <a:off x="833566" y="-22923"/>
            <a:ext cx="92134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WP3 : Conception d’un télescope monolithique diamant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BED6AC0-CF15-4638-B104-3E3F106B32E0}"/>
              </a:ext>
            </a:extLst>
          </p:cNvPr>
          <p:cNvSpPr txBox="1"/>
          <p:nvPr/>
        </p:nvSpPr>
        <p:spPr>
          <a:xfrm>
            <a:off x="1987455" y="6510610"/>
            <a:ext cx="7528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ML Gallin-Martel et al, Front. Phys., 20 </a:t>
            </a:r>
            <a:r>
              <a:rPr lang="fr-FR" sz="1400" dirty="0" err="1"/>
              <a:t>September</a:t>
            </a:r>
            <a:r>
              <a:rPr lang="fr-FR" sz="1400" dirty="0"/>
              <a:t> 2021 | </a:t>
            </a:r>
            <a:r>
              <a:rPr lang="fr-FR" sz="1400" dirty="0">
                <a:hlinkClick r:id="rId9"/>
              </a:rPr>
              <a:t>https://doi.org/10.3389/fphy.2021.732730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23" y="3223650"/>
            <a:ext cx="3883690" cy="29127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6780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15F8EB7D-8AF2-4D78-A369-F36DF2376738}"/>
              </a:ext>
            </a:extLst>
          </p:cNvPr>
          <p:cNvGrpSpPr/>
          <p:nvPr/>
        </p:nvGrpSpPr>
        <p:grpSpPr>
          <a:xfrm>
            <a:off x="4334541" y="3195348"/>
            <a:ext cx="3192382" cy="3315262"/>
            <a:chOff x="4334541" y="3195348"/>
            <a:chExt cx="3192382" cy="3315262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E61055E7-5B9C-4C80-942D-E11A4F1B7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379" t="4884" r="6022"/>
            <a:stretch/>
          </p:blipFill>
          <p:spPr>
            <a:xfrm>
              <a:off x="4334541" y="3195348"/>
              <a:ext cx="3192382" cy="331526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11B578-B8DC-4842-9AD6-F8AD8DDE4ACD}"/>
                </a:ext>
              </a:extLst>
            </p:cNvPr>
            <p:cNvSpPr/>
            <p:nvPr/>
          </p:nvSpPr>
          <p:spPr>
            <a:xfrm>
              <a:off x="4996873" y="3429000"/>
              <a:ext cx="932872" cy="163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46" y="727994"/>
            <a:ext cx="5009709" cy="2388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8" y="899371"/>
            <a:ext cx="2812962" cy="2109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13" y="899371"/>
            <a:ext cx="2832852" cy="2124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23" y="3223650"/>
            <a:ext cx="3883690" cy="29127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45" y="3302693"/>
            <a:ext cx="3834100" cy="2875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700" y="570425"/>
            <a:ext cx="830855" cy="722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04/10/21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21</a:t>
            </a:fld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1C395CEF-BCFB-43D1-A6CF-300294767926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B227EB-3102-4E0E-AF01-99298B6BB97D}"/>
              </a:ext>
            </a:extLst>
          </p:cNvPr>
          <p:cNvSpPr txBox="1"/>
          <p:nvPr/>
        </p:nvSpPr>
        <p:spPr>
          <a:xfrm>
            <a:off x="833566" y="-22923"/>
            <a:ext cx="92134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WP3 : Conception d’un télescope monolithique diamant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BED6AC0-CF15-4638-B104-3E3F106B32E0}"/>
              </a:ext>
            </a:extLst>
          </p:cNvPr>
          <p:cNvSpPr txBox="1"/>
          <p:nvPr/>
        </p:nvSpPr>
        <p:spPr>
          <a:xfrm>
            <a:off x="1987455" y="6510610"/>
            <a:ext cx="7528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ML Gallin-Martel et al, Front. Phys., 20 </a:t>
            </a:r>
            <a:r>
              <a:rPr lang="fr-FR" sz="1400" dirty="0" err="1"/>
              <a:t>September</a:t>
            </a:r>
            <a:r>
              <a:rPr lang="fr-FR" sz="1400" dirty="0"/>
              <a:t> 2021 | </a:t>
            </a:r>
            <a:r>
              <a:rPr lang="fr-FR" sz="1400" dirty="0">
                <a:hlinkClick r:id="rId9"/>
              </a:rPr>
              <a:t>https://doi.org/10.3389/fphy.2021.732730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169129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846" y="727994"/>
            <a:ext cx="5009709" cy="238835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8" y="899371"/>
            <a:ext cx="2812962" cy="21097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413" y="899371"/>
            <a:ext cx="2832852" cy="2124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700" y="570425"/>
            <a:ext cx="830855" cy="7226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04/10/21</a:t>
            </a: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22</a:t>
            </a:fld>
            <a:endParaRPr lang="fr-FR"/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1C395CEF-BCFB-43D1-A6CF-300294767926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1B227EB-3102-4E0E-AF01-99298B6BB97D}"/>
              </a:ext>
            </a:extLst>
          </p:cNvPr>
          <p:cNvSpPr txBox="1"/>
          <p:nvPr/>
        </p:nvSpPr>
        <p:spPr>
          <a:xfrm>
            <a:off x="833566" y="-22923"/>
            <a:ext cx="92134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WP3 : Conception d’un télescope monolithique diamant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F82C607-FEE8-4FB3-A361-81B86FBC3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35" y="3376917"/>
            <a:ext cx="6473284" cy="2418242"/>
          </a:xfrm>
          <a:prstGeom prst="rect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F8550C1E-663E-4F14-BC1E-C30BC3D9BCE9}"/>
              </a:ext>
            </a:extLst>
          </p:cNvPr>
          <p:cNvGrpSpPr/>
          <p:nvPr/>
        </p:nvGrpSpPr>
        <p:grpSpPr>
          <a:xfrm>
            <a:off x="7645700" y="3088961"/>
            <a:ext cx="3901904" cy="3041045"/>
            <a:chOff x="2936826" y="858586"/>
            <a:chExt cx="2818083" cy="2141721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FBB3A97-D8B1-40D0-B7B1-3F442AFD9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6826" y="858586"/>
              <a:ext cx="2724827" cy="2141721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1B3E119-3295-4C45-AE18-250AC3AC6E6E}"/>
                </a:ext>
              </a:extLst>
            </p:cNvPr>
            <p:cNvSpPr txBox="1"/>
            <p:nvPr/>
          </p:nvSpPr>
          <p:spPr>
            <a:xfrm>
              <a:off x="5474966" y="2716012"/>
              <a:ext cx="279943" cy="2167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.V</a:t>
              </a:r>
              <a:r>
                <a:rPr lang="fr-FR" sz="1400" b="1" baseline="30000" dirty="0"/>
                <a:t>2</a:t>
              </a:r>
            </a:p>
          </p:txBody>
        </p:sp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E6245DD1-C2C2-4175-8F81-F197B3CB77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2" y="67977"/>
            <a:ext cx="833566" cy="41143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3575084-6474-400A-9BD2-112F6F6BE3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87" y="104149"/>
            <a:ext cx="1160758" cy="3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92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32" y="1388214"/>
            <a:ext cx="2842309" cy="106180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9" b="5498"/>
          <a:stretch/>
        </p:blipFill>
        <p:spPr bwMode="auto">
          <a:xfrm>
            <a:off x="6671880" y="2263523"/>
            <a:ext cx="1481520" cy="154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/>
          <p:cNvSpPr txBox="1"/>
          <p:nvPr/>
        </p:nvSpPr>
        <p:spPr>
          <a:xfrm>
            <a:off x="172325" y="4938568"/>
            <a:ext cx="5736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2"/>
                </a:solidFill>
              </a:rPr>
              <a:t>DiamFab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Institut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 err="1">
                <a:solidFill>
                  <a:schemeClr val="tx2"/>
                </a:solidFill>
              </a:rPr>
              <a:t>Néel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  <a:sym typeface="Wingdings" panose="05000000000000000000" pitchFamily="2" charset="2"/>
              </a:rPr>
              <a:t> </a:t>
            </a:r>
            <a:r>
              <a:rPr lang="en-US" sz="1600" dirty="0">
                <a:solidFill>
                  <a:schemeClr val="tx2"/>
                </a:solidFill>
              </a:rPr>
              <a:t>CVD process of a high quality epitaxial diamond layer with a good-controlled boron doping concentration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51" name="Rectangle à coins arrondis 50"/>
          <p:cNvSpPr/>
          <p:nvPr/>
        </p:nvSpPr>
        <p:spPr>
          <a:xfrm>
            <a:off x="89978" y="858090"/>
            <a:ext cx="5863376" cy="505956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Rectangle à coins arrondis 54"/>
          <p:cNvSpPr/>
          <p:nvPr/>
        </p:nvSpPr>
        <p:spPr>
          <a:xfrm>
            <a:off x="6280233" y="858090"/>
            <a:ext cx="5555379" cy="5059568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25" y="2621187"/>
            <a:ext cx="2935006" cy="1081188"/>
          </a:xfrm>
          <a:prstGeom prst="rect">
            <a:avLst/>
          </a:prstGeom>
        </p:spPr>
      </p:pic>
      <p:sp>
        <p:nvSpPr>
          <p:cNvPr id="60" name="Flèche droite 59"/>
          <p:cNvSpPr/>
          <p:nvPr/>
        </p:nvSpPr>
        <p:spPr>
          <a:xfrm>
            <a:off x="299232" y="4131716"/>
            <a:ext cx="521637" cy="25548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804121" y="4060752"/>
            <a:ext cx="497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Neutron </a:t>
            </a:r>
            <a:r>
              <a:rPr lang="fr-FR" dirty="0" err="1">
                <a:solidFill>
                  <a:srgbClr val="FF0000"/>
                </a:solidFill>
              </a:rPr>
              <a:t>detection</a:t>
            </a:r>
            <a:r>
              <a:rPr lang="fr-FR" dirty="0">
                <a:solidFill>
                  <a:srgbClr val="FF0000"/>
                </a:solidFill>
              </a:rPr>
              <a:t> + short range </a:t>
            </a:r>
            <a:r>
              <a:rPr lang="fr-FR" dirty="0" err="1">
                <a:solidFill>
                  <a:srgbClr val="FF0000"/>
                </a:solidFill>
              </a:rPr>
              <a:t>particle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detection</a:t>
            </a:r>
            <a:r>
              <a:rPr lang="fr-FR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462" y="849952"/>
            <a:ext cx="4521284" cy="1818577"/>
          </a:xfrm>
          <a:prstGeom prst="rect">
            <a:avLst/>
          </a:prstGeom>
        </p:spPr>
      </p:pic>
      <p:sp>
        <p:nvSpPr>
          <p:cNvPr id="63" name="ZoneTexte 62"/>
          <p:cNvSpPr txBox="1"/>
          <p:nvPr/>
        </p:nvSpPr>
        <p:spPr>
          <a:xfrm>
            <a:off x="6504278" y="3794762"/>
            <a:ext cx="2362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PN Junction </a:t>
            </a:r>
            <a:r>
              <a:rPr lang="fr-FR" dirty="0" err="1">
                <a:solidFill>
                  <a:srgbClr val="FF0000"/>
                </a:solidFill>
              </a:rPr>
              <a:t>from</a:t>
            </a:r>
            <a:r>
              <a:rPr lang="fr-FR" dirty="0">
                <a:solidFill>
                  <a:srgbClr val="FF0000"/>
                </a:solidFill>
              </a:rPr>
              <a:t> NIMS</a:t>
            </a:r>
          </a:p>
        </p:txBody>
      </p:sp>
      <p:sp>
        <p:nvSpPr>
          <p:cNvPr id="1025" name="ZoneTexte 1024"/>
          <p:cNvSpPr txBox="1"/>
          <p:nvPr/>
        </p:nvSpPr>
        <p:spPr>
          <a:xfrm>
            <a:off x="8163691" y="2491923"/>
            <a:ext cx="34656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tx2"/>
                </a:solidFill>
              </a:rPr>
              <a:t>Alpha </a:t>
            </a:r>
            <a:r>
              <a:rPr lang="fr-FR" sz="1600" dirty="0" err="1">
                <a:solidFill>
                  <a:schemeClr val="tx2"/>
                </a:solidFill>
              </a:rPr>
              <a:t>particle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>
                <a:solidFill>
                  <a:schemeClr val="tx2"/>
                </a:solidFill>
              </a:rPr>
              <a:t>detection</a:t>
            </a:r>
            <a:r>
              <a:rPr lang="fr-FR" sz="1600" dirty="0">
                <a:solidFill>
                  <a:schemeClr val="tx2"/>
                </a:solidFill>
              </a:rPr>
              <a:t> </a:t>
            </a:r>
            <a:r>
              <a:rPr lang="fr-FR" sz="1600" dirty="0" err="1">
                <a:solidFill>
                  <a:schemeClr val="tx2"/>
                </a:solidFill>
              </a:rPr>
              <a:t>done</a:t>
            </a:r>
            <a:r>
              <a:rPr lang="fr-FR" sz="1600" dirty="0">
                <a:solidFill>
                  <a:schemeClr val="tx2"/>
                </a:solidFill>
              </a:rPr>
              <a:t> at KEK ….</a:t>
            </a:r>
          </a:p>
        </p:txBody>
      </p:sp>
      <p:pic>
        <p:nvPicPr>
          <p:cNvPr id="1029" name="Image 10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750" y="2855972"/>
            <a:ext cx="1911590" cy="1358919"/>
          </a:xfrm>
          <a:prstGeom prst="rect">
            <a:avLst/>
          </a:prstGeom>
        </p:spPr>
      </p:pic>
      <p:sp>
        <p:nvSpPr>
          <p:cNvPr id="1028" name="ZoneTexte 1027"/>
          <p:cNvSpPr txBox="1"/>
          <p:nvPr/>
        </p:nvSpPr>
        <p:spPr>
          <a:xfrm>
            <a:off x="10242040" y="2969440"/>
            <a:ext cx="13019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/>
                </a:solidFill>
              </a:rPr>
              <a:t>… and LPSC </a:t>
            </a:r>
          </a:p>
          <a:p>
            <a:r>
              <a:rPr lang="fr-FR" dirty="0" err="1">
                <a:solidFill>
                  <a:schemeClr val="tx2"/>
                </a:solidFill>
              </a:rPr>
              <a:t>With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baseline="30000" dirty="0">
                <a:solidFill>
                  <a:schemeClr val="tx2"/>
                </a:solidFill>
              </a:rPr>
              <a:t>241</a:t>
            </a:r>
            <a:r>
              <a:rPr lang="fr-FR" dirty="0">
                <a:solidFill>
                  <a:schemeClr val="tx2"/>
                </a:solidFill>
              </a:rPr>
              <a:t>Am </a:t>
            </a:r>
          </a:p>
          <a:p>
            <a:r>
              <a:rPr lang="fr-FR" dirty="0">
                <a:solidFill>
                  <a:schemeClr val="tx2"/>
                </a:solidFill>
              </a:rPr>
              <a:t>5.5 MeV</a:t>
            </a:r>
          </a:p>
        </p:txBody>
      </p:sp>
      <p:sp>
        <p:nvSpPr>
          <p:cNvPr id="23" name="Rectangle 33"/>
          <p:cNvSpPr/>
          <p:nvPr/>
        </p:nvSpPr>
        <p:spPr>
          <a:xfrm>
            <a:off x="6441135" y="4360022"/>
            <a:ext cx="513647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5738" lvl="0"/>
            <a:r>
              <a:rPr lang="en-US" altLang="ja-JP" sz="1600" dirty="0">
                <a:solidFill>
                  <a:srgbClr val="44546A"/>
                </a:solidFill>
              </a:rPr>
              <a:t>NIMS, KEK </a:t>
            </a:r>
            <a:r>
              <a:rPr lang="en-US" altLang="ja-JP" sz="1600" dirty="0">
                <a:solidFill>
                  <a:srgbClr val="44546A"/>
                </a:solidFill>
                <a:sym typeface="Wingdings" panose="05000000000000000000" pitchFamily="2" charset="2"/>
              </a:rPr>
              <a:t> </a:t>
            </a:r>
            <a:r>
              <a:rPr lang="en-US" altLang="ja-JP" sz="1600" dirty="0">
                <a:solidFill>
                  <a:srgbClr val="44546A"/>
                </a:solidFill>
              </a:rPr>
              <a:t>pn (PIN) junction device formation by n- and p-type doping with high quality device processing combined with KEK radiation sensing technologies.</a:t>
            </a:r>
          </a:p>
          <a:p>
            <a:pPr marL="185738" lvl="0"/>
            <a:endParaRPr lang="fr-FR" altLang="ja-JP" sz="900" dirty="0">
              <a:solidFill>
                <a:srgbClr val="44546A"/>
              </a:solidFill>
            </a:endParaRP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2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High quality pin structure will be formed to detect alpha and beta particles with intrinsic electric field. 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3100980" y="1411476"/>
            <a:ext cx="2865506" cy="2141721"/>
            <a:chOff x="2936826" y="858586"/>
            <a:chExt cx="2865506" cy="2141721"/>
          </a:xfrm>
        </p:grpSpPr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36826" y="858586"/>
              <a:ext cx="2724827" cy="2141721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5465380" y="2708487"/>
              <a:ext cx="33695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b="1" dirty="0"/>
                <a:t>.V</a:t>
              </a:r>
              <a:r>
                <a:rPr lang="fr-FR" sz="1000" b="1" baseline="30000" dirty="0"/>
                <a:t>2</a:t>
              </a:r>
            </a:p>
          </p:txBody>
        </p:sp>
      </p:grp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23</a:t>
            </a:fld>
            <a:endParaRPr lang="fr-FR"/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71F4BB3-0EE7-4481-BAA9-A9C128C55372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11C62579-D65C-4015-83D5-ABD3696AFAC7}"/>
              </a:ext>
            </a:extLst>
          </p:cNvPr>
          <p:cNvSpPr txBox="1"/>
          <p:nvPr/>
        </p:nvSpPr>
        <p:spPr>
          <a:xfrm>
            <a:off x="833566" y="-22923"/>
            <a:ext cx="92134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WP3 : Conception d’un télescope monolithique diamant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A27595-708F-4EBC-B791-2AA0388F016D}"/>
              </a:ext>
            </a:extLst>
          </p:cNvPr>
          <p:cNvSpPr txBox="1"/>
          <p:nvPr/>
        </p:nvSpPr>
        <p:spPr>
          <a:xfrm>
            <a:off x="4877688" y="486610"/>
            <a:ext cx="250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TYL France Japon + JSPS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0F5E8E45-6A1C-496D-BC8A-F654038642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2" y="67977"/>
            <a:ext cx="833566" cy="411436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472EC486-21B9-4DFE-A82B-61267B5E6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87" y="104149"/>
            <a:ext cx="1160758" cy="31757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F7C2966-A589-4FAF-9190-C89BB2F258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7" b="22900"/>
          <a:stretch/>
        </p:blipFill>
        <p:spPr>
          <a:xfrm>
            <a:off x="3664590" y="6003204"/>
            <a:ext cx="1550687" cy="42665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E8720E0-F749-42A2-9778-AB24A3AF5C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960924"/>
            <a:ext cx="2369098" cy="32922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C835433-3CD5-4C14-9EC8-9124C25BDB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149" y="6001496"/>
            <a:ext cx="1077196" cy="284891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B26443BB-E48D-44FA-86CC-9035B15A5B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037" y="6057732"/>
            <a:ext cx="2579486" cy="35649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74265C10-ED3F-4E68-984E-D6DDE60639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20692" y="6024491"/>
            <a:ext cx="780356" cy="384081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E7E07C16-462F-49B0-B4EA-3BA32ED49C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56912" y="6074715"/>
            <a:ext cx="565831" cy="34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96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77" y="1166994"/>
            <a:ext cx="6114818" cy="338967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9E2D944-7A55-46D1-B9B5-98073D9A1C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67" y="4582478"/>
            <a:ext cx="6109125" cy="127717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9AA9E246-E818-4578-AD78-AA1FE887B779}"/>
              </a:ext>
            </a:extLst>
          </p:cNvPr>
          <p:cNvSpPr txBox="1"/>
          <p:nvPr/>
        </p:nvSpPr>
        <p:spPr>
          <a:xfrm>
            <a:off x="-120550" y="4566543"/>
            <a:ext cx="348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Etching process</a:t>
            </a: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/>
          <a:srcRect t="13316"/>
          <a:stretch/>
        </p:blipFill>
        <p:spPr>
          <a:xfrm>
            <a:off x="8000303" y="4655431"/>
            <a:ext cx="2571796" cy="170954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FD15200-7E6E-4081-A529-B5311FDBE9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5"/>
          <a:stretch/>
        </p:blipFill>
        <p:spPr>
          <a:xfrm>
            <a:off x="6974099" y="904172"/>
            <a:ext cx="4324998" cy="255133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2CAA2472-EE20-407A-AF29-A5F91D7AC6D2}"/>
              </a:ext>
            </a:extLst>
          </p:cNvPr>
          <p:cNvSpPr txBox="1"/>
          <p:nvPr/>
        </p:nvSpPr>
        <p:spPr>
          <a:xfrm>
            <a:off x="1318360" y="751134"/>
            <a:ext cx="348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SRIM simulations for </a:t>
            </a:r>
            <a:r>
              <a:rPr lang="el-GR" b="1" dirty="0">
                <a:solidFill>
                  <a:srgbClr val="FF0000"/>
                </a:solidFill>
              </a:rPr>
              <a:t>α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particles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72F7359-6576-4F53-ABDF-5ECF3B4D4043}"/>
              </a:ext>
            </a:extLst>
          </p:cNvPr>
          <p:cNvSpPr txBox="1"/>
          <p:nvPr/>
        </p:nvSpPr>
        <p:spPr>
          <a:xfrm>
            <a:off x="7524466" y="730558"/>
            <a:ext cx="348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First simple design </a:t>
            </a:r>
            <a:r>
              <a:rPr lang="fr-FR" b="1" dirty="0" err="1">
                <a:solidFill>
                  <a:srgbClr val="FF0000"/>
                </a:solidFill>
              </a:rPr>
              <a:t>scheme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56081FB-93A8-431B-B257-23F2C12B3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62" y="5265541"/>
            <a:ext cx="685124" cy="685124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0113EFCC-6B9E-4C2F-8609-890576C3FEC0}"/>
              </a:ext>
            </a:extLst>
          </p:cNvPr>
          <p:cNvSpPr txBox="1"/>
          <p:nvPr/>
        </p:nvSpPr>
        <p:spPr>
          <a:xfrm>
            <a:off x="1079167" y="5882630"/>
            <a:ext cx="7844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2A2E46"/>
                </a:solidFill>
              </a:rPr>
              <a:t>The start-up </a:t>
            </a:r>
            <a:r>
              <a:rPr lang="en-GB" dirty="0" err="1">
                <a:solidFill>
                  <a:srgbClr val="2A2E46"/>
                </a:solidFill>
              </a:rPr>
              <a:t>DiamFab</a:t>
            </a:r>
            <a:r>
              <a:rPr lang="en-GB" dirty="0">
                <a:solidFill>
                  <a:srgbClr val="2A2E46"/>
                </a:solidFill>
              </a:rPr>
              <a:t> from </a:t>
            </a:r>
            <a:r>
              <a:rPr lang="en-GB" dirty="0" err="1">
                <a:solidFill>
                  <a:srgbClr val="2A2E46"/>
                </a:solidFill>
              </a:rPr>
              <a:t>Institut</a:t>
            </a:r>
            <a:r>
              <a:rPr lang="en-GB" dirty="0">
                <a:solidFill>
                  <a:srgbClr val="2A2E46"/>
                </a:solidFill>
              </a:rPr>
              <a:t> </a:t>
            </a:r>
            <a:r>
              <a:rPr lang="en-GB" dirty="0" err="1">
                <a:solidFill>
                  <a:srgbClr val="2A2E46"/>
                </a:solidFill>
              </a:rPr>
              <a:t>Néel</a:t>
            </a:r>
            <a:r>
              <a:rPr lang="en-GB" dirty="0">
                <a:solidFill>
                  <a:srgbClr val="2A2E46"/>
                </a:solidFill>
              </a:rPr>
              <a:t> is in charge of the epitaxial growth.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844D4D9-253E-4691-A3EA-BC7535BC0A24}"/>
              </a:ext>
            </a:extLst>
          </p:cNvPr>
          <p:cNvSpPr txBox="1"/>
          <p:nvPr/>
        </p:nvSpPr>
        <p:spPr>
          <a:xfrm>
            <a:off x="4950100" y="1420529"/>
            <a:ext cx="1777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2A2E46">
                    <a:alpha val="50000"/>
                  </a:srgbClr>
                </a:solidFill>
              </a:rPr>
              <a:t>Alpha particle range in diamond : 11.8 µm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262" y="3481324"/>
            <a:ext cx="4206837" cy="983782"/>
          </a:xfrm>
          <a:prstGeom prst="rect">
            <a:avLst/>
          </a:prstGeom>
        </p:spPr>
      </p:pic>
      <p:sp>
        <p:nvSpPr>
          <p:cNvPr id="34" name="Rectangle à coins arrondis 33"/>
          <p:cNvSpPr/>
          <p:nvPr/>
        </p:nvSpPr>
        <p:spPr>
          <a:xfrm>
            <a:off x="93045" y="761012"/>
            <a:ext cx="11937695" cy="5595338"/>
          </a:xfrm>
          <a:prstGeom prst="round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24</a:t>
            </a:fld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73A23A35-AD35-4294-89BB-0891F14B078A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B007790-9601-4875-8B0A-E45B97302FCB}"/>
              </a:ext>
            </a:extLst>
          </p:cNvPr>
          <p:cNvSpPr txBox="1"/>
          <p:nvPr/>
        </p:nvSpPr>
        <p:spPr>
          <a:xfrm>
            <a:off x="833566" y="-22923"/>
            <a:ext cx="92134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WP3 : Conception d’un télescope monolithique diamant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AE34EAB-785F-46B7-B00E-927BD1D5193E}"/>
              </a:ext>
            </a:extLst>
          </p:cNvPr>
          <p:cNvSpPr txBox="1"/>
          <p:nvPr/>
        </p:nvSpPr>
        <p:spPr>
          <a:xfrm>
            <a:off x="6838357" y="4359797"/>
            <a:ext cx="519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>
                <a:solidFill>
                  <a:srgbClr val="FF0000"/>
                </a:solidFill>
              </a:rPr>
              <a:t>2021 printemps 1</a:t>
            </a:r>
            <a:r>
              <a:rPr lang="fr-FR" b="1" u="sng" baseline="30000" dirty="0">
                <a:solidFill>
                  <a:srgbClr val="FF0000"/>
                </a:solidFill>
              </a:rPr>
              <a:t>er</a:t>
            </a:r>
            <a:r>
              <a:rPr lang="fr-FR" b="1" u="sng" dirty="0">
                <a:solidFill>
                  <a:srgbClr val="FF0000"/>
                </a:solidFill>
              </a:rPr>
              <a:t> proto, </a:t>
            </a:r>
            <a:r>
              <a:rPr lang="fr-FR" b="1" dirty="0">
                <a:solidFill>
                  <a:srgbClr val="FF0000"/>
                </a:solidFill>
              </a:rPr>
              <a:t>2</a:t>
            </a:r>
            <a:r>
              <a:rPr lang="fr-FR" b="1" baseline="30000" dirty="0">
                <a:solidFill>
                  <a:srgbClr val="FF0000"/>
                </a:solidFill>
              </a:rPr>
              <a:t>nd</a:t>
            </a:r>
            <a:r>
              <a:rPr lang="fr-FR" b="1" dirty="0">
                <a:solidFill>
                  <a:srgbClr val="FF0000"/>
                </a:solidFill>
              </a:rPr>
              <a:t> en cours de fabrication</a:t>
            </a:r>
          </a:p>
        </p:txBody>
      </p:sp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6BFDFA6E-70AA-44F3-B256-171CD394D839}"/>
              </a:ext>
            </a:extLst>
          </p:cNvPr>
          <p:cNvCxnSpPr/>
          <p:nvPr/>
        </p:nvCxnSpPr>
        <p:spPr>
          <a:xfrm>
            <a:off x="7733017" y="4643648"/>
            <a:ext cx="730499" cy="526197"/>
          </a:xfrm>
          <a:prstGeom prst="bentConnector3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1D9E7FB8-D444-4DFE-A582-2E8D7E55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92" y="67977"/>
            <a:ext cx="833566" cy="411436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9FD1F31-9833-43E8-8913-DA3DBB574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587" y="104149"/>
            <a:ext cx="1160758" cy="3175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AF59CBB-979E-4E1D-BB98-0E9A19224AED}"/>
              </a:ext>
            </a:extLst>
          </p:cNvPr>
          <p:cNvSpPr txBox="1"/>
          <p:nvPr/>
        </p:nvSpPr>
        <p:spPr>
          <a:xfrm>
            <a:off x="5466329" y="2006572"/>
            <a:ext cx="107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Portier</a:t>
            </a:r>
          </a:p>
        </p:txBody>
      </p:sp>
    </p:spTree>
    <p:extLst>
      <p:ext uri="{BB962C8B-B14F-4D97-AF65-F5344CB8AC3E}">
        <p14:creationId xmlns:p14="http://schemas.microsoft.com/office/powerpoint/2010/main" val="1520774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>
            <a:extLst>
              <a:ext uri="{FF2B5EF4-FFF2-40B4-BE49-F238E27FC236}">
                <a16:creationId xmlns:a16="http://schemas.microsoft.com/office/drawing/2014/main" id="{90040BC4-5CE7-458E-95DE-82BFF310E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95" t="8030" r="51842" b="3746"/>
          <a:stretch/>
        </p:blipFill>
        <p:spPr>
          <a:xfrm>
            <a:off x="8632203" y="461593"/>
            <a:ext cx="3557550" cy="335595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FF558E6-200D-4B8F-BC6B-18F6267D64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19" t="7119" b="10940"/>
          <a:stretch/>
        </p:blipFill>
        <p:spPr>
          <a:xfrm>
            <a:off x="9225624" y="3866475"/>
            <a:ext cx="2828260" cy="290392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F4C4374-0441-4D8E-87CB-BBCE1E0A0B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04"/>
          <a:stretch/>
        </p:blipFill>
        <p:spPr>
          <a:xfrm>
            <a:off x="5940158" y="3391464"/>
            <a:ext cx="3251209" cy="32924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3566" y="-22923"/>
            <a:ext cx="92134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WP3 : Conception d’un télescope monolithique diamant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EEC01444-5959-48C0-AD45-B7634DD2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9C4B1D5F-8677-438E-9DAD-39A2E4AD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43291E89-AE12-4615-BFEB-BACA07456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34" y="1584210"/>
            <a:ext cx="5573789" cy="3090453"/>
          </a:xfrm>
          <a:prstGeom prst="rect">
            <a:avLst/>
          </a:prstGeom>
        </p:spPr>
      </p:pic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534DEDB3-DA7C-4EBC-A996-BD52F1CC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25</a:t>
            </a:fld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FB1D7D56-56D9-4F68-BDED-B758379B3091}"/>
              </a:ext>
            </a:extLst>
          </p:cNvPr>
          <p:cNvSpPr txBox="1"/>
          <p:nvPr/>
        </p:nvSpPr>
        <p:spPr>
          <a:xfrm>
            <a:off x="-18200" y="479214"/>
            <a:ext cx="8884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Développement d’un faisceau d’électrons résolu en temps (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ToF</a:t>
            </a: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2400" b="1" dirty="0" err="1">
                <a:solidFill>
                  <a:schemeClr val="accent5">
                    <a:lumMod val="75000"/>
                  </a:schemeClr>
                </a:solidFill>
              </a:rPr>
              <a:t>eBIC</a:t>
            </a:r>
            <a:r>
              <a:rPr lang="fr-FR" dirty="0"/>
              <a:t>)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8FF349E-6115-4C06-B3B2-B54146662B13}"/>
              </a:ext>
            </a:extLst>
          </p:cNvPr>
          <p:cNvSpPr txBox="1"/>
          <p:nvPr/>
        </p:nvSpPr>
        <p:spPr>
          <a:xfrm>
            <a:off x="6096000" y="1122373"/>
            <a:ext cx="2750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Caractérisation 2D des détecteurs</a:t>
            </a:r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1BBBDB6D-157A-4EA9-A8EC-7180A4854CD7}"/>
              </a:ext>
            </a:extLst>
          </p:cNvPr>
          <p:cNvSpPr/>
          <p:nvPr/>
        </p:nvSpPr>
        <p:spPr>
          <a:xfrm>
            <a:off x="8409538" y="1235100"/>
            <a:ext cx="659219" cy="3909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BAD8036-0F02-4C6A-809E-1AFC2EDF372D}"/>
              </a:ext>
            </a:extLst>
          </p:cNvPr>
          <p:cNvSpPr txBox="1"/>
          <p:nvPr/>
        </p:nvSpPr>
        <p:spPr>
          <a:xfrm>
            <a:off x="6489138" y="2340194"/>
            <a:ext cx="2544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5">
                    <a:lumMod val="75000"/>
                  </a:schemeClr>
                </a:solidFill>
              </a:rPr>
              <a:t>Etude des mobilités des porteurs de charges (E,T)</a:t>
            </a:r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60C677D9-55B7-4AC6-8B5E-00C440E2B8FA}"/>
              </a:ext>
            </a:extLst>
          </p:cNvPr>
          <p:cNvSpPr/>
          <p:nvPr/>
        </p:nvSpPr>
        <p:spPr>
          <a:xfrm rot="5400000">
            <a:off x="7415785" y="3061806"/>
            <a:ext cx="538514" cy="3133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F587514-D85D-4A4D-8DD2-98AE0EBA8FA6}"/>
              </a:ext>
            </a:extLst>
          </p:cNvPr>
          <p:cNvSpPr txBox="1"/>
          <p:nvPr/>
        </p:nvSpPr>
        <p:spPr>
          <a:xfrm>
            <a:off x="39000" y="873501"/>
            <a:ext cx="4985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eBIC</a:t>
            </a:r>
            <a:r>
              <a:rPr lang="fr-FR" dirty="0"/>
              <a:t> = </a:t>
            </a:r>
            <a:r>
              <a:rPr lang="fr-FR" dirty="0" err="1"/>
              <a:t>electron</a:t>
            </a:r>
            <a:r>
              <a:rPr lang="fr-FR" dirty="0"/>
              <a:t> Beam </a:t>
            </a:r>
            <a:r>
              <a:rPr lang="fr-FR" dirty="0" err="1"/>
              <a:t>Induce</a:t>
            </a:r>
            <a:r>
              <a:rPr lang="fr-FR" dirty="0"/>
              <a:t> </a:t>
            </a:r>
            <a:r>
              <a:rPr lang="fr-FR" dirty="0" err="1"/>
              <a:t>Current</a:t>
            </a:r>
            <a:r>
              <a:rPr lang="fr-FR" dirty="0"/>
              <a:t> - Institut Néel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DBFE3E35-A157-4DAA-A9F2-EB88586338B2}"/>
              </a:ext>
            </a:extLst>
          </p:cNvPr>
          <p:cNvSpPr txBox="1"/>
          <p:nvPr/>
        </p:nvSpPr>
        <p:spPr>
          <a:xfrm>
            <a:off x="228599" y="5308844"/>
            <a:ext cx="2743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Outil d’étude des phénomènes de polarisation dans le diamant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6DCAE78F-066B-4FD0-BE30-73652E5A2F4E}"/>
              </a:ext>
            </a:extLst>
          </p:cNvPr>
          <p:cNvSpPr txBox="1"/>
          <p:nvPr/>
        </p:nvSpPr>
        <p:spPr>
          <a:xfrm>
            <a:off x="3023724" y="5158393"/>
            <a:ext cx="2948188" cy="15696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/>
              <a:t>A. Portier et al</a:t>
            </a:r>
            <a:r>
              <a:rPr lang="fr-FR" sz="1600" dirty="0"/>
              <a:t>, oral présentation MRS 21, NDNC 21 (juin et sept)</a:t>
            </a:r>
          </a:p>
          <a:p>
            <a:endParaRPr lang="fr-FR" sz="1600" dirty="0"/>
          </a:p>
          <a:p>
            <a:r>
              <a:rPr lang="fr-FR" sz="1600" dirty="0"/>
              <a:t>Rédaction publication en cours pour soumission dans </a:t>
            </a:r>
            <a:r>
              <a:rPr lang="fr-FR" sz="1600" dirty="0" err="1"/>
              <a:t>Applied</a:t>
            </a:r>
            <a:r>
              <a:rPr lang="fr-FR" sz="1600" dirty="0"/>
              <a:t> </a:t>
            </a:r>
            <a:r>
              <a:rPr lang="fr-FR" sz="1600" dirty="0" err="1"/>
              <a:t>Physics</a:t>
            </a:r>
            <a:r>
              <a:rPr lang="fr-FR" sz="1600" dirty="0"/>
              <a:t> </a:t>
            </a:r>
            <a:r>
              <a:rPr lang="fr-FR" sz="1600" dirty="0" err="1"/>
              <a:t>Letters</a:t>
            </a:r>
            <a:r>
              <a:rPr lang="fr-FR" sz="1600" dirty="0"/>
              <a:t> fin 2021</a:t>
            </a:r>
          </a:p>
        </p:txBody>
      </p:sp>
      <p:sp>
        <p:nvSpPr>
          <p:cNvPr id="46" name="Flèche : angle droit 45">
            <a:extLst>
              <a:ext uri="{FF2B5EF4-FFF2-40B4-BE49-F238E27FC236}">
                <a16:creationId xmlns:a16="http://schemas.microsoft.com/office/drawing/2014/main" id="{DD574ADC-DD82-48DB-A78E-4B395E86F7CC}"/>
              </a:ext>
            </a:extLst>
          </p:cNvPr>
          <p:cNvSpPr/>
          <p:nvPr/>
        </p:nvSpPr>
        <p:spPr>
          <a:xfrm>
            <a:off x="5993323" y="1685653"/>
            <a:ext cx="503722" cy="6463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 : droite 46">
            <a:extLst>
              <a:ext uri="{FF2B5EF4-FFF2-40B4-BE49-F238E27FC236}">
                <a16:creationId xmlns:a16="http://schemas.microsoft.com/office/drawing/2014/main" id="{8FD7F1F8-CD1E-4615-994C-A6988C0646B4}"/>
              </a:ext>
            </a:extLst>
          </p:cNvPr>
          <p:cNvSpPr/>
          <p:nvPr/>
        </p:nvSpPr>
        <p:spPr>
          <a:xfrm>
            <a:off x="5977402" y="2443268"/>
            <a:ext cx="503722" cy="312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06F8CCA9-DDB1-4209-985C-035CE2713C78}"/>
              </a:ext>
            </a:extLst>
          </p:cNvPr>
          <p:cNvSpPr/>
          <p:nvPr/>
        </p:nvSpPr>
        <p:spPr>
          <a:xfrm>
            <a:off x="61810" y="1290851"/>
            <a:ext cx="5924766" cy="3591640"/>
          </a:xfrm>
          <a:prstGeom prst="roundRect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 : coins arrondis 48">
            <a:extLst>
              <a:ext uri="{FF2B5EF4-FFF2-40B4-BE49-F238E27FC236}">
                <a16:creationId xmlns:a16="http://schemas.microsoft.com/office/drawing/2014/main" id="{3F1EDBB1-9A1C-4891-8D37-759442BD4521}"/>
              </a:ext>
            </a:extLst>
          </p:cNvPr>
          <p:cNvSpPr/>
          <p:nvPr/>
        </p:nvSpPr>
        <p:spPr>
          <a:xfrm>
            <a:off x="5940158" y="1109846"/>
            <a:ext cx="2478156" cy="595020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 : coins arrondis 51">
            <a:extLst>
              <a:ext uri="{FF2B5EF4-FFF2-40B4-BE49-F238E27FC236}">
                <a16:creationId xmlns:a16="http://schemas.microsoft.com/office/drawing/2014/main" id="{24FC7AF0-26B3-4E0B-983C-C0B3C0A24A5E}"/>
              </a:ext>
            </a:extLst>
          </p:cNvPr>
          <p:cNvSpPr/>
          <p:nvPr/>
        </p:nvSpPr>
        <p:spPr>
          <a:xfrm>
            <a:off x="6493414" y="2326233"/>
            <a:ext cx="2478156" cy="595020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DB21A103-6CD0-4996-9258-3403CCFE885A}"/>
              </a:ext>
            </a:extLst>
          </p:cNvPr>
          <p:cNvSpPr/>
          <p:nvPr/>
        </p:nvSpPr>
        <p:spPr>
          <a:xfrm>
            <a:off x="0" y="5232463"/>
            <a:ext cx="2743200" cy="1200329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 : droite 54">
            <a:extLst>
              <a:ext uri="{FF2B5EF4-FFF2-40B4-BE49-F238E27FC236}">
                <a16:creationId xmlns:a16="http://schemas.microsoft.com/office/drawing/2014/main" id="{4209808D-6EB9-47A4-8C8B-AD66F8B226C2}"/>
              </a:ext>
            </a:extLst>
          </p:cNvPr>
          <p:cNvSpPr/>
          <p:nvPr/>
        </p:nvSpPr>
        <p:spPr>
          <a:xfrm rot="5400000">
            <a:off x="1114332" y="4979025"/>
            <a:ext cx="538514" cy="31334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CC274798-C8BB-4DB4-8B99-8E42C9973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2" y="67977"/>
            <a:ext cx="833566" cy="411436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80AD198A-91D0-4DF6-8FF4-2B4EF2FAC92A}"/>
              </a:ext>
            </a:extLst>
          </p:cNvPr>
          <p:cNvSpPr txBox="1"/>
          <p:nvPr/>
        </p:nvSpPr>
        <p:spPr>
          <a:xfrm>
            <a:off x="6605561" y="3536433"/>
            <a:ext cx="1071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Portier</a:t>
            </a:r>
          </a:p>
        </p:txBody>
      </p:sp>
    </p:spTree>
    <p:extLst>
      <p:ext uri="{BB962C8B-B14F-4D97-AF65-F5344CB8AC3E}">
        <p14:creationId xmlns:p14="http://schemas.microsoft.com/office/powerpoint/2010/main" val="3909071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3566" y="-22923"/>
            <a:ext cx="921348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WP3 : Conception d’un télescope monolithique diamant</a:t>
            </a: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EEC01444-5959-48C0-AD45-B7634DD2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23" name="Espace réservé du pied de page 22">
            <a:extLst>
              <a:ext uri="{FF2B5EF4-FFF2-40B4-BE49-F238E27FC236}">
                <a16:creationId xmlns:a16="http://schemas.microsoft.com/office/drawing/2014/main" id="{9C4B1D5F-8677-438E-9DAD-39A2E4ADE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534DEDB3-DA7C-4EBC-A996-BD52F1CCE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26</a:t>
            </a:fld>
            <a:endParaRPr lang="fr-FR"/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CC274798-C8BB-4DB4-8B99-8E42C997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" y="67977"/>
            <a:ext cx="833566" cy="41143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5D1E0BA3-5460-406D-A0BB-5E54FAE83A38}"/>
              </a:ext>
            </a:extLst>
          </p:cNvPr>
          <p:cNvSpPr txBox="1"/>
          <p:nvPr/>
        </p:nvSpPr>
        <p:spPr>
          <a:xfrm>
            <a:off x="292042" y="1306925"/>
            <a:ext cx="116387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Bilan 2020-2021 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1</a:t>
            </a:r>
            <a:r>
              <a:rPr lang="fr-FR" sz="2800" baseline="30000" dirty="0"/>
              <a:t>ère</a:t>
            </a:r>
            <a:r>
              <a:rPr lang="fr-FR" sz="2800" dirty="0"/>
              <a:t> croissance </a:t>
            </a:r>
            <a:r>
              <a:rPr lang="fr-FR" sz="2800" dirty="0" err="1"/>
              <a:t>épitaxique</a:t>
            </a:r>
            <a:r>
              <a:rPr lang="fr-FR" sz="2800" dirty="0"/>
              <a:t> sur substrat après dopage couche de contact</a:t>
            </a:r>
          </a:p>
          <a:p>
            <a:endParaRPr lang="fr-FR" sz="2800" dirty="0"/>
          </a:p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Objectifs fin 2021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1</a:t>
            </a:r>
            <a:r>
              <a:rPr lang="fr-FR" sz="2800" baseline="30000" dirty="0"/>
              <a:t>er </a:t>
            </a:r>
            <a:r>
              <a:rPr lang="fr-FR" sz="2800" dirty="0"/>
              <a:t>prototype ∆E-E sur diamant </a:t>
            </a:r>
            <a:r>
              <a:rPr lang="fr-FR" sz="2800" dirty="0" err="1"/>
              <a:t>sCVD</a:t>
            </a:r>
            <a:r>
              <a:rPr lang="fr-FR" sz="2800" dirty="0"/>
              <a:t> de E6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dirty="0"/>
              <a:t>caractérisation en </a:t>
            </a:r>
            <a:r>
              <a:rPr lang="fr-FR" sz="2800" dirty="0" err="1"/>
              <a:t>ToF</a:t>
            </a:r>
            <a:r>
              <a:rPr lang="fr-FR" sz="2800" dirty="0"/>
              <a:t> </a:t>
            </a:r>
            <a:r>
              <a:rPr lang="fr-FR" sz="2800" dirty="0" err="1"/>
              <a:t>eBIC</a:t>
            </a:r>
            <a:r>
              <a:rPr lang="fr-FR" sz="2800" dirty="0"/>
              <a:t> substrats diamant – publication</a:t>
            </a:r>
          </a:p>
          <a:p>
            <a:endParaRPr lang="fr-FR" sz="2800" dirty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1400" dirty="0"/>
          </a:p>
          <a:p>
            <a:r>
              <a:rPr lang="fr-FR" sz="2800" b="1" dirty="0">
                <a:solidFill>
                  <a:schemeClr val="accent5">
                    <a:lumMod val="75000"/>
                  </a:schemeClr>
                </a:solidFill>
              </a:rPr>
              <a:t>Objectifs 2022 : </a:t>
            </a:r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/>
              <a:t>test 1er prototype sur banc source alpha au LPSC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800" dirty="0"/>
              <a:t>2</a:t>
            </a:r>
            <a:r>
              <a:rPr lang="fr-FR" sz="2800" baseline="30000" dirty="0"/>
              <a:t>ème</a:t>
            </a:r>
            <a:r>
              <a:rPr lang="fr-FR" sz="2800" dirty="0"/>
              <a:t> prototype ? Publication – soutenance thèse A. Portier</a:t>
            </a:r>
          </a:p>
        </p:txBody>
      </p:sp>
    </p:spTree>
    <p:extLst>
      <p:ext uri="{BB962C8B-B14F-4D97-AF65-F5344CB8AC3E}">
        <p14:creationId xmlns:p14="http://schemas.microsoft.com/office/powerpoint/2010/main" val="2726614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3566" y="-22923"/>
            <a:ext cx="88419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WP4 : </a:t>
            </a:r>
            <a:r>
              <a:rPr lang="fr-FR" sz="3100">
                <a:solidFill>
                  <a:schemeClr val="bg1"/>
                </a:solidFill>
              </a:rPr>
              <a:t>Système de mesure </a:t>
            </a:r>
            <a:r>
              <a:rPr lang="fr-FR" sz="3100" dirty="0">
                <a:solidFill>
                  <a:schemeClr val="bg1"/>
                </a:solidFill>
              </a:rPr>
              <a:t>de temps de vol pour FIPPS</a:t>
            </a:r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6A7173A7-D032-4B27-AA5A-9A23F03D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08F4B3A-2E98-412C-B5E1-52B2384A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3498A7C9-C559-497F-BBBF-A846FEB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27</a:t>
            </a:fld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2C51DB5-065E-490D-B896-8C225624CA1E}"/>
              </a:ext>
            </a:extLst>
          </p:cNvPr>
          <p:cNvSpPr txBox="1"/>
          <p:nvPr/>
        </p:nvSpPr>
        <p:spPr>
          <a:xfrm>
            <a:off x="4041808" y="5010217"/>
            <a:ext cx="7528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ML Gallin-Martel et al, Front. Phys., 20 </a:t>
            </a:r>
            <a:r>
              <a:rPr lang="fr-FR" sz="1400" dirty="0" err="1"/>
              <a:t>September</a:t>
            </a:r>
            <a:r>
              <a:rPr lang="fr-FR" sz="1400" dirty="0"/>
              <a:t> 2021 | </a:t>
            </a:r>
            <a:r>
              <a:rPr lang="fr-FR" sz="1400" dirty="0">
                <a:hlinkClick r:id="rId2"/>
              </a:rPr>
              <a:t>https://doi.org/10.3389/fphy.2021.732730</a:t>
            </a:r>
            <a:endParaRPr lang="fr-FR" sz="1400" dirty="0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CF896DF-26E4-4E73-981E-C2D210365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964" y="1133861"/>
            <a:ext cx="7360871" cy="392008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289A26-4C2D-4DBC-A48A-4B85A4E8A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3" y="1027429"/>
            <a:ext cx="5410155" cy="319081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905B039-BA87-4496-83AB-EBF3FCACD5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" y="60260"/>
            <a:ext cx="549678" cy="478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CCFB113-E07E-4234-8D5E-853F5322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7273" y="5631778"/>
            <a:ext cx="714976" cy="35290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35D977C7-BFD4-4C4E-B1A8-FF8C906C5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37" y="5581803"/>
            <a:ext cx="1383763" cy="431213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15DBDFA8-DDE6-4484-A484-065E0850E1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32" t="14883" r="82645" b="75659"/>
          <a:stretch/>
        </p:blipFill>
        <p:spPr>
          <a:xfrm>
            <a:off x="1544560" y="5557270"/>
            <a:ext cx="1506606" cy="48028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11F9F3-2046-40A1-BE0A-F2006311E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9" y="5552928"/>
            <a:ext cx="549678" cy="478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9EE9ED-9B32-4EE1-86CD-37AD91581966}"/>
              </a:ext>
            </a:extLst>
          </p:cNvPr>
          <p:cNvSpPr txBox="1"/>
          <p:nvPr/>
        </p:nvSpPr>
        <p:spPr>
          <a:xfrm>
            <a:off x="6252503" y="5275594"/>
            <a:ext cx="4098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Tests diamants (</a:t>
            </a:r>
            <a:r>
              <a:rPr lang="fr-FR" dirty="0" err="1"/>
              <a:t>sCVD,pCVD</a:t>
            </a:r>
            <a:r>
              <a:rPr lang="fr-FR" dirty="0"/>
              <a:t> et DOI !) + </a:t>
            </a:r>
            <a:r>
              <a:rPr lang="fr-FR" dirty="0" err="1"/>
              <a:t>SiC</a:t>
            </a:r>
            <a:endParaRPr lang="fr-FR" dirty="0"/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62A4063-2D8C-4F9F-9F64-03AF2A572598}"/>
              </a:ext>
            </a:extLst>
          </p:cNvPr>
          <p:cNvSpPr txBox="1"/>
          <p:nvPr/>
        </p:nvSpPr>
        <p:spPr>
          <a:xfrm>
            <a:off x="1097280" y="17132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3CCD12A-D702-418D-8DAB-46121F9A58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85" y="5252420"/>
            <a:ext cx="1357563" cy="53954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9A6B915-44E6-45FE-8CAC-FBFB3D46128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191" t="33270" r="30838" b="35291"/>
          <a:stretch/>
        </p:blipFill>
        <p:spPr>
          <a:xfrm>
            <a:off x="10456077" y="5802252"/>
            <a:ext cx="704498" cy="55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757" y="1073715"/>
            <a:ext cx="3223762" cy="144895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459CC71-BE93-46F6-A17A-8DF3675527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9" t="5299" r="7401" b="13242"/>
          <a:stretch/>
        </p:blipFill>
        <p:spPr>
          <a:xfrm>
            <a:off x="62526" y="2298933"/>
            <a:ext cx="2787714" cy="15233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833566" y="-22923"/>
            <a:ext cx="8841972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WP4 : </a:t>
            </a:r>
            <a:r>
              <a:rPr lang="fr-FR" sz="3100">
                <a:solidFill>
                  <a:schemeClr val="bg1"/>
                </a:solidFill>
              </a:rPr>
              <a:t>Système de mesure </a:t>
            </a:r>
            <a:r>
              <a:rPr lang="fr-FR" sz="3100" dirty="0">
                <a:solidFill>
                  <a:schemeClr val="bg1"/>
                </a:solidFill>
              </a:rPr>
              <a:t>de temps de vol pour FIPPS</a:t>
            </a:r>
          </a:p>
        </p:txBody>
      </p:sp>
      <p:sp>
        <p:nvSpPr>
          <p:cNvPr id="83" name="Rectangle à coins arrondis 82"/>
          <p:cNvSpPr/>
          <p:nvPr/>
        </p:nvSpPr>
        <p:spPr>
          <a:xfrm>
            <a:off x="2712991" y="605064"/>
            <a:ext cx="9385198" cy="4131398"/>
          </a:xfrm>
          <a:prstGeom prst="round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788315" y="369022"/>
            <a:ext cx="530987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conception support 1 diamant avec cible d’uranium déposée sur la feuille de zirconium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Défis technologiques validés 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conception support dans des matériaux permettant de diminuer la contamination du signal par du bruit de fond résultant de l’interaction des neutrons avec le support</a:t>
            </a:r>
          </a:p>
          <a:p>
            <a:pPr marL="742950" lvl="1" indent="-285750" algn="just">
              <a:buFont typeface="Wingdings" panose="05000000000000000000" pitchFamily="2" charset="2"/>
              <a:buChar char="v"/>
            </a:pP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rendre les contacts électriques opérationnels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(collaboration LPSC service détecteur et instrumentation - Institut Néel Grenoble plateforme </a:t>
            </a:r>
            <a:r>
              <a:rPr lang="fr-FR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NanoFab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fr-FR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: premières mesures en TOF sur expérience  FIPPS à l’ILL : observation signaux fragments de fission et particules alpha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266" y="3227237"/>
            <a:ext cx="1823663" cy="136774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809461" y="3570990"/>
            <a:ext cx="1794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Observation des signaux induits par les passage des fragments de fission sur le diamant</a:t>
            </a:r>
          </a:p>
        </p:txBody>
      </p:sp>
      <p:sp>
        <p:nvSpPr>
          <p:cNvPr id="8" name="Rectangle 7"/>
          <p:cNvSpPr/>
          <p:nvPr/>
        </p:nvSpPr>
        <p:spPr>
          <a:xfrm>
            <a:off x="325805" y="4928083"/>
            <a:ext cx="2155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ILL </a:t>
            </a:r>
            <a:r>
              <a:rPr lang="fr-FR" b="1" dirty="0" err="1">
                <a:solidFill>
                  <a:srgbClr val="FF0000"/>
                </a:solidFill>
              </a:rPr>
              <a:t>shut</a:t>
            </a:r>
            <a:r>
              <a:rPr lang="fr-FR" b="1" dirty="0">
                <a:solidFill>
                  <a:srgbClr val="FF0000"/>
                </a:solidFill>
              </a:rPr>
              <a:t> down 2022 !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503420" y="5550223"/>
            <a:ext cx="1766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Détection en coïncidence</a:t>
            </a:r>
          </a:p>
        </p:txBody>
      </p: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89C72D13-BFC6-4432-A6A7-09C505D9E862}"/>
              </a:ext>
            </a:extLst>
          </p:cNvPr>
          <p:cNvGrpSpPr/>
          <p:nvPr/>
        </p:nvGrpSpPr>
        <p:grpSpPr>
          <a:xfrm>
            <a:off x="5496785" y="4954230"/>
            <a:ext cx="5749514" cy="1488165"/>
            <a:chOff x="476798" y="5133626"/>
            <a:chExt cx="5749514" cy="148816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8902" y="5133626"/>
              <a:ext cx="2721547" cy="1488165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5073945" y="5795701"/>
              <a:ext cx="1152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Diamant 2</a:t>
              </a: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76798" y="6026618"/>
              <a:ext cx="1152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Diamant 1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939904" y="6079089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Cible</a:t>
              </a:r>
            </a:p>
          </p:txBody>
        </p:sp>
        <p:cxnSp>
          <p:nvCxnSpPr>
            <p:cNvPr id="15" name="Connecteur droit avec flèche 14"/>
            <p:cNvCxnSpPr>
              <a:cxnSpLocks/>
              <a:stCxn id="11" idx="1"/>
            </p:cNvCxnSpPr>
            <p:nvPr/>
          </p:nvCxnSpPr>
          <p:spPr>
            <a:xfrm flipH="1" flipV="1">
              <a:off x="3514380" y="5820543"/>
              <a:ext cx="1425524" cy="4432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>
              <a:cxnSpLocks/>
              <a:stCxn id="10" idx="1"/>
            </p:cNvCxnSpPr>
            <p:nvPr/>
          </p:nvCxnSpPr>
          <p:spPr>
            <a:xfrm flipH="1" flipV="1">
              <a:off x="3568673" y="5753810"/>
              <a:ext cx="1505272" cy="22655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>
              <a:stCxn id="13" idx="3"/>
            </p:cNvCxnSpPr>
            <p:nvPr/>
          </p:nvCxnSpPr>
          <p:spPr>
            <a:xfrm flipV="1">
              <a:off x="1629165" y="5787568"/>
              <a:ext cx="1758091" cy="4237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/>
          <a:srcRect l="37825" t="10545" r="32673" b="14632"/>
          <a:stretch/>
        </p:blipFill>
        <p:spPr>
          <a:xfrm>
            <a:off x="5873980" y="1105480"/>
            <a:ext cx="858534" cy="105294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6"/>
          <a:srcRect l="1" t="10545" r="65028" b="14632"/>
          <a:stretch/>
        </p:blipFill>
        <p:spPr>
          <a:xfrm>
            <a:off x="4409797" y="2425376"/>
            <a:ext cx="783404" cy="810545"/>
          </a:xfrm>
          <a:prstGeom prst="rect">
            <a:avLst/>
          </a:prstGeom>
        </p:spPr>
      </p:pic>
      <p:cxnSp>
        <p:nvCxnSpPr>
          <p:cNvPr id="23" name="Connecteur droit avec flèche 22"/>
          <p:cNvCxnSpPr/>
          <p:nvPr/>
        </p:nvCxnSpPr>
        <p:spPr>
          <a:xfrm>
            <a:off x="4243376" y="2388341"/>
            <a:ext cx="330449" cy="31951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5282499" y="1169899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/>
              <a:t>=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7937" y="661517"/>
            <a:ext cx="26130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Réalisation technique = Service Détecteur Instrumentation du LPSC et plateforme </a:t>
            </a:r>
            <a:r>
              <a:rPr lang="fr-FR" sz="1100" dirty="0" err="1"/>
              <a:t>NanoFab</a:t>
            </a:r>
            <a:r>
              <a:rPr lang="fr-FR" sz="1100" dirty="0"/>
              <a:t> de l’Institut Néel Grenoble</a:t>
            </a:r>
          </a:p>
        </p:txBody>
      </p:sp>
      <p:sp>
        <p:nvSpPr>
          <p:cNvPr id="16" name="Espace réservé de la date 15">
            <a:extLst>
              <a:ext uri="{FF2B5EF4-FFF2-40B4-BE49-F238E27FC236}">
                <a16:creationId xmlns:a16="http://schemas.microsoft.com/office/drawing/2014/main" id="{6A7173A7-D032-4B27-AA5A-9A23F03D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18" name="Espace réservé du pied de page 17">
            <a:extLst>
              <a:ext uri="{FF2B5EF4-FFF2-40B4-BE49-F238E27FC236}">
                <a16:creationId xmlns:a16="http://schemas.microsoft.com/office/drawing/2014/main" id="{108F4B3A-2E98-412C-B5E1-52B2384A3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3498A7C9-C559-497F-BBBF-A846FEB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28</a:t>
            </a:fld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DDF8CF7-30C6-4957-BE16-2852A89DFF93}"/>
              </a:ext>
            </a:extLst>
          </p:cNvPr>
          <p:cNvSpPr txBox="1"/>
          <p:nvPr/>
        </p:nvSpPr>
        <p:spPr>
          <a:xfrm>
            <a:off x="2872228" y="3236430"/>
            <a:ext cx="157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Résultats 2020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1803102-DC1E-4A9C-AC84-E9660ADE5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3" y="60260"/>
            <a:ext cx="549678" cy="4780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78E0C51-F8A7-45C9-8455-808115B6C0D0}"/>
              </a:ext>
            </a:extLst>
          </p:cNvPr>
          <p:cNvSpPr txBox="1"/>
          <p:nvPr/>
        </p:nvSpPr>
        <p:spPr>
          <a:xfrm>
            <a:off x="3264472" y="667567"/>
            <a:ext cx="176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Configuration (a)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5339831-E3DF-4B3A-B7C4-A21EB752CB6B}"/>
              </a:ext>
            </a:extLst>
          </p:cNvPr>
          <p:cNvSpPr txBox="1"/>
          <p:nvPr/>
        </p:nvSpPr>
        <p:spPr>
          <a:xfrm>
            <a:off x="3292977" y="5016548"/>
            <a:ext cx="177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Configuration (b)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F5D80F-A21A-4FA2-9820-6F063EC224BB}"/>
              </a:ext>
            </a:extLst>
          </p:cNvPr>
          <p:cNvSpPr/>
          <p:nvPr/>
        </p:nvSpPr>
        <p:spPr>
          <a:xfrm>
            <a:off x="3253250" y="4965792"/>
            <a:ext cx="1777859" cy="4014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63514C1-BBF2-4DC8-A0F0-C2C300468BDE}"/>
              </a:ext>
            </a:extLst>
          </p:cNvPr>
          <p:cNvSpPr/>
          <p:nvPr/>
        </p:nvSpPr>
        <p:spPr>
          <a:xfrm>
            <a:off x="2729265" y="4881285"/>
            <a:ext cx="9308514" cy="1588667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5D9ABFD-89EC-4ECE-B8D0-5D4748ACB5A0}"/>
              </a:ext>
            </a:extLst>
          </p:cNvPr>
          <p:cNvSpPr txBox="1"/>
          <p:nvPr/>
        </p:nvSpPr>
        <p:spPr>
          <a:xfrm>
            <a:off x="10178407" y="4972504"/>
            <a:ext cx="16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Objectifs  2023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19ADD71-0671-43DA-A3F0-9434ECAC3595}"/>
              </a:ext>
            </a:extLst>
          </p:cNvPr>
          <p:cNvSpPr txBox="1"/>
          <p:nvPr/>
        </p:nvSpPr>
        <p:spPr>
          <a:xfrm>
            <a:off x="-41937" y="1645674"/>
            <a:ext cx="2613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Différentes configurations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8B5317-D70C-49D0-BF8F-C44C2F41531D}"/>
              </a:ext>
            </a:extLst>
          </p:cNvPr>
          <p:cNvSpPr/>
          <p:nvPr/>
        </p:nvSpPr>
        <p:spPr>
          <a:xfrm>
            <a:off x="3155268" y="690535"/>
            <a:ext cx="1777859" cy="40146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208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362291" y="-38910"/>
            <a:ext cx="194796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77140" y="1427184"/>
            <a:ext cx="105936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1ers prototypes de développements de détecteurs diamant innovants </a:t>
            </a:r>
            <a:r>
              <a:rPr lang="fr-FR" dirty="0">
                <a:solidFill>
                  <a:srgbClr val="002060"/>
                </a:solidFill>
              </a:rPr>
              <a:t>(tous les WP + hodoscopes faisceaux en physique médicale pour monitorage </a:t>
            </a:r>
            <a:r>
              <a:rPr lang="fr-FR" dirty="0" err="1">
                <a:solidFill>
                  <a:srgbClr val="002060"/>
                </a:solidFill>
              </a:rPr>
              <a:t>hadronthérapie</a:t>
            </a:r>
            <a:r>
              <a:rPr lang="fr-FR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Développement d’une chaîne d’électronique de lecture adaptée pour la lecture de signaux rapides </a:t>
            </a:r>
            <a:r>
              <a:rPr lang="fr-FR" dirty="0">
                <a:solidFill>
                  <a:srgbClr val="002060"/>
                </a:solidFill>
              </a:rPr>
              <a:t>(hodoscope </a:t>
            </a:r>
            <a:r>
              <a:rPr lang="fr-FR" dirty="0" err="1">
                <a:solidFill>
                  <a:srgbClr val="002060"/>
                </a:solidFill>
              </a:rPr>
              <a:t>Clarys</a:t>
            </a:r>
            <a:r>
              <a:rPr lang="fr-FR" dirty="0">
                <a:solidFill>
                  <a:srgbClr val="002060"/>
                </a:solidFill>
              </a:rPr>
              <a:t> UFT hadronthérapie) </a:t>
            </a:r>
            <a:r>
              <a:rPr lang="fr-FR" b="1" dirty="0">
                <a:solidFill>
                  <a:srgbClr val="002060"/>
                </a:solidFill>
              </a:rPr>
              <a:t>et l’intégration de charges </a:t>
            </a:r>
            <a:r>
              <a:rPr lang="fr-FR" dirty="0">
                <a:solidFill>
                  <a:srgbClr val="002060"/>
                </a:solidFill>
              </a:rPr>
              <a:t>(WP1 et WP2 mode B) en composants discrets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Développement d’une électronique intégrée CMOS 130 nm en cours  (voir DIAMASIC F. </a:t>
            </a:r>
            <a:r>
              <a:rPr lang="fr-FR" b="1" dirty="0" err="1">
                <a:solidFill>
                  <a:srgbClr val="002060"/>
                </a:solidFill>
              </a:rPr>
              <a:t>Rarbi</a:t>
            </a:r>
            <a:r>
              <a:rPr lang="fr-FR" b="1" dirty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Mise en œuvre d’un système de caractérisation original et novateur des échantillons diamants : le TOF-</a:t>
            </a:r>
            <a:r>
              <a:rPr lang="fr-FR" b="1" dirty="0" err="1">
                <a:solidFill>
                  <a:srgbClr val="002060"/>
                </a:solidFill>
              </a:rPr>
              <a:t>eBIC</a:t>
            </a:r>
            <a:r>
              <a:rPr lang="fr-FR" b="1" dirty="0">
                <a:solidFill>
                  <a:srgbClr val="002060"/>
                </a:solidFill>
              </a:rPr>
              <a:t> </a:t>
            </a:r>
            <a:r>
              <a:rPr lang="fr-FR" dirty="0">
                <a:solidFill>
                  <a:srgbClr val="002060"/>
                </a:solidFill>
              </a:rPr>
              <a:t>(WP3) en liaison avec l’Institut Néel pour R&amp;D détecteur et approfondissement  connaissances en physique fondamentale des matériaux diamant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rgbClr val="002060"/>
                </a:solidFill>
              </a:rPr>
              <a:t>Obtention ANR-DIAMMONI en 2020 </a:t>
            </a:r>
            <a:r>
              <a:rPr lang="fr-FR" dirty="0">
                <a:solidFill>
                  <a:srgbClr val="002060"/>
                </a:solidFill>
              </a:rPr>
              <a:t>(WP2 LPSC SUBATECH ARRONAX) monitorage faisceaux pulsés dans un environnement hautement radiatif avec des capacités de comptage avérées de la particule unique au train de particules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38200" y="906571"/>
            <a:ext cx="413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DIAMTECH a permis depuis janvier 2020 :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35AF4789-3FAA-4B4D-8542-A390C2ACB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F0AC254E-CB6F-4BC5-88E8-9A34B5FA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31C7BFC7-6DA4-4C19-80E0-6FED6D23D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2777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8C872EE1-067F-446A-B8E7-2539ED6AA1CF}"/>
              </a:ext>
            </a:extLst>
          </p:cNvPr>
          <p:cNvGrpSpPr/>
          <p:nvPr/>
        </p:nvGrpSpPr>
        <p:grpSpPr>
          <a:xfrm>
            <a:off x="92229" y="1465293"/>
            <a:ext cx="4077367" cy="2967094"/>
            <a:chOff x="7700674" y="468813"/>
            <a:chExt cx="3777374" cy="3704288"/>
          </a:xfrm>
        </p:grpSpPr>
        <p:sp>
          <p:nvSpPr>
            <p:cNvPr id="4" name="Rectangle à coins arrondis 21">
              <a:extLst>
                <a:ext uri="{FF2B5EF4-FFF2-40B4-BE49-F238E27FC236}">
                  <a16:creationId xmlns:a16="http://schemas.microsoft.com/office/drawing/2014/main" id="{DE8371E3-37B4-4FCF-AD4E-9432B012CEAD}"/>
                </a:ext>
              </a:extLst>
            </p:cNvPr>
            <p:cNvSpPr/>
            <p:nvPr/>
          </p:nvSpPr>
          <p:spPr>
            <a:xfrm>
              <a:off x="7700674" y="567001"/>
              <a:ext cx="3777374" cy="3606100"/>
            </a:xfrm>
            <a:prstGeom prst="roundRect">
              <a:avLst/>
            </a:prstGeom>
            <a:solidFill>
              <a:srgbClr val="C5E0B4"/>
            </a:solidFill>
            <a:ln w="381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8047F5D-D321-4E3D-9B36-677DDDA4D813}"/>
                </a:ext>
              </a:extLst>
            </p:cNvPr>
            <p:cNvGrpSpPr/>
            <p:nvPr/>
          </p:nvGrpSpPr>
          <p:grpSpPr>
            <a:xfrm>
              <a:off x="7722207" y="468813"/>
              <a:ext cx="3637620" cy="3491418"/>
              <a:chOff x="1349238" y="3281382"/>
              <a:chExt cx="3637620" cy="3491418"/>
            </a:xfrm>
          </p:grpSpPr>
          <p:sp>
            <p:nvSpPr>
              <p:cNvPr id="6" name="ZoneTexte 62">
                <a:extLst>
                  <a:ext uri="{FF2B5EF4-FFF2-40B4-BE49-F238E27FC236}">
                    <a16:creationId xmlns:a16="http://schemas.microsoft.com/office/drawing/2014/main" id="{61C25442-9DF8-4C66-A741-37839298A32E}"/>
                  </a:ext>
                </a:extLst>
              </p:cNvPr>
              <p:cNvSpPr txBox="1"/>
              <p:nvPr/>
            </p:nvSpPr>
            <p:spPr>
              <a:xfrm>
                <a:off x="1825982" y="3281382"/>
                <a:ext cx="2744978" cy="609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fr-FR" sz="2400" b="1" dirty="0">
                    <a:solidFill>
                      <a:srgbClr val="004973"/>
                    </a:solidFill>
                    <a:latin typeface="Calibri" panose="020F0502020204030204"/>
                  </a:rPr>
                  <a:t>Physique Médicale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B03C5D1-5862-400F-BFA1-B55590CAC6D4}"/>
                  </a:ext>
                </a:extLst>
              </p:cNvPr>
              <p:cNvSpPr/>
              <p:nvPr/>
            </p:nvSpPr>
            <p:spPr>
              <a:xfrm>
                <a:off x="1349238" y="3890957"/>
                <a:ext cx="3637620" cy="2881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1" dirty="0">
                    <a:solidFill>
                      <a:srgbClr val="004973"/>
                    </a:solidFill>
                  </a:rPr>
                  <a:t>Monitorage faisceau en radiothérapies</a:t>
                </a:r>
              </a:p>
              <a:p>
                <a:r>
                  <a:rPr lang="fr-FR" sz="1600" b="1" dirty="0">
                    <a:solidFill>
                      <a:srgbClr val="004973"/>
                    </a:solidFill>
                    <a:latin typeface="Calibri" panose="020F0502020204030204"/>
                  </a:rPr>
                  <a:t> </a:t>
                </a:r>
                <a:r>
                  <a:rPr lang="fr-FR" sz="1600" dirty="0">
                    <a:solidFill>
                      <a:srgbClr val="004973"/>
                    </a:solidFill>
                    <a:latin typeface="Calibri" panose="020F0502020204030204"/>
                  </a:rPr>
                  <a:t>(position/étiquetage temporel/comptage )</a:t>
                </a:r>
              </a:p>
              <a:p>
                <a:pPr lvl="1"/>
                <a:r>
                  <a:rPr lang="fr-FR" sz="1600" dirty="0">
                    <a:solidFill>
                      <a:srgbClr val="004973"/>
                    </a:solidFill>
                    <a:latin typeface="Calibri" panose="020F0502020204030204"/>
                    <a:sym typeface="Wingdings" panose="05000000000000000000" pitchFamily="2" charset="2"/>
                  </a:rPr>
                  <a:t> </a:t>
                </a: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  <a:sym typeface="Wingdings" panose="05000000000000000000" pitchFamily="2" charset="2"/>
                  </a:rPr>
                  <a:t>Grande surface</a:t>
                </a: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 (&gt;1cm</a:t>
                </a:r>
                <a:r>
                  <a:rPr lang="fr-FR" sz="1600" i="1" baseline="30000" dirty="0">
                    <a:solidFill>
                      <a:srgbClr val="004973"/>
                    </a:solidFill>
                    <a:latin typeface="Calibri" panose="020F0502020204030204"/>
                  </a:rPr>
                  <a:t>2</a:t>
                </a: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)</a:t>
                </a:r>
              </a:p>
              <a:p>
                <a:pPr lvl="1">
                  <a:defRPr/>
                </a:pPr>
                <a:r>
                  <a:rPr lang="fr-FR" sz="1600" dirty="0">
                    <a:solidFill>
                      <a:srgbClr val="004973"/>
                    </a:solidFill>
                    <a:latin typeface="Calibri" panose="020F0502020204030204"/>
                    <a:sym typeface="Wingdings" panose="05000000000000000000" pitchFamily="2" charset="2"/>
                  </a:rPr>
                  <a:t></a:t>
                </a: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 Fort taux de comptage (100 MHz)</a:t>
                </a:r>
              </a:p>
              <a:p>
                <a:pPr marL="742950" lvl="1" indent="-285750">
                  <a:buFont typeface="Wingdings" panose="05000000000000000000" pitchFamily="2" charset="2"/>
                  <a:buChar char="à"/>
                  <a:defRPr/>
                </a:pP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Bonne sensibilité et grande dynamique  (détection de particules uniques dans des </a:t>
                </a:r>
                <a:r>
                  <a:rPr lang="fr-FR" sz="1600" i="1" dirty="0" err="1">
                    <a:solidFill>
                      <a:srgbClr val="004973"/>
                    </a:solidFill>
                    <a:latin typeface="Calibri" panose="020F0502020204030204"/>
                  </a:rPr>
                  <a:t>bunchs</a:t>
                </a: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 jusqu’à 10</a:t>
                </a:r>
                <a:r>
                  <a:rPr lang="fr-FR" sz="1600" i="1" baseline="30000" dirty="0">
                    <a:solidFill>
                      <a:srgbClr val="004973"/>
                    </a:solidFill>
                    <a:latin typeface="Calibri" panose="020F0502020204030204"/>
                  </a:rPr>
                  <a:t>10</a:t>
                </a: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 particules dans des trains pour les thérapies Flash)</a:t>
                </a:r>
              </a:p>
            </p:txBody>
          </p:sp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41C0A64-E25D-4559-BDFB-B3D7001FAB00}"/>
              </a:ext>
            </a:extLst>
          </p:cNvPr>
          <p:cNvSpPr txBox="1"/>
          <p:nvPr/>
        </p:nvSpPr>
        <p:spPr>
          <a:xfrm>
            <a:off x="4192839" y="667270"/>
            <a:ext cx="801115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WP1 : détecteur diamant en transmission pour l’imagerie portale en radiothérapie par rayonnement synchrotron</a:t>
            </a:r>
            <a:r>
              <a:rPr lang="fr-FR" dirty="0">
                <a:solidFill>
                  <a:srgbClr val="002060"/>
                </a:solidFill>
              </a:rPr>
              <a:t> </a:t>
            </a:r>
            <a:r>
              <a:rPr lang="fr-FR" dirty="0"/>
              <a:t> </a:t>
            </a:r>
            <a:endParaRPr lang="fr-FR" dirty="0">
              <a:solidFill>
                <a:srgbClr val="0070C0"/>
              </a:solidFill>
            </a:endParaRPr>
          </a:p>
          <a:p>
            <a:r>
              <a:rPr lang="fr-FR" dirty="0">
                <a:solidFill>
                  <a:srgbClr val="0070C0"/>
                </a:solidFill>
              </a:rPr>
              <a:t>Collaboration LPSC - INSERM UA07 STROBE - ESRF </a:t>
            </a:r>
          </a:p>
          <a:p>
            <a:r>
              <a:rPr lang="fr-FR" sz="1400" dirty="0">
                <a:solidFill>
                  <a:srgbClr val="FF0000"/>
                </a:solidFill>
              </a:rPr>
              <a:t>Thèse  N. </a:t>
            </a:r>
            <a:r>
              <a:rPr lang="fr-FR" sz="1400" dirty="0" err="1">
                <a:solidFill>
                  <a:srgbClr val="FF0000"/>
                </a:solidFill>
              </a:rPr>
              <a:t>Rosuel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/>
              <a:t>(D. Dauvergne LPSC  J-F Adam STROBE)</a:t>
            </a:r>
            <a:r>
              <a:rPr lang="fr-FR" sz="1400" dirty="0">
                <a:solidFill>
                  <a:srgbClr val="FF0000"/>
                </a:solidFill>
              </a:rPr>
              <a:t> 2018-2021 </a:t>
            </a:r>
            <a:r>
              <a:rPr lang="fr-FR" sz="1400" dirty="0"/>
              <a:t>– financement LABEX PRIMES</a:t>
            </a:r>
          </a:p>
          <a:p>
            <a:r>
              <a:rPr lang="fr-FR" sz="1400" dirty="0">
                <a:solidFill>
                  <a:srgbClr val="FF0000"/>
                </a:solidFill>
              </a:rPr>
              <a:t>Apprentissage école ingénieur PHELMA L. </a:t>
            </a:r>
            <a:r>
              <a:rPr lang="fr-FR" sz="1400" dirty="0" err="1">
                <a:solidFill>
                  <a:srgbClr val="FF0000"/>
                </a:solidFill>
              </a:rPr>
              <a:t>Tribouilloy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/>
              <a:t>(L. Gallin-Martel LPSC</a:t>
            </a:r>
            <a:r>
              <a:rPr lang="fr-FR" sz="1400" dirty="0">
                <a:solidFill>
                  <a:srgbClr val="FF0000"/>
                </a:solidFill>
              </a:rPr>
              <a:t>) 2018-2021</a:t>
            </a:r>
            <a:r>
              <a:rPr lang="fr-FR" sz="1400" dirty="0"/>
              <a:t>  service électronique LPSC- financement CNRS et LPSC</a:t>
            </a:r>
          </a:p>
          <a:p>
            <a:r>
              <a:rPr lang="fr-FR" sz="1400" dirty="0"/>
              <a:t>+Financement UGA (IDSYNCHRO)</a:t>
            </a:r>
          </a:p>
          <a:p>
            <a:r>
              <a:rPr lang="fr-FR" dirty="0">
                <a:solidFill>
                  <a:srgbClr val="7030A0"/>
                </a:solidFill>
              </a:rPr>
              <a:t>=&gt; Recherche financement thèse pour démarrage octobre 2022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02060"/>
                </a:solidFill>
              </a:rPr>
              <a:t>WP2 : moniteur faisceau diamant à forte dynamique applicable en radiolyse pulsée (protons, alphas) et en irradiation « flash » </a:t>
            </a:r>
          </a:p>
          <a:p>
            <a:r>
              <a:rPr lang="fr-FR" dirty="0">
                <a:solidFill>
                  <a:srgbClr val="0070C0"/>
                </a:solidFill>
              </a:rPr>
              <a:t>Collaboration LPSC SUBATECH équipe PRISMA et ARRONAX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b="1" dirty="0">
                <a:solidFill>
                  <a:srgbClr val="7030A0"/>
                </a:solidFill>
              </a:rPr>
              <a:t>ANR DIAMMONI (2020-2024) ML Gallin-Martel (LPSC)</a:t>
            </a:r>
          </a:p>
          <a:p>
            <a:r>
              <a:rPr lang="fr-FR" sz="1400" dirty="0">
                <a:solidFill>
                  <a:srgbClr val="FF0000"/>
                </a:solidFill>
              </a:rPr>
              <a:t>Thèse P. </a:t>
            </a:r>
            <a:r>
              <a:rPr lang="fr-FR" sz="1400" dirty="0" err="1">
                <a:solidFill>
                  <a:srgbClr val="FF0000"/>
                </a:solidFill>
              </a:rPr>
              <a:t>Everaere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/>
              <a:t>(ML Gallin-Martel LPSC , E. Testa IP2I Lyon, JF </a:t>
            </a:r>
            <a:r>
              <a:rPr lang="fr-FR" sz="1400" dirty="0" err="1"/>
              <a:t>Letang</a:t>
            </a:r>
            <a:r>
              <a:rPr lang="fr-FR" sz="1400" dirty="0"/>
              <a:t> CREATIS Lyon) </a:t>
            </a:r>
            <a:r>
              <a:rPr lang="fr-FR" sz="1400" dirty="0">
                <a:solidFill>
                  <a:srgbClr val="FF0000"/>
                </a:solidFill>
              </a:rPr>
              <a:t>2020-2023</a:t>
            </a:r>
            <a:r>
              <a:rPr lang="fr-FR" sz="1400" dirty="0"/>
              <a:t> – financement LABEX PRIMES</a:t>
            </a:r>
          </a:p>
          <a:p>
            <a:r>
              <a:rPr lang="fr-FR" sz="1400" dirty="0">
                <a:solidFill>
                  <a:srgbClr val="FF0000"/>
                </a:solidFill>
              </a:rPr>
              <a:t>Thèse R. Molle </a:t>
            </a:r>
            <a:r>
              <a:rPr lang="fr-FR" sz="1400" dirty="0"/>
              <a:t>(ML Gallin-Martel LPSC  C. </a:t>
            </a:r>
            <a:r>
              <a:rPr lang="fr-FR" sz="1400" dirty="0" err="1"/>
              <a:t>Koumeir</a:t>
            </a:r>
            <a:r>
              <a:rPr lang="fr-FR" sz="1400" dirty="0"/>
              <a:t> SUBATECH-ARRONAX) </a:t>
            </a:r>
            <a:r>
              <a:rPr lang="fr-FR" sz="1400" dirty="0">
                <a:solidFill>
                  <a:srgbClr val="FF0000"/>
                </a:solidFill>
              </a:rPr>
              <a:t>2021-2024 </a:t>
            </a:r>
            <a:r>
              <a:rPr lang="fr-FR" sz="1400" dirty="0"/>
              <a:t>financement ANR</a:t>
            </a:r>
          </a:p>
        </p:txBody>
      </p:sp>
      <p:sp>
        <p:nvSpPr>
          <p:cNvPr id="15" name="Espace réservé de la date 14">
            <a:extLst>
              <a:ext uri="{FF2B5EF4-FFF2-40B4-BE49-F238E27FC236}">
                <a16:creationId xmlns:a16="http://schemas.microsoft.com/office/drawing/2014/main" id="{31D7EF37-5C68-4807-93DB-E974C844D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16" name="Espace réservé du pied de page 15">
            <a:extLst>
              <a:ext uri="{FF2B5EF4-FFF2-40B4-BE49-F238E27FC236}">
                <a16:creationId xmlns:a16="http://schemas.microsoft.com/office/drawing/2014/main" id="{EA56CE9B-CECB-4D11-800F-4437973F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5C6D2A5C-05D2-4A22-9F30-7EE138C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3</a:t>
            </a:fld>
            <a:endParaRPr lang="fr-FR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A58A732-3CA4-4E02-929C-8B5EEA34EF0F}"/>
              </a:ext>
            </a:extLst>
          </p:cNvPr>
          <p:cNvGrpSpPr/>
          <p:nvPr/>
        </p:nvGrpSpPr>
        <p:grpSpPr>
          <a:xfrm>
            <a:off x="15392" y="19773"/>
            <a:ext cx="12192000" cy="518558"/>
            <a:chOff x="15392" y="19773"/>
            <a:chExt cx="12192000" cy="518558"/>
          </a:xfrm>
        </p:grpSpPr>
        <p:sp>
          <p:nvSpPr>
            <p:cNvPr id="18" name="Titre 1">
              <a:extLst>
                <a:ext uri="{FF2B5EF4-FFF2-40B4-BE49-F238E27FC236}">
                  <a16:creationId xmlns:a16="http://schemas.microsoft.com/office/drawing/2014/main" id="{94753A47-6E72-4A98-A72A-565C0E8E0DC7}"/>
                </a:ext>
              </a:extLst>
            </p:cNvPr>
            <p:cNvSpPr txBox="1">
              <a:spLocks/>
            </p:cNvSpPr>
            <p:nvPr/>
          </p:nvSpPr>
          <p:spPr>
            <a:xfrm>
              <a:off x="15392" y="19773"/>
              <a:ext cx="12192000" cy="518558"/>
            </a:xfrm>
            <a:prstGeom prst="rect">
              <a:avLst/>
            </a:prstGeom>
            <a:solidFill>
              <a:srgbClr val="002060"/>
            </a:solidFill>
          </p:spPr>
          <p:txBody>
            <a:bodyPr anchor="ctr">
              <a:normAutofit fontScale="97500"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1B0B7BB-B089-4B81-86DE-BE402B58994E}"/>
                </a:ext>
              </a:extLst>
            </p:cNvPr>
            <p:cNvSpPr txBox="1"/>
            <p:nvPr/>
          </p:nvSpPr>
          <p:spPr>
            <a:xfrm>
              <a:off x="4902832" y="48219"/>
              <a:ext cx="2182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R&amp;T DIAMTECH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0722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738" y="612845"/>
            <a:ext cx="1189947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endParaRPr lang="fr-FR" sz="8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b="1" dirty="0"/>
              <a:t>1</a:t>
            </a:r>
            <a:r>
              <a:rPr lang="en-US" dirty="0"/>
              <a:t> </a:t>
            </a:r>
            <a:r>
              <a:rPr lang="en-US" b="1" dirty="0"/>
              <a:t>“X-ray Beam Induced Current analysis of CVD diamond detectors in the perspective of a beam tagging </a:t>
            </a:r>
            <a:r>
              <a:rPr lang="en-US" b="1" dirty="0" err="1"/>
              <a:t>hodoscope</a:t>
            </a:r>
            <a:r>
              <a:rPr lang="en-US" b="1" dirty="0"/>
              <a:t> development for </a:t>
            </a:r>
            <a:r>
              <a:rPr lang="en-US" b="1" dirty="0" err="1"/>
              <a:t>hadrontherapy</a:t>
            </a:r>
            <a:r>
              <a:rPr lang="en-US" b="1" dirty="0"/>
              <a:t> on-line monitoring”</a:t>
            </a:r>
            <a:endParaRPr lang="fr-FR" b="1" dirty="0"/>
          </a:p>
          <a:p>
            <a:r>
              <a:rPr lang="en-US" dirty="0"/>
              <a:t>M.-L. Gallin-Martel, S. </a:t>
            </a:r>
            <a:r>
              <a:rPr lang="en-US" dirty="0" err="1"/>
              <a:t>Curtoni</a:t>
            </a:r>
            <a:r>
              <a:rPr lang="en-US" dirty="0"/>
              <a:t>, S. </a:t>
            </a:r>
            <a:r>
              <a:rPr lang="en-US" dirty="0" err="1"/>
              <a:t>Marcatili</a:t>
            </a:r>
            <a:r>
              <a:rPr lang="en-US" dirty="0"/>
              <a:t>, L. </a:t>
            </a:r>
            <a:r>
              <a:rPr lang="en-US" dirty="0" err="1"/>
              <a:t>Abbassi</a:t>
            </a:r>
            <a:r>
              <a:rPr lang="en-US" dirty="0"/>
              <a:t>, A. Bes, G. </a:t>
            </a:r>
            <a:r>
              <a:rPr lang="en-US" dirty="0" err="1"/>
              <a:t>Bosson</a:t>
            </a:r>
            <a:r>
              <a:rPr lang="en-US" dirty="0"/>
              <a:t>, J. </a:t>
            </a:r>
            <a:r>
              <a:rPr lang="en-US" dirty="0" err="1"/>
              <a:t>Collot</a:t>
            </a:r>
            <a:r>
              <a:rPr lang="en-US" dirty="0"/>
              <a:t>, T. </a:t>
            </a:r>
            <a:r>
              <a:rPr lang="en-US" dirty="0" err="1"/>
              <a:t>Crozes</a:t>
            </a:r>
            <a:r>
              <a:rPr lang="en-US" dirty="0"/>
              <a:t>, D. </a:t>
            </a:r>
            <a:r>
              <a:rPr lang="en-US" dirty="0" err="1"/>
              <a:t>Dauvergne</a:t>
            </a:r>
            <a:r>
              <a:rPr lang="en-US" dirty="0"/>
              <a:t>, W. De </a:t>
            </a:r>
            <a:r>
              <a:rPr lang="en-US" dirty="0" err="1"/>
              <a:t>Nolf</a:t>
            </a:r>
            <a:r>
              <a:rPr lang="en-US" dirty="0"/>
              <a:t>, M. Fontana, L. Gallin-Martel, A. </a:t>
            </a:r>
            <a:r>
              <a:rPr lang="en-US" dirty="0" err="1"/>
              <a:t>Ghimouz</a:t>
            </a:r>
            <a:r>
              <a:rPr lang="en-US" dirty="0"/>
              <a:t>, J.-Y. </a:t>
            </a:r>
            <a:r>
              <a:rPr lang="en-US" dirty="0" err="1"/>
              <a:t>Hostachy</a:t>
            </a:r>
            <a:r>
              <a:rPr lang="en-US" dirty="0"/>
              <a:t>, A. Lacoste, J. Morse, J.-F. Motte, J.-F. </a:t>
            </a:r>
            <a:r>
              <a:rPr lang="en-US" dirty="0" err="1"/>
              <a:t>Muraz</a:t>
            </a:r>
            <a:r>
              <a:rPr lang="en-US" dirty="0"/>
              <a:t>, F. </a:t>
            </a:r>
            <a:r>
              <a:rPr lang="en-US" dirty="0" err="1"/>
              <a:t>Rarbi</a:t>
            </a:r>
            <a:r>
              <a:rPr lang="en-US" dirty="0"/>
              <a:t>, O. </a:t>
            </a:r>
            <a:r>
              <a:rPr lang="en-US" dirty="0" err="1"/>
              <a:t>Rossetto</a:t>
            </a:r>
            <a:r>
              <a:rPr lang="en-US" dirty="0"/>
              <a:t>, M. Salomé, E. Testa, M. </a:t>
            </a:r>
            <a:r>
              <a:rPr lang="en-US" dirty="0" err="1"/>
              <a:t>Yamouni</a:t>
            </a:r>
            <a:r>
              <a:rPr lang="en-US" dirty="0"/>
              <a:t>, Diamond &amp; Related Materials (</a:t>
            </a:r>
            <a:r>
              <a:rPr lang="en-US" b="1" dirty="0"/>
              <a:t>2020</a:t>
            </a:r>
            <a:r>
              <a:rPr lang="en-US" dirty="0"/>
              <a:t>) 108236, </a:t>
            </a:r>
            <a:r>
              <a:rPr lang="en-US" dirty="0">
                <a:hlinkClick r:id="rId2"/>
              </a:rPr>
              <a:t>https://doi.org/10.1016/j.diamond.2020.108236</a:t>
            </a:r>
            <a:endParaRPr lang="en-US" dirty="0"/>
          </a:p>
          <a:p>
            <a:endParaRPr lang="en-US" sz="800" dirty="0"/>
          </a:p>
          <a:p>
            <a:pPr lvl="0" algn="just">
              <a:spcAft>
                <a:spcPts val="0"/>
              </a:spcAft>
            </a:pP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“RF pulse amplifier for CVD-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diamond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particle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detectors”, </a:t>
            </a:r>
          </a:p>
          <a:p>
            <a:pPr algn="just"/>
            <a:r>
              <a:rPr lang="en-US" dirty="0"/>
              <a:t>C. </a:t>
            </a:r>
            <a:r>
              <a:rPr lang="en-US" dirty="0" err="1"/>
              <a:t>Hoarau</a:t>
            </a:r>
            <a:r>
              <a:rPr lang="en-US" dirty="0"/>
              <a:t>, G. </a:t>
            </a:r>
            <a:r>
              <a:rPr lang="en-US" dirty="0" err="1"/>
              <a:t>Bosson</a:t>
            </a:r>
            <a:r>
              <a:rPr lang="en-US" dirty="0"/>
              <a:t>, J.-L. </a:t>
            </a:r>
            <a:r>
              <a:rPr lang="en-US" dirty="0" err="1"/>
              <a:t>Bouly</a:t>
            </a:r>
            <a:r>
              <a:rPr lang="en-US" dirty="0"/>
              <a:t>, S. </a:t>
            </a:r>
            <a:r>
              <a:rPr lang="en-US" dirty="0" err="1"/>
              <a:t>Curtoni</a:t>
            </a:r>
            <a:r>
              <a:rPr lang="en-US" dirty="0"/>
              <a:t>, D. </a:t>
            </a:r>
            <a:r>
              <a:rPr lang="en-US" dirty="0" err="1"/>
              <a:t>Dauvergne</a:t>
            </a:r>
            <a:r>
              <a:rPr lang="en-US" dirty="0"/>
              <a:t> P. </a:t>
            </a:r>
            <a:r>
              <a:rPr lang="en-US" dirty="0" err="1"/>
              <a:t>Everaere</a:t>
            </a:r>
            <a:r>
              <a:rPr lang="en-US" dirty="0"/>
              <a:t>, M.-L. Gallin-Martel, S. </a:t>
            </a:r>
            <a:r>
              <a:rPr lang="en-US" dirty="0" err="1"/>
              <a:t>Marcatili</a:t>
            </a:r>
            <a:r>
              <a:rPr lang="en-US" dirty="0"/>
              <a:t>, J.-F. </a:t>
            </a:r>
            <a:r>
              <a:rPr lang="en-US" dirty="0" err="1"/>
              <a:t>Muraz</a:t>
            </a:r>
            <a:r>
              <a:rPr lang="en-US" dirty="0"/>
              <a:t>, A. </a:t>
            </a:r>
            <a:r>
              <a:rPr lang="en-US" dirty="0" err="1"/>
              <a:t>Portier</a:t>
            </a:r>
            <a:r>
              <a:rPr lang="en-US" dirty="0"/>
              <a:t> and N. </a:t>
            </a:r>
            <a:r>
              <a:rPr lang="en-US" dirty="0" err="1"/>
              <a:t>Rosuel</a:t>
            </a:r>
            <a:r>
              <a:rPr lang="en-US" dirty="0"/>
              <a:t>, JINST16 (</a:t>
            </a:r>
            <a:r>
              <a:rPr lang="en-US" b="1" dirty="0"/>
              <a:t>2021</a:t>
            </a:r>
            <a:r>
              <a:rPr lang="en-US" dirty="0"/>
              <a:t>) pp. T04005. </a:t>
            </a:r>
            <a:r>
              <a:rPr lang="en-US" dirty="0">
                <a:hlinkClick r:id="rId3"/>
              </a:rPr>
              <a:t>https://doi.org/10.1088/1748-0221/16/04/T04005</a:t>
            </a:r>
            <a:endParaRPr lang="fr-FR" dirty="0"/>
          </a:p>
          <a:p>
            <a:endParaRPr lang="fr-FR" sz="800" dirty="0"/>
          </a:p>
          <a:p>
            <a:r>
              <a:rPr lang="en-US" b="1" dirty="0"/>
              <a:t>3</a:t>
            </a:r>
            <a:r>
              <a:rPr lang="en-US" dirty="0"/>
              <a:t> </a:t>
            </a:r>
            <a:r>
              <a:rPr lang="en-US" b="1" dirty="0"/>
              <a:t>“Performance of CVD diamond detectors for single ion beam-tagging applications in </a:t>
            </a:r>
            <a:r>
              <a:rPr lang="en-US" b="1" dirty="0" err="1"/>
              <a:t>hadrontherapy</a:t>
            </a:r>
            <a:r>
              <a:rPr lang="en-US" b="1" dirty="0"/>
              <a:t> monitoring”</a:t>
            </a:r>
            <a:endParaRPr lang="fr-FR" b="1" dirty="0"/>
          </a:p>
          <a:p>
            <a:r>
              <a:rPr lang="en-US" dirty="0"/>
              <a:t>S. </a:t>
            </a:r>
            <a:r>
              <a:rPr lang="en-US" dirty="0" err="1"/>
              <a:t>Curtoni</a:t>
            </a:r>
            <a:r>
              <a:rPr lang="en-US" dirty="0"/>
              <a:t>, M.-L. Gallin-Martel, L. </a:t>
            </a:r>
            <a:r>
              <a:rPr lang="en-US" dirty="0" err="1"/>
              <a:t>Abbassi</a:t>
            </a:r>
            <a:r>
              <a:rPr lang="en-US" dirty="0"/>
              <a:t>, A. Bes, G. </a:t>
            </a:r>
            <a:r>
              <a:rPr lang="en-US" dirty="0" err="1"/>
              <a:t>Bosson</a:t>
            </a:r>
            <a:r>
              <a:rPr lang="en-US" dirty="0"/>
              <a:t>, J. </a:t>
            </a:r>
            <a:r>
              <a:rPr lang="en-US" dirty="0" err="1"/>
              <a:t>Collot</a:t>
            </a:r>
            <a:r>
              <a:rPr lang="en-US" dirty="0"/>
              <a:t>, T. </a:t>
            </a:r>
            <a:r>
              <a:rPr lang="en-US" dirty="0" err="1"/>
              <a:t>Crozes</a:t>
            </a:r>
            <a:r>
              <a:rPr lang="en-US" dirty="0"/>
              <a:t>, D. </a:t>
            </a:r>
            <a:r>
              <a:rPr lang="en-US" dirty="0" err="1"/>
              <a:t>Dauvergne</a:t>
            </a:r>
            <a:r>
              <a:rPr lang="en-US" dirty="0"/>
              <a:t>, W. De </a:t>
            </a:r>
            <a:r>
              <a:rPr lang="en-US" dirty="0" err="1"/>
              <a:t>Nolf</a:t>
            </a:r>
            <a:r>
              <a:rPr lang="en-US" dirty="0"/>
              <a:t>, P. </a:t>
            </a:r>
            <a:r>
              <a:rPr lang="en-US" dirty="0" err="1"/>
              <a:t>Everaere</a:t>
            </a:r>
            <a:r>
              <a:rPr lang="en-US" dirty="0"/>
              <a:t>, L. Gallin-Martel, A. </a:t>
            </a:r>
            <a:r>
              <a:rPr lang="en-US" dirty="0" err="1"/>
              <a:t>Ghimouz</a:t>
            </a:r>
            <a:r>
              <a:rPr lang="en-US" dirty="0"/>
              <a:t>, F. </a:t>
            </a:r>
            <a:r>
              <a:rPr lang="en-US" dirty="0" err="1"/>
              <a:t>Haddadd</a:t>
            </a:r>
            <a:r>
              <a:rPr lang="en-US" dirty="0"/>
              <a:t>, J.-Y. </a:t>
            </a:r>
            <a:r>
              <a:rPr lang="fr-FR" dirty="0" err="1"/>
              <a:t>Hostachy</a:t>
            </a:r>
            <a:r>
              <a:rPr lang="fr-FR" dirty="0"/>
              <a:t>, C. </a:t>
            </a:r>
            <a:r>
              <a:rPr lang="fr-FR" dirty="0" err="1"/>
              <a:t>Koumeird</a:t>
            </a:r>
            <a:r>
              <a:rPr lang="fr-FR" dirty="0"/>
              <a:t>, A. Lacoste, S. </a:t>
            </a:r>
            <a:r>
              <a:rPr lang="fr-FR" dirty="0" err="1"/>
              <a:t>Marcatili</a:t>
            </a:r>
            <a:r>
              <a:rPr lang="fr-FR" dirty="0"/>
              <a:t>, V. Métivier, J. Morse, J.-F. Motte, J.-F. </a:t>
            </a:r>
            <a:r>
              <a:rPr lang="fr-FR" dirty="0" err="1"/>
              <a:t>Muraz</a:t>
            </a:r>
            <a:r>
              <a:rPr lang="fr-FR" dirty="0"/>
              <a:t>, F. Poirier, F. E. </a:t>
            </a:r>
            <a:r>
              <a:rPr lang="fr-FR" dirty="0" err="1"/>
              <a:t>Rarbi</a:t>
            </a:r>
            <a:r>
              <a:rPr lang="fr-FR" dirty="0"/>
              <a:t>, O. </a:t>
            </a:r>
            <a:r>
              <a:rPr lang="fr-FR" dirty="0" err="1"/>
              <a:t>Rossetto</a:t>
            </a:r>
            <a:r>
              <a:rPr lang="fr-FR" dirty="0"/>
              <a:t>, M. Salomé, N. </a:t>
            </a:r>
            <a:r>
              <a:rPr lang="fr-FR" dirty="0" err="1"/>
              <a:t>Servagent</a:t>
            </a:r>
            <a:r>
              <a:rPr lang="fr-FR" dirty="0"/>
              <a:t>, E. Testa, M. </a:t>
            </a:r>
            <a:r>
              <a:rPr lang="fr-FR" dirty="0" err="1"/>
              <a:t>Yamouni</a:t>
            </a:r>
            <a:endParaRPr lang="fr-FR" dirty="0"/>
          </a:p>
          <a:p>
            <a:r>
              <a:rPr lang="en-US" dirty="0" err="1"/>
              <a:t>Accepté</a:t>
            </a:r>
            <a:r>
              <a:rPr lang="en-US" dirty="0"/>
              <a:t> pour publication dans Nuclear Inst. and Methods in Physics Research, A, </a:t>
            </a:r>
            <a:r>
              <a:rPr lang="en-US" b="1" dirty="0"/>
              <a:t>2021</a:t>
            </a:r>
            <a:r>
              <a:rPr lang="en-US" dirty="0"/>
              <a:t>,  </a:t>
            </a:r>
            <a:r>
              <a:rPr lang="fr-FR" dirty="0">
                <a:hlinkClick r:id="rId4"/>
              </a:rPr>
              <a:t>https://arxiv.org/abs/2105.05053</a:t>
            </a:r>
            <a:endParaRPr lang="fr-FR" dirty="0"/>
          </a:p>
          <a:p>
            <a:endParaRPr lang="fr-FR" sz="800" dirty="0"/>
          </a:p>
          <a:p>
            <a:r>
              <a:rPr lang="en-US" dirty="0"/>
              <a:t> </a:t>
            </a:r>
            <a:r>
              <a:rPr lang="en-US" b="1" dirty="0"/>
              <a:t>4</a:t>
            </a:r>
            <a:r>
              <a:rPr lang="en-US" dirty="0"/>
              <a:t> </a:t>
            </a:r>
            <a:r>
              <a:rPr lang="en-US" b="1" dirty="0"/>
              <a:t>“Characterization of diamond and silicon carbide detectors with fission fragments “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M. L. Gallin-Martel, Y. H. Kim, L.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Abbassi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A. Bes, C.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Boiano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S. Brambilla, J.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Collot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G. 1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Colombi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Crozes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Curtoni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D.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Dauvergne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Destouches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F.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Donatini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L. Gallin-Martel, O.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Ghouini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J. Y.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Hostachy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Ł. W.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Iskra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Jastrzab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Kessedjian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U.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Köster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A. Lacoste, A.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Lyoussi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Marcatili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J. F. Motte, J. F.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Muraz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T. Nowak, L. Ottaviani, J. 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Pernot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Portier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W.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Rahajandraibe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Ramdhane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Rydygier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C. Sage1, A. 5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Tchoualack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Tribouilloy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Yamouni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fr-FR" dirty="0"/>
              <a:t>Front. Phys., </a:t>
            </a:r>
            <a:r>
              <a:rPr lang="fr-FR" b="1" dirty="0"/>
              <a:t>20 </a:t>
            </a:r>
            <a:r>
              <a:rPr lang="fr-FR" b="1" dirty="0" err="1"/>
              <a:t>September</a:t>
            </a:r>
            <a:r>
              <a:rPr lang="fr-FR" b="1" dirty="0"/>
              <a:t> 2021  </a:t>
            </a:r>
            <a:r>
              <a:rPr lang="fr-FR" dirty="0">
                <a:hlinkClick r:id="rId5"/>
              </a:rPr>
              <a:t>https://doi.org/10.3389/fphy.2021.732730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F02EC3-6D41-4253-9E5C-F6FEE9FE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04/10/21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C10E06-5670-4963-8EA9-60E7CB8B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CD26D9-0FB0-490E-9B0F-3B44FCD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30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1247D0A-7FC2-47E0-A839-139CA4C4BDA5}"/>
              </a:ext>
            </a:extLst>
          </p:cNvPr>
          <p:cNvSpPr txBox="1"/>
          <p:nvPr/>
        </p:nvSpPr>
        <p:spPr>
          <a:xfrm>
            <a:off x="4417522" y="-31056"/>
            <a:ext cx="2139753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4245248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92" y="547388"/>
            <a:ext cx="1189947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fr-FR" dirty="0"/>
              <a:t>Santé @ </a:t>
            </a:r>
            <a:r>
              <a:rPr lang="fr-FR" dirty="0" err="1"/>
              <a:t>LabEx</a:t>
            </a:r>
            <a:r>
              <a:rPr lang="fr-FR" dirty="0"/>
              <a:t>, </a:t>
            </a:r>
            <a:r>
              <a:rPr lang="fr-FR" b="1" dirty="0"/>
              <a:t>Lyon 2019</a:t>
            </a:r>
            <a:r>
              <a:rPr lang="fr-FR" dirty="0"/>
              <a:t>,</a:t>
            </a:r>
            <a:r>
              <a:rPr lang="fr-FR" i="1" dirty="0"/>
              <a:t>   «Diamond detector for in-vivo </a:t>
            </a:r>
            <a:r>
              <a:rPr lang="fr-FR" i="1" dirty="0" err="1"/>
              <a:t>dosimetry</a:t>
            </a:r>
            <a:r>
              <a:rPr lang="fr-FR" i="1" dirty="0"/>
              <a:t> in synchrotron </a:t>
            </a:r>
            <a:r>
              <a:rPr lang="fr-FR" i="1" dirty="0" err="1"/>
              <a:t>radiotherapy</a:t>
            </a:r>
            <a:r>
              <a:rPr lang="fr-FR" i="1" dirty="0"/>
              <a:t> »</a:t>
            </a:r>
            <a:r>
              <a:rPr lang="fr-FR" dirty="0"/>
              <a:t>, Poster </a:t>
            </a:r>
            <a:r>
              <a:rPr lang="fr-FR" dirty="0">
                <a:hlinkClick r:id="rId2"/>
              </a:rPr>
              <a:t>https://sante-at-labex.sciencesconf.org/resource/page/id/3</a:t>
            </a:r>
            <a:r>
              <a:rPr lang="fr-FR" dirty="0"/>
              <a:t>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N. </a:t>
            </a:r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Rosuel</a:t>
            </a:r>
            <a:endParaRPr lang="fr-FR" dirty="0"/>
          </a:p>
          <a:p>
            <a:pPr marL="342900" indent="-342900" algn="just">
              <a:buFont typeface="+mj-lt"/>
              <a:buAutoNum type="arabicPeriod"/>
            </a:pPr>
            <a:r>
              <a:rPr lang="fr-FR" dirty="0"/>
              <a:t>Journée des LARD (Laboratoires Associés de </a:t>
            </a:r>
            <a:r>
              <a:rPr lang="fr-FR" dirty="0" err="1"/>
              <a:t>Radiophysique</a:t>
            </a:r>
            <a:r>
              <a:rPr lang="fr-FR" dirty="0"/>
              <a:t> et de Dosimétrie), </a:t>
            </a:r>
            <a:r>
              <a:rPr lang="fr-FR" b="1" dirty="0"/>
              <a:t>Clermont-Ferrand 2019</a:t>
            </a:r>
            <a:r>
              <a:rPr lang="fr-FR" dirty="0"/>
              <a:t>,</a:t>
            </a:r>
            <a:r>
              <a:rPr lang="fr-FR" i="1" dirty="0"/>
              <a:t> «Dosimètre diamant pour la radiothérapie par rayonnement synchrotron »</a:t>
            </a:r>
            <a:r>
              <a:rPr lang="fr-FR" dirty="0"/>
              <a:t>, présentation orale 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endParaRPr lang="fr-FR" b="1" dirty="0"/>
          </a:p>
          <a:p>
            <a:pPr marL="342900" indent="-342900" algn="just">
              <a:buFont typeface="+mj-lt"/>
              <a:buAutoNum type="arabicPeriod"/>
            </a:pPr>
            <a:r>
              <a:rPr lang="fr-FR" dirty="0"/>
              <a:t>CLARA,</a:t>
            </a:r>
            <a:r>
              <a:rPr lang="fr-FR" b="1" dirty="0"/>
              <a:t> Lyon 2019</a:t>
            </a:r>
            <a:r>
              <a:rPr lang="fr-FR" dirty="0"/>
              <a:t>,</a:t>
            </a:r>
            <a:r>
              <a:rPr lang="fr-FR" i="1" dirty="0"/>
              <a:t>  «Diamond detector for in-vivo </a:t>
            </a:r>
            <a:r>
              <a:rPr lang="fr-FR" i="1" dirty="0" err="1"/>
              <a:t>dosimetry</a:t>
            </a:r>
            <a:r>
              <a:rPr lang="fr-FR" i="1" dirty="0"/>
              <a:t> in synchrotron </a:t>
            </a:r>
            <a:r>
              <a:rPr lang="fr-FR" i="1" dirty="0" err="1"/>
              <a:t>radiotherapy</a:t>
            </a:r>
            <a:r>
              <a:rPr lang="fr-FR" i="1" dirty="0"/>
              <a:t> »</a:t>
            </a:r>
            <a:r>
              <a:rPr lang="fr-FR" dirty="0"/>
              <a:t>, poster 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endParaRPr lang="fr-FR" b="1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AG du </a:t>
            </a:r>
            <a:r>
              <a:rPr lang="fr-FR" dirty="0" err="1"/>
              <a:t>LabEx</a:t>
            </a:r>
            <a:r>
              <a:rPr lang="fr-FR" dirty="0"/>
              <a:t> PRIMES, </a:t>
            </a:r>
            <a:r>
              <a:rPr lang="fr-FR" b="1" dirty="0"/>
              <a:t>Lyon 2019</a:t>
            </a:r>
            <a:r>
              <a:rPr lang="fr-FR" dirty="0"/>
              <a:t>, </a:t>
            </a:r>
            <a:r>
              <a:rPr lang="fr-FR" i="1" dirty="0"/>
              <a:t> «Synchrotron radiation </a:t>
            </a:r>
            <a:r>
              <a:rPr lang="fr-FR" i="1" dirty="0" err="1"/>
              <a:t>therapy</a:t>
            </a:r>
            <a:r>
              <a:rPr lang="fr-FR" i="1" dirty="0"/>
              <a:t> monitoring </a:t>
            </a:r>
            <a:r>
              <a:rPr lang="fr-FR" i="1" dirty="0" err="1"/>
              <a:t>with</a:t>
            </a:r>
            <a:r>
              <a:rPr lang="fr-FR" i="1" dirty="0"/>
              <a:t> </a:t>
            </a:r>
            <a:r>
              <a:rPr lang="fr-FR" i="1" dirty="0" err="1"/>
              <a:t>diamond</a:t>
            </a:r>
            <a:r>
              <a:rPr lang="fr-FR" i="1" dirty="0"/>
              <a:t> detectors »</a:t>
            </a:r>
            <a:r>
              <a:rPr lang="fr-FR" dirty="0"/>
              <a:t>, présentation orale 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endParaRPr lang="fr-FR" b="1" dirty="0"/>
          </a:p>
          <a:p>
            <a:pPr marL="342900" indent="-342900" algn="just">
              <a:buFont typeface="+mj-lt"/>
              <a:buAutoNum type="arabicPeriod"/>
            </a:pPr>
            <a:r>
              <a:rPr lang="fr-FR" dirty="0"/>
              <a:t> Journée MI2B-SFPM, </a:t>
            </a:r>
            <a:r>
              <a:rPr lang="fr-FR" b="1" dirty="0"/>
              <a:t>Nantes 2019</a:t>
            </a:r>
            <a:r>
              <a:rPr lang="fr-FR" dirty="0"/>
              <a:t>, </a:t>
            </a:r>
            <a:r>
              <a:rPr lang="fr-FR" i="1" dirty="0"/>
              <a:t>«Développement d'un détecteur diamant pour la radiothérapie par </a:t>
            </a:r>
            <a:r>
              <a:rPr lang="fr-FR" i="1" dirty="0" err="1"/>
              <a:t>micro-faisceaux</a:t>
            </a:r>
            <a:r>
              <a:rPr lang="fr-FR" i="1" dirty="0"/>
              <a:t> synchrotron (MRT) »</a:t>
            </a:r>
            <a:r>
              <a:rPr lang="fr-FR" dirty="0"/>
              <a:t>, présentation orale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endParaRPr lang="fr-FR" b="1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Séminaire doctorant, </a:t>
            </a:r>
            <a:r>
              <a:rPr lang="fr-FR" b="1" dirty="0"/>
              <a:t>Grenoble 2020</a:t>
            </a:r>
            <a:r>
              <a:rPr lang="fr-FR" dirty="0"/>
              <a:t>, </a:t>
            </a:r>
            <a:r>
              <a:rPr lang="fr-FR" i="1" dirty="0"/>
              <a:t> «Développement d'un détecteur diamant pour la radiothérapie par </a:t>
            </a:r>
            <a:r>
              <a:rPr lang="fr-FR" i="1" dirty="0" err="1"/>
              <a:t>micro-faisceaux</a:t>
            </a:r>
            <a:r>
              <a:rPr lang="fr-FR" i="1" dirty="0"/>
              <a:t> synchrotron (MRT) »</a:t>
            </a:r>
            <a:r>
              <a:rPr lang="fr-FR" dirty="0"/>
              <a:t>, présentation orale 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endParaRPr lang="fr-FR" b="1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Journée d’étude moniteurs faisceaux et contrôle en ligne des applications bio médicales organisée par le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Labex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Primes GDR MI2B Lyon, </a:t>
            </a:r>
            <a:r>
              <a:rPr lang="fr-FR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https://indico.in2p3.fr/event/21869/contributions/85778/</a:t>
            </a:r>
            <a:r>
              <a:rPr lang="fr-FR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fr-FR" b="1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septembre 2020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fr-FR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«Développement d’un détecteur diamant pour la radiothérapie par </a:t>
            </a:r>
            <a:r>
              <a:rPr lang="fr-FR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micro-faisceaux</a:t>
            </a:r>
            <a:r>
              <a:rPr lang="fr-FR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synchrotron (MRT) » , 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présentation orale  </a:t>
            </a:r>
            <a:r>
              <a:rPr lang="fr-FR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N. </a:t>
            </a:r>
            <a:r>
              <a:rPr lang="fr-FR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Rosuel</a:t>
            </a:r>
            <a:endParaRPr lang="fr-FR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Journée d’étude moniteurs faisceaux et contrôle en ligne des applications bio médicales organisée par le </a:t>
            </a:r>
            <a:r>
              <a:rPr lang="fr-FR" dirty="0" err="1">
                <a:latin typeface="Calibri" panose="020F0502020204030204" pitchFamily="34" charset="0"/>
                <a:ea typeface="Calibri" panose="020F0502020204030204" pitchFamily="34" charset="0"/>
              </a:rPr>
              <a:t>Labex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</a:rPr>
              <a:t> Primes GDR MI2B Lyon, </a:t>
            </a:r>
            <a:r>
              <a:rPr lang="fr-FR" u="sng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https://indico.in2p3.fr/event/21869/</a:t>
            </a:r>
            <a:r>
              <a:rPr lang="fr-FR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fr-FR" b="1" dirty="0"/>
              <a:t>1</a:t>
            </a:r>
            <a:r>
              <a:rPr lang="fr-FR" b="1" baseline="30000" dirty="0"/>
              <a:t>er</a:t>
            </a:r>
            <a:r>
              <a:rPr lang="fr-FR" b="1" dirty="0"/>
              <a:t> septembre 2020</a:t>
            </a:r>
            <a:r>
              <a:rPr lang="fr-FR" dirty="0"/>
              <a:t>, </a:t>
            </a:r>
            <a:r>
              <a:rPr lang="fr-FR" i="1" dirty="0"/>
              <a:t>«Développement de moniteurs faisceaux en technologie diamant pour le monitorage de radiothérapies innovantes : hadronthérapie et thérapies flash » </a:t>
            </a:r>
            <a:r>
              <a:rPr lang="fr-FR" dirty="0"/>
              <a:t>présentation orale </a:t>
            </a:r>
            <a:r>
              <a:rPr lang="fr-FR" b="1" dirty="0"/>
              <a:t>ML Gallin Martel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fr-FR" dirty="0"/>
              <a:t>AG </a:t>
            </a:r>
            <a:r>
              <a:rPr lang="fr-FR" dirty="0" err="1"/>
              <a:t>LabEx</a:t>
            </a:r>
            <a:r>
              <a:rPr lang="fr-FR" dirty="0"/>
              <a:t>, Lyon, 2020,</a:t>
            </a:r>
            <a:r>
              <a:rPr lang="fr-FR" i="1" dirty="0"/>
              <a:t>   «Développement d'un détecteur diamant pour la radiothérapie par </a:t>
            </a:r>
            <a:r>
              <a:rPr lang="fr-FR" i="1" dirty="0" err="1"/>
              <a:t>micro-faisceaux</a:t>
            </a:r>
            <a:r>
              <a:rPr lang="fr-FR" i="1" dirty="0"/>
              <a:t> synchrotron (MRT)»</a:t>
            </a:r>
            <a:r>
              <a:rPr lang="fr-FR" dirty="0"/>
              <a:t>, présentation orale 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r>
              <a:rPr lang="fr-FR" b="1" dirty="0"/>
              <a:t> </a:t>
            </a:r>
          </a:p>
          <a:p>
            <a:pPr lvl="0" algn="just">
              <a:spcAft>
                <a:spcPts val="0"/>
              </a:spcAft>
            </a:pP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F02EC3-6D41-4253-9E5C-F6FEE9FE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C10E06-5670-4963-8EA9-60E7CB8B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CD26D9-0FB0-490E-9B0F-3B44FCD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31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D7814F-103A-465C-8D04-3523E63EAC39}"/>
              </a:ext>
            </a:extLst>
          </p:cNvPr>
          <p:cNvSpPr txBox="1"/>
          <p:nvPr/>
        </p:nvSpPr>
        <p:spPr>
          <a:xfrm>
            <a:off x="1773093" y="-31056"/>
            <a:ext cx="859876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Présentations dans les workshops et les conférences</a:t>
            </a:r>
          </a:p>
        </p:txBody>
      </p:sp>
    </p:spTree>
    <p:extLst>
      <p:ext uri="{BB962C8B-B14F-4D97-AF65-F5344CB8AC3E}">
        <p14:creationId xmlns:p14="http://schemas.microsoft.com/office/powerpoint/2010/main" val="58256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20317" y="307897"/>
            <a:ext cx="1165629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en-US" dirty="0"/>
              <a:t>Very High Energy Electron Radiotherapy Workshop (VHEE2020)</a:t>
            </a:r>
            <a:r>
              <a:rPr lang="en-US" b="1" dirty="0"/>
              <a:t>, 5-7 </a:t>
            </a:r>
            <a:r>
              <a:rPr lang="en-US" b="1" dirty="0" err="1"/>
              <a:t>octobre</a:t>
            </a:r>
            <a:r>
              <a:rPr lang="en-US" b="1" dirty="0"/>
              <a:t> 2020 CERN </a:t>
            </a:r>
            <a:r>
              <a:rPr lang="en-US" i="1" dirty="0"/>
              <a:t>"Diamond-based detector development for pulsed beam monitoring for medical applications” </a:t>
            </a:r>
            <a:r>
              <a:rPr lang="en-US" dirty="0" err="1"/>
              <a:t>présentation</a:t>
            </a:r>
            <a:r>
              <a:rPr lang="en-US" dirty="0"/>
              <a:t> </a:t>
            </a:r>
            <a:r>
              <a:rPr lang="en-US" dirty="0" err="1"/>
              <a:t>orale</a:t>
            </a:r>
            <a:r>
              <a:rPr lang="en-US" dirty="0"/>
              <a:t> </a:t>
            </a:r>
            <a:r>
              <a:rPr lang="en-US" b="1" dirty="0"/>
              <a:t>ML Gallin-Martel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https://indico.cern.ch/event/939012/</a:t>
            </a:r>
            <a:endParaRPr lang="en-US" dirty="0"/>
          </a:p>
          <a:p>
            <a:pPr lvl="0" algn="just">
              <a:spcAft>
                <a:spcPts val="0"/>
              </a:spcAft>
            </a:pPr>
            <a:r>
              <a:rPr lang="en-US" dirty="0" err="1"/>
              <a:t>Journées</a:t>
            </a:r>
            <a:r>
              <a:rPr lang="en-US" dirty="0"/>
              <a:t> GDR MI2B </a:t>
            </a:r>
            <a:r>
              <a:rPr lang="en-US" b="1" dirty="0"/>
              <a:t>ARCHADE 2020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https://lpsc-indico.in2p3.fr/event/2534/overview 10 </a:t>
            </a:r>
            <a:r>
              <a:rPr lang="en-US" dirty="0" err="1">
                <a:hlinkClick r:id="rId3"/>
              </a:rPr>
              <a:t>novembre</a:t>
            </a:r>
            <a:r>
              <a:rPr lang="en-US" dirty="0">
                <a:hlinkClick r:id="rId3"/>
              </a:rPr>
              <a:t> 2020</a:t>
            </a:r>
            <a:r>
              <a:rPr lang="en-US" dirty="0"/>
              <a:t>,”</a:t>
            </a:r>
            <a:r>
              <a:rPr lang="fr-FR" dirty="0"/>
              <a:t> </a:t>
            </a:r>
            <a:r>
              <a:rPr lang="fr-FR" i="1" dirty="0"/>
              <a:t>Etiquetage spatio-temporel et monitorage de faisceaux pulsés : applications en </a:t>
            </a:r>
            <a:r>
              <a:rPr lang="fr-FR" i="1" dirty="0" err="1"/>
              <a:t>hadronthérapie</a:t>
            </a:r>
            <a:r>
              <a:rPr lang="fr-FR" i="1" dirty="0"/>
              <a:t> et thérapies « flash</a:t>
            </a:r>
            <a:r>
              <a:rPr lang="fr-FR" dirty="0"/>
              <a:t> »</a:t>
            </a:r>
            <a:r>
              <a:rPr lang="en-US" dirty="0"/>
              <a:t>” </a:t>
            </a:r>
            <a:r>
              <a:rPr lang="en-US" dirty="0" err="1"/>
              <a:t>présentation</a:t>
            </a:r>
            <a:r>
              <a:rPr lang="en-US" dirty="0"/>
              <a:t> </a:t>
            </a:r>
            <a:r>
              <a:rPr lang="en-US" dirty="0" err="1"/>
              <a:t>orale</a:t>
            </a:r>
            <a:r>
              <a:rPr lang="en-US" dirty="0"/>
              <a:t>  </a:t>
            </a:r>
            <a:r>
              <a:rPr lang="en-US" b="1" dirty="0"/>
              <a:t>ML Gallin-Martel</a:t>
            </a:r>
          </a:p>
          <a:p>
            <a:pPr algn="just"/>
            <a:r>
              <a:rPr lang="fr-FR" dirty="0"/>
              <a:t>Conférence 2021 Virtual MRS Spring Meeting &amp; Exhibit</a:t>
            </a:r>
            <a:r>
              <a:rPr lang="fr-FR" i="1" dirty="0"/>
              <a:t>, «Time of Flight </a:t>
            </a:r>
            <a:r>
              <a:rPr lang="fr-FR" i="1" dirty="0" err="1"/>
              <a:t>Measurement</a:t>
            </a:r>
            <a:r>
              <a:rPr lang="fr-FR" i="1" dirty="0"/>
              <a:t> </a:t>
            </a:r>
            <a:r>
              <a:rPr lang="fr-FR" i="1" dirty="0" err="1"/>
              <a:t>Using</a:t>
            </a:r>
            <a:r>
              <a:rPr lang="fr-FR" i="1" dirty="0"/>
              <a:t> Electron Beam </a:t>
            </a:r>
            <a:r>
              <a:rPr lang="fr-FR" i="1" dirty="0" err="1"/>
              <a:t>Induced</a:t>
            </a:r>
            <a:r>
              <a:rPr lang="fr-FR" i="1" dirty="0"/>
              <a:t> </a:t>
            </a:r>
            <a:r>
              <a:rPr lang="fr-FR" i="1" dirty="0" err="1"/>
              <a:t>Current</a:t>
            </a:r>
            <a:r>
              <a:rPr lang="fr-FR" i="1" dirty="0"/>
              <a:t> on a Single Crystal Diamond Detector »</a:t>
            </a:r>
            <a:r>
              <a:rPr lang="fr-FR" dirty="0"/>
              <a:t>, </a:t>
            </a:r>
            <a:r>
              <a:rPr lang="fr-FR" b="1" dirty="0"/>
              <a:t>Avril 2021</a:t>
            </a:r>
            <a:r>
              <a:rPr lang="fr-FR" dirty="0"/>
              <a:t>, présentation orale  </a:t>
            </a:r>
            <a:r>
              <a:rPr lang="fr-FR" b="1" dirty="0"/>
              <a:t>A. Portier,</a:t>
            </a:r>
          </a:p>
          <a:p>
            <a:pPr algn="just"/>
            <a:r>
              <a:rPr lang="fr-FR" dirty="0"/>
              <a:t>Journées Techniques Détecteurs IN2P3 de la détection à la conception </a:t>
            </a:r>
            <a:r>
              <a:rPr lang="fr-FR" dirty="0" err="1"/>
              <a:t>IJClab</a:t>
            </a:r>
            <a:r>
              <a:rPr lang="fr-FR" dirty="0"/>
              <a:t> 31 mai – 1</a:t>
            </a:r>
            <a:r>
              <a:rPr lang="fr-FR" baseline="30000" dirty="0"/>
              <a:t>er</a:t>
            </a:r>
            <a:r>
              <a:rPr lang="fr-FR" dirty="0"/>
              <a:t> Juin « </a:t>
            </a:r>
            <a:r>
              <a:rPr lang="fr-FR" i="1" dirty="0"/>
              <a:t>Montage de détecteurs diamant » </a:t>
            </a:r>
            <a:r>
              <a:rPr lang="fr-FR" dirty="0"/>
              <a:t> </a:t>
            </a:r>
            <a:r>
              <a:rPr lang="fr-FR" dirty="0">
                <a:hlinkClick r:id="rId4"/>
              </a:rPr>
              <a:t>https://indico.in2p3.fr/event/22321/</a:t>
            </a:r>
            <a:r>
              <a:rPr lang="fr-FR" dirty="0"/>
              <a:t>, présentation orale </a:t>
            </a:r>
            <a:r>
              <a:rPr lang="fr-FR" b="1" dirty="0"/>
              <a:t>J.F </a:t>
            </a:r>
            <a:r>
              <a:rPr lang="fr-FR" b="1" dirty="0" err="1"/>
              <a:t>Muraz</a:t>
            </a:r>
            <a:endParaRPr lang="fr-FR" b="1" dirty="0"/>
          </a:p>
          <a:p>
            <a:pPr algn="just"/>
            <a:r>
              <a:rPr lang="fr-FR" dirty="0"/>
              <a:t>International </a:t>
            </a:r>
            <a:r>
              <a:rPr lang="fr-FR" dirty="0" err="1"/>
              <a:t>Conference</a:t>
            </a:r>
            <a:r>
              <a:rPr lang="fr-FR" dirty="0"/>
              <a:t> on New Diamond and Nano </a:t>
            </a:r>
            <a:r>
              <a:rPr lang="fr-FR" dirty="0" err="1"/>
              <a:t>Carbons</a:t>
            </a:r>
            <a:r>
              <a:rPr lang="fr-FR" dirty="0"/>
              <a:t> </a:t>
            </a:r>
            <a:r>
              <a:rPr lang="fr-FR" b="1" dirty="0"/>
              <a:t>Juin 2021,</a:t>
            </a:r>
            <a:r>
              <a:rPr lang="fr-FR" i="1" dirty="0"/>
              <a:t>«Time of Flight </a:t>
            </a:r>
            <a:r>
              <a:rPr lang="fr-FR" i="1" dirty="0" err="1"/>
              <a:t>Measurement</a:t>
            </a:r>
            <a:r>
              <a:rPr lang="fr-FR" i="1" dirty="0"/>
              <a:t> </a:t>
            </a:r>
            <a:r>
              <a:rPr lang="fr-FR" i="1" dirty="0" err="1"/>
              <a:t>Using</a:t>
            </a:r>
            <a:r>
              <a:rPr lang="fr-FR" i="1" dirty="0"/>
              <a:t> Electron Beam </a:t>
            </a:r>
            <a:r>
              <a:rPr lang="fr-FR" i="1" dirty="0" err="1"/>
              <a:t>Induced</a:t>
            </a:r>
            <a:r>
              <a:rPr lang="fr-FR" i="1" dirty="0"/>
              <a:t> </a:t>
            </a:r>
            <a:r>
              <a:rPr lang="fr-FR" i="1" dirty="0" err="1"/>
              <a:t>Current</a:t>
            </a:r>
            <a:r>
              <a:rPr lang="fr-FR" i="1" dirty="0"/>
              <a:t> on a Single Crystal Diamond Detector »</a:t>
            </a:r>
            <a:r>
              <a:rPr lang="fr-FR" dirty="0"/>
              <a:t>, présentation orale  </a:t>
            </a:r>
            <a:r>
              <a:rPr lang="fr-FR" b="1" dirty="0"/>
              <a:t>A. Portier,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Silver</a:t>
            </a:r>
            <a:r>
              <a:rPr lang="fr-FR" b="1" dirty="0">
                <a:solidFill>
                  <a:srgbClr val="FF0000"/>
                </a:solidFill>
              </a:rPr>
              <a:t> Oral </a:t>
            </a:r>
            <a:r>
              <a:rPr lang="fr-FR" b="1" dirty="0" err="1">
                <a:solidFill>
                  <a:srgbClr val="FF0000"/>
                </a:solidFill>
              </a:rPr>
              <a:t>Award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fr-FR" dirty="0"/>
              <a:t>International </a:t>
            </a:r>
            <a:r>
              <a:rPr lang="fr-FR" dirty="0" err="1"/>
              <a:t>Conference</a:t>
            </a:r>
            <a:r>
              <a:rPr lang="fr-FR" dirty="0"/>
              <a:t> on New Diamond and Nano </a:t>
            </a:r>
            <a:r>
              <a:rPr lang="fr-FR" dirty="0" err="1"/>
              <a:t>Carbons</a:t>
            </a:r>
            <a:r>
              <a:rPr lang="fr-FR" dirty="0"/>
              <a:t> </a:t>
            </a:r>
            <a:r>
              <a:rPr lang="fr-FR" b="1" dirty="0"/>
              <a:t>Juin</a:t>
            </a:r>
            <a:r>
              <a:rPr lang="fr-FR" dirty="0"/>
              <a:t> </a:t>
            </a:r>
            <a:r>
              <a:rPr lang="fr-FR" b="1" dirty="0"/>
              <a:t>2021</a:t>
            </a:r>
            <a:r>
              <a:rPr lang="fr-FR" dirty="0"/>
              <a:t>,</a:t>
            </a:r>
            <a:r>
              <a:rPr lang="fr-FR" i="1" dirty="0"/>
              <a:t>«</a:t>
            </a:r>
            <a:r>
              <a:rPr lang="en-US" i="1" dirty="0"/>
              <a:t>Diamond-based detector development for pulsed beam monitoring for medical applications</a:t>
            </a:r>
            <a:r>
              <a:rPr lang="fr-FR" i="1" dirty="0"/>
              <a:t> »</a:t>
            </a:r>
            <a:r>
              <a:rPr lang="fr-FR" dirty="0"/>
              <a:t>, présentation orale  </a:t>
            </a:r>
            <a:r>
              <a:rPr lang="fr-FR" b="1" dirty="0"/>
              <a:t>ML Gallin-Martel</a:t>
            </a:r>
            <a:endParaRPr lang="fr-FR" dirty="0">
              <a:solidFill>
                <a:srgbClr val="FF0000"/>
              </a:solidFill>
            </a:endParaRPr>
          </a:p>
          <a:p>
            <a:pPr algn="just"/>
            <a:r>
              <a:rPr lang="fr-FR" dirty="0"/>
              <a:t>AAPM</a:t>
            </a:r>
            <a:r>
              <a:rPr lang="fr-FR" b="1" dirty="0"/>
              <a:t>, Aout 2021</a:t>
            </a:r>
            <a:r>
              <a:rPr lang="fr-FR" dirty="0"/>
              <a:t>, Online 2021, </a:t>
            </a:r>
            <a:r>
              <a:rPr lang="fr-FR" i="1" dirty="0"/>
              <a:t> «Online Control of Micro-Beam Synchrotron Radiation </a:t>
            </a:r>
            <a:r>
              <a:rPr lang="fr-FR" i="1" dirty="0" err="1"/>
              <a:t>Therapy</a:t>
            </a:r>
            <a:r>
              <a:rPr lang="fr-FR" i="1" dirty="0"/>
              <a:t> </a:t>
            </a:r>
            <a:r>
              <a:rPr lang="fr-FR" i="1" dirty="0" err="1"/>
              <a:t>Using</a:t>
            </a:r>
            <a:r>
              <a:rPr lang="fr-FR" i="1" dirty="0"/>
              <a:t> Micro-</a:t>
            </a:r>
            <a:r>
              <a:rPr lang="fr-FR" i="1" dirty="0" err="1"/>
              <a:t>Stripped</a:t>
            </a:r>
            <a:r>
              <a:rPr lang="fr-FR" i="1" dirty="0"/>
              <a:t> Diamond Detectors »</a:t>
            </a:r>
            <a:r>
              <a:rPr lang="fr-FR" dirty="0"/>
              <a:t>, poster Interactif 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endParaRPr lang="fr-FR" b="1" dirty="0"/>
          </a:p>
          <a:p>
            <a:pPr algn="just"/>
            <a:r>
              <a:rPr lang="fr-FR" dirty="0"/>
              <a:t>31st International </a:t>
            </a:r>
            <a:r>
              <a:rPr lang="fr-FR" dirty="0" err="1"/>
              <a:t>Conference</a:t>
            </a:r>
            <a:r>
              <a:rPr lang="fr-FR" dirty="0"/>
              <a:t> on Diamond and Carbon Materials, </a:t>
            </a:r>
            <a:r>
              <a:rPr lang="fr-FR" b="1" dirty="0"/>
              <a:t>Septembre 2021</a:t>
            </a:r>
            <a:r>
              <a:rPr lang="fr-FR" dirty="0"/>
              <a:t>,</a:t>
            </a:r>
            <a:r>
              <a:rPr lang="fr-FR" i="1" dirty="0"/>
              <a:t>«Transient time </a:t>
            </a:r>
            <a:r>
              <a:rPr lang="fr-FR" i="1" dirty="0" err="1"/>
              <a:t>measurement</a:t>
            </a:r>
            <a:r>
              <a:rPr lang="fr-FR" i="1" dirty="0"/>
              <a:t> </a:t>
            </a:r>
            <a:r>
              <a:rPr lang="fr-FR" i="1" dirty="0" err="1"/>
              <a:t>using</a:t>
            </a:r>
            <a:r>
              <a:rPr lang="fr-FR" i="1" dirty="0"/>
              <a:t> </a:t>
            </a:r>
            <a:r>
              <a:rPr lang="fr-FR" i="1" dirty="0" err="1"/>
              <a:t>electron</a:t>
            </a:r>
            <a:r>
              <a:rPr lang="fr-FR" i="1" dirty="0"/>
              <a:t> </a:t>
            </a:r>
            <a:r>
              <a:rPr lang="fr-FR" i="1" dirty="0" err="1"/>
              <a:t>beam</a:t>
            </a:r>
            <a:r>
              <a:rPr lang="fr-FR" i="1" dirty="0"/>
              <a:t> </a:t>
            </a:r>
            <a:r>
              <a:rPr lang="fr-FR" i="1" dirty="0" err="1"/>
              <a:t>induced</a:t>
            </a:r>
            <a:r>
              <a:rPr lang="fr-FR" i="1" dirty="0"/>
              <a:t> </a:t>
            </a:r>
            <a:r>
              <a:rPr lang="fr-FR" i="1" dirty="0" err="1"/>
              <a:t>current</a:t>
            </a:r>
            <a:r>
              <a:rPr lang="fr-FR" i="1" dirty="0"/>
              <a:t> on a single </a:t>
            </a:r>
            <a:r>
              <a:rPr lang="fr-FR" i="1" dirty="0" err="1"/>
              <a:t>crystal</a:t>
            </a:r>
            <a:r>
              <a:rPr lang="fr-FR" i="1" dirty="0"/>
              <a:t> </a:t>
            </a:r>
            <a:r>
              <a:rPr lang="fr-FR" i="1" dirty="0" err="1"/>
              <a:t>diamond</a:t>
            </a:r>
            <a:r>
              <a:rPr lang="fr-FR" i="1" dirty="0"/>
              <a:t> »</a:t>
            </a:r>
            <a:r>
              <a:rPr lang="fr-FR" dirty="0"/>
              <a:t>, présentation orale </a:t>
            </a:r>
            <a:r>
              <a:rPr lang="fr-FR" b="1" dirty="0"/>
              <a:t>A. Portier</a:t>
            </a:r>
          </a:p>
          <a:p>
            <a:pPr algn="just"/>
            <a:r>
              <a:rPr lang="fr-FR" dirty="0"/>
              <a:t>FRPT (Flash </a:t>
            </a:r>
            <a:r>
              <a:rPr lang="fr-FR" dirty="0" err="1"/>
              <a:t>Radiotherapy</a:t>
            </a:r>
            <a:r>
              <a:rPr lang="fr-FR" dirty="0"/>
              <a:t> and </a:t>
            </a:r>
            <a:r>
              <a:rPr lang="fr-FR" dirty="0" err="1"/>
              <a:t>Particle</a:t>
            </a:r>
            <a:r>
              <a:rPr lang="fr-FR" dirty="0"/>
              <a:t> </a:t>
            </a:r>
            <a:r>
              <a:rPr lang="fr-FR" dirty="0" err="1"/>
              <a:t>Therapy</a:t>
            </a:r>
            <a:r>
              <a:rPr lang="fr-FR" b="1" dirty="0"/>
              <a:t>) Vienne décembre 2021</a:t>
            </a:r>
            <a:r>
              <a:rPr lang="fr-FR" dirty="0"/>
              <a:t>,  </a:t>
            </a:r>
            <a:r>
              <a:rPr lang="fr-FR" i="1" dirty="0"/>
              <a:t> « Micro-</a:t>
            </a:r>
            <a:r>
              <a:rPr lang="fr-FR" i="1" dirty="0" err="1"/>
              <a:t>stripped</a:t>
            </a:r>
            <a:r>
              <a:rPr lang="fr-FR" i="1" dirty="0"/>
              <a:t> </a:t>
            </a:r>
            <a:r>
              <a:rPr lang="fr-FR" i="1" dirty="0" err="1"/>
              <a:t>diamond</a:t>
            </a:r>
            <a:r>
              <a:rPr lang="fr-FR" i="1" dirty="0"/>
              <a:t> detectors for online control of micro-</a:t>
            </a:r>
            <a:r>
              <a:rPr lang="fr-FR" i="1" dirty="0" err="1"/>
              <a:t>beam</a:t>
            </a:r>
            <a:r>
              <a:rPr lang="fr-FR" i="1" dirty="0"/>
              <a:t> synchrotron radiation </a:t>
            </a:r>
            <a:r>
              <a:rPr lang="fr-FR" i="1" dirty="0" err="1"/>
              <a:t>therapy</a:t>
            </a:r>
            <a:r>
              <a:rPr lang="fr-FR" i="1" dirty="0"/>
              <a:t> »,</a:t>
            </a:r>
            <a:r>
              <a:rPr lang="fr-FR" dirty="0"/>
              <a:t> Présentation Orale </a:t>
            </a:r>
            <a:r>
              <a:rPr lang="fr-FR" b="1" dirty="0"/>
              <a:t>N. </a:t>
            </a:r>
            <a:r>
              <a:rPr lang="fr-FR" b="1" dirty="0" err="1"/>
              <a:t>Rosuel</a:t>
            </a:r>
            <a:endParaRPr lang="fr-FR" b="1" dirty="0"/>
          </a:p>
          <a:p>
            <a:pPr lvl="0" algn="just">
              <a:spcAft>
                <a:spcPts val="0"/>
              </a:spcAft>
            </a:pPr>
            <a:endParaRPr lang="fr-FR" dirty="0"/>
          </a:p>
          <a:p>
            <a:r>
              <a:rPr lang="en-US" dirty="0"/>
              <a:t> </a:t>
            </a:r>
            <a:endParaRPr lang="fr-FR" dirty="0"/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F02EC3-6D41-4253-9E5C-F6FEE9FE2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C10E06-5670-4963-8EA9-60E7CB8B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CD26D9-0FB0-490E-9B0F-3B44FCD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32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D7814F-103A-465C-8D04-3523E63EAC39}"/>
              </a:ext>
            </a:extLst>
          </p:cNvPr>
          <p:cNvSpPr txBox="1"/>
          <p:nvPr/>
        </p:nvSpPr>
        <p:spPr>
          <a:xfrm>
            <a:off x="1773093" y="-31056"/>
            <a:ext cx="8598764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Présentations dans les workshops et les conférences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DF4F057-6508-4D9A-A683-AB7B051D308E}"/>
              </a:ext>
            </a:extLst>
          </p:cNvPr>
          <p:cNvSpPr txBox="1"/>
          <p:nvPr/>
        </p:nvSpPr>
        <p:spPr>
          <a:xfrm>
            <a:off x="187808" y="578314"/>
            <a:ext cx="47641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11.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12.</a:t>
            </a:r>
          </a:p>
          <a:p>
            <a:endParaRPr lang="fr-FR" dirty="0"/>
          </a:p>
          <a:p>
            <a:r>
              <a:rPr lang="fr-FR" dirty="0"/>
              <a:t>13.</a:t>
            </a:r>
          </a:p>
          <a:p>
            <a:endParaRPr lang="fr-FR" dirty="0"/>
          </a:p>
          <a:p>
            <a:r>
              <a:rPr lang="fr-FR" dirty="0"/>
              <a:t>14.</a:t>
            </a:r>
          </a:p>
          <a:p>
            <a:endParaRPr lang="fr-FR" dirty="0"/>
          </a:p>
          <a:p>
            <a:r>
              <a:rPr lang="fr-FR" dirty="0"/>
              <a:t>15.</a:t>
            </a:r>
          </a:p>
          <a:p>
            <a:endParaRPr lang="fr-FR" dirty="0"/>
          </a:p>
          <a:p>
            <a:r>
              <a:rPr lang="fr-FR" dirty="0"/>
              <a:t>16.</a:t>
            </a:r>
          </a:p>
          <a:p>
            <a:endParaRPr lang="fr-FR" dirty="0"/>
          </a:p>
          <a:p>
            <a:r>
              <a:rPr lang="fr-FR" dirty="0"/>
              <a:t>17.</a:t>
            </a:r>
          </a:p>
          <a:p>
            <a:endParaRPr lang="fr-FR" dirty="0"/>
          </a:p>
          <a:p>
            <a:r>
              <a:rPr lang="fr-FR" dirty="0"/>
              <a:t>18.</a:t>
            </a:r>
          </a:p>
        </p:txBody>
      </p:sp>
    </p:spTree>
    <p:extLst>
      <p:ext uri="{BB962C8B-B14F-4D97-AF65-F5344CB8AC3E}">
        <p14:creationId xmlns:p14="http://schemas.microsoft.com/office/powerpoint/2010/main" val="4244144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6446B0A-A077-46E7-94AF-6FB23F5C0306}"/>
              </a:ext>
            </a:extLst>
          </p:cNvPr>
          <p:cNvSpPr/>
          <p:nvPr/>
        </p:nvSpPr>
        <p:spPr>
          <a:xfrm>
            <a:off x="132453" y="30998"/>
            <a:ext cx="6095999" cy="2995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33</a:t>
            </a:fld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D3BDC06-8B89-432E-839D-295495919221}"/>
              </a:ext>
            </a:extLst>
          </p:cNvPr>
          <p:cNvSpPr txBox="1"/>
          <p:nvPr/>
        </p:nvSpPr>
        <p:spPr>
          <a:xfrm>
            <a:off x="84327" y="-13971"/>
            <a:ext cx="609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Molle Robin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DCFC366-2E36-4703-BC11-9918CBE302BC}"/>
              </a:ext>
            </a:extLst>
          </p:cNvPr>
          <p:cNvSpPr txBox="1"/>
          <p:nvPr/>
        </p:nvSpPr>
        <p:spPr>
          <a:xfrm>
            <a:off x="132453" y="311906"/>
            <a:ext cx="1169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ea typeface="Cambria Math" panose="02040503050406030204" pitchFamily="18" charset="0"/>
              </a:rPr>
              <a:t>Le développement de l’outil CoMatSrim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477EE7-DADF-42AD-B473-FAF2C85872F3}"/>
              </a:ext>
            </a:extLst>
          </p:cNvPr>
          <p:cNvSpPr/>
          <p:nvPr/>
        </p:nvSpPr>
        <p:spPr>
          <a:xfrm>
            <a:off x="6228453" y="30998"/>
            <a:ext cx="2286000" cy="299584"/>
          </a:xfrm>
          <a:prstGeom prst="rect">
            <a:avLst/>
          </a:prstGeom>
          <a:solidFill>
            <a:srgbClr val="3333B2"/>
          </a:solidFill>
          <a:ln>
            <a:solidFill>
              <a:srgbClr val="333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11DD264-D05A-4AB7-8F25-ACDB08D413FD}"/>
              </a:ext>
            </a:extLst>
          </p:cNvPr>
          <p:cNvSpPr/>
          <p:nvPr/>
        </p:nvSpPr>
        <p:spPr>
          <a:xfrm>
            <a:off x="628650" y="933692"/>
            <a:ext cx="4531618" cy="23524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8E7D4FD-41CE-460D-81B0-FBB4332DACE8}"/>
              </a:ext>
            </a:extLst>
          </p:cNvPr>
          <p:cNvSpPr/>
          <p:nvPr/>
        </p:nvSpPr>
        <p:spPr>
          <a:xfrm>
            <a:off x="1371031" y="3777175"/>
            <a:ext cx="8952358" cy="26193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E8E844E-9157-4105-8C79-FBFEC6DBF4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8116" b="-1"/>
          <a:stretch/>
        </p:blipFill>
        <p:spPr>
          <a:xfrm>
            <a:off x="2432532" y="1075236"/>
            <a:ext cx="923853" cy="998831"/>
          </a:xfrm>
          <a:prstGeom prst="rect">
            <a:avLst/>
          </a:prstGeom>
          <a:ln w="28575"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103CB41-18F6-4FE3-B18F-96C48A02C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7"/>
          <a:stretch/>
        </p:blipFill>
        <p:spPr>
          <a:xfrm>
            <a:off x="2088958" y="4269471"/>
            <a:ext cx="1611000" cy="1634781"/>
          </a:xfrm>
          <a:prstGeom prst="rect">
            <a:avLst/>
          </a:prstGeom>
          <a:ln>
            <a:noFill/>
          </a:ln>
        </p:spPr>
      </p:pic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66DC853-4D59-45D5-8B4A-46F8FD9A3D70}"/>
              </a:ext>
            </a:extLst>
          </p:cNvPr>
          <p:cNvSpPr/>
          <p:nvPr/>
        </p:nvSpPr>
        <p:spPr>
          <a:xfrm>
            <a:off x="6344791" y="287383"/>
            <a:ext cx="4531618" cy="299874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CF69B98-371C-4A1F-9387-31D4B4A2D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084" y="434485"/>
            <a:ext cx="3707555" cy="788484"/>
          </a:xfrm>
          <a:prstGeom prst="rect">
            <a:avLst/>
          </a:prstGeom>
          <a:ln w="28575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6AFEB1-FB32-471F-9C0D-95D5494FCD52}"/>
              </a:ext>
            </a:extLst>
          </p:cNvPr>
          <p:cNvSpPr txBox="1"/>
          <p:nvPr/>
        </p:nvSpPr>
        <p:spPr>
          <a:xfrm>
            <a:off x="1194246" y="2255381"/>
            <a:ext cx="34004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+mj-lt"/>
              </a:rPr>
              <a:t>Simulation de l’interaction des ions avec le diamant en 3D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E64D544-EB38-4215-914B-F71187574340}"/>
                  </a:ext>
                </a:extLst>
              </p:cNvPr>
              <p:cNvSpPr txBox="1"/>
              <p:nvPr/>
            </p:nvSpPr>
            <p:spPr>
              <a:xfrm>
                <a:off x="6756591" y="1298045"/>
                <a:ext cx="3873695" cy="1982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000" dirty="0">
                    <a:latin typeface="+mj-lt"/>
                  </a:rPr>
                  <a:t>Méthode des éléments finis</a:t>
                </a:r>
              </a:p>
              <a:p>
                <a:pPr algn="ctr"/>
                <a:endParaRPr lang="fr-FR" sz="2000" dirty="0">
                  <a:latin typeface="+mj-lt"/>
                </a:endParaRPr>
              </a:p>
              <a:p>
                <a:pPr algn="ctr"/>
                <a:r>
                  <a:rPr lang="fr-FR" sz="2000" dirty="0">
                    <a:latin typeface="+mj-lt"/>
                  </a:rPr>
                  <a:t>Géométrie du détecteur</a:t>
                </a:r>
              </a:p>
              <a:p>
                <a:pPr algn="ctr"/>
                <a:r>
                  <a:rPr lang="fr-FR" sz="2000" dirty="0">
                    <a:latin typeface="+mj-lt"/>
                  </a:rPr>
                  <a:t>Résolution de l’équation de Poisson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  <m:r>
                        <a:rPr 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E64D544-EB38-4215-914B-F71187574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591" y="1298045"/>
                <a:ext cx="3873695" cy="1982787"/>
              </a:xfrm>
              <a:prstGeom prst="rect">
                <a:avLst/>
              </a:prstGeom>
              <a:blipFill>
                <a:blip r:embed="rId6"/>
                <a:stretch>
                  <a:fillRect l="-786" t="-1846" r="-6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B22430B3-470D-4A2E-9F70-9046852017F0}"/>
              </a:ext>
            </a:extLst>
          </p:cNvPr>
          <p:cNvCxnSpPr>
            <a:stCxn id="3" idx="2"/>
          </p:cNvCxnSpPr>
          <p:nvPr/>
        </p:nvCxnSpPr>
        <p:spPr>
          <a:xfrm>
            <a:off x="2894459" y="3286126"/>
            <a:ext cx="0" cy="48575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AE7776A-0820-4EBF-B4CA-1E61DBBC21C2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610600" y="3286127"/>
            <a:ext cx="0" cy="48575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D7156619-7167-41BF-9836-534FEABF0DBF}"/>
              </a:ext>
            </a:extLst>
          </p:cNvPr>
          <p:cNvSpPr txBox="1"/>
          <p:nvPr/>
        </p:nvSpPr>
        <p:spPr>
          <a:xfrm>
            <a:off x="2968350" y="4251225"/>
            <a:ext cx="67528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+mj-lt"/>
              </a:rPr>
              <a:t>Import des données</a:t>
            </a:r>
          </a:p>
          <a:p>
            <a:pPr algn="ctr"/>
            <a:r>
              <a:rPr lang="fr-FR" sz="2400" dirty="0">
                <a:latin typeface="+mj-lt"/>
              </a:rPr>
              <a:t>Programmes de calculs : </a:t>
            </a: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Dérive de charges</a:t>
            </a: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Evaluation des signaux temporels</a:t>
            </a:r>
          </a:p>
          <a:p>
            <a:pPr marL="2171700" lvl="4" indent="-342900" algn="just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</a:rPr>
              <a:t>Collecte de charges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E88E0F1-C6A5-48B6-B495-D079D7213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708959D-BC74-43C5-97E7-1B2873734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95800" y="6423515"/>
            <a:ext cx="4114800" cy="365125"/>
          </a:xfrm>
        </p:spPr>
        <p:txBody>
          <a:bodyPr/>
          <a:lstStyle/>
          <a:p>
            <a:r>
              <a:rPr lang="fr-FR"/>
              <a:t>ML Gallin-Martel LPSC</a:t>
            </a:r>
          </a:p>
        </p:txBody>
      </p:sp>
    </p:spTree>
    <p:extLst>
      <p:ext uri="{BB962C8B-B14F-4D97-AF65-F5344CB8AC3E}">
        <p14:creationId xmlns:p14="http://schemas.microsoft.com/office/powerpoint/2010/main" val="256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4" grpId="0" animBg="1"/>
      <p:bldP spid="4" grpId="0"/>
      <p:bldP spid="27" grpId="0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CAE6EDEC-76DD-4699-A8F2-75D7DEED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05F2B-9880-4DA0-B3C8-4AE81D4CF794}" type="slidenum">
              <a:rPr lang="fr-FR" smtClean="0"/>
              <a:t>34</a:t>
            </a:fld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A234A68-4F80-49B6-9AC9-B1CB5543BAAD}"/>
              </a:ext>
            </a:extLst>
          </p:cNvPr>
          <p:cNvSpPr txBox="1"/>
          <p:nvPr/>
        </p:nvSpPr>
        <p:spPr>
          <a:xfrm>
            <a:off x="393670" y="643227"/>
            <a:ext cx="8982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+mj-lt"/>
                <a:ea typeface="Cambria Math" panose="02040503050406030204" pitchFamily="18" charset="0"/>
              </a:rPr>
              <a:t>Collecte de charges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BC36F2B-79D8-437A-B5FC-18747A67FD6D}"/>
              </a:ext>
            </a:extLst>
          </p:cNvPr>
          <p:cNvPicPr/>
          <p:nvPr/>
        </p:nvPicPr>
        <p:blipFill rotWithShape="1">
          <a:blip r:embed="rId3"/>
          <a:srcRect r="50000"/>
          <a:stretch/>
        </p:blipFill>
        <p:spPr>
          <a:xfrm>
            <a:off x="1157264" y="1812745"/>
            <a:ext cx="3617895" cy="22369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094EE80-C839-4FEF-83FA-1407BA759F81}"/>
              </a:ext>
            </a:extLst>
          </p:cNvPr>
          <p:cNvPicPr/>
          <p:nvPr/>
        </p:nvPicPr>
        <p:blipFill rotWithShape="1">
          <a:blip r:embed="rId3"/>
          <a:srcRect l="49999" r="1"/>
          <a:stretch/>
        </p:blipFill>
        <p:spPr>
          <a:xfrm>
            <a:off x="6948387" y="1767776"/>
            <a:ext cx="3617895" cy="22369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AFDFEA0-A12B-4CD6-9A15-742D2EC8A871}"/>
              </a:ext>
            </a:extLst>
          </p:cNvPr>
          <p:cNvPicPr/>
          <p:nvPr/>
        </p:nvPicPr>
        <p:blipFill rotWithShape="1">
          <a:blip r:embed="rId4"/>
          <a:srcRect l="17915" t="1364" r="47228" b="2253"/>
          <a:stretch/>
        </p:blipFill>
        <p:spPr>
          <a:xfrm>
            <a:off x="975521" y="4017179"/>
            <a:ext cx="3192147" cy="22995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C16E1D-8FC8-42FA-BCF6-FBB4FFB70F92}"/>
              </a:ext>
            </a:extLst>
          </p:cNvPr>
          <p:cNvSpPr/>
          <p:nvPr/>
        </p:nvSpPr>
        <p:spPr>
          <a:xfrm flipV="1">
            <a:off x="974657" y="6316728"/>
            <a:ext cx="971934" cy="140799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2005C0-C66C-4FD1-80BE-7EA75E1E67E5}"/>
              </a:ext>
            </a:extLst>
          </p:cNvPr>
          <p:cNvSpPr/>
          <p:nvPr/>
        </p:nvSpPr>
        <p:spPr>
          <a:xfrm flipV="1">
            <a:off x="2960645" y="6325505"/>
            <a:ext cx="1207023" cy="132021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60EE0E9-A3DF-4C89-9F27-F5532AEFCF37}"/>
              </a:ext>
            </a:extLst>
          </p:cNvPr>
          <p:cNvPicPr/>
          <p:nvPr/>
        </p:nvPicPr>
        <p:blipFill rotWithShape="1">
          <a:blip r:embed="rId4"/>
          <a:srcRect l="17915" t="1364" r="47228" b="2253"/>
          <a:stretch/>
        </p:blipFill>
        <p:spPr>
          <a:xfrm>
            <a:off x="6730396" y="4049707"/>
            <a:ext cx="3192147" cy="2299545"/>
          </a:xfrm>
          <a:prstGeom prst="rect">
            <a:avLst/>
          </a:prstGeom>
        </p:spPr>
      </p:pic>
      <p:sp>
        <p:nvSpPr>
          <p:cNvPr id="4" name="Corde 3">
            <a:extLst>
              <a:ext uri="{FF2B5EF4-FFF2-40B4-BE49-F238E27FC236}">
                <a16:creationId xmlns:a16="http://schemas.microsoft.com/office/drawing/2014/main" id="{B4526B86-4DD7-4D39-8A0C-A162F61CD39E}"/>
              </a:ext>
            </a:extLst>
          </p:cNvPr>
          <p:cNvSpPr/>
          <p:nvPr/>
        </p:nvSpPr>
        <p:spPr>
          <a:xfrm rot="5400000">
            <a:off x="2304873" y="6125436"/>
            <a:ext cx="294994" cy="369912"/>
          </a:xfrm>
          <a:prstGeom prst="chord">
            <a:avLst>
              <a:gd name="adj1" fmla="val 5413625"/>
              <a:gd name="adj2" fmla="val 16355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Corde 26">
            <a:extLst>
              <a:ext uri="{FF2B5EF4-FFF2-40B4-BE49-F238E27FC236}">
                <a16:creationId xmlns:a16="http://schemas.microsoft.com/office/drawing/2014/main" id="{46D4D3BB-933D-4BAF-B2BD-FBEAE0021867}"/>
              </a:ext>
            </a:extLst>
          </p:cNvPr>
          <p:cNvSpPr/>
          <p:nvPr/>
        </p:nvSpPr>
        <p:spPr>
          <a:xfrm rot="5400000">
            <a:off x="8133102" y="5988759"/>
            <a:ext cx="255531" cy="682005"/>
          </a:xfrm>
          <a:prstGeom prst="chord">
            <a:avLst>
              <a:gd name="adj1" fmla="val 5321059"/>
              <a:gd name="adj2" fmla="val 163551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407CF1F-1195-42C6-860A-0419C66602B1}"/>
              </a:ext>
            </a:extLst>
          </p:cNvPr>
          <p:cNvCxnSpPr>
            <a:cxnSpLocks/>
          </p:cNvCxnSpPr>
          <p:nvPr/>
        </p:nvCxnSpPr>
        <p:spPr>
          <a:xfrm>
            <a:off x="2358190" y="4004738"/>
            <a:ext cx="0" cy="180075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04A342F1-7F8C-4D01-9A89-6E45CB93B23B}"/>
              </a:ext>
            </a:extLst>
          </p:cNvPr>
          <p:cNvCxnSpPr>
            <a:cxnSpLocks/>
          </p:cNvCxnSpPr>
          <p:nvPr/>
        </p:nvCxnSpPr>
        <p:spPr>
          <a:xfrm flipH="1">
            <a:off x="1946592" y="5862638"/>
            <a:ext cx="411598" cy="462868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3063D069-5E5B-4CBC-947A-E31672ABBE14}"/>
              </a:ext>
            </a:extLst>
          </p:cNvPr>
          <p:cNvCxnSpPr/>
          <p:nvPr/>
        </p:nvCxnSpPr>
        <p:spPr>
          <a:xfrm flipV="1">
            <a:off x="8110538" y="6201996"/>
            <a:ext cx="0" cy="14725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8C8AB6BC-7744-47C8-A5AB-E3AE2807B8B6}"/>
              </a:ext>
            </a:extLst>
          </p:cNvPr>
          <p:cNvSpPr txBox="1"/>
          <p:nvPr/>
        </p:nvSpPr>
        <p:spPr>
          <a:xfrm>
            <a:off x="974657" y="1199535"/>
            <a:ext cx="8837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Signal d’électrons pour des particules non traversantes de 5,6 MeV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981E30-95FE-4BFC-8516-D7C399C13AAF}"/>
              </a:ext>
            </a:extLst>
          </p:cNvPr>
          <p:cNvSpPr/>
          <p:nvPr/>
        </p:nvSpPr>
        <p:spPr>
          <a:xfrm flipV="1">
            <a:off x="6786446" y="6355747"/>
            <a:ext cx="971934" cy="140799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57E1FE6-8E77-4C3B-B568-9E1C47FF36F4}"/>
              </a:ext>
            </a:extLst>
          </p:cNvPr>
          <p:cNvSpPr/>
          <p:nvPr/>
        </p:nvSpPr>
        <p:spPr>
          <a:xfrm flipV="1">
            <a:off x="8772434" y="6364524"/>
            <a:ext cx="1207023" cy="132021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2" name="Groupe 51">
            <a:extLst>
              <a:ext uri="{FF2B5EF4-FFF2-40B4-BE49-F238E27FC236}">
                <a16:creationId xmlns:a16="http://schemas.microsoft.com/office/drawing/2014/main" id="{7AC71E5E-5939-4B54-82E5-94229C9DB316}"/>
              </a:ext>
            </a:extLst>
          </p:cNvPr>
          <p:cNvGrpSpPr/>
          <p:nvPr/>
        </p:nvGrpSpPr>
        <p:grpSpPr>
          <a:xfrm>
            <a:off x="6601812" y="4054014"/>
            <a:ext cx="4017575" cy="2399042"/>
            <a:chOff x="6593082" y="4054786"/>
            <a:chExt cx="4017575" cy="2399042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969E563F-AFDD-4DAD-9EEF-AD6DBA75B2CC}"/>
                </a:ext>
              </a:extLst>
            </p:cNvPr>
            <p:cNvPicPr/>
            <p:nvPr/>
          </p:nvPicPr>
          <p:blipFill rotWithShape="1">
            <a:blip r:embed="rId5"/>
            <a:srcRect l="4604" r="43741"/>
            <a:stretch/>
          </p:blipFill>
          <p:spPr bwMode="auto">
            <a:xfrm>
              <a:off x="6593082" y="4054786"/>
              <a:ext cx="4017575" cy="23990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172B048B-5268-4A80-A81B-6950B8AB07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44494" y="5283319"/>
              <a:ext cx="1" cy="793632"/>
            </a:xfrm>
            <a:prstGeom prst="straightConnector1">
              <a:avLst/>
            </a:prstGeom>
            <a:ln w="57150">
              <a:solidFill>
                <a:srgbClr val="00B050">
                  <a:alpha val="60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92014ABB-8BB4-4DDD-B6AC-F9E2AB0054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4494" y="6076951"/>
              <a:ext cx="0" cy="31017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>
            <a:extLst>
              <a:ext uri="{FF2B5EF4-FFF2-40B4-BE49-F238E27FC236}">
                <a16:creationId xmlns:a16="http://schemas.microsoft.com/office/drawing/2014/main" id="{49237C72-DDF1-4A1C-A2FE-58CC1F405B64}"/>
              </a:ext>
            </a:extLst>
          </p:cNvPr>
          <p:cNvGrpSpPr/>
          <p:nvPr/>
        </p:nvGrpSpPr>
        <p:grpSpPr>
          <a:xfrm>
            <a:off x="892772" y="4032607"/>
            <a:ext cx="4017575" cy="2399042"/>
            <a:chOff x="951857" y="4023821"/>
            <a:chExt cx="4017575" cy="2399042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73B9452D-95EA-4007-A5C1-057803F8C7B6}"/>
                </a:ext>
              </a:extLst>
            </p:cNvPr>
            <p:cNvPicPr/>
            <p:nvPr/>
          </p:nvPicPr>
          <p:blipFill rotWithShape="1">
            <a:blip r:embed="rId5"/>
            <a:srcRect l="4604" r="43741"/>
            <a:stretch/>
          </p:blipFill>
          <p:spPr bwMode="auto">
            <a:xfrm>
              <a:off x="951857" y="4023821"/>
              <a:ext cx="4017575" cy="23990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C7EE78A7-2F86-4FA8-A660-F398461E52CF}"/>
                </a:ext>
              </a:extLst>
            </p:cNvPr>
            <p:cNvCxnSpPr>
              <a:cxnSpLocks/>
            </p:cNvCxnSpPr>
            <p:nvPr/>
          </p:nvCxnSpPr>
          <p:spPr>
            <a:xfrm>
              <a:off x="2924052" y="4206240"/>
              <a:ext cx="0" cy="99323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9499C04D-078C-4021-A167-2F0156D6F75B}"/>
              </a:ext>
            </a:extLst>
          </p:cNvPr>
          <p:cNvGrpSpPr/>
          <p:nvPr/>
        </p:nvGrpSpPr>
        <p:grpSpPr>
          <a:xfrm>
            <a:off x="892772" y="4022775"/>
            <a:ext cx="4017576" cy="2405684"/>
            <a:chOff x="956095" y="4017179"/>
            <a:chExt cx="4017576" cy="2405684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ECB52082-3BEC-4DE9-9087-445E73642582}"/>
                </a:ext>
              </a:extLst>
            </p:cNvPr>
            <p:cNvPicPr/>
            <p:nvPr/>
          </p:nvPicPr>
          <p:blipFill rotWithShape="1">
            <a:blip r:embed="rId5"/>
            <a:srcRect l="21021" t="31795" r="60165" b="31782"/>
            <a:stretch/>
          </p:blipFill>
          <p:spPr bwMode="auto">
            <a:xfrm>
              <a:off x="956095" y="4023821"/>
              <a:ext cx="4017576" cy="23990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6D1E40EF-5749-4A09-8319-54A8E633FC90}"/>
                </a:ext>
              </a:extLst>
            </p:cNvPr>
            <p:cNvCxnSpPr/>
            <p:nvPr/>
          </p:nvCxnSpPr>
          <p:spPr>
            <a:xfrm>
              <a:off x="2753032" y="4017179"/>
              <a:ext cx="0" cy="1046434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97D7D345-D57A-4F32-B0E7-75061B563711}"/>
              </a:ext>
            </a:extLst>
          </p:cNvPr>
          <p:cNvGrpSpPr/>
          <p:nvPr/>
        </p:nvGrpSpPr>
        <p:grpSpPr>
          <a:xfrm>
            <a:off x="6597447" y="4054014"/>
            <a:ext cx="4017576" cy="2399042"/>
            <a:chOff x="6593081" y="4053012"/>
            <a:chExt cx="4017576" cy="2399042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6E3FC34D-B03E-4E1D-BD9F-15F13C5BD7B3}"/>
                </a:ext>
              </a:extLst>
            </p:cNvPr>
            <p:cNvPicPr/>
            <p:nvPr/>
          </p:nvPicPr>
          <p:blipFill rotWithShape="1">
            <a:blip r:embed="rId5"/>
            <a:srcRect l="21021" t="31795" r="60165" b="31782"/>
            <a:stretch/>
          </p:blipFill>
          <p:spPr bwMode="auto">
            <a:xfrm>
              <a:off x="6593081" y="4053012"/>
              <a:ext cx="4017576" cy="23990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41975683-CD0A-4F7D-9B1A-C976C2E83D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2000" y="5166953"/>
              <a:ext cx="0" cy="1275269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E53D1B94-28EE-4F36-917B-56A41DAB1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722094F7-211B-4517-972B-7FAE13055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B3B6F7-7927-4911-8121-63531EF425F2}"/>
              </a:ext>
            </a:extLst>
          </p:cNvPr>
          <p:cNvSpPr/>
          <p:nvPr/>
        </p:nvSpPr>
        <p:spPr>
          <a:xfrm>
            <a:off x="132453" y="30998"/>
            <a:ext cx="6095999" cy="29958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11C430A-B2CE-423C-8591-A2DD1ED3248F}"/>
              </a:ext>
            </a:extLst>
          </p:cNvPr>
          <p:cNvSpPr txBox="1"/>
          <p:nvPr/>
        </p:nvSpPr>
        <p:spPr>
          <a:xfrm>
            <a:off x="84327" y="-13971"/>
            <a:ext cx="6095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Molle Robin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D36E857-3F13-4387-AA92-2D296CE587C1}"/>
              </a:ext>
            </a:extLst>
          </p:cNvPr>
          <p:cNvSpPr/>
          <p:nvPr/>
        </p:nvSpPr>
        <p:spPr>
          <a:xfrm>
            <a:off x="6228453" y="30998"/>
            <a:ext cx="2286000" cy="299584"/>
          </a:xfrm>
          <a:prstGeom prst="rect">
            <a:avLst/>
          </a:prstGeom>
          <a:solidFill>
            <a:srgbClr val="3333B2"/>
          </a:solidFill>
          <a:ln>
            <a:solidFill>
              <a:srgbClr val="3333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680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4" grpId="0" animBg="1"/>
      <p:bldP spid="27" grpId="0" animBg="1"/>
      <p:bldP spid="29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3EBAB98-0C7C-4DB6-88BC-AD1F98AF31FB}"/>
              </a:ext>
            </a:extLst>
          </p:cNvPr>
          <p:cNvGrpSpPr/>
          <p:nvPr/>
        </p:nvGrpSpPr>
        <p:grpSpPr>
          <a:xfrm>
            <a:off x="203645" y="1434808"/>
            <a:ext cx="4114858" cy="3300134"/>
            <a:chOff x="4045054" y="379265"/>
            <a:chExt cx="4114858" cy="4067462"/>
          </a:xfrm>
        </p:grpSpPr>
        <p:sp>
          <p:nvSpPr>
            <p:cNvPr id="9" name="Rectangle à coins arrondis 20">
              <a:extLst>
                <a:ext uri="{FF2B5EF4-FFF2-40B4-BE49-F238E27FC236}">
                  <a16:creationId xmlns:a16="http://schemas.microsoft.com/office/drawing/2014/main" id="{C7006CCB-8BE0-4A6F-B57C-C5A8872447EC}"/>
                </a:ext>
              </a:extLst>
            </p:cNvPr>
            <p:cNvSpPr/>
            <p:nvPr/>
          </p:nvSpPr>
          <p:spPr>
            <a:xfrm>
              <a:off x="4045054" y="498925"/>
              <a:ext cx="3961191" cy="35570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6C44497-0C9C-452A-A4DA-6987655D1F98}"/>
                </a:ext>
              </a:extLst>
            </p:cNvPr>
            <p:cNvGrpSpPr/>
            <p:nvPr/>
          </p:nvGrpSpPr>
          <p:grpSpPr>
            <a:xfrm>
              <a:off x="4118274" y="379265"/>
              <a:ext cx="4041638" cy="4067462"/>
              <a:chOff x="4424395" y="544406"/>
              <a:chExt cx="5301774" cy="4067462"/>
            </a:xfrm>
          </p:grpSpPr>
          <p:sp>
            <p:nvSpPr>
              <p:cNvPr id="11" name="ZoneTexte 53">
                <a:extLst>
                  <a:ext uri="{FF2B5EF4-FFF2-40B4-BE49-F238E27FC236}">
                    <a16:creationId xmlns:a16="http://schemas.microsoft.com/office/drawing/2014/main" id="{B797604E-71DC-4071-9C20-A1CDCEE16D43}"/>
                  </a:ext>
                </a:extLst>
              </p:cNvPr>
              <p:cNvSpPr txBox="1"/>
              <p:nvPr/>
            </p:nvSpPr>
            <p:spPr>
              <a:xfrm>
                <a:off x="4424395" y="1046081"/>
                <a:ext cx="5301774" cy="3565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  <a:defRPr/>
                </a:pPr>
                <a:r>
                  <a:rPr lang="fr-FR" b="1" dirty="0">
                    <a:solidFill>
                      <a:srgbClr val="004973"/>
                    </a:solidFill>
                    <a:latin typeface="Calibri" panose="020F0502020204030204"/>
                  </a:rPr>
                  <a:t>Particules alpha, neutron, particules à faible parcours</a:t>
                </a:r>
              </a:p>
              <a:p>
                <a:pPr>
                  <a:defRPr/>
                </a:pPr>
                <a:r>
                  <a:rPr lang="fr-FR" sz="1600" dirty="0">
                    <a:solidFill>
                      <a:srgbClr val="004973"/>
                    </a:solidFill>
                    <a:latin typeface="Calibri" panose="020F0502020204030204"/>
                  </a:rPr>
                  <a:t>Grands dépôts d’énergie sur faible distance ~</a:t>
                </a:r>
                <a:r>
                  <a:rPr lang="fr-FR" sz="1600" dirty="0" err="1">
                    <a:solidFill>
                      <a:srgbClr val="004973"/>
                    </a:solidFill>
                    <a:latin typeface="Calibri" panose="020F0502020204030204"/>
                  </a:rPr>
                  <a:t>qq</a:t>
                </a:r>
                <a:r>
                  <a:rPr lang="fr-FR" sz="1600" dirty="0">
                    <a:solidFill>
                      <a:srgbClr val="004973"/>
                    </a:solidFill>
                    <a:latin typeface="Calibri" panose="020F0502020204030204"/>
                  </a:rPr>
                  <a:t> µm</a:t>
                </a:r>
              </a:p>
              <a:p>
                <a:pPr>
                  <a:defRPr/>
                </a:pPr>
                <a:r>
                  <a:rPr lang="fr-FR" sz="1600" dirty="0">
                    <a:solidFill>
                      <a:srgbClr val="004973"/>
                    </a:solidFill>
                    <a:latin typeface="Calibri" panose="020F0502020204030204"/>
                  </a:rPr>
                  <a:t>Identification avec la charge, la masse, l’énergie cinétique </a:t>
                </a:r>
                <a:endParaRPr lang="fr-FR" sz="1600" dirty="0">
                  <a:solidFill>
                    <a:srgbClr val="004973"/>
                  </a:solidFill>
                  <a:latin typeface="Calibri" panose="020F0502020204030204"/>
                  <a:sym typeface="Wingdings" panose="05000000000000000000" pitchFamily="2" charset="2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à"/>
                  <a:defRPr/>
                </a:pP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Bonne résolution en énergie         (~1% RMS)</a:t>
                </a:r>
              </a:p>
              <a:p>
                <a:pPr marL="742950" lvl="1" indent="-285750">
                  <a:buFont typeface="Wingdings" panose="05000000000000000000" pitchFamily="2" charset="2"/>
                  <a:buChar char="à"/>
                  <a:defRPr/>
                </a:pP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Bonne résolution en temps de vol (&lt;100 </a:t>
                </a:r>
                <a:r>
                  <a:rPr lang="fr-FR" sz="1600" i="1" dirty="0" err="1">
                    <a:solidFill>
                      <a:srgbClr val="004973"/>
                    </a:solidFill>
                    <a:latin typeface="Calibri" panose="020F0502020204030204"/>
                  </a:rPr>
                  <a:t>ps</a:t>
                </a:r>
                <a:r>
                  <a:rPr lang="fr-FR" sz="1600" i="1" dirty="0">
                    <a:solidFill>
                      <a:srgbClr val="004973"/>
                    </a:solidFill>
                    <a:latin typeface="Calibri" panose="020F0502020204030204"/>
                  </a:rPr>
                  <a:t>)</a:t>
                </a:r>
              </a:p>
              <a:p>
                <a:pPr lvl="1">
                  <a:defRPr/>
                </a:pPr>
                <a:endParaRPr lang="fr-FR" i="1" dirty="0">
                  <a:solidFill>
                    <a:srgbClr val="004973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ZoneTexte 61">
                <a:extLst>
                  <a:ext uri="{FF2B5EF4-FFF2-40B4-BE49-F238E27FC236}">
                    <a16:creationId xmlns:a16="http://schemas.microsoft.com/office/drawing/2014/main" id="{4F686FB9-E24E-4DB4-9E8D-A4E2F01800AE}"/>
                  </a:ext>
                </a:extLst>
              </p:cNvPr>
              <p:cNvSpPr txBox="1"/>
              <p:nvPr/>
            </p:nvSpPr>
            <p:spPr>
              <a:xfrm>
                <a:off x="5360411" y="544406"/>
                <a:ext cx="3388369" cy="601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fr-FR" sz="2400" b="1" dirty="0">
                    <a:solidFill>
                      <a:srgbClr val="004973"/>
                    </a:solidFill>
                    <a:latin typeface="Calibri" panose="020F0502020204030204"/>
                  </a:rPr>
                  <a:t>Physique nucléaire</a:t>
                </a:r>
              </a:p>
            </p:txBody>
          </p:sp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841C0A64-E25D-4559-BDFB-B3D7001FAB00}"/>
              </a:ext>
            </a:extLst>
          </p:cNvPr>
          <p:cNvSpPr txBox="1"/>
          <p:nvPr/>
        </p:nvSpPr>
        <p:spPr>
          <a:xfrm>
            <a:off x="4193037" y="663722"/>
            <a:ext cx="80111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2060"/>
                </a:solidFill>
              </a:rPr>
              <a:t>WP3 : un télescope ΔE-E monolithique en diamant pour identification de particules chargées </a:t>
            </a:r>
          </a:p>
          <a:p>
            <a:r>
              <a:rPr lang="fr-FR" dirty="0">
                <a:solidFill>
                  <a:srgbClr val="0070C0"/>
                </a:solidFill>
              </a:rPr>
              <a:t>Collaboration LPSC- Institut Néel + Université </a:t>
            </a:r>
            <a:r>
              <a:rPr lang="fr-FR" dirty="0" err="1">
                <a:solidFill>
                  <a:srgbClr val="0070C0"/>
                </a:solidFill>
              </a:rPr>
              <a:t>Tsukuba</a:t>
            </a:r>
            <a:r>
              <a:rPr lang="fr-FR" dirty="0">
                <a:solidFill>
                  <a:srgbClr val="0070C0"/>
                </a:solidFill>
              </a:rPr>
              <a:t> + KEK  (TYL France Japon)</a:t>
            </a:r>
          </a:p>
          <a:p>
            <a:r>
              <a:rPr lang="fr-FR" sz="1400" dirty="0">
                <a:solidFill>
                  <a:srgbClr val="FF0000"/>
                </a:solidFill>
              </a:rPr>
              <a:t>Thèse A. Portier </a:t>
            </a:r>
            <a:r>
              <a:rPr lang="fr-FR" sz="1400" dirty="0"/>
              <a:t>(ML Gallin-Martel LPSC, J Pernot Néel) </a:t>
            </a:r>
            <a:r>
              <a:rPr lang="fr-FR" sz="1400" dirty="0">
                <a:solidFill>
                  <a:srgbClr val="FF0000"/>
                </a:solidFill>
              </a:rPr>
              <a:t>2019-2022</a:t>
            </a:r>
            <a:r>
              <a:rPr lang="fr-FR" sz="1400" dirty="0"/>
              <a:t> financement IDEX-UGA Grenoble DIATEL (D. Dauvergne LPSC)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b="1" dirty="0">
                <a:solidFill>
                  <a:srgbClr val="002060"/>
                </a:solidFill>
              </a:rPr>
              <a:t>WP4 :  un système de trigger/veto sur la fission (expérience FIPPS à l’ILL) </a:t>
            </a:r>
            <a:r>
              <a:rPr lang="fr-FR" dirty="0">
                <a:solidFill>
                  <a:srgbClr val="0070C0"/>
                </a:solidFill>
              </a:rPr>
              <a:t>Collaboration LPSC- ILL-Institut Néel + INFN-Milan IFJ-PAN-Cracovie.</a:t>
            </a:r>
          </a:p>
          <a:p>
            <a:endParaRPr lang="fr-FR" dirty="0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362094DA-2A15-43FE-BFAF-0203E1B7B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468FA1DE-BAF4-467F-8D8D-4C4706E1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6DF494FF-E96F-4F7C-8630-454A56D65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4</a:t>
            </a:fld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1482A89-05A4-4FB0-90E7-889DE6C8F2FB}"/>
              </a:ext>
            </a:extLst>
          </p:cNvPr>
          <p:cNvGrpSpPr/>
          <p:nvPr/>
        </p:nvGrpSpPr>
        <p:grpSpPr>
          <a:xfrm>
            <a:off x="15392" y="19773"/>
            <a:ext cx="12192000" cy="518558"/>
            <a:chOff x="15392" y="19773"/>
            <a:chExt cx="12192000" cy="518558"/>
          </a:xfrm>
        </p:grpSpPr>
        <p:sp>
          <p:nvSpPr>
            <p:cNvPr id="16" name="Titre 1">
              <a:extLst>
                <a:ext uri="{FF2B5EF4-FFF2-40B4-BE49-F238E27FC236}">
                  <a16:creationId xmlns:a16="http://schemas.microsoft.com/office/drawing/2014/main" id="{C2C988C0-63C5-47AB-87AA-E4DBB1C4509A}"/>
                </a:ext>
              </a:extLst>
            </p:cNvPr>
            <p:cNvSpPr txBox="1">
              <a:spLocks/>
            </p:cNvSpPr>
            <p:nvPr/>
          </p:nvSpPr>
          <p:spPr>
            <a:xfrm>
              <a:off x="15392" y="19773"/>
              <a:ext cx="12192000" cy="518558"/>
            </a:xfrm>
            <a:prstGeom prst="rect">
              <a:avLst/>
            </a:prstGeom>
            <a:solidFill>
              <a:srgbClr val="002060"/>
            </a:solidFill>
          </p:spPr>
          <p:txBody>
            <a:bodyPr anchor="ctr">
              <a:normAutofit fontScale="97500" lnSpcReduction="1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32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lvl="0">
                <a:defRPr/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 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4DF475C-1875-4C95-9CD6-62E8CDF017EC}"/>
                </a:ext>
              </a:extLst>
            </p:cNvPr>
            <p:cNvSpPr txBox="1"/>
            <p:nvPr/>
          </p:nvSpPr>
          <p:spPr>
            <a:xfrm>
              <a:off x="4902832" y="48219"/>
              <a:ext cx="21823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chemeClr val="bg1"/>
                  </a:solidFill>
                </a:rPr>
                <a:t>R&amp;T DIAMTECH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829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 err="1">
                <a:solidFill>
                  <a:prstClr val="white"/>
                </a:solidFill>
                <a:latin typeface="Calibri"/>
              </a:rPr>
              <a:t>Calendrier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 DIAMTECH 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0" y="1301683"/>
            <a:ext cx="12192000" cy="3954129"/>
            <a:chOff x="0" y="1301683"/>
            <a:chExt cx="12192000" cy="3954129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/>
            <a:srcRect b="7985"/>
            <a:stretch/>
          </p:blipFill>
          <p:spPr>
            <a:xfrm>
              <a:off x="0" y="1301683"/>
              <a:ext cx="12192000" cy="312401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4341412"/>
              <a:ext cx="12192000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636D1AF-3B79-420D-B64F-39C30AD27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1C1FA8D-19B1-41AA-B785-5773D5E5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DFE106A0-D21D-4377-8E70-AA1D1784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137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93807" y="-46444"/>
            <a:ext cx="48351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Maturité technologique TRL</a:t>
            </a: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75889"/>
              </p:ext>
            </p:extLst>
          </p:nvPr>
        </p:nvGraphicFramePr>
        <p:xfrm>
          <a:off x="2458602" y="721845"/>
          <a:ext cx="6117590" cy="2514600"/>
        </p:xfrm>
        <a:graphic>
          <a:graphicData uri="http://schemas.openxmlformats.org/drawingml/2006/table">
            <a:tbl>
              <a:tblPr firstRow="1" firstCol="1" bandRow="1"/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4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8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TRL1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Principes de base observés et identifiés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Principe de base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TRL2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Concept technologique et/ou application formulés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Application formulée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TRL3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Preuve du concept analytique et preuve expérimentale de la fonction et/ou de la caractéristique critique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Preuve du concept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TRL4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Vérification fonctionnelle en environnement de laboratoire au niveau composant et/ou maquette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Validation fonctionnelle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Vérification  en  environnement  représentatif de  la  fonction  critique  au  niveau  composant  et/ou maquette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Modèles à échelle réduite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TRL6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Démonstration  en  environnement  représentatif  des  fonctions  critiques  de  l’élément  au  niveau modèle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Validation de la conception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TRL7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Démonstration en environnement opérationnel de la performance de l’élément au niveau modèle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Qualification d’un modèle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Système réel développé et jugé apte à l’expérience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Qualification du système réel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TRL9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Système réel ayant été utilisé à l’identique et avec succès lors d’une expérience dans l’environnement idoine.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FR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Opération du système réel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13" name="Groupe 12"/>
          <p:cNvGrpSpPr/>
          <p:nvPr/>
        </p:nvGrpSpPr>
        <p:grpSpPr>
          <a:xfrm>
            <a:off x="2686373" y="3419959"/>
            <a:ext cx="6620211" cy="2878771"/>
            <a:chOff x="2686373" y="3419959"/>
            <a:chExt cx="6620211" cy="2878771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16199" y="3419959"/>
              <a:ext cx="6390385" cy="287877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686373" y="3988232"/>
              <a:ext cx="4701152" cy="160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16199" y="4797158"/>
              <a:ext cx="5824845" cy="206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805127" y="5753081"/>
              <a:ext cx="5824845" cy="2060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3EE8CF1-E8FF-46A9-93E2-5CD5EAC5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5D9C6DD-11A0-421E-83B3-913D9131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827044E-2B81-4BB5-9E70-7466DEE64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7849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ED340-9307-4969-8E2A-1EB0A812AD7E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693807" y="-46444"/>
            <a:ext cx="504913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WP1 : Imageur portal diamant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r="13713"/>
          <a:stretch/>
        </p:blipFill>
        <p:spPr>
          <a:xfrm>
            <a:off x="402356" y="699495"/>
            <a:ext cx="2586927" cy="256145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62" y="-46444"/>
            <a:ext cx="504246" cy="6414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/>
          <a:srcRect l="2917"/>
          <a:stretch/>
        </p:blipFill>
        <p:spPr>
          <a:xfrm>
            <a:off x="3334556" y="840662"/>
            <a:ext cx="5980830" cy="241028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4867" r="10117" b="25717"/>
          <a:stretch/>
        </p:blipFill>
        <p:spPr>
          <a:xfrm>
            <a:off x="5930904" y="3314115"/>
            <a:ext cx="2313179" cy="2890363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63688" y="3379149"/>
            <a:ext cx="5542103" cy="2527496"/>
            <a:chOff x="1581212" y="3337269"/>
            <a:chExt cx="5542103" cy="2527496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1581212" y="3770277"/>
              <a:ext cx="5542103" cy="2094488"/>
            </a:xfrm>
            <a:prstGeom prst="roundRect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00639A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fr-FR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7" name="ZoneTexte 62"/>
            <p:cNvSpPr txBox="1"/>
            <p:nvPr/>
          </p:nvSpPr>
          <p:spPr>
            <a:xfrm>
              <a:off x="3455915" y="3337269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fr-FR" sz="2400" b="1" dirty="0">
                <a:solidFill>
                  <a:srgbClr val="004973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784455" y="3770277"/>
              <a:ext cx="5153335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libri" panose="020F0502020204030204"/>
                </a:rPr>
                <a:t>Monitorage de la radiothérapie par </a:t>
              </a:r>
            </a:p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libri" panose="020F0502020204030204"/>
                </a:rPr>
                <a:t>rayonnement synchrotron</a:t>
              </a:r>
            </a:p>
            <a:p>
              <a:pPr algn="ctr">
                <a:defRPr/>
              </a:pPr>
              <a:r>
                <a:rPr lang="fr-FR" b="1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</a:p>
            <a:p>
              <a:pPr lvl="0"/>
              <a:r>
                <a:rPr lang="fr-FR" dirty="0">
                  <a:solidFill>
                    <a:srgbClr val="002060"/>
                  </a:solidFill>
                  <a:sym typeface="Wingdings" panose="05000000000000000000" pitchFamily="2" charset="2"/>
                </a:rPr>
                <a:t>	</a:t>
              </a:r>
              <a:r>
                <a:rPr lang="fr-FR" dirty="0">
                  <a:solidFill>
                    <a:srgbClr val="002060"/>
                  </a:solidFill>
                </a:rPr>
                <a:t> </a:t>
              </a:r>
              <a:r>
                <a:rPr lang="fr-FR" i="1" dirty="0">
                  <a:solidFill>
                    <a:srgbClr val="002060"/>
                  </a:solidFill>
                </a:rPr>
                <a:t>Détection de rayon X</a:t>
              </a:r>
              <a:endParaRPr lang="fr-FR" b="1" dirty="0">
                <a:solidFill>
                  <a:srgbClr val="002060"/>
                </a:solidFill>
                <a:latin typeface="Calibri" panose="020F0502020204030204"/>
              </a:endParaRPr>
            </a:p>
            <a:p>
              <a:pPr>
                <a:defRPr/>
              </a:pPr>
              <a:r>
                <a:rPr lang="fr-FR" b="1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	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fr-FR" i="1" dirty="0">
                  <a:solidFill>
                    <a:srgbClr val="002060"/>
                  </a:solidFill>
                  <a:latin typeface="Calibri" panose="020F0502020204030204"/>
                </a:rPr>
                <a:t>Résolution spatiale (micro faisceaux)</a:t>
              </a:r>
            </a:p>
            <a:p>
              <a:pPr>
                <a:defRPr/>
              </a:pPr>
              <a:r>
                <a:rPr lang="fr-FR" dirty="0">
                  <a:solidFill>
                    <a:srgbClr val="002060"/>
                  </a:solidFill>
                  <a:latin typeface="Calibri" panose="020F0502020204030204"/>
                </a:rPr>
                <a:t>	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  <a:sym typeface="Wingdings" panose="05000000000000000000" pitchFamily="2" charset="2"/>
                </a:rPr>
                <a:t></a:t>
              </a:r>
              <a:r>
                <a:rPr lang="fr-FR" dirty="0">
                  <a:solidFill>
                    <a:srgbClr val="002060"/>
                  </a:solidFill>
                  <a:latin typeface="Calibri" panose="020F0502020204030204"/>
                </a:rPr>
                <a:t> </a:t>
              </a:r>
              <a:r>
                <a:rPr lang="fr-FR" i="1" dirty="0">
                  <a:solidFill>
                    <a:srgbClr val="002060"/>
                  </a:solidFill>
                  <a:latin typeface="Calibri" panose="020F0502020204030204"/>
                </a:rPr>
                <a:t>Grande dynamique (Haut débit de dose)</a:t>
              </a:r>
            </a:p>
            <a:p>
              <a:pPr>
                <a:defRPr/>
              </a:pPr>
              <a:endParaRPr lang="fr-FR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Flèche droite 18"/>
          <p:cNvSpPr/>
          <p:nvPr/>
        </p:nvSpPr>
        <p:spPr>
          <a:xfrm>
            <a:off x="5386937" y="4269887"/>
            <a:ext cx="1079500" cy="762000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967032" y="3047967"/>
            <a:ext cx="179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MRT: 50 µm </a:t>
            </a:r>
          </a:p>
          <a:p>
            <a:pPr algn="ctr"/>
            <a:r>
              <a:rPr lang="fr-FR" sz="1600" dirty="0"/>
              <a:t>micro faisceaux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664697" y="470803"/>
            <a:ext cx="100468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1200" b="1" dirty="0">
                <a:solidFill>
                  <a:srgbClr val="7030A0"/>
                </a:solidFill>
              </a:rPr>
              <a:t>Radiothérapies innovantes faisceaux de photons segmentés  spatialement  énergie 50-200 </a:t>
            </a:r>
            <a:r>
              <a:rPr lang="fr-FR" sz="1200" b="1" dirty="0" err="1">
                <a:solidFill>
                  <a:srgbClr val="7030A0"/>
                </a:solidFill>
              </a:rPr>
              <a:t>keV</a:t>
            </a:r>
            <a:r>
              <a:rPr lang="fr-FR" sz="1200" b="1" dirty="0">
                <a:solidFill>
                  <a:srgbClr val="7030A0"/>
                </a:solidFill>
              </a:rPr>
              <a:t> compensée par très haut débit de dose 10</a:t>
            </a:r>
            <a:r>
              <a:rPr lang="fr-FR" sz="1200" b="1" baseline="30000" dirty="0">
                <a:solidFill>
                  <a:srgbClr val="7030A0"/>
                </a:solidFill>
              </a:rPr>
              <a:t>4 </a:t>
            </a:r>
            <a:r>
              <a:rPr lang="fr-FR" sz="1200" b="1" dirty="0">
                <a:solidFill>
                  <a:srgbClr val="7030A0"/>
                </a:solidFill>
              </a:rPr>
              <a:t>Gy/s </a:t>
            </a:r>
            <a:endParaRPr lang="fr-FR" sz="1200" dirty="0">
              <a:solidFill>
                <a:srgbClr val="7030A0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 rot="18345192">
            <a:off x="5942269" y="2025558"/>
            <a:ext cx="1776515" cy="1923217"/>
            <a:chOff x="7090483" y="1994209"/>
            <a:chExt cx="2451551" cy="2498005"/>
          </a:xfrm>
        </p:grpSpPr>
        <p:cxnSp>
          <p:nvCxnSpPr>
            <p:cNvPr id="33" name="Connecteur droit avec flèche 32"/>
            <p:cNvCxnSpPr/>
            <p:nvPr/>
          </p:nvCxnSpPr>
          <p:spPr>
            <a:xfrm flipH="1">
              <a:off x="8145656" y="1994209"/>
              <a:ext cx="1396378" cy="1434791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/>
            <p:cNvCxnSpPr/>
            <p:nvPr/>
          </p:nvCxnSpPr>
          <p:spPr>
            <a:xfrm flipH="1">
              <a:off x="7090483" y="3388555"/>
              <a:ext cx="1095798" cy="1103659"/>
            </a:xfrm>
            <a:prstGeom prst="straightConnector1">
              <a:avLst/>
            </a:prstGeom>
            <a:ln w="38100">
              <a:solidFill>
                <a:schemeClr val="bg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/>
        </p:nvSpPr>
        <p:spPr>
          <a:xfrm>
            <a:off x="11420891" y="1402794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solidFill>
                  <a:srgbClr val="FF0000"/>
                </a:solidFill>
              </a:rPr>
              <a:t>sCVD</a:t>
            </a:r>
            <a:r>
              <a:rPr lang="fr-FR" sz="1200" b="1" dirty="0">
                <a:solidFill>
                  <a:srgbClr val="FF0000"/>
                </a:solidFill>
              </a:rPr>
              <a:t> x 8</a:t>
            </a:r>
          </a:p>
        </p:txBody>
      </p:sp>
      <p:sp>
        <p:nvSpPr>
          <p:cNvPr id="37" name="Rectangle 36"/>
          <p:cNvSpPr/>
          <p:nvPr/>
        </p:nvSpPr>
        <p:spPr>
          <a:xfrm>
            <a:off x="7580054" y="973973"/>
            <a:ext cx="1351295" cy="37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 38"/>
          <p:cNvSpPr/>
          <p:nvPr/>
        </p:nvSpPr>
        <p:spPr>
          <a:xfrm>
            <a:off x="8313023" y="904105"/>
            <a:ext cx="1002361" cy="283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/>
          <p:cNvCxnSpPr>
            <a:cxnSpLocks/>
            <a:endCxn id="44" idx="0"/>
          </p:cNvCxnSpPr>
          <p:nvPr/>
        </p:nvCxnSpPr>
        <p:spPr>
          <a:xfrm>
            <a:off x="9111242" y="1251494"/>
            <a:ext cx="655828" cy="7214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e 21"/>
          <p:cNvGrpSpPr/>
          <p:nvPr/>
        </p:nvGrpSpPr>
        <p:grpSpPr>
          <a:xfrm>
            <a:off x="11471887" y="1692467"/>
            <a:ext cx="634105" cy="2696801"/>
            <a:chOff x="11489454" y="2036312"/>
            <a:chExt cx="634105" cy="2696801"/>
          </a:xfrm>
        </p:grpSpPr>
        <p:sp>
          <p:nvSpPr>
            <p:cNvPr id="23" name="Rectangle 22"/>
            <p:cNvSpPr/>
            <p:nvPr/>
          </p:nvSpPr>
          <p:spPr>
            <a:xfrm>
              <a:off x="11489454" y="2036312"/>
              <a:ext cx="634105" cy="26968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699991" y="3217004"/>
              <a:ext cx="2171423" cy="268662"/>
            </a:xfrm>
            <a:prstGeom prst="rect">
              <a:avLst/>
            </a:prstGeom>
          </p:spPr>
        </p:pic>
      </p:grpSp>
      <p:cxnSp>
        <p:nvCxnSpPr>
          <p:cNvPr id="29" name="Connecteur droit avec flèche 28"/>
          <p:cNvCxnSpPr>
            <a:cxnSpLocks/>
          </p:cNvCxnSpPr>
          <p:nvPr/>
        </p:nvCxnSpPr>
        <p:spPr>
          <a:xfrm>
            <a:off x="11203893" y="3099536"/>
            <a:ext cx="21155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B273981-8846-44F7-9A79-C56575DE365E}"/>
              </a:ext>
            </a:extLst>
          </p:cNvPr>
          <p:cNvSpPr/>
          <p:nvPr/>
        </p:nvSpPr>
        <p:spPr>
          <a:xfrm>
            <a:off x="8423976" y="1972930"/>
            <a:ext cx="2686187" cy="21695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3EE8D4C-F38B-413F-94FC-C6FC6EE3F368}"/>
              </a:ext>
            </a:extLst>
          </p:cNvPr>
          <p:cNvSpPr txBox="1"/>
          <p:nvPr/>
        </p:nvSpPr>
        <p:spPr>
          <a:xfrm>
            <a:off x="8404173" y="2137505"/>
            <a:ext cx="204019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Detector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= 8 x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sCVD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(4.5 × 4.5 mm² )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strip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fr-FR" sz="1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metallized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prstClr val="black"/>
                </a:solidFill>
                <a:latin typeface="Calibri"/>
              </a:rPr>
              <a:t>+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lang="fr-FR" sz="1600" dirty="0">
                <a:solidFill>
                  <a:prstClr val="black"/>
                </a:solidFill>
                <a:latin typeface="Calibri"/>
              </a:rPr>
              <a:t>e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lec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FE = QDC </a:t>
            </a:r>
            <a:endParaRPr lang="fr-FR" sz="1600" dirty="0">
              <a:solidFill>
                <a:prstClr val="black"/>
              </a:solidFill>
              <a:latin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Discret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+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ASIC @ LPSC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EC029695-C41A-471D-8514-37B2790ED9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353232" y="2306418"/>
            <a:ext cx="619813" cy="583353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F88340DC-4F94-46CC-9752-404D56BE7F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854" y="3477230"/>
            <a:ext cx="692968" cy="534361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D2359496-4A1B-4AC8-B385-7D773FC34872}"/>
              </a:ext>
            </a:extLst>
          </p:cNvPr>
          <p:cNvSpPr txBox="1"/>
          <p:nvPr/>
        </p:nvSpPr>
        <p:spPr>
          <a:xfrm>
            <a:off x="6979105" y="931299"/>
            <a:ext cx="226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Détecteur diamant 1D</a:t>
            </a:r>
          </a:p>
        </p:txBody>
      </p:sp>
      <p:sp>
        <p:nvSpPr>
          <p:cNvPr id="52" name="Espace réservé de la date 51">
            <a:extLst>
              <a:ext uri="{FF2B5EF4-FFF2-40B4-BE49-F238E27FC236}">
                <a16:creationId xmlns:a16="http://schemas.microsoft.com/office/drawing/2014/main" id="{DD3340A2-29B7-41FE-BEDB-D2C0216D9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53" name="Espace réservé du pied de page 52">
            <a:extLst>
              <a:ext uri="{FF2B5EF4-FFF2-40B4-BE49-F238E27FC236}">
                <a16:creationId xmlns:a16="http://schemas.microsoft.com/office/drawing/2014/main" id="{A71657F1-E1B8-47A4-968D-32BE92EE7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54" name="Espace réservé du numéro de diapositive 53">
            <a:extLst>
              <a:ext uri="{FF2B5EF4-FFF2-40B4-BE49-F238E27FC236}">
                <a16:creationId xmlns:a16="http://schemas.microsoft.com/office/drawing/2014/main" id="{2A8B615A-AAB0-4E59-8149-628E9F96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7</a:t>
            </a:fld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A8A8358A-E332-4BD9-B2FB-FB5DC42DFB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167" y="6234991"/>
            <a:ext cx="946906" cy="22286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7160B614-4127-45FB-AC4E-C65AF1D939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13" b="3378"/>
          <a:stretch/>
        </p:blipFill>
        <p:spPr>
          <a:xfrm>
            <a:off x="3094348" y="6221172"/>
            <a:ext cx="812165" cy="1660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196D4D-9DB7-466D-9DD5-6F5CC0FC75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463" y="4120783"/>
            <a:ext cx="2566837" cy="20125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C55F38-223A-42AF-A5C2-37E7E30AA316}"/>
              </a:ext>
            </a:extLst>
          </p:cNvPr>
          <p:cNvSpPr/>
          <p:nvPr/>
        </p:nvSpPr>
        <p:spPr>
          <a:xfrm>
            <a:off x="8255701" y="6131491"/>
            <a:ext cx="40348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ML Gallin-Martel et al., Front. Phys., </a:t>
            </a:r>
            <a:r>
              <a:rPr lang="fr-FR" sz="1200" b="1" dirty="0"/>
              <a:t>20 </a:t>
            </a:r>
            <a:r>
              <a:rPr lang="fr-FR" sz="1200" b="1" dirty="0" err="1"/>
              <a:t>September</a:t>
            </a:r>
            <a:r>
              <a:rPr lang="fr-FR" sz="1200" b="1" dirty="0"/>
              <a:t> 2021  </a:t>
            </a:r>
            <a:r>
              <a:rPr lang="fr-FR" sz="1200" dirty="0">
                <a:hlinkClick r:id="rId12"/>
              </a:rPr>
              <a:t>https://doi.org/10.3389/fphy.2021.732730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267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ML Gallin-Martel LPSC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F1212-E49F-42EE-A814-E7B73C61DA89}" type="slidenum">
              <a:rPr lang="fr-FR" smtClean="0"/>
              <a:t>8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7577" y="509919"/>
            <a:ext cx="6858000" cy="51435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/>
          <a:stretch/>
        </p:blipFill>
        <p:spPr>
          <a:xfrm>
            <a:off x="7633109" y="3589840"/>
            <a:ext cx="2217029" cy="20635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r="14050"/>
          <a:stretch/>
        </p:blipFill>
        <p:spPr>
          <a:xfrm>
            <a:off x="7829872" y="476105"/>
            <a:ext cx="2721936" cy="29328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46C0304-AC08-4AF2-A84B-CA847C4111B9}"/>
              </a:ext>
            </a:extLst>
          </p:cNvPr>
          <p:cNvSpPr txBox="1"/>
          <p:nvPr/>
        </p:nvSpPr>
        <p:spPr>
          <a:xfrm>
            <a:off x="455428" y="6012563"/>
            <a:ext cx="856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 détecteur IDSYNCHRO : matrice diamant 1D + QDC + ACQ : 32 voies prototype 1 - 2021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E6CEC37B-0A61-4868-8DC2-FE9804C95B12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D87310F-5C0C-4E0F-A951-46069E26E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762" y="-46444"/>
            <a:ext cx="504246" cy="64147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D7395D-5A1E-4C41-A653-C00E54DA0DD8}"/>
              </a:ext>
            </a:extLst>
          </p:cNvPr>
          <p:cNvSpPr txBox="1"/>
          <p:nvPr/>
        </p:nvSpPr>
        <p:spPr>
          <a:xfrm>
            <a:off x="3693807" y="-46444"/>
            <a:ext cx="504913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WP1 : Imageur portal diamant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1C9BA0D-57C1-4FBD-A2DD-714A77633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0363" y="4240985"/>
            <a:ext cx="2217029" cy="113062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C940FEF-B36F-4765-A7C1-0F619299A5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3800" y="4850226"/>
            <a:ext cx="714976" cy="35290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DC5C6978-E5CC-420B-86B0-263335EE9DE8}"/>
              </a:ext>
            </a:extLst>
          </p:cNvPr>
          <p:cNvSpPr txBox="1"/>
          <p:nvPr/>
        </p:nvSpPr>
        <p:spPr>
          <a:xfrm>
            <a:off x="7964531" y="4436964"/>
            <a:ext cx="101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16 pistes</a:t>
            </a:r>
          </a:p>
        </p:txBody>
      </p:sp>
    </p:spTree>
    <p:extLst>
      <p:ext uri="{BB962C8B-B14F-4D97-AF65-F5344CB8AC3E}">
        <p14:creationId xmlns:p14="http://schemas.microsoft.com/office/powerpoint/2010/main" val="328101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35FD0-7BFD-4D2C-80CC-526F4EDB2F8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27247"/>
            <a:ext cx="12176608" cy="1512097"/>
          </a:xfrm>
        </p:spPr>
        <p:txBody>
          <a:bodyPr>
            <a:normAutofit/>
          </a:bodyPr>
          <a:lstStyle/>
          <a:p>
            <a:pPr lvl="0"/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Caractérisation préliminaire des diamants 2019-2020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60166F30-AEA2-48AF-93C9-D679CD55318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 l="2121" t="7833" r="9727"/>
          <a:stretch>
            <a:fillRect/>
          </a:stretch>
        </p:blipFill>
        <p:spPr>
          <a:xfrm>
            <a:off x="6008545" y="3567991"/>
            <a:ext cx="6051435" cy="3144796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A56181-1105-447B-A759-EAABAE9859C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966" t="9956" r="3603"/>
          <a:stretch>
            <a:fillRect/>
          </a:stretch>
        </p:blipFill>
        <p:spPr>
          <a:xfrm>
            <a:off x="174803" y="1215767"/>
            <a:ext cx="5833742" cy="27943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B12B208-36E9-4531-8683-2319ADE4EAA6}"/>
              </a:ext>
            </a:extLst>
          </p:cNvPr>
          <p:cNvSpPr txBox="1"/>
          <p:nvPr/>
        </p:nvSpPr>
        <p:spPr>
          <a:xfrm>
            <a:off x="5726332" y="1387160"/>
            <a:ext cx="6356205" cy="1473103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marL="342900" indent="-342900" hangingPunct="0">
              <a:buFont typeface="Wingdings" panose="05000000000000000000" pitchFamily="2" charset="2"/>
              <a:buChar char="Ø"/>
              <a:defRPr lang="fr-FR"/>
            </a:pPr>
            <a:r>
              <a:rPr lang="fr-FR" sz="2177" dirty="0">
                <a:solidFill>
                  <a:schemeClr val="accent5">
                    <a:lumMod val="75000"/>
                  </a:schemeClr>
                </a:solidFill>
                <a:ea typeface="AR PL SungtiL GB" pitchFamily="2"/>
                <a:cs typeface="FreeSans" pitchFamily="2"/>
              </a:rPr>
              <a:t>Mesure sur diamant </a:t>
            </a:r>
            <a:r>
              <a:rPr lang="fr-FR" sz="2177" dirty="0" err="1">
                <a:solidFill>
                  <a:schemeClr val="accent5">
                    <a:lumMod val="75000"/>
                  </a:schemeClr>
                </a:solidFill>
                <a:ea typeface="AR PL SungtiL GB" pitchFamily="2"/>
                <a:cs typeface="FreeSans" pitchFamily="2"/>
              </a:rPr>
              <a:t>monopixel</a:t>
            </a:r>
            <a:r>
              <a:rPr lang="fr-FR" sz="2177" dirty="0">
                <a:solidFill>
                  <a:schemeClr val="accent5">
                    <a:lumMod val="75000"/>
                  </a:schemeClr>
                </a:solidFill>
                <a:ea typeface="AR PL SungtiL GB" pitchFamily="2"/>
                <a:cs typeface="FreeSans" pitchFamily="2"/>
              </a:rPr>
              <a:t> </a:t>
            </a:r>
          </a:p>
          <a:p>
            <a:pPr hangingPunct="0">
              <a:defRPr lang="fr-FR"/>
            </a:pPr>
            <a:r>
              <a:rPr lang="fr-FR" sz="2177" dirty="0">
                <a:ea typeface="AR PL SungtiL GB" pitchFamily="2"/>
                <a:cs typeface="FreeSans" pitchFamily="2"/>
              </a:rPr>
              <a:t>Pas de perte de linéarité en fonction du débit de dose (débit dose mesuré sur le diamant)</a:t>
            </a:r>
          </a:p>
          <a:p>
            <a:pPr marL="342900" indent="-342900" hangingPunct="0">
              <a:buFont typeface="Wingdings" panose="05000000000000000000" pitchFamily="2" charset="2"/>
              <a:buChar char="Ø"/>
              <a:defRPr lang="fr-FR"/>
            </a:pPr>
            <a:r>
              <a:rPr lang="fr-FR" sz="2177" dirty="0">
                <a:solidFill>
                  <a:schemeClr val="accent5">
                    <a:lumMod val="75000"/>
                  </a:schemeClr>
                </a:solidFill>
                <a:ea typeface="AR PL SungtiL GB" pitchFamily="2"/>
                <a:cs typeface="FreeSans" pitchFamily="2"/>
              </a:rPr>
              <a:t>Tests diamant de 150  et 550 µm d’épaisseur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929994-86F1-409C-AEC2-4516C1F14D4C}"/>
              </a:ext>
            </a:extLst>
          </p:cNvPr>
          <p:cNvSpPr txBox="1"/>
          <p:nvPr/>
        </p:nvSpPr>
        <p:spPr>
          <a:xfrm>
            <a:off x="0" y="4326914"/>
            <a:ext cx="6323133" cy="2189581"/>
          </a:xfrm>
          <a:prstGeom prst="rect">
            <a:avLst/>
          </a:prstGeom>
          <a:noFill/>
          <a:ln>
            <a:noFill/>
          </a:ln>
        </p:spPr>
        <p:txBody>
          <a:bodyPr wrap="square" lIns="108847" tIns="54423" rIns="108847" bIns="54423" anchorCtr="0" compatLnSpc="0">
            <a:spAutoFit/>
          </a:bodyPr>
          <a:lstStyle/>
          <a:p>
            <a:pPr hangingPunct="0">
              <a:defRPr lang="fr-FR"/>
            </a:pPr>
            <a:r>
              <a:rPr lang="fr-FR" sz="2400" b="1" dirty="0">
                <a:solidFill>
                  <a:schemeClr val="accent5">
                    <a:lumMod val="75000"/>
                  </a:schemeClr>
                </a:solidFill>
                <a:ea typeface="AR PL SungtiL GB" pitchFamily="2"/>
                <a:cs typeface="FreeSans" pitchFamily="2"/>
              </a:rPr>
              <a:t>Caractérisation premier prototype à pistes 2021</a:t>
            </a:r>
          </a:p>
          <a:p>
            <a:pPr hangingPunct="0">
              <a:defRPr lang="fr-FR"/>
            </a:pPr>
            <a:r>
              <a:rPr lang="fr-FR" sz="2177" dirty="0">
                <a:ea typeface="AR PL SungtiL GB" pitchFamily="2"/>
                <a:cs typeface="FreeSans" pitchFamily="2"/>
              </a:rPr>
              <a:t>Piste:160 µm x 3 mm</a:t>
            </a:r>
          </a:p>
          <a:p>
            <a:pPr hangingPunct="0">
              <a:defRPr lang="fr-FR"/>
            </a:pPr>
            <a:r>
              <a:rPr lang="fr-FR" sz="2177" dirty="0" err="1">
                <a:ea typeface="AR PL SungtiL GB" pitchFamily="2"/>
                <a:cs typeface="FreeSans" pitchFamily="2"/>
              </a:rPr>
              <a:t>InterPiste</a:t>
            </a:r>
            <a:r>
              <a:rPr lang="fr-FR" sz="2177" dirty="0">
                <a:ea typeface="AR PL SungtiL GB" pitchFamily="2"/>
                <a:cs typeface="FreeSans" pitchFamily="2"/>
              </a:rPr>
              <a:t>: 60 µm</a:t>
            </a:r>
          </a:p>
          <a:p>
            <a:pPr hangingPunct="0">
              <a:defRPr lang="fr-FR"/>
            </a:pPr>
            <a:r>
              <a:rPr lang="fr-FR" sz="2177" dirty="0">
                <a:ea typeface="AR PL SungtiL GB" pitchFamily="2"/>
                <a:cs typeface="FreeSans" pitchFamily="2"/>
              </a:rPr>
              <a:t>4 voies de lecture avec électronique LPSC</a:t>
            </a:r>
          </a:p>
          <a:p>
            <a:pPr hangingPunct="0">
              <a:defRPr lang="fr-FR"/>
            </a:pPr>
            <a:r>
              <a:rPr lang="fr-FR" sz="2177" dirty="0">
                <a:ea typeface="AR PL SungtiL GB" pitchFamily="2"/>
                <a:cs typeface="FreeSans" pitchFamily="2"/>
              </a:rPr>
              <a:t>=&gt; Pas de perte de charges dans les zones d’inter-faisceau lors d’un scan vertical 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EA3D4F-8D97-4428-B0FC-87DC20C14DA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1180" t="3347" r="23817" b="14508"/>
          <a:stretch>
            <a:fillRect/>
          </a:stretch>
        </p:blipFill>
        <p:spPr>
          <a:xfrm>
            <a:off x="6852760" y="3831400"/>
            <a:ext cx="1463333" cy="1567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7F5C3F-B40F-41A7-A70D-9131309C30F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2725852" y="7173861"/>
            <a:ext cx="3311548" cy="305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AE26E7D-CAAB-4AB3-86C2-78DCF369E17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838200" y="1331761"/>
            <a:ext cx="1132004" cy="113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6BB3FEEF-F9AD-4905-8FA7-790F88643680}"/>
              </a:ext>
            </a:extLst>
          </p:cNvPr>
          <p:cNvSpPr txBox="1">
            <a:spLocks/>
          </p:cNvSpPr>
          <p:nvPr/>
        </p:nvSpPr>
        <p:spPr>
          <a:xfrm>
            <a:off x="15392" y="19773"/>
            <a:ext cx="12192000" cy="518558"/>
          </a:xfrm>
          <a:prstGeom prst="rect">
            <a:avLst/>
          </a:prstGeom>
          <a:solidFill>
            <a:srgbClr val="002060"/>
          </a:solidFill>
        </p:spPr>
        <p:txBody>
          <a:bodyPr anchor="ctr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0EDCA7A-B4D6-4A4C-BD5C-443752D3191B}"/>
              </a:ext>
            </a:extLst>
          </p:cNvPr>
          <p:cNvSpPr txBox="1"/>
          <p:nvPr/>
        </p:nvSpPr>
        <p:spPr>
          <a:xfrm>
            <a:off x="3693807" y="-46444"/>
            <a:ext cx="504913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100" dirty="0">
                <a:solidFill>
                  <a:schemeClr val="bg1"/>
                </a:solidFill>
              </a:rPr>
              <a:t>WP1 : Imageur portal diamant</a:t>
            </a:r>
          </a:p>
        </p:txBody>
      </p:sp>
      <p:sp>
        <p:nvSpPr>
          <p:cNvPr id="13" name="Espace réservé de la date 12">
            <a:extLst>
              <a:ext uri="{FF2B5EF4-FFF2-40B4-BE49-F238E27FC236}">
                <a16:creationId xmlns:a16="http://schemas.microsoft.com/office/drawing/2014/main" id="{200227D0-DD5C-4778-84C8-EA0E7121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04/10/21</a:t>
            </a:r>
          </a:p>
        </p:txBody>
      </p:sp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A91D083F-A10B-46E4-9252-3FA3E96DF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ML Gallin-Martel LPSC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9A65FE2E-19F8-45DD-9237-B94DC5C0E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ED600-CBB5-4636-930B-71BC0617C952}" type="slidenum">
              <a:rPr lang="fr-FR" smtClean="0"/>
              <a:t>9</a:t>
            </a:fld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D065304-D5AB-48E0-97BE-B738849A9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762" y="-46444"/>
            <a:ext cx="504246" cy="64147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A21F79A5-F85A-441E-A7CC-7B632216F523}"/>
              </a:ext>
            </a:extLst>
          </p:cNvPr>
          <p:cNvSpPr txBox="1"/>
          <p:nvPr/>
        </p:nvSpPr>
        <p:spPr>
          <a:xfrm>
            <a:off x="4348926" y="2243590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N. </a:t>
            </a:r>
            <a:r>
              <a:rPr lang="fr-FR" dirty="0" err="1"/>
              <a:t>Rosuel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F59B047-CBA7-48E6-8266-A7E63E533D52}"/>
              </a:ext>
            </a:extLst>
          </p:cNvPr>
          <p:cNvSpPr txBox="1"/>
          <p:nvPr/>
        </p:nvSpPr>
        <p:spPr>
          <a:xfrm>
            <a:off x="7087018" y="5517293"/>
            <a:ext cx="1066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N. </a:t>
            </a:r>
            <a:r>
              <a:rPr lang="fr-FR" dirty="0" err="1"/>
              <a:t>Rosuel</a:t>
            </a:r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2398</TotalTime>
  <Words>4609</Words>
  <Application>Microsoft Office PowerPoint</Application>
  <PresentationFormat>Grand écran</PresentationFormat>
  <Paragraphs>646</Paragraphs>
  <Slides>34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6" baseType="lpstr">
      <vt:lpstr>MS Mincho</vt:lpstr>
      <vt:lpstr>ＭＳ Ｐゴシック</vt:lpstr>
      <vt:lpstr>AR PL SungtiL GB</vt:lpstr>
      <vt:lpstr>Arial</vt:lpstr>
      <vt:lpstr>Calibri</vt:lpstr>
      <vt:lpstr>Calibri Light</vt:lpstr>
      <vt:lpstr>Cambria Math</vt:lpstr>
      <vt:lpstr>FreeSans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Caractérisation préliminaire des diamants 2019-2020</vt:lpstr>
      <vt:lpstr>Utilisation du 1er prototype en condition MRT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SPECTRE</dc:creator>
  <cp:lastModifiedBy>Marie-Laure Gallin-Martel</cp:lastModifiedBy>
  <cp:revision>491</cp:revision>
  <dcterms:created xsi:type="dcterms:W3CDTF">2020-11-10T15:26:59Z</dcterms:created>
  <dcterms:modified xsi:type="dcterms:W3CDTF">2021-10-03T14:29:24Z</dcterms:modified>
</cp:coreProperties>
</file>