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0"/>
  </p:notesMasterIdLst>
  <p:sldIdLst>
    <p:sldId id="257" r:id="rId2"/>
    <p:sldId id="281" r:id="rId3"/>
    <p:sldId id="317" r:id="rId4"/>
    <p:sldId id="318" r:id="rId5"/>
    <p:sldId id="319" r:id="rId6"/>
    <p:sldId id="315" r:id="rId7"/>
    <p:sldId id="331" r:id="rId8"/>
    <p:sldId id="321" r:id="rId9"/>
    <p:sldId id="322" r:id="rId10"/>
    <p:sldId id="324" r:id="rId11"/>
    <p:sldId id="323" r:id="rId12"/>
    <p:sldId id="325" r:id="rId13"/>
    <p:sldId id="326" r:id="rId14"/>
    <p:sldId id="327" r:id="rId15"/>
    <p:sldId id="328" r:id="rId16"/>
    <p:sldId id="329" r:id="rId17"/>
    <p:sldId id="330" r:id="rId18"/>
    <p:sldId id="332" r:id="rId19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200"/>
    <a:srgbClr val="FF6700"/>
    <a:srgbClr val="511F74"/>
    <a:srgbClr val="00294B"/>
    <a:srgbClr val="456487"/>
    <a:srgbClr val="E05314"/>
    <a:srgbClr val="6600CC"/>
    <a:srgbClr val="7A286A"/>
    <a:srgbClr val="DF8A2D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63" autoAdjust="0"/>
    <p:restoredTop sz="96115" autoAdjust="0"/>
  </p:normalViewPr>
  <p:slideViewPr>
    <p:cSldViewPr>
      <p:cViewPr varScale="1">
        <p:scale>
          <a:sx n="102" d="100"/>
          <a:sy n="102" d="100"/>
        </p:scale>
        <p:origin x="461" y="86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 smtClean="0"/>
              <a:pPr>
                <a:defRPr/>
              </a:pPr>
              <a:t>01/10/2020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Projet PALLAS - EAP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b="0" i="0" kern="1200" dirty="0" smtClean="0">
                <a:solidFill>
                  <a:srgbClr val="FF67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defRPr lang="fr-FR" sz="2400" b="0" i="0" kern="1200" dirty="0" smtClean="0">
                <a:solidFill>
                  <a:srgbClr val="00294B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>
              <a:defRPr lang="fr-FR" sz="2000" b="0" i="0" kern="1200" dirty="0" smtClean="0">
                <a:solidFill>
                  <a:srgbClr val="45648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Projet PALLAS - EAP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Projet PALLAS - EAP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Projet PALLAS - EAP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b="0" i="0" kern="1200" dirty="0" smtClean="0">
                <a:solidFill>
                  <a:srgbClr val="FF67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defRPr lang="fr-FR" sz="2400" b="0" i="0" kern="1200" dirty="0" smtClean="0">
                <a:solidFill>
                  <a:srgbClr val="00294B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>
              <a:defRPr lang="fr-FR" sz="2000" b="0" i="0" kern="1200" dirty="0" smtClean="0">
                <a:solidFill>
                  <a:srgbClr val="45648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Projet PALLAS - EAP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3" y="60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b="0" i="0" kern="1200" dirty="0" smtClean="0">
                <a:solidFill>
                  <a:srgbClr val="FF67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defRPr lang="fr-FR" sz="2400" b="0" i="0" kern="1200" dirty="0" smtClean="0">
                <a:solidFill>
                  <a:srgbClr val="00294B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>
              <a:defRPr lang="fr-FR" sz="2000" b="0" i="0" kern="1200" dirty="0" smtClean="0">
                <a:solidFill>
                  <a:srgbClr val="45648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Projet PALLAS - EAP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3" name="Image 12" descr="Une image contenant alimentation, signe&#10;&#10;Description générée automatiquement">
            <a:extLst>
              <a:ext uri="{FF2B5EF4-FFF2-40B4-BE49-F238E27FC236}">
                <a16:creationId xmlns:a16="http://schemas.microsoft.com/office/drawing/2014/main" xmlns="" id="{B5641062-9B36-1044-B1C7-6BF1FE26EA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751" r="18749" b="48756"/>
          <a:stretch/>
        </p:blipFill>
        <p:spPr>
          <a:xfrm>
            <a:off x="1539975" y="162773"/>
            <a:ext cx="462036" cy="34648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097D057-DEBC-0546-BAC5-D81B1FC312E1}"/>
              </a:ext>
            </a:extLst>
          </p:cNvPr>
          <p:cNvSpPr txBox="1"/>
          <p:nvPr userDrawn="1"/>
        </p:nvSpPr>
        <p:spPr>
          <a:xfrm>
            <a:off x="1425947" y="458957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Myriad Pro" panose="020B0503030403020204" pitchFamily="34" charset="0"/>
              </a:rPr>
              <a:t>PALLAS</a:t>
            </a:r>
          </a:p>
        </p:txBody>
      </p:sp>
      <p:pic>
        <p:nvPicPr>
          <p:cNvPr id="14" name="Image 13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xmlns="" id="{DCC7F796-A545-1446-B119-92B3C0D135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611" y="1157536"/>
            <a:ext cx="546758" cy="39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b="0" i="0" kern="1200" dirty="0" smtClean="0">
                <a:solidFill>
                  <a:srgbClr val="FF67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defRPr lang="fr-FR" sz="2400" b="0" i="0" kern="1200" dirty="0" smtClean="0">
                <a:solidFill>
                  <a:srgbClr val="00294B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>
              <a:defRPr lang="fr-FR" sz="2000" b="0" i="0" kern="1200" dirty="0" smtClean="0">
                <a:solidFill>
                  <a:srgbClr val="45648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Projet PALLAS - EAP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b="0" i="0" kern="1200" dirty="0" smtClean="0">
                <a:solidFill>
                  <a:srgbClr val="FF67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defRPr lang="fr-FR" sz="2400" b="0" i="0" kern="1200" dirty="0" smtClean="0">
                <a:solidFill>
                  <a:srgbClr val="00294B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>
              <a:defRPr lang="fr-FR" sz="2000" b="0" i="0" kern="1200" dirty="0" smtClean="0">
                <a:solidFill>
                  <a:srgbClr val="45648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Projet PALLAS - EAP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b="0" i="0" kern="1200" dirty="0" smtClean="0">
                <a:solidFill>
                  <a:srgbClr val="FF67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defRPr lang="fr-FR" sz="2400" b="0" i="0" kern="1200" dirty="0" smtClean="0">
                <a:solidFill>
                  <a:srgbClr val="00294B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>
              <a:defRPr lang="fr-FR" sz="2000" b="0" i="0" kern="1200" dirty="0" smtClean="0">
                <a:solidFill>
                  <a:srgbClr val="45648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Projet PALLAS - EAP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b="0" i="0" kern="1200" dirty="0" smtClean="0">
                <a:solidFill>
                  <a:srgbClr val="FF67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defRPr lang="fr-FR" sz="2400" b="0" i="0" kern="1200" dirty="0" smtClean="0">
                <a:solidFill>
                  <a:srgbClr val="00294B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>
              <a:defRPr lang="fr-FR" sz="2000" b="0" i="0" kern="1200" dirty="0" smtClean="0">
                <a:solidFill>
                  <a:srgbClr val="45648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Projet PALLAS - EAP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16/09/202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Projet PALLAS - EAP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1785987" y="1216590"/>
            <a:ext cx="6588733" cy="1641135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fr-FR" sz="3600" dirty="0" smtClean="0"/>
              <a:t>Journée CPER 2020</a:t>
            </a:r>
          </a:p>
          <a:p>
            <a:pPr algn="ctr"/>
            <a:endParaRPr lang="fr-FR" sz="3600" dirty="0" smtClean="0"/>
          </a:p>
          <a:p>
            <a:pPr algn="ctr"/>
            <a:r>
              <a:rPr lang="fr-FR" sz="3600" dirty="0" smtClean="0"/>
              <a:t>Travaux PHIL – LASERIX</a:t>
            </a:r>
          </a:p>
          <a:p>
            <a:pPr algn="ctr"/>
            <a:r>
              <a:rPr lang="fr-FR" sz="3600" dirty="0" smtClean="0"/>
              <a:t>pour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741363" y="2857726"/>
            <a:ext cx="8533456" cy="2611212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01/10/2020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CPER 2020 : Aménagements PHIL-LASERIX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4330099" y="3245768"/>
            <a:ext cx="3504561" cy="1250262"/>
          </a:xfrm>
        </p:spPr>
        <p:txBody>
          <a:bodyPr>
            <a:normAutofit/>
          </a:bodyPr>
          <a:lstStyle/>
          <a:p>
            <a:r>
              <a:rPr lang="fr-FR" dirty="0"/>
              <a:t>P</a:t>
            </a:r>
            <a:r>
              <a:rPr lang="fr-FR" b="0" dirty="0"/>
              <a:t>rototype </a:t>
            </a:r>
            <a:r>
              <a:rPr lang="fr-FR" dirty="0" smtClean="0"/>
              <a:t>A</a:t>
            </a:r>
            <a:r>
              <a:rPr lang="fr-FR" b="0" dirty="0" smtClean="0"/>
              <a:t>ccélérateur</a:t>
            </a:r>
            <a:br>
              <a:rPr lang="fr-FR" b="0" dirty="0" smtClean="0"/>
            </a:br>
            <a:r>
              <a:rPr lang="fr-FR" dirty="0" smtClean="0"/>
              <a:t>L</a:t>
            </a:r>
            <a:r>
              <a:rPr lang="fr-FR" b="0" dirty="0" smtClean="0"/>
              <a:t>aser </a:t>
            </a:r>
            <a:r>
              <a:rPr lang="fr-FR" b="0" dirty="0" err="1"/>
              <a:t>p</a:t>
            </a:r>
            <a:r>
              <a:rPr lang="fr-FR" dirty="0" err="1"/>
              <a:t>LAS</a:t>
            </a:r>
            <a:r>
              <a:rPr lang="fr-FR" b="0" dirty="0" err="1"/>
              <a:t>ma</a:t>
            </a:r>
            <a:endParaRPr lang="fr-FR" dirty="0"/>
          </a:p>
        </p:txBody>
      </p:sp>
      <p:pic>
        <p:nvPicPr>
          <p:cNvPr id="5" name="Image 4" descr="Une image contenant alimentation, signe&#10;&#10;Description générée automatiquement">
            <a:extLst>
              <a:ext uri="{FF2B5EF4-FFF2-40B4-BE49-F238E27FC236}">
                <a16:creationId xmlns:a16="http://schemas.microsoft.com/office/drawing/2014/main" xmlns="" id="{1E5E1339-5CE7-6B4F-AA95-A2619ADA4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01"/>
          <a:stretch/>
        </p:blipFill>
        <p:spPr>
          <a:xfrm>
            <a:off x="2074019" y="3103925"/>
            <a:ext cx="1875298" cy="1505947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57403" y="1095209"/>
            <a:ext cx="952310" cy="903767"/>
            <a:chOff x="57403" y="1095209"/>
            <a:chExt cx="952310" cy="903767"/>
          </a:xfrm>
        </p:grpSpPr>
        <p:pic>
          <p:nvPicPr>
            <p:cNvPr id="10" name="Picture 3" descr="laserix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" y="1095209"/>
              <a:ext cx="95231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4"/>
            <a:srcRect l="744" t="3982" r="1787" b="3833"/>
            <a:stretch/>
          </p:blipFill>
          <p:spPr>
            <a:xfrm>
              <a:off x="57403" y="1646124"/>
              <a:ext cx="864488" cy="352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753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61DAD8C6-DBD2-904A-932F-F9F0880E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45B249EB-A073-3D41-BB35-BFD990BF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FEC88C-6B9D-0842-A6C6-6B1569D8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Travaux en </a:t>
            </a:r>
            <a:r>
              <a:rPr lang="fr-FR" dirty="0" smtClean="0"/>
              <a:t>cours – local technique</a:t>
            </a:r>
            <a:endParaRPr lang="fr-FR" dirty="0"/>
          </a:p>
        </p:txBody>
      </p:sp>
      <p:sp>
        <p:nvSpPr>
          <p:cNvPr id="2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smtClean="0"/>
              <a:t>CPER 2020 : Aménagements PHIL-LASERIX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5000" b="25659"/>
          <a:stretch/>
        </p:blipFill>
        <p:spPr>
          <a:xfrm>
            <a:off x="2621280" y="869504"/>
            <a:ext cx="8036093" cy="4464496"/>
          </a:xfrm>
          <a:prstGeom prst="rect">
            <a:avLst/>
          </a:prstGeom>
        </p:spPr>
      </p:pic>
      <p:cxnSp>
        <p:nvCxnSpPr>
          <p:cNvPr id="3" name="Connecteur droit avec flèche 2"/>
          <p:cNvCxnSpPr>
            <a:stCxn id="5" idx="1"/>
            <a:endCxn id="10" idx="3"/>
          </p:cNvCxnSpPr>
          <p:nvPr/>
        </p:nvCxnSpPr>
        <p:spPr>
          <a:xfrm flipH="1" flipV="1">
            <a:off x="2290044" y="3580655"/>
            <a:ext cx="2058404" cy="146315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/>
          <p:nvPr/>
        </p:nvSpPr>
        <p:spPr>
          <a:xfrm>
            <a:off x="4306267" y="5002418"/>
            <a:ext cx="288032" cy="282664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4253" y="2481671"/>
            <a:ext cx="2930625" cy="219796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5" y="2115342"/>
            <a:ext cx="2197969" cy="2930625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57403" y="1095209"/>
            <a:ext cx="952310" cy="903767"/>
            <a:chOff x="57403" y="1095209"/>
            <a:chExt cx="952310" cy="903767"/>
          </a:xfrm>
        </p:grpSpPr>
        <p:pic>
          <p:nvPicPr>
            <p:cNvPr id="21" name="Picture 3" descr="laseri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" y="1095209"/>
              <a:ext cx="95231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6"/>
            <a:srcRect l="744" t="3982" r="1787" b="3833"/>
            <a:stretch/>
          </p:blipFill>
          <p:spPr>
            <a:xfrm>
              <a:off x="57403" y="1646124"/>
              <a:ext cx="864488" cy="352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41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61DAD8C6-DBD2-904A-932F-F9F0880E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45B249EB-A073-3D41-BB35-BFD990BF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FEC88C-6B9D-0842-A6C6-6B1569D8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Travaux en </a:t>
            </a:r>
            <a:r>
              <a:rPr lang="fr-FR" dirty="0" smtClean="0"/>
              <a:t>cours - crinoline</a:t>
            </a:r>
            <a:endParaRPr lang="fr-FR" dirty="0"/>
          </a:p>
        </p:txBody>
      </p:sp>
      <p:sp>
        <p:nvSpPr>
          <p:cNvPr id="2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smtClean="0"/>
              <a:t>CPER 2020 : Aménagements PHIL-LASERIX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5000" b="25659"/>
          <a:stretch/>
        </p:blipFill>
        <p:spPr>
          <a:xfrm>
            <a:off x="2621280" y="869504"/>
            <a:ext cx="8036093" cy="4464496"/>
          </a:xfrm>
          <a:prstGeom prst="rect">
            <a:avLst/>
          </a:prstGeom>
        </p:spPr>
      </p:pic>
      <p:cxnSp>
        <p:nvCxnSpPr>
          <p:cNvPr id="3" name="Connecteur droit avec flèche 2"/>
          <p:cNvCxnSpPr>
            <a:stCxn id="5" idx="2"/>
          </p:cNvCxnSpPr>
          <p:nvPr/>
        </p:nvCxnSpPr>
        <p:spPr>
          <a:xfrm flipH="1" flipV="1">
            <a:off x="2231247" y="3620724"/>
            <a:ext cx="3063144" cy="34512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/>
          <p:nvPr/>
        </p:nvSpPr>
        <p:spPr>
          <a:xfrm>
            <a:off x="5294391" y="3821832"/>
            <a:ext cx="258236" cy="28803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4140" y="2424984"/>
            <a:ext cx="2913115" cy="218483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96" y="2044251"/>
            <a:ext cx="2189132" cy="2929709"/>
          </a:xfrm>
          <a:prstGeom prst="rect">
            <a:avLst/>
          </a:prstGeom>
        </p:spPr>
      </p:pic>
      <p:cxnSp>
        <p:nvCxnSpPr>
          <p:cNvPr id="20" name="Connecteur droit avec flèche 19"/>
          <p:cNvCxnSpPr/>
          <p:nvPr/>
        </p:nvCxnSpPr>
        <p:spPr>
          <a:xfrm flipH="1" flipV="1">
            <a:off x="2231247" y="3620724"/>
            <a:ext cx="2867108" cy="11372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5015648" y="4660316"/>
            <a:ext cx="258236" cy="28803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/>
        </p:nvGrpSpPr>
        <p:grpSpPr>
          <a:xfrm>
            <a:off x="57403" y="1095209"/>
            <a:ext cx="952310" cy="903767"/>
            <a:chOff x="57403" y="1095209"/>
            <a:chExt cx="952310" cy="903767"/>
          </a:xfrm>
        </p:grpSpPr>
        <p:pic>
          <p:nvPicPr>
            <p:cNvPr id="25" name="Picture 3" descr="laseri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" y="1095209"/>
              <a:ext cx="95231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6"/>
            <a:srcRect l="744" t="3982" r="1787" b="3833"/>
            <a:stretch/>
          </p:blipFill>
          <p:spPr>
            <a:xfrm>
              <a:off x="57403" y="1646124"/>
              <a:ext cx="864488" cy="352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010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61DAD8C6-DBD2-904A-932F-F9F0880E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45B249EB-A073-3D41-BB35-BFD990BF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FEC88C-6B9D-0842-A6C6-6B1569D8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Travaux en </a:t>
            </a:r>
            <a:r>
              <a:rPr lang="fr-FR" dirty="0" smtClean="0"/>
              <a:t>cours – couloir bunker</a:t>
            </a:r>
            <a:endParaRPr lang="fr-FR" dirty="0"/>
          </a:p>
        </p:txBody>
      </p:sp>
      <p:sp>
        <p:nvSpPr>
          <p:cNvPr id="2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smtClean="0"/>
              <a:t>CPER 2020 : Aménagements PHIL-LASERIX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5000" b="25659"/>
          <a:stretch/>
        </p:blipFill>
        <p:spPr>
          <a:xfrm>
            <a:off x="2621280" y="869504"/>
            <a:ext cx="8036093" cy="4464496"/>
          </a:xfrm>
          <a:prstGeom prst="rect">
            <a:avLst/>
          </a:prstGeom>
        </p:spPr>
      </p:pic>
      <p:cxnSp>
        <p:nvCxnSpPr>
          <p:cNvPr id="3" name="Connecteur droit avec flèche 2"/>
          <p:cNvCxnSpPr>
            <a:stCxn id="5" idx="2"/>
          </p:cNvCxnSpPr>
          <p:nvPr/>
        </p:nvCxnSpPr>
        <p:spPr>
          <a:xfrm flipH="1" flipV="1">
            <a:off x="2290044" y="3605808"/>
            <a:ext cx="3600399" cy="21602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/>
          <p:nvPr/>
        </p:nvSpPr>
        <p:spPr>
          <a:xfrm>
            <a:off x="5890443" y="3677816"/>
            <a:ext cx="258236" cy="28803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4253" y="2423148"/>
            <a:ext cx="2930625" cy="21979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96" y="2056819"/>
            <a:ext cx="2197189" cy="2930625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57403" y="1095209"/>
            <a:ext cx="952310" cy="903767"/>
            <a:chOff x="57403" y="1095209"/>
            <a:chExt cx="952310" cy="903767"/>
          </a:xfrm>
        </p:grpSpPr>
        <p:pic>
          <p:nvPicPr>
            <p:cNvPr id="19" name="Picture 3" descr="laseri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" y="1095209"/>
              <a:ext cx="95231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6"/>
            <a:srcRect l="744" t="3982" r="1787" b="3833"/>
            <a:stretch/>
          </p:blipFill>
          <p:spPr>
            <a:xfrm>
              <a:off x="57403" y="1646124"/>
              <a:ext cx="864488" cy="352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050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61DAD8C6-DBD2-904A-932F-F9F0880E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45B249EB-A073-3D41-BB35-BFD990BF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FEC88C-6B9D-0842-A6C6-6B1569D8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Travaux en </a:t>
            </a:r>
            <a:r>
              <a:rPr lang="fr-FR" dirty="0" smtClean="0"/>
              <a:t>cours – Salle machine</a:t>
            </a:r>
            <a:endParaRPr lang="fr-FR" dirty="0"/>
          </a:p>
        </p:txBody>
      </p:sp>
      <p:sp>
        <p:nvSpPr>
          <p:cNvPr id="2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smtClean="0"/>
              <a:t>CPER 2020 : Aménagements PHIL-LASERIX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5000" b="25659"/>
          <a:stretch/>
        </p:blipFill>
        <p:spPr>
          <a:xfrm>
            <a:off x="2621280" y="869504"/>
            <a:ext cx="8036093" cy="4464496"/>
          </a:xfrm>
          <a:prstGeom prst="rect">
            <a:avLst/>
          </a:prstGeom>
        </p:spPr>
      </p:pic>
      <p:cxnSp>
        <p:nvCxnSpPr>
          <p:cNvPr id="3" name="Connecteur droit avec flèche 2"/>
          <p:cNvCxnSpPr>
            <a:stCxn id="5" idx="2"/>
          </p:cNvCxnSpPr>
          <p:nvPr/>
        </p:nvCxnSpPr>
        <p:spPr>
          <a:xfrm flipH="1" flipV="1">
            <a:off x="2284900" y="3705696"/>
            <a:ext cx="6845903" cy="6922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/>
          <p:nvPr/>
        </p:nvSpPr>
        <p:spPr>
          <a:xfrm>
            <a:off x="9130803" y="4253880"/>
            <a:ext cx="258236" cy="28803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7761" y="2474457"/>
            <a:ext cx="3046534" cy="22849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2" y="2093640"/>
            <a:ext cx="2280862" cy="3046534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57403" y="1095209"/>
            <a:ext cx="952310" cy="903767"/>
            <a:chOff x="57403" y="1095209"/>
            <a:chExt cx="952310" cy="903767"/>
          </a:xfrm>
        </p:grpSpPr>
        <p:pic>
          <p:nvPicPr>
            <p:cNvPr id="19" name="Picture 3" descr="laseri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" y="1095209"/>
              <a:ext cx="95231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6"/>
            <a:srcRect l="744" t="3982" r="1787" b="3833"/>
            <a:stretch/>
          </p:blipFill>
          <p:spPr>
            <a:xfrm>
              <a:off x="57403" y="1646124"/>
              <a:ext cx="864488" cy="352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10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61DAD8C6-DBD2-904A-932F-F9F0880E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45B249EB-A073-3D41-BB35-BFD990BF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FEC88C-6B9D-0842-A6C6-6B1569D8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Travaux en </a:t>
            </a:r>
            <a:r>
              <a:rPr lang="fr-FR" dirty="0" smtClean="0"/>
              <a:t>cours – chicane</a:t>
            </a:r>
            <a:endParaRPr lang="fr-FR" dirty="0"/>
          </a:p>
        </p:txBody>
      </p:sp>
      <p:sp>
        <p:nvSpPr>
          <p:cNvPr id="2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smtClean="0"/>
              <a:t>CPER 2020 : Aménagements PHIL-LASERIX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5000" b="25659"/>
          <a:stretch/>
        </p:blipFill>
        <p:spPr>
          <a:xfrm>
            <a:off x="2621280" y="869504"/>
            <a:ext cx="8036093" cy="4464496"/>
          </a:xfrm>
          <a:prstGeom prst="rect">
            <a:avLst/>
          </a:prstGeom>
        </p:spPr>
      </p:pic>
      <p:cxnSp>
        <p:nvCxnSpPr>
          <p:cNvPr id="3" name="Connecteur droit avec flèche 2"/>
          <p:cNvCxnSpPr>
            <a:stCxn id="5" idx="2"/>
          </p:cNvCxnSpPr>
          <p:nvPr/>
        </p:nvCxnSpPr>
        <p:spPr>
          <a:xfrm flipH="1">
            <a:off x="2290044" y="2730038"/>
            <a:ext cx="7704855" cy="73175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/>
          <p:nvPr/>
        </p:nvSpPr>
        <p:spPr>
          <a:xfrm>
            <a:off x="9994899" y="2586022"/>
            <a:ext cx="258236" cy="28803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8395" y="2445355"/>
            <a:ext cx="2813720" cy="211029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5" y="2075881"/>
            <a:ext cx="2131157" cy="2831480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57403" y="1095209"/>
            <a:ext cx="952310" cy="903767"/>
            <a:chOff x="57403" y="1095209"/>
            <a:chExt cx="952310" cy="903767"/>
          </a:xfrm>
        </p:grpSpPr>
        <p:pic>
          <p:nvPicPr>
            <p:cNvPr id="18" name="Picture 3" descr="laseri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" y="1095209"/>
              <a:ext cx="95231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6"/>
            <a:srcRect l="744" t="3982" r="1787" b="3833"/>
            <a:stretch/>
          </p:blipFill>
          <p:spPr>
            <a:xfrm>
              <a:off x="57403" y="1646124"/>
              <a:ext cx="864488" cy="352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793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61DAD8C6-DBD2-904A-932F-F9F0880E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45B249EB-A073-3D41-BB35-BFD990BF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FEC88C-6B9D-0842-A6C6-6B1569D8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Travaux en </a:t>
            </a:r>
            <a:r>
              <a:rPr lang="fr-FR" dirty="0" smtClean="0"/>
              <a:t>cours – bunker</a:t>
            </a:r>
            <a:endParaRPr lang="fr-FR" dirty="0"/>
          </a:p>
        </p:txBody>
      </p:sp>
      <p:sp>
        <p:nvSpPr>
          <p:cNvPr id="2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smtClean="0"/>
              <a:t>CPER 2020 : Aménagements PHIL-LASERIX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5000" b="25659"/>
          <a:stretch/>
        </p:blipFill>
        <p:spPr>
          <a:xfrm>
            <a:off x="2621280" y="869504"/>
            <a:ext cx="8036093" cy="4464496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/>
        </p:nvCxnSpPr>
        <p:spPr>
          <a:xfrm flipH="1" flipV="1">
            <a:off x="2290045" y="3461792"/>
            <a:ext cx="5040558" cy="115212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/>
          <p:nvPr/>
        </p:nvSpPr>
        <p:spPr>
          <a:xfrm>
            <a:off x="7330603" y="4516298"/>
            <a:ext cx="258236" cy="28803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2922" y="2389093"/>
            <a:ext cx="2860532" cy="2145399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57403" y="1095209"/>
            <a:ext cx="952310" cy="903767"/>
            <a:chOff x="57403" y="1095209"/>
            <a:chExt cx="952310" cy="903767"/>
          </a:xfrm>
        </p:grpSpPr>
        <p:pic>
          <p:nvPicPr>
            <p:cNvPr id="14" name="Picture 3" descr="laserix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" y="1095209"/>
              <a:ext cx="95231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5"/>
            <a:srcRect l="744" t="3982" r="1787" b="3833"/>
            <a:stretch/>
          </p:blipFill>
          <p:spPr>
            <a:xfrm>
              <a:off x="57403" y="1646124"/>
              <a:ext cx="864488" cy="352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295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61DAD8C6-DBD2-904A-932F-F9F0880E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45B249EB-A073-3D41-BB35-BFD990BF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FEC88C-6B9D-0842-A6C6-6B1569D8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Travaux en </a:t>
            </a:r>
            <a:r>
              <a:rPr lang="fr-FR" dirty="0" smtClean="0"/>
              <a:t>cours – com. salles laser</a:t>
            </a:r>
            <a:endParaRPr lang="fr-FR" dirty="0"/>
          </a:p>
        </p:txBody>
      </p:sp>
      <p:sp>
        <p:nvSpPr>
          <p:cNvPr id="2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smtClean="0"/>
              <a:t>CPER 2020 : Aménagements PHIL-LASERIX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5000" b="25659"/>
          <a:stretch/>
        </p:blipFill>
        <p:spPr>
          <a:xfrm>
            <a:off x="2621280" y="869504"/>
            <a:ext cx="8036093" cy="4464496"/>
          </a:xfrm>
          <a:prstGeom prst="rect">
            <a:avLst/>
          </a:prstGeom>
        </p:spPr>
      </p:pic>
      <p:cxnSp>
        <p:nvCxnSpPr>
          <p:cNvPr id="3" name="Connecteur droit avec flèche 2"/>
          <p:cNvCxnSpPr>
            <a:stCxn id="5" idx="2"/>
          </p:cNvCxnSpPr>
          <p:nvPr/>
        </p:nvCxnSpPr>
        <p:spPr>
          <a:xfrm flipH="1">
            <a:off x="2290045" y="2669704"/>
            <a:ext cx="5564375" cy="79208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/>
          <p:nvPr/>
        </p:nvSpPr>
        <p:spPr>
          <a:xfrm>
            <a:off x="7854420" y="2525688"/>
            <a:ext cx="258236" cy="28803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1632"/>
            <a:ext cx="2269085" cy="3029744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57403" y="1095209"/>
            <a:ext cx="952310" cy="903767"/>
            <a:chOff x="57403" y="1095209"/>
            <a:chExt cx="952310" cy="903767"/>
          </a:xfrm>
        </p:grpSpPr>
        <p:pic>
          <p:nvPicPr>
            <p:cNvPr id="15" name="Picture 3" descr="laserix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" y="1095209"/>
              <a:ext cx="95231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5"/>
            <a:srcRect l="744" t="3982" r="1787" b="3833"/>
            <a:stretch/>
          </p:blipFill>
          <p:spPr>
            <a:xfrm>
              <a:off x="57403" y="1646124"/>
              <a:ext cx="864488" cy="352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22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61DAD8C6-DBD2-904A-932F-F9F0880E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45B249EB-A073-3D41-BB35-BFD990BF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FEC88C-6B9D-0842-A6C6-6B1569D8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Travaux en </a:t>
            </a:r>
            <a:r>
              <a:rPr lang="fr-FR" dirty="0" smtClean="0"/>
              <a:t>cours – ouverture salles laser</a:t>
            </a:r>
            <a:endParaRPr lang="fr-FR" dirty="0"/>
          </a:p>
        </p:txBody>
      </p:sp>
      <p:sp>
        <p:nvSpPr>
          <p:cNvPr id="2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smtClean="0"/>
              <a:t>CPER 2020 : Aménagements PHIL-LASERIX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5000" b="25659"/>
          <a:stretch/>
        </p:blipFill>
        <p:spPr>
          <a:xfrm>
            <a:off x="2621280" y="869504"/>
            <a:ext cx="8036093" cy="4464496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/>
        </p:nvCxnSpPr>
        <p:spPr>
          <a:xfrm flipH="1">
            <a:off x="2290046" y="2381672"/>
            <a:ext cx="4248469" cy="10801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/>
          <p:nvPr/>
        </p:nvSpPr>
        <p:spPr>
          <a:xfrm>
            <a:off x="6510208" y="2237656"/>
            <a:ext cx="258236" cy="28803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/>
          <p:cNvGrpSpPr/>
          <p:nvPr/>
        </p:nvGrpSpPr>
        <p:grpSpPr>
          <a:xfrm>
            <a:off x="57403" y="1095209"/>
            <a:ext cx="952310" cy="903767"/>
            <a:chOff x="57403" y="1095209"/>
            <a:chExt cx="952310" cy="903767"/>
          </a:xfrm>
        </p:grpSpPr>
        <p:pic>
          <p:nvPicPr>
            <p:cNvPr id="15" name="Picture 3" descr="laserix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" y="1095209"/>
              <a:ext cx="95231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4"/>
            <a:srcRect l="744" t="3982" r="1787" b="3833"/>
            <a:stretch/>
          </p:blipFill>
          <p:spPr>
            <a:xfrm>
              <a:off x="57403" y="1646124"/>
              <a:ext cx="864488" cy="352852"/>
            </a:xfrm>
            <a:prstGeom prst="rect">
              <a:avLst/>
            </a:prstGeom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52" y="2117843"/>
            <a:ext cx="2065609" cy="276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9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61DAD8C6-DBD2-904A-932F-F9F0880E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45B249EB-A073-3D41-BB35-BFD990BF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FEC88C-6B9D-0842-A6C6-6B1569D8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Travaux </a:t>
            </a:r>
            <a:r>
              <a:rPr lang="fr-FR" dirty="0" smtClean="0"/>
              <a:t>CPER : synthèse budgétaire</a:t>
            </a:r>
            <a:endParaRPr lang="fr-FR" dirty="0"/>
          </a:p>
        </p:txBody>
      </p:sp>
      <p:sp>
        <p:nvSpPr>
          <p:cNvPr id="2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smtClean="0"/>
              <a:t>CPER 2020 : Aménagements PHIL-LASERIX</a:t>
            </a:r>
            <a:endParaRPr lang="fr-FR" dirty="0"/>
          </a:p>
        </p:txBody>
      </p:sp>
      <p:grpSp>
        <p:nvGrpSpPr>
          <p:cNvPr id="14" name="Groupe 13"/>
          <p:cNvGrpSpPr/>
          <p:nvPr/>
        </p:nvGrpSpPr>
        <p:grpSpPr>
          <a:xfrm>
            <a:off x="57403" y="1095209"/>
            <a:ext cx="952310" cy="903767"/>
            <a:chOff x="57403" y="1095209"/>
            <a:chExt cx="952310" cy="903767"/>
          </a:xfrm>
        </p:grpSpPr>
        <p:pic>
          <p:nvPicPr>
            <p:cNvPr id="15" name="Picture 3" descr="laseri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" y="1095209"/>
              <a:ext cx="95231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3"/>
            <a:srcRect l="744" t="3982" r="1787" b="3833"/>
            <a:stretch/>
          </p:blipFill>
          <p:spPr>
            <a:xfrm>
              <a:off x="57403" y="1646124"/>
              <a:ext cx="864488" cy="352852"/>
            </a:xfrm>
            <a:prstGeom prst="rect">
              <a:avLst/>
            </a:prstGeom>
          </p:spPr>
        </p:pic>
      </p:grp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225390"/>
              </p:ext>
            </p:extLst>
          </p:nvPr>
        </p:nvGraphicFramePr>
        <p:xfrm>
          <a:off x="996974" y="1646124"/>
          <a:ext cx="9433049" cy="30002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5493"/>
                <a:gridCol w="938762"/>
                <a:gridCol w="938762"/>
                <a:gridCol w="1710971"/>
                <a:gridCol w="3649061"/>
              </a:tblGrid>
              <a:tr h="56787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Objet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Total € H.T.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Engagé € HT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 smtClean="0">
                          <a:effectLst/>
                        </a:rPr>
                        <a:t>Durée - Echéance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Remarques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30286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smtClean="0">
                          <a:effectLst/>
                        </a:rPr>
                        <a:t>Cloisons/plafonds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36936.00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36936.00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10j - Mi-octobre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u="none" strike="noStrike" dirty="0" smtClean="0">
                          <a:effectLst/>
                        </a:rPr>
                        <a:t>Bunker à faire</a:t>
                      </a:r>
                      <a:endParaRPr lang="fr-FR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0286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smtClean="0">
                          <a:effectLst/>
                        </a:rPr>
                        <a:t>Maçonnerie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7089.00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7089.00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Réceptionné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0286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smtClean="0">
                          <a:effectLst/>
                        </a:rPr>
                        <a:t>Peinture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9374.38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9374.38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 smtClean="0">
                          <a:effectLst/>
                        </a:rPr>
                        <a:t>2j - Fin octobre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Créneau</a:t>
                      </a:r>
                      <a:r>
                        <a:rPr lang="fr-FR" sz="11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à fixer après finalisation bunker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0286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smtClean="0">
                          <a:effectLst/>
                        </a:rPr>
                        <a:t>Plateforme </a:t>
                      </a:r>
                      <a:r>
                        <a:rPr lang="fr-FR" sz="1100" u="none" strike="noStrike" dirty="0">
                          <a:effectLst/>
                        </a:rPr>
                        <a:t>PMR</a:t>
                      </a:r>
                      <a:endParaRPr lang="fr-FR" sz="11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15000.00</a:t>
                      </a:r>
                      <a:endParaRPr lang="fr-FR" sz="11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 smtClean="0">
                          <a:effectLst/>
                        </a:rPr>
                        <a:t>5j - Décembre (?)</a:t>
                      </a:r>
                      <a:endParaRPr lang="fr-FR" sz="11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Mise en concurrence (3 devis)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1229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smtClean="0">
                          <a:effectLst/>
                        </a:rPr>
                        <a:t>Traitement </a:t>
                      </a:r>
                      <a:r>
                        <a:rPr lang="fr-FR" sz="1100" u="none" strike="noStrike" dirty="0">
                          <a:effectLst/>
                        </a:rPr>
                        <a:t>d'air et groupes froid</a:t>
                      </a:r>
                      <a:endParaRPr lang="fr-FR" sz="11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70000.00</a:t>
                      </a:r>
                      <a:endParaRPr lang="fr-FR" sz="11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9000.00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 smtClean="0">
                          <a:effectLst/>
                        </a:rPr>
                        <a:t>20j - Décembre (?)</a:t>
                      </a:r>
                      <a:endParaRPr lang="fr-FR" sz="11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50% financés par CPER / marché négocié (technique)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02868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02868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028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TOTAL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138399.38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>
                          <a:effectLst/>
                        </a:rPr>
                        <a:t>62399.38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85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03744D7-8756-5C48-8D15-A00983B61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605" y="1969137"/>
            <a:ext cx="5643700" cy="34943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400" b="1" dirty="0"/>
              <a:t>Laser-plasma </a:t>
            </a:r>
            <a:r>
              <a:rPr lang="fr-FR" sz="1400" b="1" dirty="0" err="1"/>
              <a:t>injector</a:t>
            </a:r>
            <a:endParaRPr lang="fr-FR" sz="1400" b="1" dirty="0"/>
          </a:p>
          <a:p>
            <a:pPr marL="0" indent="0">
              <a:buNone/>
            </a:pPr>
            <a:r>
              <a:rPr lang="fr-FR" sz="1100" dirty="0">
                <a:solidFill>
                  <a:schemeClr val="tx1"/>
                </a:solidFill>
              </a:rPr>
              <a:t>Intense laser-pulse </a:t>
            </a:r>
            <a:r>
              <a:rPr lang="fr-FR" sz="1100" dirty="0" err="1">
                <a:solidFill>
                  <a:schemeClr val="tx1"/>
                </a:solidFill>
              </a:rPr>
              <a:t>from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left</a:t>
            </a:r>
            <a:r>
              <a:rPr lang="fr-FR" sz="1100" dirty="0">
                <a:solidFill>
                  <a:schemeClr val="tx1"/>
                </a:solidFill>
              </a:rPr>
              <a:t> to right </a:t>
            </a:r>
            <a:r>
              <a:rPr lang="fr-FR" sz="1100" dirty="0" err="1" smtClean="0">
                <a:solidFill>
                  <a:schemeClr val="tx1"/>
                </a:solidFill>
              </a:rPr>
              <a:t>into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ionized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gas</a:t>
            </a:r>
            <a:r>
              <a:rPr lang="fr-FR" sz="1100" dirty="0">
                <a:solidFill>
                  <a:schemeClr val="tx1"/>
                </a:solidFill>
              </a:rPr>
              <a:t> (H</a:t>
            </a:r>
            <a:r>
              <a:rPr lang="fr-FR" sz="1100" baseline="-25000" dirty="0">
                <a:solidFill>
                  <a:schemeClr val="tx1"/>
                </a:solidFill>
              </a:rPr>
              <a:t>2</a:t>
            </a:r>
            <a:r>
              <a:rPr lang="fr-FR" sz="1100" dirty="0">
                <a:solidFill>
                  <a:schemeClr val="tx1"/>
                </a:solidFill>
              </a:rPr>
              <a:t>, He) </a:t>
            </a:r>
            <a:endParaRPr lang="fr-FR" sz="1050" dirty="0">
              <a:solidFill>
                <a:schemeClr val="tx1"/>
              </a:solidFill>
            </a:endParaRPr>
          </a:p>
          <a:p>
            <a:pPr marL="285750" indent="-285750"/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Pushes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away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electrons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fr-FR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ponderomotive</a:t>
            </a:r>
            <a:r>
              <a:rPr lang="fr-FR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force (ions are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too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heavy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,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hardly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 move) </a:t>
            </a:r>
            <a:endParaRPr lang="fr-FR" sz="1050" dirty="0">
              <a:solidFill>
                <a:schemeClr val="tx1">
                  <a:lumMod val="85000"/>
                  <a:lumOff val="15000"/>
                </a:schemeClr>
              </a:solidFill>
              <a:latin typeface="Arial Nova Light" panose="020B0304020202020204" pitchFamily="34" charset="0"/>
            </a:endParaRPr>
          </a:p>
          <a:p>
            <a:pPr marL="285750" indent="-285750"/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Creates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fr-FR" sz="1100" b="1" dirty="0" err="1">
                <a:solidFill>
                  <a:srgbClr val="002060"/>
                </a:solidFill>
                <a:latin typeface="Arial Nova Light" panose="020B0304020202020204" pitchFamily="34" charset="0"/>
              </a:rPr>
              <a:t>electron-depleted</a:t>
            </a:r>
            <a:r>
              <a:rPr lang="fr-FR" sz="1100" b="1" dirty="0">
                <a:solidFill>
                  <a:srgbClr val="002060"/>
                </a:solidFill>
                <a:latin typeface="Arial Nova Light" panose="020B0304020202020204" pitchFamily="34" charset="0"/>
              </a:rPr>
              <a:t> </a:t>
            </a:r>
            <a:r>
              <a:rPr lang="fr-FR" sz="1100" b="1" dirty="0" err="1">
                <a:solidFill>
                  <a:srgbClr val="002060"/>
                </a:solidFill>
                <a:latin typeface="Arial Nova Light" panose="020B0304020202020204" pitchFamily="34" charset="0"/>
              </a:rPr>
              <a:t>cavity</a:t>
            </a:r>
            <a:r>
              <a:rPr lang="fr-FR" sz="1100" b="1" dirty="0">
                <a:solidFill>
                  <a:srgbClr val="002060"/>
                </a:solidFill>
                <a:latin typeface="Arial Nova Light" panose="020B0304020202020204" pitchFamily="34" charset="0"/>
              </a:rPr>
              <a:t> 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and sets up charge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separation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 </a:t>
            </a:r>
            <a:endParaRPr lang="fr-FR" sz="1050" dirty="0">
              <a:solidFill>
                <a:schemeClr val="tx1">
                  <a:lumMod val="85000"/>
                  <a:lumOff val="15000"/>
                </a:schemeClr>
              </a:solidFill>
              <a:latin typeface="Arial Nova Light" panose="020B0304020202020204" pitchFamily="34" charset="0"/>
            </a:endParaRPr>
          </a:p>
          <a:p>
            <a:pPr marL="285750" indent="-285750"/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Strong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electrostatic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fields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 pull back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electrons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 on axis </a:t>
            </a:r>
            <a:endParaRPr lang="fr-FR" sz="1050" dirty="0">
              <a:solidFill>
                <a:schemeClr val="tx1">
                  <a:lumMod val="85000"/>
                  <a:lumOff val="15000"/>
                </a:schemeClr>
              </a:solidFill>
              <a:latin typeface="Arial Nova Light" panose="020B0304020202020204" pitchFamily="34" charset="0"/>
            </a:endParaRPr>
          </a:p>
          <a:p>
            <a:pPr marL="285750" indent="-285750"/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Electrons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oscillate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 and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create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co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-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propagating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 wakefield </a:t>
            </a:r>
            <a:endParaRPr lang="fr-FR" sz="1050" dirty="0">
              <a:solidFill>
                <a:schemeClr val="tx1">
                  <a:lumMod val="85000"/>
                  <a:lumOff val="15000"/>
                </a:schemeClr>
              </a:solidFill>
              <a:latin typeface="Arial Nova Light" panose="020B0304020202020204" pitchFamily="34" charset="0"/>
            </a:endParaRPr>
          </a:p>
          <a:p>
            <a:pPr marL="0" indent="0">
              <a:buNone/>
            </a:pPr>
            <a:r>
              <a:rPr lang="fr-FR" sz="1100" b="1" dirty="0">
                <a:solidFill>
                  <a:schemeClr val="bg2">
                    <a:lumMod val="25000"/>
                  </a:schemeClr>
                </a:solidFill>
              </a:rPr>
              <a:t>Electrons injection 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</a:rPr>
              <a:t>in the wakefield </a:t>
            </a:r>
            <a:r>
              <a:rPr lang="fr-FR" sz="1100" dirty="0" err="1">
                <a:solidFill>
                  <a:schemeClr val="bg2">
                    <a:lumMod val="25000"/>
                  </a:schemeClr>
                </a:solidFill>
              </a:rPr>
              <a:t>can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bg2">
                    <a:lumMod val="25000"/>
                  </a:schemeClr>
                </a:solidFill>
              </a:rPr>
              <a:t>be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bg2">
                    <a:lumMod val="25000"/>
                  </a:schemeClr>
                </a:solidFill>
              </a:rPr>
              <a:t>done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</a:rPr>
              <a:t> by </a:t>
            </a:r>
          </a:p>
          <a:p>
            <a:r>
              <a:rPr lang="fr-FR" sz="11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self-injection </a:t>
            </a:r>
            <a:r>
              <a:rPr lang="fr-FR" sz="1100" dirty="0" err="1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wavebreaking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 =&gt; </a:t>
            </a:r>
            <a:r>
              <a:rPr lang="fr-FR" sz="1100" dirty="0" err="1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higly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 non-</a:t>
            </a:r>
            <a:r>
              <a:rPr lang="fr-FR" sz="1100" dirty="0" err="1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linear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 </a:t>
            </a:r>
          </a:p>
          <a:p>
            <a:r>
              <a:rPr lang="fr-FR" sz="1100" dirty="0" err="1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colliding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-pulse (multi laser-</a:t>
            </a:r>
            <a:r>
              <a:rPr lang="fr-FR" sz="1100" dirty="0" err="1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beams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) =&gt; </a:t>
            </a:r>
            <a:r>
              <a:rPr lang="fr-FR" sz="1100" dirty="0" err="1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complex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fr-FR" sz="1100" dirty="0" err="1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experimental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 configuration</a:t>
            </a:r>
          </a:p>
          <a:p>
            <a:r>
              <a:rPr lang="fr-FR" sz="1100" b="1" dirty="0" err="1">
                <a:solidFill>
                  <a:srgbClr val="FF0000"/>
                </a:solidFill>
                <a:latin typeface="Arial Nova Light" panose="020B0304020202020204" pitchFamily="34" charset="0"/>
              </a:rPr>
              <a:t>ionization</a:t>
            </a:r>
            <a:r>
              <a:rPr lang="fr-FR" sz="1100" b="1" dirty="0">
                <a:solidFill>
                  <a:srgbClr val="FF0000"/>
                </a:solidFill>
                <a:latin typeface="Arial Nova Light" panose="020B0304020202020204" pitchFamily="34" charset="0"/>
              </a:rPr>
              <a:t> injection</a:t>
            </a:r>
            <a:r>
              <a:rPr lang="fr-FR" sz="1100" dirty="0">
                <a:solidFill>
                  <a:srgbClr val="FF0000"/>
                </a:solidFill>
                <a:latin typeface="Arial Nova Light" panose="020B0304020202020204" pitchFamily="34" charset="0"/>
              </a:rPr>
              <a:t> =&gt; K-</a:t>
            </a:r>
            <a:r>
              <a:rPr lang="fr-FR" sz="1100" dirty="0" err="1">
                <a:solidFill>
                  <a:srgbClr val="FF0000"/>
                </a:solidFill>
                <a:latin typeface="Arial Nova Light" panose="020B0304020202020204" pitchFamily="34" charset="0"/>
              </a:rPr>
              <a:t>shell</a:t>
            </a:r>
            <a:r>
              <a:rPr lang="fr-FR" sz="1100" dirty="0">
                <a:solidFill>
                  <a:srgbClr val="FF0000"/>
                </a:solidFill>
                <a:latin typeface="Arial Nova Light" panose="020B0304020202020204" pitchFamily="34" charset="0"/>
              </a:rPr>
              <a:t> </a:t>
            </a:r>
            <a:r>
              <a:rPr lang="fr-FR" sz="1100" dirty="0" err="1">
                <a:solidFill>
                  <a:srgbClr val="FF0000"/>
                </a:solidFill>
                <a:latin typeface="Arial Nova Light" panose="020B0304020202020204" pitchFamily="34" charset="0"/>
              </a:rPr>
              <a:t>electrons</a:t>
            </a:r>
            <a:r>
              <a:rPr lang="fr-FR" sz="1100" dirty="0">
                <a:solidFill>
                  <a:srgbClr val="FF0000"/>
                </a:solidFill>
                <a:latin typeface="Arial Nova Light" panose="020B0304020202020204" pitchFamily="34" charset="0"/>
              </a:rPr>
              <a:t> of dopant </a:t>
            </a:r>
            <a:r>
              <a:rPr lang="fr-FR" sz="1100" dirty="0" err="1">
                <a:solidFill>
                  <a:srgbClr val="FF0000"/>
                </a:solidFill>
                <a:latin typeface="Arial Nova Light" panose="020B0304020202020204" pitchFamily="34" charset="0"/>
              </a:rPr>
              <a:t>creates</a:t>
            </a:r>
            <a:r>
              <a:rPr lang="fr-FR" sz="1100" dirty="0">
                <a:solidFill>
                  <a:srgbClr val="FF0000"/>
                </a:solidFill>
                <a:latin typeface="Arial Nova Light" panose="020B0304020202020204" pitchFamily="34" charset="0"/>
              </a:rPr>
              <a:t> </a:t>
            </a:r>
            <a:r>
              <a:rPr lang="fr-FR" sz="1100" dirty="0" err="1">
                <a:solidFill>
                  <a:srgbClr val="FF0000"/>
                </a:solidFill>
                <a:latin typeface="Arial Nova Light" panose="020B0304020202020204" pitchFamily="34" charset="0"/>
              </a:rPr>
              <a:t>electron</a:t>
            </a:r>
            <a:r>
              <a:rPr lang="fr-FR" sz="1100" dirty="0">
                <a:solidFill>
                  <a:srgbClr val="FF0000"/>
                </a:solidFill>
                <a:latin typeface="Arial Nova Light" panose="020B0304020202020204" pitchFamily="34" charset="0"/>
              </a:rPr>
              <a:t> in the </a:t>
            </a:r>
            <a:r>
              <a:rPr lang="fr-FR" sz="1100" dirty="0" err="1">
                <a:solidFill>
                  <a:srgbClr val="FF0000"/>
                </a:solidFill>
                <a:latin typeface="Arial Nova Light" panose="020B0304020202020204" pitchFamily="34" charset="0"/>
              </a:rPr>
              <a:t>wake</a:t>
            </a:r>
            <a:endParaRPr lang="fr-FR" sz="1100" dirty="0">
              <a:solidFill>
                <a:srgbClr val="FF0000"/>
              </a:solidFill>
              <a:latin typeface="Arial Nova Light" panose="020B0304020202020204" pitchFamily="34" charset="0"/>
            </a:endParaRPr>
          </a:p>
          <a:p>
            <a:r>
              <a:rPr lang="fr-FR" sz="1100" dirty="0" err="1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density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fr-FR" sz="1100" dirty="0" err="1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downramp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 =&gt; slow </a:t>
            </a:r>
            <a:r>
              <a:rPr lang="fr-FR" sz="1100" dirty="0" err="1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done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 the </a:t>
            </a:r>
            <a:r>
              <a:rPr lang="fr-FR" sz="1100" dirty="0" err="1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wake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 to </a:t>
            </a:r>
            <a:r>
              <a:rPr lang="fr-FR" sz="1100" dirty="0" err="1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induce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 injection</a:t>
            </a:r>
          </a:p>
          <a:p>
            <a:r>
              <a:rPr lang="fr-FR" sz="1100" dirty="0" err="1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external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 injection =&gt; </a:t>
            </a:r>
            <a:r>
              <a:rPr lang="fr-FR" sz="1100" dirty="0" err="1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require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 a RF </a:t>
            </a:r>
            <a:r>
              <a:rPr lang="fr-FR" sz="1100" dirty="0" err="1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injector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fr-FR" sz="1100" dirty="0" err="1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with</a:t>
            </a:r>
            <a:r>
              <a:rPr lang="fr-FR" sz="11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 at least &gt;150 MeV 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61DAD8C6-DBD2-904A-932F-F9F0880E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45B249EB-A073-3D41-BB35-BFD990BF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FEC88C-6B9D-0842-A6C6-6B1569D8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 général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3278BD67-D08E-5448-8F72-3A0AF8185A40}"/>
              </a:ext>
            </a:extLst>
          </p:cNvPr>
          <p:cNvGrpSpPr/>
          <p:nvPr/>
        </p:nvGrpSpPr>
        <p:grpSpPr>
          <a:xfrm>
            <a:off x="5960651" y="697582"/>
            <a:ext cx="4910891" cy="2407749"/>
            <a:chOff x="1343472" y="1243766"/>
            <a:chExt cx="5347189" cy="2586677"/>
          </a:xfrm>
        </p:grpSpPr>
        <p:pic>
          <p:nvPicPr>
            <p:cNvPr id="11" name="Image 10" descr="Une image contenant lumière&#10;&#10;Description générée automatiquement">
              <a:extLst>
                <a:ext uri="{FF2B5EF4-FFF2-40B4-BE49-F238E27FC236}">
                  <a16:creationId xmlns:a16="http://schemas.microsoft.com/office/drawing/2014/main" xmlns="" id="{A721EE75-74A6-694C-B8BB-05C849A23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2" y="1598208"/>
              <a:ext cx="4106416" cy="1908431"/>
            </a:xfrm>
            <a:prstGeom prst="rect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</p:pic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xmlns="" id="{1AEC813D-6215-0046-B0E7-654BFB297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43472" y="1243766"/>
              <a:ext cx="819807" cy="307427"/>
            </a:xfrm>
            <a:prstGeom prst="rect">
              <a:avLst/>
            </a:prstGeom>
          </p:spPr>
        </p:pic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xmlns="" id="{4EAF801E-7B8C-6249-8E18-606A993E82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7800" y="1863030"/>
              <a:ext cx="1108246" cy="496558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xmlns="" id="{A3B8248F-CF50-9F4C-A69F-1326324E29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97760" y="1564505"/>
              <a:ext cx="214064" cy="598172"/>
            </a:xfrm>
            <a:prstGeom prst="straightConnector1">
              <a:avLst/>
            </a:prstGeom>
            <a:ln w="95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xmlns="" id="{A2F8894E-98E2-AE4B-B290-485F62D5FC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1664" y="2713281"/>
              <a:ext cx="578024" cy="900638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308AD373-1781-104D-BD5D-8F2FD6F85C95}"/>
                </a:ext>
              </a:extLst>
            </p:cNvPr>
            <p:cNvSpPr txBox="1"/>
            <p:nvPr/>
          </p:nvSpPr>
          <p:spPr>
            <a:xfrm>
              <a:off x="3277425" y="1270654"/>
              <a:ext cx="2145468" cy="264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 Nova Light" panose="020B0304020202020204" pitchFamily="34" charset="0"/>
                </a:rPr>
                <a:t>wake, electron-depleted cavity  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0B4FB7C4-B220-8D4B-987D-DF4B490A1370}"/>
                </a:ext>
              </a:extLst>
            </p:cNvPr>
            <p:cNvSpPr txBox="1"/>
            <p:nvPr/>
          </p:nvSpPr>
          <p:spPr>
            <a:xfrm>
              <a:off x="5533099" y="1543926"/>
              <a:ext cx="1157562" cy="247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rial Nova Light" panose="020B0304020202020204" pitchFamily="34" charset="0"/>
                </a:rPr>
                <a:t>laser driver pulse 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DB325E0A-528B-574D-9185-21C01E35CA28}"/>
                </a:ext>
              </a:extLst>
            </p:cNvPr>
            <p:cNvSpPr txBox="1"/>
            <p:nvPr/>
          </p:nvSpPr>
          <p:spPr>
            <a:xfrm>
              <a:off x="2279576" y="3565924"/>
              <a:ext cx="1098217" cy="264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 Nova Light" panose="020B0304020202020204" pitchFamily="34" charset="0"/>
                </a:rPr>
                <a:t>electron bunch</a:t>
              </a:r>
            </a:p>
          </p:txBody>
        </p:sp>
      </p:grp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62C44338-197F-D845-B78C-46D2DC51DEA7}"/>
              </a:ext>
            </a:extLst>
          </p:cNvPr>
          <p:cNvSpPr txBox="1">
            <a:spLocks/>
          </p:cNvSpPr>
          <p:nvPr/>
        </p:nvSpPr>
        <p:spPr>
          <a:xfrm>
            <a:off x="5960651" y="3639184"/>
            <a:ext cx="4621281" cy="1007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z="1200" b="0" dirty="0">
                <a:latin typeface="Arial Nova Light" panose="020B0304020202020204" pitchFamily="34" charset="0"/>
              </a:rPr>
              <a:t>Compact laser </a:t>
            </a:r>
            <a:r>
              <a:rPr lang="fr-FR" sz="1200" b="0" dirty="0" err="1">
                <a:latin typeface="Arial Nova Light" panose="020B0304020202020204" pitchFamily="34" charset="0"/>
              </a:rPr>
              <a:t>driven</a:t>
            </a:r>
            <a:r>
              <a:rPr lang="fr-FR" sz="1200" b="0" dirty="0">
                <a:latin typeface="Arial Nova Light" panose="020B0304020202020204" pitchFamily="34" charset="0"/>
              </a:rPr>
              <a:t> plasma wakefield </a:t>
            </a:r>
            <a:r>
              <a:rPr lang="fr-FR" sz="1200" b="0" dirty="0" err="1">
                <a:latin typeface="Arial Nova Light" panose="020B0304020202020204" pitchFamily="34" charset="0"/>
              </a:rPr>
              <a:t>accelerator</a:t>
            </a:r>
            <a:r>
              <a:rPr lang="fr-FR" sz="1200" b="0" dirty="0">
                <a:latin typeface="Arial Nova Light" panose="020B0304020202020204" pitchFamily="34" charset="0"/>
              </a:rPr>
              <a:t> </a:t>
            </a:r>
            <a:r>
              <a:rPr lang="fr-FR" sz="1200" b="0" dirty="0" err="1">
                <a:latin typeface="Arial Nova Light" panose="020B0304020202020204" pitchFamily="34" charset="0"/>
              </a:rPr>
              <a:t>producing</a:t>
            </a:r>
            <a:r>
              <a:rPr lang="fr-FR" sz="1200" b="0" dirty="0">
                <a:latin typeface="Arial Nova Light" panose="020B0304020202020204" pitchFamily="34" charset="0"/>
              </a:rPr>
              <a:t> </a:t>
            </a:r>
            <a:r>
              <a:rPr lang="fr-FR" sz="1200" b="0" dirty="0" err="1">
                <a:latin typeface="Arial Nova Light" panose="020B0304020202020204" pitchFamily="34" charset="0"/>
              </a:rPr>
              <a:t>electron</a:t>
            </a:r>
            <a:r>
              <a:rPr lang="fr-FR" sz="1200" b="0" dirty="0">
                <a:latin typeface="Arial Nova Light" panose="020B0304020202020204" pitchFamily="34" charset="0"/>
              </a:rPr>
              <a:t> </a:t>
            </a:r>
            <a:r>
              <a:rPr lang="fr-FR" sz="1200" b="0" dirty="0" err="1">
                <a:latin typeface="Arial Nova Light" panose="020B0304020202020204" pitchFamily="34" charset="0"/>
              </a:rPr>
              <a:t>beam</a:t>
            </a:r>
            <a:r>
              <a:rPr lang="fr-FR" sz="1200" b="0" dirty="0">
                <a:latin typeface="Arial Nova Light" panose="020B0304020202020204" pitchFamily="34" charset="0"/>
              </a:rPr>
              <a:t> for future high-</a:t>
            </a:r>
            <a:r>
              <a:rPr lang="fr-FR" sz="1200" b="0" dirty="0" err="1">
                <a:latin typeface="Arial Nova Light" panose="020B0304020202020204" pitchFamily="34" charset="0"/>
              </a:rPr>
              <a:t>energy</a:t>
            </a:r>
            <a:r>
              <a:rPr lang="fr-FR" sz="1200" b="0" dirty="0">
                <a:latin typeface="Arial Nova Light" panose="020B0304020202020204" pitchFamily="34" charset="0"/>
              </a:rPr>
              <a:t> (&gt;1GeV) LPA</a:t>
            </a:r>
          </a:p>
          <a:p>
            <a:pPr fontAlgn="auto">
              <a:spcAft>
                <a:spcPts val="0"/>
              </a:spcAft>
            </a:pPr>
            <a:endParaRPr lang="fr-FR" sz="1400" b="0" dirty="0">
              <a:latin typeface="Arial" panose="020B0604020202020204" pitchFamily="34" charset="0"/>
            </a:endParaRPr>
          </a:p>
        </p:txBody>
      </p:sp>
      <p:pic>
        <p:nvPicPr>
          <p:cNvPr id="20" name="Capture d’écran 2020-03-12 à 14.04.50.png" descr="Capture d’écran 2020-03-12 à 14.04.50.png">
            <a:extLst>
              <a:ext uri="{FF2B5EF4-FFF2-40B4-BE49-F238E27FC236}">
                <a16:creationId xmlns:a16="http://schemas.microsoft.com/office/drawing/2014/main" xmlns="" id="{3D6C474F-E7A9-BD42-8AE3-1F06C2982F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105"/>
          <a:stretch/>
        </p:blipFill>
        <p:spPr>
          <a:xfrm>
            <a:off x="7127515" y="4407792"/>
            <a:ext cx="3096344" cy="865148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Credit : EUPRAXIA CDR 2019">
            <a:extLst>
              <a:ext uri="{FF2B5EF4-FFF2-40B4-BE49-F238E27FC236}">
                <a16:creationId xmlns:a16="http://schemas.microsoft.com/office/drawing/2014/main" xmlns="" id="{40AFE369-8225-7048-9EB9-BA8DE855B28D}"/>
              </a:ext>
            </a:extLst>
          </p:cNvPr>
          <p:cNvSpPr txBox="1"/>
          <p:nvPr/>
        </p:nvSpPr>
        <p:spPr>
          <a:xfrm>
            <a:off x="6556356" y="4868307"/>
            <a:ext cx="1632014" cy="33855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1000" i="1"/>
            </a:lvl1pPr>
          </a:lstStyle>
          <a:p>
            <a:endParaRPr lang="fr-FR" sz="800" dirty="0">
              <a:latin typeface="Myriad Pro" panose="020B0503030403020204" pitchFamily="34" charset="0"/>
            </a:endParaRPr>
          </a:p>
          <a:p>
            <a:r>
              <a:rPr sz="800" dirty="0">
                <a:latin typeface="Myriad Pro" panose="020B0503030403020204" pitchFamily="34" charset="0"/>
              </a:rPr>
              <a:t>Credit : EUPRAXIA CDR 2019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867B2D4D-A809-5842-B29A-C4E924E0595D}"/>
              </a:ext>
            </a:extLst>
          </p:cNvPr>
          <p:cNvCxnSpPr/>
          <p:nvPr/>
        </p:nvCxnSpPr>
        <p:spPr>
          <a:xfrm>
            <a:off x="9202811" y="2597696"/>
            <a:ext cx="31064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96E265A-8C12-0E4C-AF8D-E3C88DF04BB3}"/>
              </a:ext>
            </a:extLst>
          </p:cNvPr>
          <p:cNvSpPr txBox="1"/>
          <p:nvPr/>
        </p:nvSpPr>
        <p:spPr>
          <a:xfrm>
            <a:off x="9101204" y="2607633"/>
            <a:ext cx="5389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latin typeface="Optima" panose="02000503060000020004" pitchFamily="2" charset="0"/>
              </a:rPr>
              <a:t>10 um</a:t>
            </a:r>
          </a:p>
        </p:txBody>
      </p:sp>
      <p:sp>
        <p:nvSpPr>
          <p:cNvPr id="2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smtClean="0"/>
              <a:t>CPER 2020 : Aménagements PHIL-LASERIX</a:t>
            </a:r>
            <a:endParaRPr lang="fr-FR" dirty="0"/>
          </a:p>
        </p:txBody>
      </p:sp>
      <p:sp>
        <p:nvSpPr>
          <p:cNvPr id="2" name="Flèche droite 1"/>
          <p:cNvSpPr/>
          <p:nvPr/>
        </p:nvSpPr>
        <p:spPr>
          <a:xfrm rot="396793">
            <a:off x="4961389" y="1491215"/>
            <a:ext cx="1584176" cy="27892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370164" y="983743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UHI laser pulse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57403" y="1095209"/>
            <a:ext cx="952310" cy="903767"/>
            <a:chOff x="57403" y="1095209"/>
            <a:chExt cx="952310" cy="903767"/>
          </a:xfrm>
        </p:grpSpPr>
        <p:pic>
          <p:nvPicPr>
            <p:cNvPr id="24" name="Picture 3" descr="laserix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" y="1095209"/>
              <a:ext cx="95231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7"/>
            <a:srcRect l="744" t="3982" r="1787" b="3833"/>
            <a:stretch/>
          </p:blipFill>
          <p:spPr>
            <a:xfrm>
              <a:off x="57403" y="1646124"/>
              <a:ext cx="864488" cy="352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026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61DAD8C6-DBD2-904A-932F-F9F0880E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45B249EB-A073-3D41-BB35-BFD990BF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FEC88C-6B9D-0842-A6C6-6B1569D8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Localisation : Bât.200</a:t>
            </a:r>
            <a:endParaRPr lang="fr-FR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867B2D4D-A809-5842-B29A-C4E924E0595D}"/>
              </a:ext>
            </a:extLst>
          </p:cNvPr>
          <p:cNvCxnSpPr/>
          <p:nvPr/>
        </p:nvCxnSpPr>
        <p:spPr>
          <a:xfrm>
            <a:off x="9202811" y="2597696"/>
            <a:ext cx="31064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96E265A-8C12-0E4C-AF8D-E3C88DF04BB3}"/>
              </a:ext>
            </a:extLst>
          </p:cNvPr>
          <p:cNvSpPr txBox="1"/>
          <p:nvPr/>
        </p:nvSpPr>
        <p:spPr>
          <a:xfrm>
            <a:off x="9101204" y="2607633"/>
            <a:ext cx="5389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latin typeface="Optima" panose="02000503060000020004" pitchFamily="2" charset="0"/>
              </a:rPr>
              <a:t>10 um</a:t>
            </a:r>
          </a:p>
        </p:txBody>
      </p:sp>
      <p:sp>
        <p:nvSpPr>
          <p:cNvPr id="2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smtClean="0"/>
              <a:t>CPER 2020 : Aménagements PHIL-LASERIX</a:t>
            </a:r>
            <a:endParaRPr lang="fr-FR" dirty="0"/>
          </a:p>
        </p:txBody>
      </p:sp>
      <p:grpSp>
        <p:nvGrpSpPr>
          <p:cNvPr id="24" name="Groupe 25"/>
          <p:cNvGrpSpPr>
            <a:grpSpLocks/>
          </p:cNvGrpSpPr>
          <p:nvPr/>
        </p:nvGrpSpPr>
        <p:grpSpPr bwMode="auto">
          <a:xfrm>
            <a:off x="952375" y="1517576"/>
            <a:ext cx="8826500" cy="3817938"/>
            <a:chOff x="137664" y="2142661"/>
            <a:chExt cx="8994945" cy="3891254"/>
          </a:xfrm>
        </p:grpSpPr>
        <p:grpSp>
          <p:nvGrpSpPr>
            <p:cNvPr id="25" name="Groupe 23"/>
            <p:cNvGrpSpPr>
              <a:grpSpLocks/>
            </p:cNvGrpSpPr>
            <p:nvPr/>
          </p:nvGrpSpPr>
          <p:grpSpPr bwMode="auto">
            <a:xfrm>
              <a:off x="137664" y="2142661"/>
              <a:ext cx="8994945" cy="3891254"/>
              <a:chOff x="41970" y="2492884"/>
              <a:chExt cx="8994945" cy="3891254"/>
            </a:xfrm>
          </p:grpSpPr>
          <p:pic>
            <p:nvPicPr>
              <p:cNvPr id="27" name="Image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414"/>
              <a:stretch>
                <a:fillRect/>
              </a:stretch>
            </p:blipFill>
            <p:spPr bwMode="auto">
              <a:xfrm rot="-180062">
                <a:off x="41970" y="2492884"/>
                <a:ext cx="8994945" cy="3891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5154205" y="3803452"/>
                <a:ext cx="432107" cy="2847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05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303042" y="4104397"/>
                <a:ext cx="768775" cy="389935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5683646" y="3453229"/>
              <a:ext cx="203224" cy="284765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5722812" y="2470076"/>
            <a:ext cx="1944249" cy="1023881"/>
            <a:chOff x="5722812" y="2470076"/>
            <a:chExt cx="1944249" cy="1023881"/>
          </a:xfrm>
        </p:grpSpPr>
        <p:sp>
          <p:nvSpPr>
            <p:cNvPr id="30" name="Rectangle 20"/>
            <p:cNvSpPr>
              <a:spLocks noChangeArrowheads="1"/>
            </p:cNvSpPr>
            <p:nvPr/>
          </p:nvSpPr>
          <p:spPr bwMode="auto">
            <a:xfrm>
              <a:off x="6970563" y="3124625"/>
              <a:ext cx="6964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800" b="1" dirty="0">
                  <a:solidFill>
                    <a:srgbClr val="FFFF00"/>
                  </a:solidFill>
                </a:rPr>
                <a:t>PHIL</a:t>
              </a:r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5722812" y="2470076"/>
              <a:ext cx="9540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FF0000"/>
                  </a:solidFill>
                </a:rPr>
                <a:t>LASERIX</a:t>
              </a: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6826547" y="2668008"/>
              <a:ext cx="144016" cy="73704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rgbClr val="FFFF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6826547" y="2912017"/>
              <a:ext cx="145627" cy="45719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rgbClr val="FFFF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 rot="16200000">
              <a:off x="6764255" y="2804004"/>
              <a:ext cx="170304" cy="45719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rgbClr val="FFFF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 rot="16200000">
              <a:off x="6877210" y="3005371"/>
              <a:ext cx="140989" cy="45719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rgbClr val="FFFF00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6123309" y="3245768"/>
              <a:ext cx="498028" cy="217488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6872267" y="3098726"/>
              <a:ext cx="153840" cy="382588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57403" y="1095209"/>
            <a:ext cx="952310" cy="903767"/>
            <a:chOff x="57403" y="1095209"/>
            <a:chExt cx="952310" cy="903767"/>
          </a:xfrm>
        </p:grpSpPr>
        <p:pic>
          <p:nvPicPr>
            <p:cNvPr id="40" name="Picture 3" descr="laserix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" y="1095209"/>
              <a:ext cx="95231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 rotWithShape="1">
            <a:blip r:embed="rId4"/>
            <a:srcRect l="744" t="3982" r="1787" b="3833"/>
            <a:stretch/>
          </p:blipFill>
          <p:spPr>
            <a:xfrm>
              <a:off x="57403" y="1646124"/>
              <a:ext cx="864488" cy="352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160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61DAD8C6-DBD2-904A-932F-F9F0880E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45B249EB-A073-3D41-BB35-BFD990BF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FEC88C-6B9D-0842-A6C6-6B1569D8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PHIL – LASERIX situation 2019</a:t>
            </a:r>
            <a:endParaRPr lang="fr-FR" dirty="0"/>
          </a:p>
        </p:txBody>
      </p:sp>
      <p:sp>
        <p:nvSpPr>
          <p:cNvPr id="2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smtClean="0"/>
              <a:t>CPER 2020 : Aménagements PHIL-LASERIX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046" y="746129"/>
            <a:ext cx="7408765" cy="4804034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6538515" y="4325888"/>
            <a:ext cx="1080119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 rot="2721920">
            <a:off x="5868285" y="4036413"/>
            <a:ext cx="1241545" cy="7489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" name="Groupe 30"/>
          <p:cNvGrpSpPr/>
          <p:nvPr/>
        </p:nvGrpSpPr>
        <p:grpSpPr>
          <a:xfrm>
            <a:off x="6664518" y="4470357"/>
            <a:ext cx="954117" cy="575611"/>
            <a:chOff x="6664518" y="4470357"/>
            <a:chExt cx="954117" cy="590975"/>
          </a:xfrm>
        </p:grpSpPr>
        <p:sp>
          <p:nvSpPr>
            <p:cNvPr id="27" name="Rectangle 26"/>
            <p:cNvSpPr/>
            <p:nvPr/>
          </p:nvSpPr>
          <p:spPr>
            <a:xfrm>
              <a:off x="7101841" y="4470357"/>
              <a:ext cx="372778" cy="232549"/>
            </a:xfrm>
            <a:custGeom>
              <a:avLst/>
              <a:gdLst>
                <a:gd name="connsiteX0" fmla="*/ 0 w 372778"/>
                <a:gd name="connsiteY0" fmla="*/ 0 h 241785"/>
                <a:gd name="connsiteX1" fmla="*/ 372778 w 372778"/>
                <a:gd name="connsiteY1" fmla="*/ 0 h 241785"/>
                <a:gd name="connsiteX2" fmla="*/ 372778 w 372778"/>
                <a:gd name="connsiteY2" fmla="*/ 241785 h 241785"/>
                <a:gd name="connsiteX3" fmla="*/ 0 w 372778"/>
                <a:gd name="connsiteY3" fmla="*/ 241785 h 241785"/>
                <a:gd name="connsiteX4" fmla="*/ 0 w 372778"/>
                <a:gd name="connsiteY4" fmla="*/ 0 h 241785"/>
                <a:gd name="connsiteX0" fmla="*/ 0 w 372778"/>
                <a:gd name="connsiteY0" fmla="*/ 0 h 241785"/>
                <a:gd name="connsiteX1" fmla="*/ 372778 w 372778"/>
                <a:gd name="connsiteY1" fmla="*/ 0 h 241785"/>
                <a:gd name="connsiteX2" fmla="*/ 372778 w 372778"/>
                <a:gd name="connsiteY2" fmla="*/ 241785 h 241785"/>
                <a:gd name="connsiteX3" fmla="*/ 124690 w 372778"/>
                <a:gd name="connsiteY3" fmla="*/ 232548 h 241785"/>
                <a:gd name="connsiteX4" fmla="*/ 0 w 372778"/>
                <a:gd name="connsiteY4" fmla="*/ 0 h 241785"/>
                <a:gd name="connsiteX0" fmla="*/ 0 w 372778"/>
                <a:gd name="connsiteY0" fmla="*/ 0 h 232549"/>
                <a:gd name="connsiteX1" fmla="*/ 372778 w 372778"/>
                <a:gd name="connsiteY1" fmla="*/ 0 h 232549"/>
                <a:gd name="connsiteX2" fmla="*/ 372778 w 372778"/>
                <a:gd name="connsiteY2" fmla="*/ 232549 h 232549"/>
                <a:gd name="connsiteX3" fmla="*/ 124690 w 372778"/>
                <a:gd name="connsiteY3" fmla="*/ 232548 h 232549"/>
                <a:gd name="connsiteX4" fmla="*/ 0 w 372778"/>
                <a:gd name="connsiteY4" fmla="*/ 0 h 23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778" h="232549">
                  <a:moveTo>
                    <a:pt x="0" y="0"/>
                  </a:moveTo>
                  <a:lnTo>
                    <a:pt x="372778" y="0"/>
                  </a:lnTo>
                  <a:lnTo>
                    <a:pt x="372778" y="232549"/>
                  </a:lnTo>
                  <a:lnTo>
                    <a:pt x="124690" y="232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664518" y="4541912"/>
              <a:ext cx="306044" cy="334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668297" y="4876800"/>
              <a:ext cx="950338" cy="184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101841" y="4809634"/>
              <a:ext cx="148372" cy="671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57403" y="1095209"/>
            <a:ext cx="952310" cy="903767"/>
            <a:chOff x="57403" y="1095209"/>
            <a:chExt cx="952310" cy="903767"/>
          </a:xfrm>
        </p:grpSpPr>
        <p:pic>
          <p:nvPicPr>
            <p:cNvPr id="33" name="Picture 3" descr="laserix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" y="1095209"/>
              <a:ext cx="95231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 rotWithShape="1">
            <a:blip r:embed="rId4"/>
            <a:srcRect l="744" t="3982" r="1787" b="3833"/>
            <a:stretch/>
          </p:blipFill>
          <p:spPr>
            <a:xfrm>
              <a:off x="57403" y="1646124"/>
              <a:ext cx="864488" cy="352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858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633859" y="2165404"/>
            <a:ext cx="4996911" cy="423111"/>
          </a:xfrm>
        </p:spPr>
        <p:txBody>
          <a:bodyPr>
            <a:normAutofit/>
          </a:bodyPr>
          <a:lstStyle/>
          <a:p>
            <a:r>
              <a:rPr lang="fr-FR" sz="1800" b="0" dirty="0" smtClean="0">
                <a:solidFill>
                  <a:srgbClr val="F39200"/>
                </a:solidFill>
              </a:rPr>
              <a:t>Transport de 2 faisceaux (env. 30m):</a:t>
            </a:r>
            <a:endParaRPr lang="fr-FR" sz="1800" b="0" dirty="0">
              <a:solidFill>
                <a:srgbClr val="F392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-357376" y="2588515"/>
            <a:ext cx="7904003" cy="1427769"/>
          </a:xfrm>
        </p:spPr>
        <p:txBody>
          <a:bodyPr>
            <a:noAutofit/>
          </a:bodyPr>
          <a:lstStyle/>
          <a:p>
            <a:pPr lvl="1"/>
            <a:r>
              <a:rPr lang="fr-FR" sz="1600" u="sng" dirty="0" smtClean="0"/>
              <a:t>Photocathode</a:t>
            </a:r>
            <a:r>
              <a:rPr lang="fr-FR" sz="1600" dirty="0" smtClean="0"/>
              <a:t> : 5mJ – 500ps @ 10Hz / diam. 5mm</a:t>
            </a:r>
          </a:p>
          <a:p>
            <a:pPr lvl="1"/>
            <a:r>
              <a:rPr lang="fr-FR" sz="1600" u="sng" dirty="0" smtClean="0"/>
              <a:t>ALP</a:t>
            </a:r>
            <a:r>
              <a:rPr lang="fr-FR" sz="1600" dirty="0" smtClean="0"/>
              <a:t> : 2J – 500ps @ 10Hz / diam. 25mm → 60mm (afocal)</a:t>
            </a:r>
          </a:p>
          <a:p>
            <a:pPr lvl="1"/>
            <a:r>
              <a:rPr lang="fr-FR" sz="1600" dirty="0" smtClean="0"/>
              <a:t>Stabilité HF : fixation sur murs porteurs, régulation thermique</a:t>
            </a:r>
          </a:p>
          <a:p>
            <a:pPr lvl="1"/>
            <a:r>
              <a:rPr lang="fr-FR" sz="1600" dirty="0" smtClean="0"/>
              <a:t>Vide secondaire &amp; Alignements motorisés</a:t>
            </a:r>
            <a:endParaRPr lang="fr-FR" sz="16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922284" y="5714820"/>
            <a:ext cx="2045468" cy="322263"/>
          </a:xfrm>
        </p:spPr>
        <p:txBody>
          <a:bodyPr/>
          <a:lstStyle/>
          <a:p>
            <a:r>
              <a:rPr lang="fr-FR" smtClean="0"/>
              <a:t>16/09/202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658588" y="5714820"/>
            <a:ext cx="4153220" cy="322263"/>
          </a:xfrm>
        </p:spPr>
        <p:txBody>
          <a:bodyPr/>
          <a:lstStyle/>
          <a:p>
            <a:r>
              <a:rPr lang="fr-FR" smtClean="0"/>
              <a:t>Projet PALLAS - EAP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8879880" y="5714820"/>
            <a:ext cx="2054772" cy="322263"/>
          </a:xfrm>
        </p:spPr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Contraintes implantation</a:t>
            </a:r>
            <a:endParaRPr lang="fr-FR" dirty="0"/>
          </a:p>
        </p:txBody>
      </p:sp>
      <p:sp>
        <p:nvSpPr>
          <p:cNvPr id="10" name="Espace réservé du texte 1"/>
          <p:cNvSpPr>
            <a:spLocks noGrp="1"/>
          </p:cNvSpPr>
          <p:nvPr>
            <p:ph type="body" idx="1"/>
          </p:nvPr>
        </p:nvSpPr>
        <p:spPr>
          <a:xfrm>
            <a:off x="2002011" y="4016284"/>
            <a:ext cx="5007298" cy="426607"/>
          </a:xfrm>
        </p:spPr>
        <p:txBody>
          <a:bodyPr>
            <a:normAutofit/>
          </a:bodyPr>
          <a:lstStyle/>
          <a:p>
            <a:r>
              <a:rPr lang="fr-FR" sz="1800" b="0" dirty="0" smtClean="0">
                <a:solidFill>
                  <a:srgbClr val="F39200"/>
                </a:solidFill>
              </a:rPr>
              <a:t>Laser UHI dans bunker </a:t>
            </a:r>
            <a:r>
              <a:rPr lang="fr-FR" sz="1800" b="0" dirty="0" err="1" smtClean="0">
                <a:solidFill>
                  <a:srgbClr val="F39200"/>
                </a:solidFill>
              </a:rPr>
              <a:t>radioprotégé</a:t>
            </a:r>
            <a:r>
              <a:rPr lang="fr-FR" sz="1800" b="0" dirty="0" smtClean="0">
                <a:solidFill>
                  <a:srgbClr val="F39200"/>
                </a:solidFill>
              </a:rPr>
              <a:t> :</a:t>
            </a:r>
            <a:endParaRPr lang="fr-FR" sz="1800" b="0" dirty="0">
              <a:solidFill>
                <a:srgbClr val="F39200"/>
              </a:solidFill>
            </a:endParaRPr>
          </a:p>
        </p:txBody>
      </p:sp>
      <p:sp>
        <p:nvSpPr>
          <p:cNvPr id="11" name="Espace réservé du contenu 2"/>
          <p:cNvSpPr>
            <a:spLocks noGrp="1"/>
          </p:cNvSpPr>
          <p:nvPr>
            <p:ph sz="half" idx="2"/>
          </p:nvPr>
        </p:nvSpPr>
        <p:spPr>
          <a:xfrm>
            <a:off x="854335" y="4490050"/>
            <a:ext cx="8560050" cy="1080120"/>
          </a:xfrm>
        </p:spPr>
        <p:txBody>
          <a:bodyPr>
            <a:normAutofit/>
          </a:bodyPr>
          <a:lstStyle/>
          <a:p>
            <a:pPr lvl="1"/>
            <a:r>
              <a:rPr lang="fr-FR" sz="1600" dirty="0" smtClean="0"/>
              <a:t>Environnement contrôlé : ISO-8 / Régulation T° et hygrométrie</a:t>
            </a:r>
          </a:p>
          <a:p>
            <a:pPr lvl="1"/>
            <a:r>
              <a:rPr lang="fr-FR" sz="1600" dirty="0" smtClean="0"/>
              <a:t>Circulation autour des équipements</a:t>
            </a:r>
          </a:p>
          <a:p>
            <a:pPr lvl="1"/>
            <a:r>
              <a:rPr lang="fr-FR" sz="1600" dirty="0" smtClean="0"/>
              <a:t>Compatibilité apports matériels (pont-roulant CLIO) / propreté : faux-plafond amovible</a:t>
            </a:r>
            <a:endParaRPr lang="fr-FR" sz="160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29803" y="1117865"/>
            <a:ext cx="807744" cy="903767"/>
            <a:chOff x="57403" y="1095209"/>
            <a:chExt cx="952310" cy="903767"/>
          </a:xfrm>
        </p:grpSpPr>
        <p:pic>
          <p:nvPicPr>
            <p:cNvPr id="13" name="Picture 3" descr="laseri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" y="1095209"/>
              <a:ext cx="95231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3"/>
            <a:srcRect l="744" t="3982" r="1787" b="3833"/>
            <a:stretch/>
          </p:blipFill>
          <p:spPr>
            <a:xfrm>
              <a:off x="57403" y="1646124"/>
              <a:ext cx="864488" cy="352852"/>
            </a:xfrm>
            <a:prstGeom prst="rect">
              <a:avLst/>
            </a:prstGeom>
          </p:spPr>
        </p:pic>
      </p:grpSp>
      <p:sp>
        <p:nvSpPr>
          <p:cNvPr id="15" name="Espace réservé du texte 1"/>
          <p:cNvSpPr>
            <a:spLocks noGrp="1"/>
          </p:cNvSpPr>
          <p:nvPr>
            <p:ph type="body" idx="1"/>
          </p:nvPr>
        </p:nvSpPr>
        <p:spPr>
          <a:xfrm>
            <a:off x="2362051" y="679544"/>
            <a:ext cx="4996911" cy="423111"/>
          </a:xfrm>
        </p:spPr>
        <p:txBody>
          <a:bodyPr>
            <a:normAutofit/>
          </a:bodyPr>
          <a:lstStyle/>
          <a:p>
            <a:r>
              <a:rPr lang="fr-FR" sz="1800" b="0" dirty="0" smtClean="0">
                <a:solidFill>
                  <a:srgbClr val="F39200"/>
                </a:solidFill>
              </a:rPr>
              <a:t>Circulation</a:t>
            </a:r>
            <a:endParaRPr lang="fr-FR" sz="1800" b="0" dirty="0">
              <a:solidFill>
                <a:srgbClr val="F39200"/>
              </a:solidFill>
            </a:endParaRPr>
          </a:p>
        </p:txBody>
      </p:sp>
      <p:sp>
        <p:nvSpPr>
          <p:cNvPr id="16" name="Espace réservé du contenu 2"/>
          <p:cNvSpPr>
            <a:spLocks noGrp="1"/>
          </p:cNvSpPr>
          <p:nvPr>
            <p:ph sz="half" idx="2"/>
          </p:nvPr>
        </p:nvSpPr>
        <p:spPr>
          <a:xfrm>
            <a:off x="990221" y="1072382"/>
            <a:ext cx="9004677" cy="1032432"/>
          </a:xfrm>
        </p:spPr>
        <p:txBody>
          <a:bodyPr>
            <a:noAutofit/>
          </a:bodyPr>
          <a:lstStyle/>
          <a:p>
            <a:pPr lvl="1"/>
            <a:r>
              <a:rPr lang="fr-FR" sz="1600" dirty="0" smtClean="0"/>
              <a:t>Continuité de passage entre les zones techniques (réouverture passage entrée camions)</a:t>
            </a:r>
          </a:p>
          <a:p>
            <a:pPr lvl="1"/>
            <a:r>
              <a:rPr lang="fr-FR" sz="1600" dirty="0" smtClean="0"/>
              <a:t>Accès PMR</a:t>
            </a:r>
          </a:p>
          <a:p>
            <a:pPr lvl="1"/>
            <a:r>
              <a:rPr lang="fr-FR" sz="1600" dirty="0" smtClean="0"/>
              <a:t>Local technique communiquant avec le bunker</a:t>
            </a:r>
          </a:p>
          <a:p>
            <a:pPr lvl="1"/>
            <a:endParaRPr lang="fr-FR" sz="1600" dirty="0" smtClean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791" y="1385406"/>
            <a:ext cx="4342179" cy="3156506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 rot="19705309">
            <a:off x="6309430" y="2462285"/>
            <a:ext cx="129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LASERIX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 rot="19705309">
            <a:off x="8873931" y="3512086"/>
            <a:ext cx="1722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Bunker PHIL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flipV="1">
            <a:off x="5981824" y="4172795"/>
            <a:ext cx="2788939" cy="955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4744670" y="2389451"/>
            <a:ext cx="2631623" cy="12669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6095201" y="1893123"/>
            <a:ext cx="1422947" cy="22050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63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61DAD8C6-DBD2-904A-932F-F9F0880E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45B249EB-A073-3D41-BB35-BFD990BF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FEC88C-6B9D-0842-A6C6-6B1569D8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Travaux à réaliser</a:t>
            </a:r>
            <a:endParaRPr lang="fr-FR" dirty="0"/>
          </a:p>
        </p:txBody>
      </p:sp>
      <p:sp>
        <p:nvSpPr>
          <p:cNvPr id="2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smtClean="0"/>
              <a:t>CPER 2020 : Aménagements PHIL-LASERIX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955" y="797496"/>
            <a:ext cx="8640960" cy="4843082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57403" y="1095209"/>
            <a:ext cx="952310" cy="903767"/>
            <a:chOff x="57403" y="1095209"/>
            <a:chExt cx="952310" cy="903767"/>
          </a:xfrm>
        </p:grpSpPr>
        <p:pic>
          <p:nvPicPr>
            <p:cNvPr id="10" name="Picture 3" descr="laserix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" y="1095209"/>
              <a:ext cx="95231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4"/>
            <a:srcRect l="744" t="3982" r="1787" b="3833"/>
            <a:stretch/>
          </p:blipFill>
          <p:spPr>
            <a:xfrm>
              <a:off x="57403" y="1646124"/>
              <a:ext cx="864488" cy="352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757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1223343" y="2381672"/>
            <a:ext cx="5891235" cy="423111"/>
          </a:xfrm>
        </p:spPr>
        <p:txBody>
          <a:bodyPr>
            <a:normAutofit/>
          </a:bodyPr>
          <a:lstStyle/>
          <a:p>
            <a:r>
              <a:rPr lang="fr-FR" sz="1800" b="0" dirty="0" smtClean="0">
                <a:solidFill>
                  <a:srgbClr val="F39200"/>
                </a:solidFill>
              </a:rPr>
              <a:t>Cloisons – Faux plafonds (société CRIP)</a:t>
            </a:r>
            <a:endParaRPr lang="fr-FR" sz="1800" b="0" dirty="0">
              <a:solidFill>
                <a:srgbClr val="F392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621735" y="2741712"/>
            <a:ext cx="7840487" cy="376722"/>
          </a:xfrm>
        </p:spPr>
        <p:txBody>
          <a:bodyPr>
            <a:normAutofit/>
          </a:bodyPr>
          <a:lstStyle/>
          <a:p>
            <a:pPr lvl="1"/>
            <a:r>
              <a:rPr lang="fr-FR" sz="1600" dirty="0" smtClean="0"/>
              <a:t>Toutes les zones sont concernées</a:t>
            </a:r>
            <a:endParaRPr lang="fr-FR" sz="16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16/09/202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Projet PALLAS - EAP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Travaux</a:t>
            </a:r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57403" y="1117865"/>
            <a:ext cx="952310" cy="903767"/>
            <a:chOff x="57403" y="1095209"/>
            <a:chExt cx="952310" cy="903767"/>
          </a:xfrm>
        </p:grpSpPr>
        <p:pic>
          <p:nvPicPr>
            <p:cNvPr id="13" name="Picture 3" descr="laseri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" y="1095209"/>
              <a:ext cx="95231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3"/>
            <a:srcRect l="744" t="3982" r="1787" b="3833"/>
            <a:stretch/>
          </p:blipFill>
          <p:spPr>
            <a:xfrm>
              <a:off x="57403" y="1646124"/>
              <a:ext cx="864488" cy="352852"/>
            </a:xfrm>
            <a:prstGeom prst="rect">
              <a:avLst/>
            </a:prstGeom>
          </p:spPr>
        </p:pic>
      </p:grpSp>
      <p:sp>
        <p:nvSpPr>
          <p:cNvPr id="15" name="Espace réservé du texte 1"/>
          <p:cNvSpPr>
            <a:spLocks noGrp="1"/>
          </p:cNvSpPr>
          <p:nvPr>
            <p:ph type="body" idx="1"/>
          </p:nvPr>
        </p:nvSpPr>
        <p:spPr>
          <a:xfrm>
            <a:off x="1223344" y="1085528"/>
            <a:ext cx="3442964" cy="423111"/>
          </a:xfrm>
        </p:spPr>
        <p:txBody>
          <a:bodyPr>
            <a:normAutofit/>
          </a:bodyPr>
          <a:lstStyle/>
          <a:p>
            <a:r>
              <a:rPr lang="fr-FR" sz="1800" b="0" dirty="0" smtClean="0">
                <a:solidFill>
                  <a:srgbClr val="F39200"/>
                </a:solidFill>
              </a:rPr>
              <a:t>Maçonnerie (société SOBEMA)</a:t>
            </a:r>
            <a:endParaRPr lang="fr-FR" sz="1800" b="0" dirty="0">
              <a:solidFill>
                <a:srgbClr val="F39200"/>
              </a:solidFill>
            </a:endParaRPr>
          </a:p>
        </p:txBody>
      </p:sp>
      <p:sp>
        <p:nvSpPr>
          <p:cNvPr id="16" name="Espace réservé du contenu 2"/>
          <p:cNvSpPr>
            <a:spLocks noGrp="1"/>
          </p:cNvSpPr>
          <p:nvPr>
            <p:ph sz="half" idx="2"/>
          </p:nvPr>
        </p:nvSpPr>
        <p:spPr>
          <a:xfrm>
            <a:off x="621735" y="1471186"/>
            <a:ext cx="5392215" cy="864094"/>
          </a:xfrm>
        </p:spPr>
        <p:txBody>
          <a:bodyPr>
            <a:noAutofit/>
          </a:bodyPr>
          <a:lstStyle/>
          <a:p>
            <a:pPr lvl="1"/>
            <a:r>
              <a:rPr lang="fr-FR" sz="1600" dirty="0" smtClean="0"/>
              <a:t>Ouverture passage et carottages dans mur béton</a:t>
            </a:r>
          </a:p>
          <a:p>
            <a:pPr lvl="1"/>
            <a:r>
              <a:rPr lang="fr-FR" sz="1600" dirty="0" smtClean="0"/>
              <a:t>Pose IPN en salle machine</a:t>
            </a:r>
          </a:p>
          <a:p>
            <a:pPr lvl="1"/>
            <a:r>
              <a:rPr lang="fr-FR" sz="1600" dirty="0" smtClean="0"/>
              <a:t>Déplacement crinoline</a:t>
            </a:r>
          </a:p>
          <a:p>
            <a:pPr lvl="1"/>
            <a:endParaRPr lang="fr-FR" sz="1600" dirty="0" smtClean="0"/>
          </a:p>
          <a:p>
            <a:pPr lvl="1"/>
            <a:endParaRPr lang="fr-FR" sz="1600" dirty="0" smtClean="0"/>
          </a:p>
        </p:txBody>
      </p:sp>
      <p:sp>
        <p:nvSpPr>
          <p:cNvPr id="17" name="Espace réservé du texte 1"/>
          <p:cNvSpPr>
            <a:spLocks noGrp="1"/>
          </p:cNvSpPr>
          <p:nvPr>
            <p:ph type="body" idx="1"/>
          </p:nvPr>
        </p:nvSpPr>
        <p:spPr>
          <a:xfrm>
            <a:off x="7230013" y="1691826"/>
            <a:ext cx="2980910" cy="423111"/>
          </a:xfrm>
        </p:spPr>
        <p:txBody>
          <a:bodyPr>
            <a:normAutofit/>
          </a:bodyPr>
          <a:lstStyle/>
          <a:p>
            <a:r>
              <a:rPr lang="fr-FR" sz="1600" b="0" dirty="0" smtClean="0">
                <a:solidFill>
                  <a:srgbClr val="FF0000"/>
                </a:solidFill>
              </a:rPr>
              <a:t>Terminé début août / facturé</a:t>
            </a:r>
            <a:endParaRPr lang="fr-FR" sz="1600" b="0" dirty="0">
              <a:solidFill>
                <a:srgbClr val="FF0000"/>
              </a:solidFill>
            </a:endParaRPr>
          </a:p>
        </p:txBody>
      </p:sp>
      <p:sp>
        <p:nvSpPr>
          <p:cNvPr id="18" name="Espace réservé du texte 1"/>
          <p:cNvSpPr>
            <a:spLocks noGrp="1"/>
          </p:cNvSpPr>
          <p:nvPr>
            <p:ph type="body" idx="1"/>
          </p:nvPr>
        </p:nvSpPr>
        <p:spPr>
          <a:xfrm>
            <a:off x="7186587" y="2597696"/>
            <a:ext cx="2980910" cy="423111"/>
          </a:xfrm>
        </p:spPr>
        <p:txBody>
          <a:bodyPr>
            <a:normAutofit/>
          </a:bodyPr>
          <a:lstStyle/>
          <a:p>
            <a:r>
              <a:rPr lang="fr-FR" sz="1600" b="0" dirty="0" smtClean="0">
                <a:solidFill>
                  <a:srgbClr val="FF0000"/>
                </a:solidFill>
              </a:rPr>
              <a:t>Achèvement prévu mi-octobre</a:t>
            </a:r>
            <a:endParaRPr lang="fr-FR" sz="1600" b="0" dirty="0">
              <a:solidFill>
                <a:srgbClr val="FF0000"/>
              </a:solidFill>
            </a:endParaRPr>
          </a:p>
        </p:txBody>
      </p:sp>
      <p:sp>
        <p:nvSpPr>
          <p:cNvPr id="19" name="Espace réservé du texte 1"/>
          <p:cNvSpPr>
            <a:spLocks noGrp="1"/>
          </p:cNvSpPr>
          <p:nvPr>
            <p:ph type="body" idx="1"/>
          </p:nvPr>
        </p:nvSpPr>
        <p:spPr>
          <a:xfrm>
            <a:off x="1223344" y="3029744"/>
            <a:ext cx="3442964" cy="423111"/>
          </a:xfrm>
        </p:spPr>
        <p:txBody>
          <a:bodyPr>
            <a:normAutofit/>
          </a:bodyPr>
          <a:lstStyle/>
          <a:p>
            <a:r>
              <a:rPr lang="fr-FR" sz="1800" b="0" dirty="0" smtClean="0">
                <a:solidFill>
                  <a:srgbClr val="F39200"/>
                </a:solidFill>
              </a:rPr>
              <a:t>Peinture (société PPS)</a:t>
            </a:r>
            <a:endParaRPr lang="fr-FR" sz="1800" b="0" dirty="0">
              <a:solidFill>
                <a:srgbClr val="F39200"/>
              </a:solidFill>
            </a:endParaRPr>
          </a:p>
        </p:txBody>
      </p:sp>
      <p:sp>
        <p:nvSpPr>
          <p:cNvPr id="20" name="Espace réservé du contenu 2"/>
          <p:cNvSpPr>
            <a:spLocks noGrp="1"/>
          </p:cNvSpPr>
          <p:nvPr>
            <p:ph sz="half" idx="2"/>
          </p:nvPr>
        </p:nvSpPr>
        <p:spPr>
          <a:xfrm>
            <a:off x="621734" y="3389784"/>
            <a:ext cx="6492844" cy="617839"/>
          </a:xfrm>
        </p:spPr>
        <p:txBody>
          <a:bodyPr>
            <a:noAutofit/>
          </a:bodyPr>
          <a:lstStyle/>
          <a:p>
            <a:pPr lvl="1"/>
            <a:r>
              <a:rPr lang="fr-FR" sz="1600" dirty="0" smtClean="0"/>
              <a:t>Murs et sols : toutes zones travaux du bâtiment accélérateur</a:t>
            </a:r>
          </a:p>
          <a:p>
            <a:pPr lvl="1"/>
            <a:r>
              <a:rPr lang="fr-FR" sz="1600" dirty="0" smtClean="0"/>
              <a:t>+ plafond chicane PHIL</a:t>
            </a:r>
          </a:p>
          <a:p>
            <a:pPr lvl="1"/>
            <a:endParaRPr lang="fr-FR" sz="1600" dirty="0" smtClean="0"/>
          </a:p>
          <a:p>
            <a:pPr lvl="1"/>
            <a:endParaRPr lang="fr-FR" sz="1600" dirty="0" smtClean="0"/>
          </a:p>
        </p:txBody>
      </p:sp>
      <p:sp>
        <p:nvSpPr>
          <p:cNvPr id="21" name="Espace réservé du texte 1"/>
          <p:cNvSpPr>
            <a:spLocks noGrp="1"/>
          </p:cNvSpPr>
          <p:nvPr>
            <p:ph type="body" idx="1"/>
          </p:nvPr>
        </p:nvSpPr>
        <p:spPr>
          <a:xfrm>
            <a:off x="7215806" y="3317776"/>
            <a:ext cx="2980910" cy="423111"/>
          </a:xfrm>
        </p:spPr>
        <p:txBody>
          <a:bodyPr>
            <a:normAutofit/>
          </a:bodyPr>
          <a:lstStyle/>
          <a:p>
            <a:r>
              <a:rPr lang="fr-FR" sz="1600" b="0" dirty="0" smtClean="0">
                <a:solidFill>
                  <a:srgbClr val="FF0000"/>
                </a:solidFill>
              </a:rPr>
              <a:t>Sol en attente (CRIP)</a:t>
            </a:r>
            <a:endParaRPr lang="fr-FR" sz="1600" b="0" dirty="0">
              <a:solidFill>
                <a:srgbClr val="FF0000"/>
              </a:solidFill>
            </a:endParaRPr>
          </a:p>
        </p:txBody>
      </p:sp>
      <p:sp>
        <p:nvSpPr>
          <p:cNvPr id="22" name="Espace réservé du texte 1"/>
          <p:cNvSpPr>
            <a:spLocks noGrp="1"/>
          </p:cNvSpPr>
          <p:nvPr>
            <p:ph type="body" idx="1"/>
          </p:nvPr>
        </p:nvSpPr>
        <p:spPr>
          <a:xfrm>
            <a:off x="2290044" y="676053"/>
            <a:ext cx="5328591" cy="423111"/>
          </a:xfrm>
        </p:spPr>
        <p:txBody>
          <a:bodyPr>
            <a:noAutofit/>
          </a:bodyPr>
          <a:lstStyle/>
          <a:p>
            <a:r>
              <a:rPr lang="fr-FR" sz="1800" b="0" dirty="0" smtClean="0">
                <a:solidFill>
                  <a:srgbClr val="0070C0"/>
                </a:solidFill>
              </a:rPr>
              <a:t>Sociétés en marché Université – fini ou en cours</a:t>
            </a:r>
            <a:endParaRPr lang="fr-FR" sz="1800" b="0" dirty="0">
              <a:solidFill>
                <a:srgbClr val="0070C0"/>
              </a:solidFill>
            </a:endParaRPr>
          </a:p>
        </p:txBody>
      </p:sp>
      <p:sp>
        <p:nvSpPr>
          <p:cNvPr id="23" name="Espace réservé du texte 1"/>
          <p:cNvSpPr>
            <a:spLocks noGrp="1"/>
          </p:cNvSpPr>
          <p:nvPr>
            <p:ph type="body" idx="1"/>
          </p:nvPr>
        </p:nvSpPr>
        <p:spPr>
          <a:xfrm>
            <a:off x="2192095" y="4063475"/>
            <a:ext cx="3953729" cy="423111"/>
          </a:xfrm>
        </p:spPr>
        <p:txBody>
          <a:bodyPr>
            <a:noAutofit/>
          </a:bodyPr>
          <a:lstStyle/>
          <a:p>
            <a:r>
              <a:rPr lang="fr-FR" sz="1800" b="0" dirty="0" smtClean="0">
                <a:solidFill>
                  <a:srgbClr val="0070C0"/>
                </a:solidFill>
              </a:rPr>
              <a:t>Hors marché – en attente</a:t>
            </a:r>
            <a:endParaRPr lang="fr-FR" sz="1800" b="0" dirty="0">
              <a:solidFill>
                <a:srgbClr val="0070C0"/>
              </a:solidFill>
            </a:endParaRPr>
          </a:p>
        </p:txBody>
      </p:sp>
      <p:sp>
        <p:nvSpPr>
          <p:cNvPr id="25" name="Espace réservé du texte 1"/>
          <p:cNvSpPr>
            <a:spLocks noGrp="1"/>
          </p:cNvSpPr>
          <p:nvPr>
            <p:ph type="body" idx="1"/>
          </p:nvPr>
        </p:nvSpPr>
        <p:spPr>
          <a:xfrm>
            <a:off x="1216633" y="4438110"/>
            <a:ext cx="7770154" cy="423111"/>
          </a:xfrm>
        </p:spPr>
        <p:txBody>
          <a:bodyPr>
            <a:noAutofit/>
          </a:bodyPr>
          <a:lstStyle/>
          <a:p>
            <a:r>
              <a:rPr lang="fr-FR" sz="1800" b="0" dirty="0" smtClean="0">
                <a:solidFill>
                  <a:srgbClr val="F39200"/>
                </a:solidFill>
              </a:rPr>
              <a:t>Climatisation – circuit d’eau froide (en négociation société CLIMARENT)</a:t>
            </a:r>
            <a:endParaRPr lang="fr-FR" sz="1800" b="0" dirty="0">
              <a:solidFill>
                <a:srgbClr val="F39200"/>
              </a:solidFill>
            </a:endParaRPr>
          </a:p>
        </p:txBody>
      </p:sp>
      <p:sp>
        <p:nvSpPr>
          <p:cNvPr id="26" name="Espace réservé du texte 1"/>
          <p:cNvSpPr>
            <a:spLocks noGrp="1"/>
          </p:cNvSpPr>
          <p:nvPr>
            <p:ph type="body" idx="1"/>
          </p:nvPr>
        </p:nvSpPr>
        <p:spPr>
          <a:xfrm>
            <a:off x="1215657" y="4821007"/>
            <a:ext cx="7770154" cy="423111"/>
          </a:xfrm>
        </p:spPr>
        <p:txBody>
          <a:bodyPr>
            <a:noAutofit/>
          </a:bodyPr>
          <a:lstStyle/>
          <a:p>
            <a:r>
              <a:rPr lang="fr-FR" sz="1800" b="0" dirty="0" smtClean="0">
                <a:solidFill>
                  <a:srgbClr val="F39200"/>
                </a:solidFill>
              </a:rPr>
              <a:t>Plateforme PMR : 3 devis en cours de réalisation</a:t>
            </a:r>
            <a:endParaRPr lang="fr-FR" sz="1800" b="0" dirty="0">
              <a:solidFill>
                <a:srgbClr val="F39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6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61DAD8C6-DBD2-904A-932F-F9F0880E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45B249EB-A073-3D41-BB35-BFD990BF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FEC88C-6B9D-0842-A6C6-6B1569D8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Travaux en cours – CT </a:t>
            </a:r>
            <a:r>
              <a:rPr lang="fr-FR" dirty="0" err="1" smtClean="0"/>
              <a:t>Laserix</a:t>
            </a:r>
            <a:endParaRPr lang="fr-FR" dirty="0"/>
          </a:p>
        </p:txBody>
      </p:sp>
      <p:sp>
        <p:nvSpPr>
          <p:cNvPr id="2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smtClean="0"/>
              <a:t>CPER 2020 : Aménagements PHIL-LASERIX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5000" b="25659"/>
          <a:stretch/>
        </p:blipFill>
        <p:spPr>
          <a:xfrm>
            <a:off x="2621280" y="869504"/>
            <a:ext cx="8036093" cy="4464496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2434059" y="2957736"/>
            <a:ext cx="1872208" cy="288032"/>
            <a:chOff x="2218035" y="2957736"/>
            <a:chExt cx="2088232" cy="288032"/>
          </a:xfrm>
        </p:grpSpPr>
        <p:cxnSp>
          <p:nvCxnSpPr>
            <p:cNvPr id="3" name="Connecteur droit avec flèche 2"/>
            <p:cNvCxnSpPr/>
            <p:nvPr/>
          </p:nvCxnSpPr>
          <p:spPr>
            <a:xfrm flipH="1">
              <a:off x="2218035" y="3101752"/>
              <a:ext cx="1800200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/>
            <p:cNvSpPr/>
            <p:nvPr/>
          </p:nvSpPr>
          <p:spPr>
            <a:xfrm>
              <a:off x="4018235" y="2957736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5" y="2088231"/>
            <a:ext cx="2299273" cy="229927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79" y="2089827"/>
            <a:ext cx="2309664" cy="2306473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57403" y="1095209"/>
            <a:ext cx="952310" cy="903767"/>
            <a:chOff x="57403" y="1095209"/>
            <a:chExt cx="952310" cy="903767"/>
          </a:xfrm>
        </p:grpSpPr>
        <p:pic>
          <p:nvPicPr>
            <p:cNvPr id="14" name="Picture 3" descr="laseri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" y="1095209"/>
              <a:ext cx="95231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6"/>
            <a:srcRect l="744" t="3982" r="1787" b="3833"/>
            <a:stretch/>
          </p:blipFill>
          <p:spPr>
            <a:xfrm>
              <a:off x="57403" y="1646124"/>
              <a:ext cx="864488" cy="352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989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61DAD8C6-DBD2-904A-932F-F9F0880E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16/09/202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45B249EB-A073-3D41-BB35-BFD990BF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FEC88C-6B9D-0842-A6C6-6B1569D82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048671" cy="432048"/>
          </a:xfrm>
        </p:spPr>
        <p:txBody>
          <a:bodyPr>
            <a:normAutofit fontScale="90000"/>
          </a:bodyPr>
          <a:lstStyle/>
          <a:p>
            <a:r>
              <a:rPr lang="fr-FR" dirty="0"/>
              <a:t>Travaux en </a:t>
            </a:r>
            <a:r>
              <a:rPr lang="fr-FR" dirty="0" smtClean="0"/>
              <a:t>cours – Passage PHIL Machine</a:t>
            </a:r>
            <a:endParaRPr lang="fr-FR" dirty="0"/>
          </a:p>
        </p:txBody>
      </p:sp>
      <p:sp>
        <p:nvSpPr>
          <p:cNvPr id="2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smtClean="0"/>
              <a:t>CPER 2020 : Aménagements PHIL-LASERIX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5000" b="25659"/>
          <a:stretch/>
        </p:blipFill>
        <p:spPr>
          <a:xfrm>
            <a:off x="2621280" y="869504"/>
            <a:ext cx="8036093" cy="4464496"/>
          </a:xfrm>
          <a:prstGeom prst="rect">
            <a:avLst/>
          </a:prstGeom>
        </p:spPr>
      </p:pic>
      <p:cxnSp>
        <p:nvCxnSpPr>
          <p:cNvPr id="3" name="Connecteur droit avec flèche 2"/>
          <p:cNvCxnSpPr>
            <a:endCxn id="14" idx="0"/>
          </p:cNvCxnSpPr>
          <p:nvPr/>
        </p:nvCxnSpPr>
        <p:spPr>
          <a:xfrm flipH="1" flipV="1">
            <a:off x="2290044" y="3557802"/>
            <a:ext cx="2406060" cy="41699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/>
          <p:nvPr/>
        </p:nvSpPr>
        <p:spPr>
          <a:xfrm>
            <a:off x="4696103" y="3677816"/>
            <a:ext cx="258236" cy="28803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4247" y="2441677"/>
            <a:ext cx="2976333" cy="223224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5" y="2072509"/>
            <a:ext cx="2219517" cy="2969865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57403" y="1095209"/>
            <a:ext cx="952310" cy="903767"/>
            <a:chOff x="57403" y="1095209"/>
            <a:chExt cx="952310" cy="903767"/>
          </a:xfrm>
        </p:grpSpPr>
        <p:pic>
          <p:nvPicPr>
            <p:cNvPr id="21" name="Picture 3" descr="laseri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3" y="1095209"/>
              <a:ext cx="95231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6"/>
            <a:srcRect l="744" t="3982" r="1787" b="3833"/>
            <a:stretch/>
          </p:blipFill>
          <p:spPr>
            <a:xfrm>
              <a:off x="57403" y="1646124"/>
              <a:ext cx="864488" cy="352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578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30862</TotalTime>
  <Words>650</Words>
  <Application>Microsoft Office PowerPoint</Application>
  <PresentationFormat>Personnalisé</PresentationFormat>
  <Paragraphs>161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MS PGothic</vt:lpstr>
      <vt:lpstr>Arial</vt:lpstr>
      <vt:lpstr>Arial Nova Light</vt:lpstr>
      <vt:lpstr>Calibri</vt:lpstr>
      <vt:lpstr>Myriad Pro</vt:lpstr>
      <vt:lpstr>Optima</vt:lpstr>
      <vt:lpstr>1_modele-IJCLAb-powerpoint</vt:lpstr>
      <vt:lpstr>Prototype Accélérateur Laser pLASma</vt:lpstr>
      <vt:lpstr>Contexte général</vt:lpstr>
      <vt:lpstr>Localisation : Bât.200</vt:lpstr>
      <vt:lpstr>PHIL – LASERIX situation 2019</vt:lpstr>
      <vt:lpstr>Contraintes implantation</vt:lpstr>
      <vt:lpstr>Travaux à réaliser</vt:lpstr>
      <vt:lpstr>Travaux</vt:lpstr>
      <vt:lpstr>Travaux en cours – CT Laserix</vt:lpstr>
      <vt:lpstr>Travaux en cours – Passage PHIL Machine</vt:lpstr>
      <vt:lpstr>Travaux en cours – local technique</vt:lpstr>
      <vt:lpstr>Travaux en cours - crinoline</vt:lpstr>
      <vt:lpstr>Travaux en cours – couloir bunker</vt:lpstr>
      <vt:lpstr>Travaux en cours – Salle machine</vt:lpstr>
      <vt:lpstr>Travaux en cours – chicane</vt:lpstr>
      <vt:lpstr>Travaux en cours – bunker</vt:lpstr>
      <vt:lpstr>Travaux en cours – com. salles laser</vt:lpstr>
      <vt:lpstr>Travaux en cours – ouverture salles laser</vt:lpstr>
      <vt:lpstr>Travaux CPER : synthèse budgétaire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Moana Pittman</cp:lastModifiedBy>
  <cp:revision>1658</cp:revision>
  <cp:lastPrinted>2020-08-21T07:42:24Z</cp:lastPrinted>
  <dcterms:created xsi:type="dcterms:W3CDTF">2011-03-09T16:37:49Z</dcterms:created>
  <dcterms:modified xsi:type="dcterms:W3CDTF">2020-10-02T07:39:01Z</dcterms:modified>
</cp:coreProperties>
</file>