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7"/>
  </p:notesMasterIdLst>
  <p:handoutMasterIdLst>
    <p:handoutMasterId r:id="rId28"/>
  </p:handoutMasterIdLst>
  <p:sldIdLst>
    <p:sldId id="268" r:id="rId2"/>
    <p:sldId id="270" r:id="rId3"/>
    <p:sldId id="289" r:id="rId4"/>
    <p:sldId id="271" r:id="rId5"/>
    <p:sldId id="273" r:id="rId6"/>
    <p:sldId id="274" r:id="rId7"/>
    <p:sldId id="290" r:id="rId8"/>
    <p:sldId id="275" r:id="rId9"/>
    <p:sldId id="292" r:id="rId10"/>
    <p:sldId id="291" r:id="rId11"/>
    <p:sldId id="277" r:id="rId12"/>
    <p:sldId id="295" r:id="rId13"/>
    <p:sldId id="279" r:id="rId14"/>
    <p:sldId id="280" r:id="rId15"/>
    <p:sldId id="281" r:id="rId16"/>
    <p:sldId id="278" r:id="rId17"/>
    <p:sldId id="282" r:id="rId18"/>
    <p:sldId id="283" r:id="rId19"/>
    <p:sldId id="284" r:id="rId20"/>
    <p:sldId id="285" r:id="rId21"/>
    <p:sldId id="286" r:id="rId22"/>
    <p:sldId id="287" r:id="rId23"/>
    <p:sldId id="293" r:id="rId24"/>
    <p:sldId id="294" r:id="rId25"/>
    <p:sldId id="288" r:id="rId26"/>
  </p:sldIdLst>
  <p:sldSz cx="10772775" cy="6059488"/>
  <p:notesSz cx="6799263" cy="9929813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40C"/>
    <a:srgbClr val="F39200"/>
    <a:srgbClr val="00294B"/>
    <a:srgbClr val="456487"/>
    <a:srgbClr val="FF6700"/>
    <a:srgbClr val="E05314"/>
    <a:srgbClr val="6600CC"/>
    <a:srgbClr val="511F74"/>
    <a:srgbClr val="7A286A"/>
    <a:srgbClr val="DF8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68" autoAdjust="0"/>
    <p:restoredTop sz="96121" autoAdjust="0"/>
  </p:normalViewPr>
  <p:slideViewPr>
    <p:cSldViewPr>
      <p:cViewPr>
        <p:scale>
          <a:sx n="100" d="100"/>
          <a:sy n="100" d="100"/>
        </p:scale>
        <p:origin x="324" y="55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3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00649-1761-4D33-B9A5-CAB6B827802C}" type="datetimeFigureOut">
              <a:rPr lang="en-ZA" smtClean="0"/>
              <a:t>2020/10/19</a:t>
            </a:fld>
            <a:endParaRPr lang="en-Z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43D3-A9E4-4DF3-92AC-A0EB45FFA979}" type="slidenum">
              <a:rPr lang="en-ZA" smtClean="0"/>
              <a:t>‹N°›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1325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19/10/2020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0"/>
            <a:ext cx="10772422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729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21/10/2020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French-Ukrainian Workshop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692" r:id="rId4"/>
    <p:sldLayoutId id="2147483708" r:id="rId5"/>
    <p:sldLayoutId id="2147483709" r:id="rId6"/>
    <p:sldLayoutId id="2147483702" r:id="rId7"/>
    <p:sldLayoutId id="2147483703" r:id="rId8"/>
    <p:sldLayoutId id="2147483704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4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21/10/2020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French-Ukrainian Workshop</a:t>
            </a:r>
            <a:endParaRPr lang="fr-FR" dirty="0"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14179" y="2860467"/>
            <a:ext cx="2887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/>
              <a:t>David Verney – </a:t>
            </a:r>
            <a:r>
              <a:rPr lang="en-ZA" sz="1600" dirty="0" err="1"/>
              <a:t>IJCLab</a:t>
            </a:r>
            <a:r>
              <a:rPr lang="en-ZA" sz="1600" dirty="0"/>
              <a:t> Orsay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AEB9FD-934A-4C4E-8D74-91315806541E}"/>
              </a:ext>
            </a:extLst>
          </p:cNvPr>
          <p:cNvSpPr txBox="1"/>
          <p:nvPr/>
        </p:nvSpPr>
        <p:spPr>
          <a:xfrm>
            <a:off x="1353939" y="1774226"/>
            <a:ext cx="7890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</a:t>
            </a:r>
            <a:r>
              <a:rPr lang="en-US" dirty="0"/>
              <a:t>ome nuclear physics opportunities </a:t>
            </a:r>
          </a:p>
          <a:p>
            <a:pPr algn="ctr"/>
            <a:r>
              <a:rPr lang="en-US" dirty="0"/>
              <a:t>with </a:t>
            </a:r>
            <a:r>
              <a:rPr lang="en-US" dirty="0" err="1"/>
              <a:t>PERLE@Orsay</a:t>
            </a:r>
            <a:r>
              <a:rPr lang="en-US" dirty="0"/>
              <a:t> and the perspectives it would open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8777B6-8DFD-4E68-BE05-208678CC7B6C}"/>
              </a:ext>
            </a:extLst>
          </p:cNvPr>
          <p:cNvSpPr txBox="1"/>
          <p:nvPr/>
        </p:nvSpPr>
        <p:spPr>
          <a:xfrm>
            <a:off x="424716" y="357316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1600" dirty="0"/>
              <a:t>The electromagnetic probe in nuclear physics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Electron scattering off nuclei (unstable nuclei ?)</a:t>
            </a:r>
          </a:p>
          <a:p>
            <a:pPr marL="342900" indent="-342900">
              <a:buFontTx/>
              <a:buChar char="-"/>
            </a:pPr>
            <a:r>
              <a:rPr lang="en-GB" sz="1600" dirty="0" err="1"/>
              <a:t>PERLE@Orsay</a:t>
            </a:r>
            <a:r>
              <a:rPr lang="en-GB" sz="1600" dirty="0"/>
              <a:t> as an opportunity </a:t>
            </a:r>
          </a:p>
        </p:txBody>
      </p:sp>
    </p:spTree>
    <p:extLst>
      <p:ext uri="{BB962C8B-B14F-4D97-AF65-F5344CB8AC3E}">
        <p14:creationId xmlns:p14="http://schemas.microsoft.com/office/powerpoint/2010/main" val="607781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scattering full glory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E278B5-9DD5-4E55-A1B7-0162F200C871}"/>
              </a:ext>
            </a:extLst>
          </p:cNvPr>
          <p:cNvSpPr/>
          <p:nvPr/>
        </p:nvSpPr>
        <p:spPr>
          <a:xfrm>
            <a:off x="2074019" y="671493"/>
            <a:ext cx="86987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these measurements have had exceptional moments of glory…on </a:t>
            </a:r>
            <a:r>
              <a:rPr lang="en-US" sz="1600" b="1" dirty="0"/>
              <a:t>stable</a:t>
            </a:r>
            <a:r>
              <a:rPr lang="en-US" sz="1600" dirty="0"/>
              <a:t> nuclei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E3E2384D-CC6C-467F-9D3E-8BDFF94D5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8" t="37867" r="28223" b="5000"/>
          <a:stretch/>
        </p:blipFill>
        <p:spPr bwMode="auto">
          <a:xfrm>
            <a:off x="0" y="1126681"/>
            <a:ext cx="2934238" cy="36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0B13089-401E-4089-A6A9-BCE643C84C19}"/>
              </a:ext>
            </a:extLst>
          </p:cNvPr>
          <p:cNvGrpSpPr/>
          <p:nvPr/>
        </p:nvGrpSpPr>
        <p:grpSpPr>
          <a:xfrm>
            <a:off x="0" y="1320463"/>
            <a:ext cx="3876407" cy="4368591"/>
            <a:chOff x="-45661" y="2971698"/>
            <a:chExt cx="3876407" cy="4368591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D1D3927-B56B-483D-91E8-D10C0DC3D2D2}"/>
                </a:ext>
              </a:extLst>
            </p:cNvPr>
            <p:cNvCxnSpPr/>
            <p:nvPr/>
          </p:nvCxnSpPr>
          <p:spPr>
            <a:xfrm>
              <a:off x="2567707" y="2971698"/>
              <a:ext cx="0" cy="3133725"/>
            </a:xfrm>
            <a:prstGeom prst="line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EA59C9F-839E-459A-A61B-E5AC5D1BD786}"/>
                </a:ext>
              </a:extLst>
            </p:cNvPr>
            <p:cNvSpPr txBox="1"/>
            <p:nvPr/>
          </p:nvSpPr>
          <p:spPr>
            <a:xfrm>
              <a:off x="-45661" y="6386182"/>
              <a:ext cx="3876407" cy="95410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12 orders of magnitude !</a:t>
              </a:r>
            </a:p>
            <a:p>
              <a:r>
                <a:rPr lang="en-US" sz="1050" dirty="0"/>
                <a:t>B. Frois and </a:t>
              </a:r>
              <a:r>
                <a:rPr lang="en-US" sz="1050" dirty="0" err="1"/>
                <a:t>Papanicolas</a:t>
              </a:r>
              <a:r>
                <a:rPr lang="en-US" sz="1050" dirty="0"/>
                <a:t> Ann. Rev. </a:t>
              </a:r>
              <a:r>
                <a:rPr lang="en-US" sz="1050" dirty="0" err="1"/>
                <a:t>Nucl</a:t>
              </a:r>
              <a:r>
                <a:rPr lang="en-US" sz="1050" dirty="0"/>
                <a:t>. Part. </a:t>
              </a:r>
              <a:r>
                <a:rPr lang="en-US" sz="1050" dirty="0" err="1"/>
                <a:t>Sci</a:t>
              </a:r>
              <a:r>
                <a:rPr lang="en-US" sz="1050" dirty="0"/>
                <a:t> 37 (1987)</a:t>
              </a:r>
            </a:p>
            <a:p>
              <a:r>
                <a:rPr lang="en-US" sz="1050" dirty="0" err="1"/>
                <a:t>Dechargé</a:t>
              </a:r>
              <a:r>
                <a:rPr lang="en-US" sz="1050" dirty="0"/>
                <a:t> and </a:t>
              </a:r>
              <a:r>
                <a:rPr lang="en-US" sz="1050" dirty="0" err="1"/>
                <a:t>Gogny</a:t>
              </a:r>
              <a:r>
                <a:rPr lang="en-US" sz="1050" dirty="0"/>
                <a:t> PRC 81 (1980)</a:t>
              </a:r>
            </a:p>
            <a:p>
              <a:r>
                <a:rPr lang="en-US" sz="1050" dirty="0" err="1"/>
                <a:t>Cavedon</a:t>
              </a:r>
              <a:r>
                <a:rPr lang="en-US" sz="1050" dirty="0"/>
                <a:t>, Frois, Goutte et al. PRL 49 (1982)</a:t>
              </a:r>
            </a:p>
            <a:p>
              <a:r>
                <a:rPr lang="en-US" sz="1050" dirty="0" err="1"/>
                <a:t>etc</a:t>
              </a:r>
              <a:r>
                <a:rPr lang="en-US" sz="1050" dirty="0"/>
                <a:t>…</a:t>
              </a:r>
            </a:p>
          </p:txBody>
        </p:sp>
      </p:grpSp>
      <p:sp>
        <p:nvSpPr>
          <p:cNvPr id="24" name="Ellipse 23">
            <a:extLst>
              <a:ext uri="{FF2B5EF4-FFF2-40B4-BE49-F238E27FC236}">
                <a16:creationId xmlns:a16="http://schemas.microsoft.com/office/drawing/2014/main" id="{7F1C11A6-E5A0-444C-BFC0-FEF8E4C796D9}"/>
              </a:ext>
            </a:extLst>
          </p:cNvPr>
          <p:cNvSpPr/>
          <p:nvPr/>
        </p:nvSpPr>
        <p:spPr>
          <a:xfrm>
            <a:off x="920555" y="3386194"/>
            <a:ext cx="637421" cy="314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2EE6BB81-04C0-4EF1-B18D-6BEA55EC8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6" t="36666" r="40859" b="6250"/>
          <a:stretch/>
        </p:blipFill>
        <p:spPr bwMode="auto">
          <a:xfrm>
            <a:off x="7885203" y="1023198"/>
            <a:ext cx="2231758" cy="36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CB7760F-5CEC-419A-8325-E97F2E9A42C0}"/>
              </a:ext>
            </a:extLst>
          </p:cNvPr>
          <p:cNvSpPr txBox="1"/>
          <p:nvPr/>
        </p:nvSpPr>
        <p:spPr>
          <a:xfrm>
            <a:off x="5871627" y="1500800"/>
            <a:ext cx="2231758" cy="73866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effectLst>
                  <a:glow rad="165100">
                    <a:srgbClr val="FFFF00">
                      <a:alpha val="60000"/>
                    </a:srgbClr>
                  </a:glow>
                </a:effectLst>
              </a:defRPr>
            </a:lvl1pPr>
          </a:lstStyle>
          <a:p>
            <a:r>
              <a:rPr lang="en-US" dirty="0"/>
              <a:t>First “picture” of a “single particle” evolving inside the nucleus</a:t>
            </a: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345AD713-C322-4E2D-9C9A-C9B7E0A1E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8" t="42500" r="25819" b="11111"/>
          <a:stretch/>
        </p:blipFill>
        <p:spPr bwMode="auto">
          <a:xfrm>
            <a:off x="2823640" y="1069594"/>
            <a:ext cx="2456105" cy="188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01FCF8AA-4DBA-47AF-A746-A405E0320820}"/>
              </a:ext>
            </a:extLst>
          </p:cNvPr>
          <p:cNvGrpSpPr/>
          <p:nvPr/>
        </p:nvGrpSpPr>
        <p:grpSpPr>
          <a:xfrm>
            <a:off x="2823640" y="2930754"/>
            <a:ext cx="5557252" cy="2092881"/>
            <a:chOff x="3758313" y="4565933"/>
            <a:chExt cx="5557252" cy="2092881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F979E38-B8FB-43CA-8E72-C72C9099AFB4}"/>
                </a:ext>
              </a:extLst>
            </p:cNvPr>
            <p:cNvSpPr txBox="1"/>
            <p:nvPr/>
          </p:nvSpPr>
          <p:spPr>
            <a:xfrm>
              <a:off x="3758313" y="4565933"/>
              <a:ext cx="5391150" cy="492443"/>
            </a:xfrm>
            <a:prstGeom prst="rect">
              <a:avLst/>
            </a:prstGeom>
            <a:noFill/>
            <a:ln w="28575"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400">
                  <a:effectLst>
                    <a:glow rad="165100">
                      <a:srgbClr val="FFFF00">
                        <a:alpha val="60000"/>
                      </a:srgbClr>
                    </a:glow>
                  </a:effectLst>
                </a:defRPr>
              </a:lvl1pPr>
            </a:lstStyle>
            <a:p>
              <a:r>
                <a:rPr lang="en-US" dirty="0"/>
                <a:t>revealed </a:t>
              </a:r>
              <a:r>
                <a:rPr lang="en-US" b="1" dirty="0"/>
                <a:t>in medium effects</a:t>
              </a:r>
            </a:p>
            <a:p>
              <a:r>
                <a:rPr lang="en-US" sz="1200" dirty="0"/>
                <a:t>(how far a “single particle” is from a free nucleon)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36D7A56-3D00-4D39-9C65-016F5119821D}"/>
                </a:ext>
              </a:extLst>
            </p:cNvPr>
            <p:cNvSpPr txBox="1"/>
            <p:nvPr/>
          </p:nvSpPr>
          <p:spPr>
            <a:xfrm>
              <a:off x="3758313" y="5058376"/>
              <a:ext cx="5557252" cy="160043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part of the single-particle quenching has well understood origins: </a:t>
              </a:r>
            </a:p>
            <a:p>
              <a:r>
                <a:rPr lang="en-US" sz="1400" dirty="0"/>
                <a:t>core (collective) couplings, many-body correlations </a:t>
              </a:r>
            </a:p>
            <a:p>
              <a:pPr marL="285750" indent="-285750">
                <a:buFont typeface="Arial" charset="0"/>
                <a:buChar char="•"/>
              </a:pPr>
              <a:endParaRPr lang="en-US" sz="1400" dirty="0"/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short-range correlations, non-local part of the potential</a:t>
              </a:r>
            </a:p>
            <a:p>
              <a:pPr marL="285750" indent="-285750">
                <a:buFont typeface="Symbol"/>
                <a:buChar char="®"/>
              </a:pPr>
              <a:r>
                <a:rPr lang="en-US" sz="1400" dirty="0">
                  <a:sym typeface="Symbol"/>
                </a:rPr>
                <a:t>kinks, neutron skin and giant haloes formation ?</a:t>
              </a:r>
            </a:p>
            <a:p>
              <a:pPr marL="285750" indent="-285750">
                <a:buFont typeface="Symbol"/>
                <a:buChar char="®"/>
              </a:pPr>
              <a:r>
                <a:rPr lang="en-US" sz="1400" dirty="0">
                  <a:sym typeface="Symbol"/>
                </a:rPr>
                <a:t>shell evolution ?</a:t>
              </a:r>
              <a:endParaRPr lang="en-US" sz="1400" dirty="0"/>
            </a:p>
            <a:p>
              <a:pPr marL="285750" indent="-285750">
                <a:buFont typeface="Arial" charset="0"/>
                <a:buChar char="•"/>
              </a:pPr>
              <a:endParaRPr lang="en-US" sz="14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CAA900-C0CC-4C18-B1DF-56FA735D5BF1}"/>
                </a:ext>
              </a:extLst>
            </p:cNvPr>
            <p:cNvSpPr/>
            <p:nvPr/>
          </p:nvSpPr>
          <p:spPr>
            <a:xfrm>
              <a:off x="4086225" y="5720482"/>
              <a:ext cx="1840142" cy="25717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73CBCA3-FAED-4B01-AF6A-5297C920FF0A}"/>
              </a:ext>
            </a:extLst>
          </p:cNvPr>
          <p:cNvSpPr/>
          <p:nvPr/>
        </p:nvSpPr>
        <p:spPr>
          <a:xfrm rot="5400000">
            <a:off x="8552477" y="2558665"/>
            <a:ext cx="36327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B. Frois et al</a:t>
            </a:r>
          </a:p>
          <a:p>
            <a:r>
              <a:rPr lang="en-US" sz="1100" dirty="0"/>
              <a:t>in Modern Topics in Electron Scattering </a:t>
            </a:r>
          </a:p>
          <a:p>
            <a:r>
              <a:rPr lang="en-US" sz="1100" dirty="0"/>
              <a:t>(World Scientific 1991)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616101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Beyond elastic scattering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5679E4-6BCC-4433-9592-ECF136253B44}"/>
              </a:ext>
            </a:extLst>
          </p:cNvPr>
          <p:cNvSpPr txBox="1"/>
          <p:nvPr/>
        </p:nvSpPr>
        <p:spPr>
          <a:xfrm>
            <a:off x="7522554" y="776980"/>
            <a:ext cx="266429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A(</a:t>
            </a:r>
            <a:r>
              <a:rPr lang="en-US" sz="1400" dirty="0" err="1"/>
              <a:t>e,e</a:t>
            </a:r>
            <a:r>
              <a:rPr lang="en-US" sz="1400" dirty="0"/>
              <a:t>’) </a:t>
            </a:r>
            <a:r>
              <a:rPr lang="en-US" sz="1400" b="1" dirty="0"/>
              <a:t>inelastic </a:t>
            </a:r>
            <a:r>
              <a:rPr lang="en-US" sz="1400" dirty="0"/>
              <a:t>cross section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5D71A03-0B2E-41DE-9960-3CC78000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94" y="583173"/>
            <a:ext cx="5491163" cy="67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330672E-2E38-478E-8875-664E607203E3}"/>
              </a:ext>
            </a:extLst>
          </p:cNvPr>
          <p:cNvGrpSpPr/>
          <p:nvPr/>
        </p:nvGrpSpPr>
        <p:grpSpPr>
          <a:xfrm>
            <a:off x="2283488" y="2365132"/>
            <a:ext cx="5705107" cy="588700"/>
            <a:chOff x="2271712" y="2877231"/>
            <a:chExt cx="5705107" cy="5887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A4CD61E6-B900-4D5E-9AA6-1AABFC1EF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712" y="2877231"/>
              <a:ext cx="2426755" cy="58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9800FD01-F227-47F3-A14A-0A2D50411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130" y="2932905"/>
              <a:ext cx="2738689" cy="460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987CE44-D9DB-4FB4-8915-3934C0EC60EE}"/>
              </a:ext>
            </a:extLst>
          </p:cNvPr>
          <p:cNvGrpSpPr/>
          <p:nvPr/>
        </p:nvGrpSpPr>
        <p:grpSpPr>
          <a:xfrm>
            <a:off x="145039" y="1052019"/>
            <a:ext cx="2324187" cy="631627"/>
            <a:chOff x="133263" y="1200150"/>
            <a:chExt cx="2324187" cy="631627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EDC70CA-5898-4444-A8A7-AD18FA8FEB97}"/>
                </a:ext>
              </a:extLst>
            </p:cNvPr>
            <p:cNvCxnSpPr/>
            <p:nvPr/>
          </p:nvCxnSpPr>
          <p:spPr>
            <a:xfrm flipV="1">
              <a:off x="1666875" y="1200150"/>
              <a:ext cx="790575" cy="333375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71B9787-4EDE-46AC-BAFD-5BA4F75D93C5}"/>
                </a:ext>
              </a:extLst>
            </p:cNvPr>
            <p:cNvSpPr txBox="1"/>
            <p:nvPr/>
          </p:nvSpPr>
          <p:spPr>
            <a:xfrm>
              <a:off x="133263" y="1524000"/>
              <a:ext cx="196708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point charge nucleus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569313-47DC-4C57-BE54-82E2DFD5CD35}"/>
              </a:ext>
            </a:extLst>
          </p:cNvPr>
          <p:cNvGrpSpPr/>
          <p:nvPr/>
        </p:nvGrpSpPr>
        <p:grpSpPr>
          <a:xfrm>
            <a:off x="502140" y="1052019"/>
            <a:ext cx="2119486" cy="939404"/>
            <a:chOff x="490364" y="1200150"/>
            <a:chExt cx="2119486" cy="939404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8A8CA84-65B7-4A47-B0C8-DB524DFB4B21}"/>
                </a:ext>
              </a:extLst>
            </p:cNvPr>
            <p:cNvCxnSpPr/>
            <p:nvPr/>
          </p:nvCxnSpPr>
          <p:spPr>
            <a:xfrm flipV="1">
              <a:off x="1933575" y="1200150"/>
              <a:ext cx="676275" cy="631627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078BECE-1F8A-4226-B83D-0D80B1B486A7}"/>
                </a:ext>
              </a:extLst>
            </p:cNvPr>
            <p:cNvSpPr txBox="1"/>
            <p:nvPr/>
          </p:nvSpPr>
          <p:spPr>
            <a:xfrm>
              <a:off x="490364" y="1831777"/>
              <a:ext cx="196708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recoil factor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760B79F-9EE8-4F4F-90F8-E9A418ECF6A8}"/>
              </a:ext>
            </a:extLst>
          </p:cNvPr>
          <p:cNvGrpSpPr/>
          <p:nvPr/>
        </p:nvGrpSpPr>
        <p:grpSpPr>
          <a:xfrm>
            <a:off x="2378826" y="1099645"/>
            <a:ext cx="2431488" cy="534385"/>
            <a:chOff x="2367050" y="1247776"/>
            <a:chExt cx="2431488" cy="534385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D0A0B36-D462-445F-8342-7A4E4668769E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3566576" y="1247776"/>
              <a:ext cx="16218" cy="22660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B0FB285-5174-4B12-9356-BE82FC4CC6B4}"/>
                </a:ext>
              </a:extLst>
            </p:cNvPr>
            <p:cNvSpPr txBox="1"/>
            <p:nvPr/>
          </p:nvSpPr>
          <p:spPr>
            <a:xfrm>
              <a:off x="2367050" y="1474384"/>
              <a:ext cx="2431488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longitudinal form factor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C8630FC-AEDD-415C-9E34-28651BA58915}"/>
              </a:ext>
            </a:extLst>
          </p:cNvPr>
          <p:cNvGrpSpPr/>
          <p:nvPr/>
        </p:nvGrpSpPr>
        <p:grpSpPr>
          <a:xfrm>
            <a:off x="5407731" y="1099644"/>
            <a:ext cx="1967086" cy="685298"/>
            <a:chOff x="5395955" y="1247775"/>
            <a:chExt cx="1967086" cy="685298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68B0648-0C02-42CA-8387-80689B6CE416}"/>
                </a:ext>
              </a:extLst>
            </p:cNvPr>
            <p:cNvSpPr txBox="1"/>
            <p:nvPr/>
          </p:nvSpPr>
          <p:spPr>
            <a:xfrm>
              <a:off x="5395955" y="1625296"/>
              <a:ext cx="196708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transverse form factor</a:t>
              </a:r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5EC8EF6B-45DF-453B-8B66-AF85619603BE}"/>
                </a:ext>
              </a:extLst>
            </p:cNvPr>
            <p:cNvGrpSpPr/>
            <p:nvPr/>
          </p:nvGrpSpPr>
          <p:grpSpPr>
            <a:xfrm>
              <a:off x="5700973" y="1247775"/>
              <a:ext cx="1357051" cy="377521"/>
              <a:chOff x="5700973" y="1247775"/>
              <a:chExt cx="1357051" cy="377521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81C8160A-797A-4556-9126-B20B448C0FF3}"/>
                  </a:ext>
                </a:extLst>
              </p:cNvPr>
              <p:cNvCxnSpPr>
                <a:stCxn id="25" idx="0"/>
                <a:endCxn id="28" idx="1"/>
              </p:cNvCxnSpPr>
              <p:nvPr/>
            </p:nvCxnSpPr>
            <p:spPr>
              <a:xfrm flipV="1">
                <a:off x="6379498" y="1485900"/>
                <a:ext cx="0" cy="139396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Accolade fermante 27">
                <a:extLst>
                  <a:ext uri="{FF2B5EF4-FFF2-40B4-BE49-F238E27FC236}">
                    <a16:creationId xmlns:a16="http://schemas.microsoft.com/office/drawing/2014/main" id="{C80174A1-B0FB-4DF5-886E-573C9ADCE0AD}"/>
                  </a:ext>
                </a:extLst>
              </p:cNvPr>
              <p:cNvSpPr/>
              <p:nvPr/>
            </p:nvSpPr>
            <p:spPr>
              <a:xfrm rot="5400000">
                <a:off x="6260436" y="688312"/>
                <a:ext cx="238125" cy="1357051"/>
              </a:xfrm>
              <a:prstGeom prst="rightBrace">
                <a:avLst>
                  <a:gd name="adj1" fmla="val 68333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C0F1C76-0935-427B-A5E9-1E8128F6D2F7}"/>
              </a:ext>
            </a:extLst>
          </p:cNvPr>
          <p:cNvGrpSpPr/>
          <p:nvPr/>
        </p:nvGrpSpPr>
        <p:grpSpPr>
          <a:xfrm>
            <a:off x="2257804" y="1619421"/>
            <a:ext cx="2538606" cy="687687"/>
            <a:chOff x="2052034" y="2213500"/>
            <a:chExt cx="2538606" cy="687687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5D4A2682-C08A-4328-849D-A296D3030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034" y="2213500"/>
              <a:ext cx="2538606" cy="455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EFA16B0-9A6D-4FF7-A156-98A43E092575}"/>
                </a:ext>
              </a:extLst>
            </p:cNvPr>
            <p:cNvSpPr txBox="1"/>
            <p:nvPr/>
          </p:nvSpPr>
          <p:spPr>
            <a:xfrm>
              <a:off x="2155328" y="2593410"/>
              <a:ext cx="2426754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charge transition density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08CF882-1710-4FA3-AF19-2036A5086524}"/>
              </a:ext>
            </a:extLst>
          </p:cNvPr>
          <p:cNvGrpSpPr/>
          <p:nvPr/>
        </p:nvGrpSpPr>
        <p:grpSpPr>
          <a:xfrm>
            <a:off x="5299190" y="1746718"/>
            <a:ext cx="2894561" cy="676911"/>
            <a:chOff x="5287414" y="2182533"/>
            <a:chExt cx="2894561" cy="676911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9851367B-FBC4-4142-91F8-DA51A9168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414" y="2182533"/>
              <a:ext cx="2894561" cy="460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C2952EA-802B-467D-80D8-AD27FF00D7D2}"/>
                </a:ext>
              </a:extLst>
            </p:cNvPr>
            <p:cNvSpPr txBox="1"/>
            <p:nvPr/>
          </p:nvSpPr>
          <p:spPr>
            <a:xfrm>
              <a:off x="5521317" y="2551667"/>
              <a:ext cx="2426754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current transition density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AEB4654-4C2A-45A4-A40D-92C73845A0CF}"/>
              </a:ext>
            </a:extLst>
          </p:cNvPr>
          <p:cNvGrpSpPr/>
          <p:nvPr/>
        </p:nvGrpSpPr>
        <p:grpSpPr>
          <a:xfrm>
            <a:off x="168018" y="2990777"/>
            <a:ext cx="4982623" cy="3096344"/>
            <a:chOff x="4762" y="3642227"/>
            <a:chExt cx="4982623" cy="3096344"/>
          </a:xfrm>
        </p:grpSpPr>
        <p:pic>
          <p:nvPicPr>
            <p:cNvPr id="36" name="Picture 2" descr="C:\temporaire\DEA_CPM\schmidtmayerneutrons.bmp">
              <a:extLst>
                <a:ext uri="{FF2B5EF4-FFF2-40B4-BE49-F238E27FC236}">
                  <a16:creationId xmlns:a16="http://schemas.microsoft.com/office/drawing/2014/main" id="{45C7E22E-D2CE-4EC3-BB0D-FDD3D47B7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" y="3642227"/>
              <a:ext cx="4982623" cy="3096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50A9A4C7-CAAE-43E5-92A5-68BF74B61492}"/>
                </a:ext>
              </a:extLst>
            </p:cNvPr>
            <p:cNvSpPr/>
            <p:nvPr/>
          </p:nvSpPr>
          <p:spPr>
            <a:xfrm>
              <a:off x="1036537" y="4301274"/>
              <a:ext cx="506030" cy="3103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AB05F0F-BDEE-4F5A-8F27-C319841C985D}"/>
              </a:ext>
            </a:extLst>
          </p:cNvPr>
          <p:cNvGrpSpPr/>
          <p:nvPr/>
        </p:nvGrpSpPr>
        <p:grpSpPr>
          <a:xfrm>
            <a:off x="8220312" y="2203578"/>
            <a:ext cx="2509751" cy="3656558"/>
            <a:chOff x="5803148" y="3201442"/>
            <a:chExt cx="2509751" cy="3656558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DA09A06A-CB25-45CF-B636-E36EA46E2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3148" y="3201442"/>
              <a:ext cx="2509751" cy="336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A340E923-2776-4A8C-B602-7DD0E3CAC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8" y="6545706"/>
              <a:ext cx="886043" cy="312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Flèche vers le bas 35">
            <a:extLst>
              <a:ext uri="{FF2B5EF4-FFF2-40B4-BE49-F238E27FC236}">
                <a16:creationId xmlns:a16="http://schemas.microsoft.com/office/drawing/2014/main" id="{C892BA6E-F5FA-4FCB-941C-014ECF83F069}"/>
              </a:ext>
            </a:extLst>
          </p:cNvPr>
          <p:cNvSpPr/>
          <p:nvPr/>
        </p:nvSpPr>
        <p:spPr>
          <a:xfrm>
            <a:off x="9894042" y="3029744"/>
            <a:ext cx="292808" cy="474381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vers le bas 36">
            <a:extLst>
              <a:ext uri="{FF2B5EF4-FFF2-40B4-BE49-F238E27FC236}">
                <a16:creationId xmlns:a16="http://schemas.microsoft.com/office/drawing/2014/main" id="{EEAA3C84-45B0-41AE-B10F-361EA30805B9}"/>
              </a:ext>
            </a:extLst>
          </p:cNvPr>
          <p:cNvSpPr/>
          <p:nvPr/>
        </p:nvSpPr>
        <p:spPr>
          <a:xfrm flipV="1">
            <a:off x="9894042" y="3778399"/>
            <a:ext cx="292808" cy="474381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DD8D4C8-0065-4789-98A0-14A79C0D7823}"/>
              </a:ext>
            </a:extLst>
          </p:cNvPr>
          <p:cNvSpPr txBox="1"/>
          <p:nvPr/>
        </p:nvSpPr>
        <p:spPr>
          <a:xfrm>
            <a:off x="83669" y="2815332"/>
            <a:ext cx="223224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ym typeface="Symbol"/>
              </a:rPr>
              <a:t></a:t>
            </a:r>
            <a:r>
              <a:rPr lang="en-US" sz="1200" dirty="0">
                <a:latin typeface="Times New Roman"/>
                <a:cs typeface="Times New Roman"/>
                <a:sym typeface="Symbol"/>
              </a:rPr>
              <a:t>≈F</a:t>
            </a:r>
            <a:r>
              <a:rPr lang="en-US" sz="1200" baseline="-25000" dirty="0">
                <a:latin typeface="Times New Roman"/>
                <a:cs typeface="Times New Roman"/>
                <a:sym typeface="Symbol"/>
              </a:rPr>
              <a:t>M </a:t>
            </a:r>
            <a:r>
              <a:rPr lang="en-US" sz="1200" dirty="0">
                <a:latin typeface="Times New Roman"/>
                <a:cs typeface="Times New Roman"/>
                <a:sym typeface="Symbol"/>
              </a:rPr>
              <a:t>for q0 (elastic at 180°)</a:t>
            </a:r>
            <a:endParaRPr lang="en-US" sz="1200" baseline="-250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EBB5038-09BF-4142-BC65-9331BC126849}"/>
              </a:ext>
            </a:extLst>
          </p:cNvPr>
          <p:cNvSpPr txBox="1"/>
          <p:nvPr/>
        </p:nvSpPr>
        <p:spPr>
          <a:xfrm rot="2527143">
            <a:off x="9201093" y="2778607"/>
            <a:ext cx="1290351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30% quenching</a:t>
            </a:r>
          </a:p>
        </p:txBody>
      </p:sp>
    </p:spTree>
    <p:extLst>
      <p:ext uri="{BB962C8B-B14F-4D97-AF65-F5344CB8AC3E}">
        <p14:creationId xmlns:p14="http://schemas.microsoft.com/office/powerpoint/2010/main" val="1722300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Perspectives for the </a:t>
            </a:r>
            <a:r>
              <a:rPr lang="en-US" dirty="0" err="1"/>
              <a:t>XXI</a:t>
            </a:r>
            <a:r>
              <a:rPr lang="en-US" baseline="30000" dirty="0" err="1"/>
              <a:t>st</a:t>
            </a:r>
            <a:r>
              <a:rPr lang="en-US" dirty="0"/>
              <a:t> century : e-scattering off unstable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50DE50-961D-4BDC-AB54-364DB415A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179" y="1042645"/>
            <a:ext cx="2825768" cy="11923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BE4D7F-284F-44AB-9820-D87FB5138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43" y="2348580"/>
            <a:ext cx="4467810" cy="27809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567B42-558D-4E84-A9B4-2914EC31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355" y="2312308"/>
            <a:ext cx="4752528" cy="302877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3B38549-D8C4-4319-8CB3-36E91D425C80}"/>
              </a:ext>
            </a:extLst>
          </p:cNvPr>
          <p:cNvSpPr txBox="1"/>
          <p:nvPr/>
        </p:nvSpPr>
        <p:spPr>
          <a:xfrm>
            <a:off x="2938116" y="616520"/>
            <a:ext cx="715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Case for a “flagship" experiment on exotic nuclei : “bubble nuclei”</a:t>
            </a:r>
          </a:p>
        </p:txBody>
      </p:sp>
    </p:spTree>
    <p:extLst>
      <p:ext uri="{BB962C8B-B14F-4D97-AF65-F5344CB8AC3E}">
        <p14:creationId xmlns:p14="http://schemas.microsoft.com/office/powerpoint/2010/main" val="1867998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Perspectives for the </a:t>
            </a:r>
            <a:r>
              <a:rPr lang="en-US" dirty="0" err="1"/>
              <a:t>XXI</a:t>
            </a:r>
            <a:r>
              <a:rPr lang="en-US" baseline="30000" dirty="0" err="1"/>
              <a:t>st</a:t>
            </a:r>
            <a:r>
              <a:rPr lang="en-US" dirty="0"/>
              <a:t> century : e-scattering off unstable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2787EBC-4FED-433E-AD13-FC6A0ACBE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43" y="2290183"/>
            <a:ext cx="9546676" cy="33105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6B6DAE-A464-4541-A5BA-2C31E552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56" y="5303804"/>
            <a:ext cx="5229225" cy="3524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ACC5914-5126-449C-81E0-9C8DDCE2D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179" y="1042645"/>
            <a:ext cx="2825768" cy="11923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0FEF4C-AFE9-4298-988E-354DF2370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629" y="1042645"/>
            <a:ext cx="2293667" cy="123154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96C842D-59C3-4507-8981-F121C39E7E86}"/>
              </a:ext>
            </a:extLst>
          </p:cNvPr>
          <p:cNvSpPr txBox="1"/>
          <p:nvPr/>
        </p:nvSpPr>
        <p:spPr>
          <a:xfrm>
            <a:off x="2938116" y="616520"/>
            <a:ext cx="715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Case for a “flagship" experiment on exotic nuclei : “bubble nuclei”</a:t>
            </a:r>
          </a:p>
        </p:txBody>
      </p:sp>
    </p:spTree>
    <p:extLst>
      <p:ext uri="{BB962C8B-B14F-4D97-AF65-F5344CB8AC3E}">
        <p14:creationId xmlns:p14="http://schemas.microsoft.com/office/powerpoint/2010/main" val="246582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Perspectives for the </a:t>
            </a:r>
            <a:r>
              <a:rPr lang="en-US" dirty="0" err="1"/>
              <a:t>XXI</a:t>
            </a:r>
            <a:r>
              <a:rPr lang="en-US" baseline="30000" dirty="0" err="1"/>
              <a:t>st</a:t>
            </a:r>
            <a:r>
              <a:rPr lang="en-US" dirty="0"/>
              <a:t> century : e-scattering off unstable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546CB25-A683-4245-8E80-CEA18ADBD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012" y="2205816"/>
            <a:ext cx="7560840" cy="347538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4DD1C90-1CAF-4E66-8A29-C52E41ACD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179" y="1042645"/>
            <a:ext cx="2825768" cy="11923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9CA46FC-95F1-492D-A915-7D37CE59B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29" y="1042645"/>
            <a:ext cx="2293667" cy="12315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FB6289E-3564-40CA-9E6C-9D383D375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660" y="1073950"/>
            <a:ext cx="2634248" cy="122168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728EA8A-3654-4E6C-BD04-5D4019573BF3}"/>
              </a:ext>
            </a:extLst>
          </p:cNvPr>
          <p:cNvSpPr txBox="1"/>
          <p:nvPr/>
        </p:nvSpPr>
        <p:spPr>
          <a:xfrm>
            <a:off x="2938116" y="616520"/>
            <a:ext cx="715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Case for a “flagship" experiment on exotic nuclei : “bubble nuclei”</a:t>
            </a:r>
          </a:p>
        </p:txBody>
      </p:sp>
    </p:spTree>
    <p:extLst>
      <p:ext uri="{BB962C8B-B14F-4D97-AF65-F5344CB8AC3E}">
        <p14:creationId xmlns:p14="http://schemas.microsoft.com/office/powerpoint/2010/main" val="387205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Perspectives for the </a:t>
            </a:r>
            <a:r>
              <a:rPr lang="en-US" dirty="0" err="1"/>
              <a:t>XXI</a:t>
            </a:r>
            <a:r>
              <a:rPr lang="en-US" baseline="30000" dirty="0" err="1"/>
              <a:t>st</a:t>
            </a:r>
            <a:r>
              <a:rPr lang="en-US" dirty="0"/>
              <a:t> century : e-scattering off unstable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5D5F91-CDB0-43F4-9D26-F545C0A9FFB4}"/>
              </a:ext>
            </a:extLst>
          </p:cNvPr>
          <p:cNvSpPr txBox="1"/>
          <p:nvPr/>
        </p:nvSpPr>
        <p:spPr>
          <a:xfrm>
            <a:off x="777875" y="613712"/>
            <a:ext cx="1058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The long term horizon : (</a:t>
            </a:r>
            <a:r>
              <a:rPr lang="en-US" sz="1800" dirty="0" err="1"/>
              <a:t>e,e’p</a:t>
            </a:r>
            <a:r>
              <a:rPr lang="en-US" sz="1800" dirty="0"/>
              <a:t>) quasi-free scattering : short range correlations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97B79A-B57F-44BE-A9A5-FA9A7FFA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2" y="1157537"/>
            <a:ext cx="2537795" cy="20162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268346-24AC-45B7-9520-4DFC7C88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98" y="1009042"/>
            <a:ext cx="7809125" cy="42529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9510D7-E0C2-4206-91B1-AF1AF119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5" y="4870737"/>
            <a:ext cx="6912767" cy="6794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8E07AE-C002-409E-9E2D-BEED948EA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31" t="13453" r="33716" b="49298"/>
          <a:stretch/>
        </p:blipFill>
        <p:spPr>
          <a:xfrm>
            <a:off x="507490" y="3286561"/>
            <a:ext cx="1800200" cy="1584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F3F323-198D-498E-BDAD-D5806A5F10CF}"/>
              </a:ext>
            </a:extLst>
          </p:cNvPr>
          <p:cNvSpPr/>
          <p:nvPr/>
        </p:nvSpPr>
        <p:spPr>
          <a:xfrm>
            <a:off x="6178475" y="1157537"/>
            <a:ext cx="4424748" cy="223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199635-A3C2-4666-903E-2E97E94C5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811" y="980132"/>
            <a:ext cx="3580251" cy="257330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79F2D00-55E5-4547-B985-885A9C91E306}"/>
              </a:ext>
            </a:extLst>
          </p:cNvPr>
          <p:cNvSpPr txBox="1"/>
          <p:nvPr/>
        </p:nvSpPr>
        <p:spPr>
          <a:xfrm rot="5400000">
            <a:off x="9005488" y="1968582"/>
            <a:ext cx="238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Paschalis</a:t>
            </a:r>
            <a:r>
              <a:rPr lang="fr-FR" sz="1200" dirty="0"/>
              <a:t> et al. PLB 800:135110 (2020)</a:t>
            </a:r>
          </a:p>
        </p:txBody>
      </p:sp>
    </p:spTree>
    <p:extLst>
      <p:ext uri="{BB962C8B-B14F-4D97-AF65-F5344CB8AC3E}">
        <p14:creationId xmlns:p14="http://schemas.microsoft.com/office/powerpoint/2010/main" val="273868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Required luminosities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4D1133-EAA3-4F98-B14F-F58013AE2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75" y="648763"/>
            <a:ext cx="8336573" cy="5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6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implementations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191B02-CFCA-467B-969A-706C79D1219E}"/>
              </a:ext>
            </a:extLst>
          </p:cNvPr>
          <p:cNvSpPr txBox="1"/>
          <p:nvPr/>
        </p:nvSpPr>
        <p:spPr>
          <a:xfrm>
            <a:off x="2290043" y="73768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Two different strategies to address e-RIB scattering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8199A3-2FE2-4E4F-8C3B-C64B5EB81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186" y="1107012"/>
            <a:ext cx="3793091" cy="39210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DB06137-1DC5-4425-BEB1-49582CCF9582}"/>
              </a:ext>
            </a:extLst>
          </p:cNvPr>
          <p:cNvSpPr txBox="1"/>
          <p:nvPr/>
        </p:nvSpPr>
        <p:spPr>
          <a:xfrm>
            <a:off x="393498" y="151757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→ double-ring collider : ELISE project at FAIR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3BF5BA-C81E-4E2C-BE6C-4A085493DFB5}"/>
              </a:ext>
            </a:extLst>
          </p:cNvPr>
          <p:cNvSpPr txBox="1"/>
          <p:nvPr/>
        </p:nvSpPr>
        <p:spPr>
          <a:xfrm>
            <a:off x="393498" y="404005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→ Self-confining fixed target : SCRIT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6F378F-F9EA-4552-BA0F-268E8F079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050" y="2029762"/>
            <a:ext cx="4028136" cy="17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98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implementations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69BCB52-A25D-417C-9F55-92B7847E3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63" y="581472"/>
            <a:ext cx="76708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384DA3-841C-4726-B99E-EC2BA15FE3E6}"/>
              </a:ext>
            </a:extLst>
          </p:cNvPr>
          <p:cNvSpPr/>
          <p:nvPr/>
        </p:nvSpPr>
        <p:spPr>
          <a:xfrm>
            <a:off x="7155737" y="2755152"/>
            <a:ext cx="2181986" cy="830997"/>
          </a:xfrm>
          <a:prstGeom prst="rect">
            <a:avLst/>
          </a:prstGeom>
          <a:ln>
            <a:solidFill>
              <a:srgbClr val="F4640C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taken from : M. </a:t>
            </a:r>
            <a:r>
              <a:rPr lang="en-US" sz="1200" dirty="0" err="1"/>
              <a:t>Wakasugi</a:t>
            </a:r>
            <a:endParaRPr lang="en-US" sz="1200" dirty="0"/>
          </a:p>
          <a:p>
            <a:r>
              <a:rPr lang="en-US" sz="1200" dirty="0"/>
              <a:t>Workshop on e-Ion collision at CEA Saclay </a:t>
            </a:r>
          </a:p>
          <a:p>
            <a:r>
              <a:rPr lang="en-US" sz="1200" dirty="0"/>
              <a:t>(25-27 Apr. 2016)</a:t>
            </a:r>
            <a:endParaRPr lang="fr-FR" sz="1200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7AFDACB4-2917-44B7-B8BE-827C65F4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13" y="2245172"/>
            <a:ext cx="5324916" cy="349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790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implementations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484C113-B9D1-4766-8501-CB989A6A6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/>
          <a:stretch/>
        </p:blipFill>
        <p:spPr bwMode="auto">
          <a:xfrm>
            <a:off x="2146027" y="685902"/>
            <a:ext cx="7704856" cy="487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C44AC8-7E00-42FA-915F-B3992E2960CF}"/>
              </a:ext>
            </a:extLst>
          </p:cNvPr>
          <p:cNvSpPr/>
          <p:nvPr/>
        </p:nvSpPr>
        <p:spPr>
          <a:xfrm>
            <a:off x="132104" y="4713205"/>
            <a:ext cx="1979159" cy="830997"/>
          </a:xfrm>
          <a:prstGeom prst="rect">
            <a:avLst/>
          </a:prstGeom>
          <a:solidFill>
            <a:schemeClr val="bg1"/>
          </a:solidFill>
          <a:ln>
            <a:solidFill>
              <a:srgbClr val="F4640C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taken from : T. </a:t>
            </a:r>
            <a:r>
              <a:rPr lang="en-US" sz="1200" dirty="0" err="1"/>
              <a:t>Tsukuda</a:t>
            </a:r>
            <a:endParaRPr lang="en-US" sz="1200" dirty="0"/>
          </a:p>
          <a:p>
            <a:r>
              <a:rPr lang="en-US" sz="1200" dirty="0"/>
              <a:t>Workshop on e-Ion collision at CEA Saclay </a:t>
            </a:r>
          </a:p>
          <a:p>
            <a:r>
              <a:rPr lang="en-US" sz="1200" dirty="0"/>
              <a:t>(25-27 Apr. 2016)</a:t>
            </a:r>
            <a:endParaRPr lang="fr-FR" sz="12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1CE4046-C86F-484B-AD3B-8A31EDE17809}"/>
              </a:ext>
            </a:extLst>
          </p:cNvPr>
          <p:cNvSpPr/>
          <p:nvPr/>
        </p:nvSpPr>
        <p:spPr>
          <a:xfrm rot="756265">
            <a:off x="4183523" y="3897781"/>
            <a:ext cx="723900" cy="2519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6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electromagnetic probes in nuclear physics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ZoneTexte 18">
            <a:extLst>
              <a:ext uri="{FF2B5EF4-FFF2-40B4-BE49-F238E27FC236}">
                <a16:creationId xmlns:a16="http://schemas.microsoft.com/office/drawing/2014/main" id="{A8AE9E23-D174-49E6-99CF-F3BD8799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85" y="1133156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interaction with the hyperfine field : laser spectroscopy, nuclear orientation</a:t>
            </a:r>
            <a:r>
              <a:rPr lang="en-US" sz="1600" dirty="0">
                <a:sym typeface="Symbol"/>
              </a:rPr>
              <a:t> I</a:t>
            </a:r>
            <a:r>
              <a:rPr lang="en-US" sz="1600" baseline="30000" dirty="0">
                <a:sym typeface="Symbol"/>
              </a:rPr>
              <a:t>()</a:t>
            </a:r>
            <a:r>
              <a:rPr lang="en-US" sz="1600" dirty="0">
                <a:sym typeface="Symbol"/>
              </a:rPr>
              <a:t>,, Q</a:t>
            </a:r>
            <a:r>
              <a:rPr lang="en-US" sz="1600" baseline="-25000" dirty="0">
                <a:sym typeface="Symbol"/>
              </a:rPr>
              <a:t>s</a:t>
            </a:r>
            <a:r>
              <a:rPr lang="en-US" sz="1600" dirty="0">
                <a:sym typeface="Symbol"/>
              </a:rPr>
              <a:t>, &lt;r</a:t>
            </a:r>
            <a:r>
              <a:rPr lang="en-US" sz="1600" baseline="30000" dirty="0">
                <a:sym typeface="Symbol"/>
              </a:rPr>
              <a:t>2</a:t>
            </a:r>
            <a:r>
              <a:rPr lang="en-US" sz="1600" baseline="-25000" dirty="0">
                <a:sym typeface="Symbol"/>
              </a:rPr>
              <a:t>c</a:t>
            </a:r>
            <a:r>
              <a:rPr lang="en-US" sz="1600" dirty="0">
                <a:sym typeface="Symbol"/>
              </a:rPr>
              <a:t>&gt;</a:t>
            </a:r>
            <a:endParaRPr lang="en-US" sz="1600" dirty="0"/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A3A172F2-A6B8-4F58-ACF1-4AFD3858C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741995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ion manipulation with </a:t>
            </a:r>
            <a:r>
              <a:rPr lang="en-US" sz="1600" dirty="0" err="1"/>
              <a:t>em</a:t>
            </a:r>
            <a:r>
              <a:rPr lang="en-US" sz="1600" dirty="0"/>
              <a:t> fields: mass measurements</a:t>
            </a:r>
          </a:p>
        </p:txBody>
      </p:sp>
      <p:sp>
        <p:nvSpPr>
          <p:cNvPr id="11" name="ZoneTexte 18">
            <a:extLst>
              <a:ext uri="{FF2B5EF4-FFF2-40B4-BE49-F238E27FC236}">
                <a16:creationId xmlns:a16="http://schemas.microsoft.com/office/drawing/2014/main" id="{83276301-9D96-47E6-834D-F080B7AB5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1458036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-spectroscopy : lifetimes, B(E), B(M) </a:t>
            </a:r>
            <a:endParaRPr lang="en-US" sz="1600" dirty="0"/>
          </a:p>
        </p:txBody>
      </p:sp>
      <p:sp>
        <p:nvSpPr>
          <p:cNvPr id="12" name="ZoneTexte 18">
            <a:extLst>
              <a:ext uri="{FF2B5EF4-FFF2-40B4-BE49-F238E27FC236}">
                <a16:creationId xmlns:a16="http://schemas.microsoft.com/office/drawing/2014/main" id="{45C4BA85-6D49-4CB0-8AD7-540D4D76A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979" y="1820565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e- scattering</a:t>
            </a:r>
            <a:endParaRPr lang="en-US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639009-71D5-4768-BF2D-D0E6CF70976E}"/>
              </a:ext>
            </a:extLst>
          </p:cNvPr>
          <p:cNvSpPr txBox="1"/>
          <p:nvPr/>
        </p:nvSpPr>
        <p:spPr>
          <a:xfrm>
            <a:off x="129803" y="5324837"/>
            <a:ext cx="411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Ex. Double penning trap </a:t>
            </a:r>
            <a:r>
              <a:rPr lang="en-US" sz="1200" dirty="0" err="1"/>
              <a:t>MLLTrap</a:t>
            </a:r>
            <a:r>
              <a:rPr lang="en-US" sz="1200" dirty="0"/>
              <a:t> at ALTO, Orsay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1A67CC-EF67-49EE-B809-0DDEB6AE0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10" y="3229774"/>
            <a:ext cx="3636101" cy="2066249"/>
          </a:xfrm>
          <a:prstGeom prst="rect">
            <a:avLst/>
          </a:prstGeom>
        </p:spPr>
      </p:pic>
      <p:cxnSp>
        <p:nvCxnSpPr>
          <p:cNvPr id="5" name="Connecteur : en arc 4">
            <a:extLst>
              <a:ext uri="{FF2B5EF4-FFF2-40B4-BE49-F238E27FC236}">
                <a16:creationId xmlns:a16="http://schemas.microsoft.com/office/drawing/2014/main" id="{8846CE92-45B8-4BB0-9EC8-41F89F46D151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768399" y="911272"/>
            <a:ext cx="1161604" cy="2318502"/>
          </a:xfrm>
          <a:prstGeom prst="curvedConnector2">
            <a:avLst/>
          </a:prstGeom>
          <a:ln w="38100">
            <a:solidFill>
              <a:srgbClr val="F3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B636D95F-10E9-4196-A269-D3C86E891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056" y="1664276"/>
            <a:ext cx="3300330" cy="336339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FDF1790-56FB-479F-81C2-4669870A9B78}"/>
              </a:ext>
            </a:extLst>
          </p:cNvPr>
          <p:cNvSpPr txBox="1"/>
          <p:nvPr/>
        </p:nvSpPr>
        <p:spPr>
          <a:xfrm>
            <a:off x="7690643" y="5005298"/>
            <a:ext cx="3530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Ex. AGATA at ALTO, Caen, France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3A8578B-4A9C-45E9-BEFD-271D0EBD3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101" y="2717957"/>
            <a:ext cx="2927027" cy="1933250"/>
          </a:xfrm>
          <a:prstGeom prst="rect">
            <a:avLst/>
          </a:prstGeom>
        </p:spPr>
      </p:pic>
      <p:cxnSp>
        <p:nvCxnSpPr>
          <p:cNvPr id="31" name="Connecteur : en arc 30">
            <a:extLst>
              <a:ext uri="{FF2B5EF4-FFF2-40B4-BE49-F238E27FC236}">
                <a16:creationId xmlns:a16="http://schemas.microsoft.com/office/drawing/2014/main" id="{F61DAEF0-C304-415D-A95A-19EB3B41C437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H="1" flipV="1">
            <a:off x="1928885" y="1302432"/>
            <a:ext cx="2214738" cy="1764381"/>
          </a:xfrm>
          <a:prstGeom prst="curvedConnector3">
            <a:avLst>
              <a:gd name="adj1" fmla="val -10322"/>
            </a:avLst>
          </a:prstGeom>
          <a:ln w="38100">
            <a:solidFill>
              <a:srgbClr val="F3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rc 39">
            <a:extLst>
              <a:ext uri="{FF2B5EF4-FFF2-40B4-BE49-F238E27FC236}">
                <a16:creationId xmlns:a16="http://schemas.microsoft.com/office/drawing/2014/main" id="{8149AB96-0FE3-4811-B265-38EF511B2BBF}"/>
              </a:ext>
            </a:extLst>
          </p:cNvPr>
          <p:cNvCxnSpPr>
            <a:cxnSpLocks/>
          </p:cNvCxnSpPr>
          <p:nvPr/>
        </p:nvCxnSpPr>
        <p:spPr>
          <a:xfrm>
            <a:off x="5813093" y="1627313"/>
            <a:ext cx="1528788" cy="970383"/>
          </a:xfrm>
          <a:prstGeom prst="curvedConnector3">
            <a:avLst>
              <a:gd name="adj1" fmla="val 50000"/>
            </a:avLst>
          </a:prstGeom>
          <a:ln w="38100">
            <a:solidFill>
              <a:srgbClr val="F3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BD73B99A-C483-417C-84C0-291E1FA238E0}"/>
              </a:ext>
            </a:extLst>
          </p:cNvPr>
          <p:cNvSpPr txBox="1"/>
          <p:nvPr/>
        </p:nvSpPr>
        <p:spPr>
          <a:xfrm>
            <a:off x="2002012" y="2180003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Precision physics, the probe is perfectly known</a:t>
            </a:r>
          </a:p>
        </p:txBody>
      </p:sp>
    </p:spTree>
    <p:extLst>
      <p:ext uri="{BB962C8B-B14F-4D97-AF65-F5344CB8AC3E}">
        <p14:creationId xmlns:p14="http://schemas.microsoft.com/office/powerpoint/2010/main" val="1525600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implementations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973B7DF3-6FBF-4ED8-A5F5-6C3ABF03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" y="1557338"/>
            <a:ext cx="711835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B74F73-79BB-443A-8550-4E5588279FB7}"/>
              </a:ext>
            </a:extLst>
          </p:cNvPr>
          <p:cNvSpPr/>
          <p:nvPr/>
        </p:nvSpPr>
        <p:spPr>
          <a:xfrm>
            <a:off x="7200599" y="4271253"/>
            <a:ext cx="3470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adapted from : M. </a:t>
            </a:r>
            <a:r>
              <a:rPr lang="en-US" sz="1200" dirty="0" err="1"/>
              <a:t>Wakasugi</a:t>
            </a:r>
            <a:endParaRPr lang="en-US" sz="1200" dirty="0"/>
          </a:p>
          <a:p>
            <a:r>
              <a:rPr lang="en-US" sz="1200" dirty="0"/>
              <a:t>Workshop on e-Ion collision at CEA Saclay </a:t>
            </a:r>
          </a:p>
          <a:p>
            <a:r>
              <a:rPr lang="en-US" sz="1200" dirty="0"/>
              <a:t>(25-27 Apr. 2016)</a:t>
            </a:r>
            <a:endParaRPr lang="fr-FR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A91B3-F5AB-495D-BA79-C7CC1263642C}"/>
              </a:ext>
            </a:extLst>
          </p:cNvPr>
          <p:cNvSpPr/>
          <p:nvPr/>
        </p:nvSpPr>
        <p:spPr>
          <a:xfrm>
            <a:off x="3082131" y="1557338"/>
            <a:ext cx="2705100" cy="1472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6A110E7-AB96-4DE7-97F9-35D9FCA1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736008"/>
            <a:ext cx="5930900" cy="222542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8AC520C-B4B0-4231-AFED-2BC3A39A7453}"/>
              </a:ext>
            </a:extLst>
          </p:cNvPr>
          <p:cNvCxnSpPr>
            <a:cxnSpLocks/>
          </p:cNvCxnSpPr>
          <p:nvPr/>
        </p:nvCxnSpPr>
        <p:spPr>
          <a:xfrm flipV="1">
            <a:off x="3332045" y="736008"/>
            <a:ext cx="1408230" cy="254593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DBCD628-0287-48A9-9D1B-C0CAB16D0B21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5324475" y="2961436"/>
            <a:ext cx="2381250" cy="43899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69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implementations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DE16405-5CD3-48D8-A1DD-7A9851936215}"/>
              </a:ext>
            </a:extLst>
          </p:cNvPr>
          <p:cNvSpPr/>
          <p:nvPr/>
        </p:nvSpPr>
        <p:spPr>
          <a:xfrm>
            <a:off x="4514850" y="5076826"/>
            <a:ext cx="219075" cy="20954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00FE02C-FCFA-4FF7-BC2D-08953F0B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574850"/>
            <a:ext cx="6667500" cy="413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FEA3516-A57D-47BE-A8A8-B497F4E0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9" y="369332"/>
            <a:ext cx="3640460" cy="3357561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FD59C3A-1FA9-4DF9-990B-4122D1656735}"/>
              </a:ext>
            </a:extLst>
          </p:cNvPr>
          <p:cNvSpPr txBox="1"/>
          <p:nvPr/>
        </p:nvSpPr>
        <p:spPr>
          <a:xfrm>
            <a:off x="3967163" y="1333250"/>
            <a:ext cx="2062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Front drift chamber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2950864-6045-4C85-97C6-B6E83A5CE7D9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1930003" y="1487139"/>
            <a:ext cx="2037160" cy="1016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7223A15-8E13-458B-BDED-CDFB68942B1A}"/>
              </a:ext>
            </a:extLst>
          </p:cNvPr>
          <p:cNvSpPr txBox="1"/>
          <p:nvPr/>
        </p:nvSpPr>
        <p:spPr>
          <a:xfrm>
            <a:off x="3967163" y="655229"/>
            <a:ext cx="2062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Rear drift chamber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2623BEC-EF90-4F60-AFDF-D540DEBEA273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2343151" y="793729"/>
            <a:ext cx="1624012" cy="153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7BD44274-3C3E-4401-AC56-197AED3FFA00}"/>
              </a:ext>
            </a:extLst>
          </p:cNvPr>
          <p:cNvSpPr txBox="1"/>
          <p:nvPr/>
        </p:nvSpPr>
        <p:spPr>
          <a:xfrm>
            <a:off x="3878586" y="1047566"/>
            <a:ext cx="246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Dipole : 0.4 T for 150 MeV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3937146-CAF2-489A-84AD-D5BAB17DB53E}"/>
              </a:ext>
            </a:extLst>
          </p:cNvPr>
          <p:cNvCxnSpPr>
            <a:stCxn id="24" idx="1"/>
          </p:cNvCxnSpPr>
          <p:nvPr/>
        </p:nvCxnSpPr>
        <p:spPr>
          <a:xfrm flipH="1">
            <a:off x="2654624" y="1201455"/>
            <a:ext cx="1223962" cy="360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04ABF85-E893-4F0E-A8C3-66C08626D8D1}"/>
              </a:ext>
            </a:extLst>
          </p:cNvPr>
          <p:cNvSpPr/>
          <p:nvPr/>
        </p:nvSpPr>
        <p:spPr>
          <a:xfrm>
            <a:off x="71439" y="3824289"/>
            <a:ext cx="2866677" cy="53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T </a:t>
            </a:r>
            <a:r>
              <a:rPr lang="fr-FR" sz="1400" dirty="0" err="1"/>
              <a:t>Ohnishi</a:t>
            </a:r>
            <a:r>
              <a:rPr lang="fr-FR" sz="1400" dirty="0"/>
              <a:t> et al </a:t>
            </a:r>
          </a:p>
          <a:p>
            <a:r>
              <a:rPr lang="fr-FR" sz="1400" dirty="0"/>
              <a:t>Phys. Scr. T166 (2015) 014071</a:t>
            </a:r>
          </a:p>
        </p:txBody>
      </p:sp>
    </p:spTree>
    <p:extLst>
      <p:ext uri="{BB962C8B-B14F-4D97-AF65-F5344CB8AC3E}">
        <p14:creationId xmlns:p14="http://schemas.microsoft.com/office/powerpoint/2010/main" val="1048767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implementations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5D97B54-2654-405D-8DA6-5FE74612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99" y="97071"/>
            <a:ext cx="3940176" cy="16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6F6DA43-BA4E-4062-B5A7-E07D38CD2A34}"/>
                  </a:ext>
                </a:extLst>
              </p:cNvPr>
              <p:cNvSpPr txBox="1"/>
              <p:nvPr/>
            </p:nvSpPr>
            <p:spPr>
              <a:xfrm>
                <a:off x="201813" y="1010028"/>
                <a:ext cx="6395392" cy="1051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Chancé et al (CEA Saclay) ETIC project within GANIL-2025 (2015) – </a:t>
                </a:r>
              </a:p>
              <a:p>
                <a:r>
                  <a:rPr lang="en-US" sz="1200" dirty="0">
                    <a:sym typeface="Symbol"/>
                  </a:rPr>
                  <a:t>calculations within ERL hypothesis </a:t>
                </a:r>
                <a:r>
                  <a:rPr lang="en-US" sz="1200" b="1" dirty="0">
                    <a:sym typeface="Symbol"/>
                  </a:rPr>
                  <a:t>: </a:t>
                </a:r>
              </a:p>
              <a:p>
                <a:r>
                  <a:rPr lang="en-US" sz="1400" b="1" dirty="0" err="1">
                    <a:sym typeface="Symbol"/>
                  </a:rPr>
                  <a:t>I</a:t>
                </a:r>
                <a:r>
                  <a:rPr lang="en-US" sz="1400" b="1" baseline="-25000" dirty="0" err="1">
                    <a:sym typeface="Symbol"/>
                  </a:rPr>
                  <a:t>e</a:t>
                </a:r>
                <a:r>
                  <a:rPr lang="en-US" sz="1400" b="1" dirty="0">
                    <a:sym typeface="Symbol"/>
                  </a:rPr>
                  <a:t>=200 mA N</a:t>
                </a:r>
                <a:r>
                  <a:rPr lang="en-US" sz="1400" b="1" baseline="-25000" dirty="0">
                    <a:sym typeface="Symbol"/>
                  </a:rPr>
                  <a:t>A</a:t>
                </a:r>
                <a:r>
                  <a:rPr lang="en-US" sz="1400" b="1" dirty="0">
                    <a:sym typeface="Symbol"/>
                  </a:rPr>
                  <a:t>=10</a:t>
                </a:r>
                <a:r>
                  <a:rPr lang="en-US" sz="1400" b="1" baseline="30000" dirty="0">
                    <a:sym typeface="Symbol"/>
                  </a:rPr>
                  <a:t>6</a:t>
                </a:r>
                <a:r>
                  <a:rPr lang="en-US" sz="1400" b="1" dirty="0">
                    <a:sym typeface="Symbol"/>
                  </a:rPr>
                  <a:t> trapped ions: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/>
                        <a:ea typeface="Cambria Math"/>
                        <a:sym typeface="Symbol"/>
                      </a:rPr>
                      <m:t>𝓛</m:t>
                    </m:r>
                    <m:r>
                      <a:rPr lang="en-US" sz="1400" b="1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400" b="1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fr-FR" sz="1400" b="1" i="1">
                            <a:latin typeface="Cambria Math"/>
                            <a:ea typeface="Cambria Math"/>
                            <a:sym typeface="Symbol"/>
                          </a:rPr>
                          <m:t>𝟏𝟎</m:t>
                        </m:r>
                      </m:e>
                      <m:sup>
                        <m:r>
                          <a:rPr lang="fr-FR" sz="1400" b="1" i="1">
                            <a:latin typeface="Cambria Math"/>
                            <a:ea typeface="Cambria Math"/>
                            <a:sym typeface="Symbol"/>
                          </a:rPr>
                          <m:t>𝟐</m:t>
                        </m:r>
                        <m:r>
                          <a:rPr lang="fr-FR" sz="1400" b="1" i="1" smtClean="0">
                            <a:latin typeface="Cambria Math"/>
                            <a:ea typeface="Cambria Math"/>
                            <a:sym typeface="Symbol"/>
                          </a:rPr>
                          <m:t>𝟗</m:t>
                        </m:r>
                        <m:r>
                          <a:rPr lang="fr-FR" sz="1400" b="1" i="1">
                            <a:latin typeface="Cambria Math"/>
                            <a:ea typeface="Cambria Math"/>
                            <a:sym typeface="Symbol"/>
                          </a:rPr>
                          <m:t> </m:t>
                        </m:r>
                      </m:sup>
                    </m:sSup>
                    <m:r>
                      <a:rPr lang="fr-FR" sz="1400" b="1" i="1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1400" b="1" dirty="0">
                    <a:sym typeface="Symbol"/>
                  </a:rPr>
                  <a:t>should be achieved</a:t>
                </a:r>
              </a:p>
              <a:p>
                <a:r>
                  <a:rPr lang="en-US" sz="1200" dirty="0">
                    <a:sym typeface="Symbol"/>
                  </a:rPr>
                  <a:t>based on </a:t>
                </a:r>
              </a:p>
              <a:p>
                <a:r>
                  <a:rPr lang="en-US" sz="1200" dirty="0">
                    <a:sym typeface="Symbol"/>
                  </a:rPr>
                  <a:t>[</a:t>
                </a:r>
                <a:r>
                  <a:rPr lang="en-US" sz="1200" dirty="0"/>
                  <a:t>A.N. </a:t>
                </a:r>
                <a:r>
                  <a:rPr lang="en-US" sz="1200" dirty="0" err="1"/>
                  <a:t>Antonov</a:t>
                </a:r>
                <a:r>
                  <a:rPr lang="en-US" sz="1200" dirty="0"/>
                  <a:t> et al., </a:t>
                </a:r>
                <a:r>
                  <a:rPr lang="en-US" sz="1200" dirty="0" err="1"/>
                  <a:t>Nucl</a:t>
                </a:r>
                <a:r>
                  <a:rPr lang="en-US" sz="1200" dirty="0"/>
                  <a:t>. Instr. and Meth. A </a:t>
                </a:r>
                <a:r>
                  <a:rPr lang="en-US" sz="1200" b="1" dirty="0"/>
                  <a:t>637 </a:t>
                </a:r>
                <a:r>
                  <a:rPr lang="en-US" sz="1200" dirty="0"/>
                  <a:t>60 (2011)] ELISE project GSI</a:t>
                </a:r>
                <a:endParaRPr lang="en-US" sz="1200" baseline="300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6F6DA43-BA4E-4062-B5A7-E07D38CD2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13" y="1010028"/>
                <a:ext cx="6395392" cy="1051250"/>
              </a:xfrm>
              <a:prstGeom prst="rect">
                <a:avLst/>
              </a:prstGeom>
              <a:blipFill>
                <a:blip r:embed="rId3"/>
                <a:stretch>
                  <a:fillRect l="-286" t="-1163" b="-348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0C3087E-E15C-453C-A9CF-A63BE588E17B}"/>
                  </a:ext>
                </a:extLst>
              </p:cNvPr>
              <p:cNvSpPr txBox="1"/>
              <p:nvPr/>
            </p:nvSpPr>
            <p:spPr>
              <a:xfrm>
                <a:off x="237690" y="2145903"/>
                <a:ext cx="8893113" cy="30777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PERLE@Orsay : 20 mA </a:t>
                </a:r>
                <a:r>
                  <a:rPr lang="en-US" sz="1400" dirty="0">
                    <a:sym typeface="Symbol"/>
                  </a:rPr>
                  <a:t>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ℒ</m:t>
                    </m:r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2</m:t>
                        </m:r>
                        <m:r>
                          <a:rPr lang="fr-FR" sz="1400" b="0" i="1" smtClean="0">
                            <a:latin typeface="Cambria Math"/>
                            <a:ea typeface="Cambria Math"/>
                            <a:sym typeface="Symbol"/>
                          </a:rPr>
                          <m:t>8</m:t>
                        </m:r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 </m:t>
                        </m:r>
                      </m:sup>
                    </m:sSup>
                    <m:r>
                      <a:rPr lang="fr-FR" sz="1400" i="1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1400" dirty="0">
                    <a:sym typeface="Symbol"/>
                  </a:rPr>
                  <a:t>is </a:t>
                </a:r>
                <a:r>
                  <a:rPr lang="en-US" sz="1400" i="1" dirty="0">
                    <a:sym typeface="Symbol"/>
                  </a:rPr>
                  <a:t>probably</a:t>
                </a:r>
                <a:r>
                  <a:rPr lang="en-US" sz="1400" dirty="0">
                    <a:sym typeface="Symbol"/>
                  </a:rPr>
                  <a:t> achievable for a </a:t>
                </a:r>
                <a:r>
                  <a:rPr lang="en-US" sz="1400" b="1" dirty="0"/>
                  <a:t>10</a:t>
                </a:r>
                <a:r>
                  <a:rPr lang="en-US" sz="1400" b="1" baseline="30000" dirty="0"/>
                  <a:t>6</a:t>
                </a:r>
                <a:r>
                  <a:rPr lang="en-US" sz="1400" b="1" dirty="0"/>
                  <a:t> </a:t>
                </a:r>
                <a:r>
                  <a:rPr lang="en-US" sz="1400" dirty="0">
                    <a:sym typeface="Symbol"/>
                  </a:rPr>
                  <a:t>trapped RI population </a:t>
                </a:r>
                <a:r>
                  <a:rPr lang="en-US" sz="1400" b="1" dirty="0">
                    <a:sym typeface="Symbol"/>
                  </a:rPr>
                  <a:t>on the principle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0C3087E-E15C-453C-A9CF-A63BE588E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90" y="2145903"/>
                <a:ext cx="8893113" cy="307777"/>
              </a:xfrm>
              <a:prstGeom prst="rect">
                <a:avLst/>
              </a:prstGeom>
              <a:blipFill>
                <a:blip r:embed="rId4"/>
                <a:stretch>
                  <a:fillRect l="-206" t="-5882" b="-1960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46036730-7969-468F-BD05-CF016A268003}"/>
              </a:ext>
            </a:extLst>
          </p:cNvPr>
          <p:cNvSpPr/>
          <p:nvPr/>
        </p:nvSpPr>
        <p:spPr>
          <a:xfrm>
            <a:off x="237690" y="2141687"/>
            <a:ext cx="8792009" cy="3077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24F474-3E8A-49B8-A5B0-0B3FBB08B265}"/>
              </a:ext>
            </a:extLst>
          </p:cNvPr>
          <p:cNvSpPr txBox="1"/>
          <p:nvPr/>
        </p:nvSpPr>
        <p:spPr>
          <a:xfrm>
            <a:off x="201812" y="2529873"/>
            <a:ext cx="1044115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but the dynamical e-beam-RI coupling should be investigated : first time with a ERL time structure</a:t>
            </a:r>
          </a:p>
          <a:p>
            <a:r>
              <a:rPr lang="en-US" sz="1200" dirty="0"/>
              <a:t>e-beam instabilities ? impact on ERL operation ? </a:t>
            </a:r>
            <a:endParaRPr lang="en-US" sz="1200" dirty="0">
              <a:sym typeface="Symbol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3E388D4A-5F0B-416F-AD2D-527B889B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46" y="2760481"/>
            <a:ext cx="6867525" cy="336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151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implementations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11" name="PERLE is a high current, multi-turn ERL facility, designed to study and validate main principles of the Large Hadron Electron Collider (LHeC).…">
            <a:extLst>
              <a:ext uri="{FF2B5EF4-FFF2-40B4-BE49-F238E27FC236}">
                <a16:creationId xmlns:a16="http://schemas.microsoft.com/office/drawing/2014/main" id="{AD59C9B5-0294-49D6-B45C-9319956D6A30}"/>
              </a:ext>
            </a:extLst>
          </p:cNvPr>
          <p:cNvSpPr txBox="1"/>
          <p:nvPr/>
        </p:nvSpPr>
        <p:spPr>
          <a:xfrm>
            <a:off x="2074019" y="653480"/>
            <a:ext cx="8214360" cy="1801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150000"/>
              </a:lnSpc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PERLE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200" dirty="0">
                <a:latin typeface="Arial"/>
                <a:ea typeface="Arial"/>
                <a:cs typeface="Arial"/>
                <a:sym typeface="Arial"/>
              </a:rPr>
              <a:t>is a high current, multi-turn ERL facility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(900 MeV)</a:t>
            </a:r>
            <a:r>
              <a:rPr sz="1200" dirty="0">
                <a:latin typeface="Arial"/>
                <a:ea typeface="Arial"/>
                <a:cs typeface="Arial"/>
                <a:sym typeface="Arial"/>
              </a:rPr>
              <a:t>, </a:t>
            </a:r>
            <a:endParaRPr lang="fr-FR" sz="1200" dirty="0"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designed to study and validate main principles of the Large Hadron Electron Collider (</a:t>
            </a:r>
            <a:r>
              <a:rPr sz="1200" dirty="0" err="1">
                <a:latin typeface="Arial"/>
                <a:ea typeface="Arial"/>
                <a:cs typeface="Arial"/>
                <a:sym typeface="Arial"/>
              </a:rPr>
              <a:t>LHeC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: 60 GeV</a:t>
            </a:r>
            <a:r>
              <a:rPr sz="1200" dirty="0">
                <a:latin typeface="Arial"/>
                <a:ea typeface="Arial"/>
                <a:cs typeface="Arial"/>
                <a:sym typeface="Arial"/>
              </a:rPr>
              <a:t>)</a:t>
            </a:r>
            <a:endParaRPr lang="fr-FR" sz="1200" dirty="0"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LHeC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would use a 3-pass energy recovery, recirculating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linac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with 20 GeV per pass and a current of about 10 mA; the RF frequency would be 802 MHz</a:t>
            </a:r>
            <a:r>
              <a:rPr sz="1200" dirty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The Orsay realization of PERLE (</a:t>
            </a:r>
            <a:r>
              <a:rPr lang="fr-FR" sz="1200" dirty="0">
                <a:latin typeface="Arial"/>
                <a:ea typeface="Arial"/>
                <a:cs typeface="Arial"/>
                <a:sym typeface="Arial"/>
              </a:rPr>
              <a:t>c</a:t>
            </a:r>
            <a:r>
              <a:rPr sz="1200" dirty="0" err="1">
                <a:latin typeface="Arial"/>
                <a:ea typeface="Arial"/>
                <a:cs typeface="Arial"/>
                <a:sym typeface="Arial"/>
              </a:rPr>
              <a:t>alled</a:t>
            </a:r>
            <a:r>
              <a:rPr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200" b="1" dirty="0" err="1">
                <a:latin typeface="Arial"/>
                <a:ea typeface="Arial"/>
                <a:cs typeface="Arial"/>
                <a:sym typeface="Arial"/>
              </a:rPr>
              <a:t>PERLE@Orsay</a:t>
            </a:r>
            <a:r>
              <a:rPr sz="1200" dirty="0">
                <a:latin typeface="Arial"/>
                <a:ea typeface="Arial"/>
                <a:cs typeface="Arial"/>
                <a:sym typeface="Arial"/>
              </a:rPr>
              <a:t>) is a smaller version (</a:t>
            </a:r>
            <a:r>
              <a:rPr lang="en-US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00 MeV</a:t>
            </a:r>
            <a:r>
              <a:rPr sz="1200" dirty="0">
                <a:latin typeface="Arial"/>
                <a:ea typeface="Arial"/>
                <a:cs typeface="Arial"/>
                <a:sym typeface="Arial"/>
              </a:rPr>
              <a:t>) </a:t>
            </a:r>
            <a:endParaRPr lang="fr-FR" sz="1200" dirty="0"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with the same design challenges and the same beam parameters: </a:t>
            </a:r>
            <a:r>
              <a:rPr sz="1400" dirty="0"/>
              <a:t>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1E076EE-0BE8-445E-B6DB-0696F8102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662095"/>
              </p:ext>
            </p:extLst>
          </p:nvPr>
        </p:nvGraphicFramePr>
        <p:xfrm>
          <a:off x="201812" y="2583144"/>
          <a:ext cx="5079380" cy="3031193"/>
        </p:xfrm>
        <a:graphic>
          <a:graphicData uri="http://schemas.openxmlformats.org/drawingml/2006/table">
            <a:tbl>
              <a:tblPr firstRow="1" firstCol="1" bandRow="1"/>
              <a:tblGrid>
                <a:gridCol w="2509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9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4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6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6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400" b="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400" b="0" baseline="-25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9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5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2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AF26DF94-DC9B-4153-BB56-12849090FD31}"/>
              </a:ext>
            </a:extLst>
          </p:cNvPr>
          <p:cNvSpPr txBox="1">
            <a:spLocks/>
          </p:cNvSpPr>
          <p:nvPr/>
        </p:nvSpPr>
        <p:spPr>
          <a:xfrm>
            <a:off x="5386387" y="3370466"/>
            <a:ext cx="4536504" cy="63182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Courtesy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W. Kaabi (LAL Orsay)</a:t>
            </a:r>
          </a:p>
          <a:p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30C1D62-0358-4A17-B557-C15B4AD4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514" y="1773248"/>
            <a:ext cx="1885950" cy="11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368" y="416835"/>
            <a:ext cx="7560840" cy="479765"/>
          </a:xfrm>
        </p:spPr>
        <p:txBody>
          <a:bodyPr>
            <a:normAutofit fontScale="90000"/>
          </a:bodyPr>
          <a:lstStyle/>
          <a:p>
            <a:r>
              <a:rPr lang="en-US" dirty="0">
                <a:sym typeface="Symbol"/>
              </a:rPr>
              <a:t>The </a:t>
            </a:r>
            <a:r>
              <a:rPr lang="en-US" dirty="0" err="1">
                <a:sym typeface="Symbol"/>
              </a:rPr>
              <a:t>PERLE@Orsay</a:t>
            </a:r>
            <a:r>
              <a:rPr lang="en-US" dirty="0">
                <a:sym typeface="Symbol"/>
              </a:rPr>
              <a:t> configuration</a:t>
            </a:r>
            <a:br>
              <a:rPr lang="en-US" dirty="0"/>
            </a:b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4139" y="5584222"/>
            <a:ext cx="4896544" cy="322263"/>
          </a:xfrm>
        </p:spPr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grpSp>
        <p:nvGrpSpPr>
          <p:cNvPr id="9" name="Grouper 88">
            <a:extLst>
              <a:ext uri="{FF2B5EF4-FFF2-40B4-BE49-F238E27FC236}">
                <a16:creationId xmlns:a16="http://schemas.microsoft.com/office/drawing/2014/main" id="{B9A2530F-519A-4F7C-A7AB-AF45ED054B11}"/>
              </a:ext>
            </a:extLst>
          </p:cNvPr>
          <p:cNvGrpSpPr/>
          <p:nvPr/>
        </p:nvGrpSpPr>
        <p:grpSpPr>
          <a:xfrm>
            <a:off x="2002009" y="620856"/>
            <a:ext cx="8032175" cy="5313402"/>
            <a:chOff x="184724" y="122198"/>
            <a:chExt cx="8032175" cy="5313402"/>
          </a:xfrm>
        </p:grpSpPr>
        <p:grpSp>
          <p:nvGrpSpPr>
            <p:cNvPr id="10" name="Grouper 83">
              <a:extLst>
                <a:ext uri="{FF2B5EF4-FFF2-40B4-BE49-F238E27FC236}">
                  <a16:creationId xmlns:a16="http://schemas.microsoft.com/office/drawing/2014/main" id="{B44FC58E-F418-4455-B646-68DF66FE0B05}"/>
                </a:ext>
              </a:extLst>
            </p:cNvPr>
            <p:cNvGrpSpPr/>
            <p:nvPr/>
          </p:nvGrpSpPr>
          <p:grpSpPr>
            <a:xfrm>
              <a:off x="184724" y="122198"/>
              <a:ext cx="8032175" cy="5313402"/>
              <a:chOff x="184724" y="122198"/>
              <a:chExt cx="8032175" cy="5313402"/>
            </a:xfrm>
          </p:grpSpPr>
          <p:pic>
            <p:nvPicPr>
              <p:cNvPr id="17" name="Picture 1" descr="Picture 1">
                <a:extLst>
                  <a:ext uri="{FF2B5EF4-FFF2-40B4-BE49-F238E27FC236}">
                    <a16:creationId xmlns:a16="http://schemas.microsoft.com/office/drawing/2014/main" id="{4123C477-69E0-4D79-B00A-75CFE1937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84724" y="122198"/>
                <a:ext cx="8032175" cy="5313402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8DC40F93-0E37-455E-A302-FF756493D520}"/>
                  </a:ext>
                </a:extLst>
              </p:cNvPr>
              <p:cNvSpPr txBox="1"/>
              <p:nvPr/>
            </p:nvSpPr>
            <p:spPr>
              <a:xfrm>
                <a:off x="664002" y="4558056"/>
                <a:ext cx="1179296" cy="314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t>D</a:t>
                </a:r>
                <a:r>
                  <a:rPr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t>l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C9941541-5B0A-483A-8DB2-0FDC01CCA946}"/>
                  </a:ext>
                </a:extLst>
              </p:cNvPr>
              <p:cNvSpPr txBox="1"/>
              <p:nvPr/>
            </p:nvSpPr>
            <p:spPr>
              <a:xfrm>
                <a:off x="1675436" y="2640567"/>
                <a:ext cx="700327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dirty="0"/>
                  <a:t>7</a:t>
                </a:r>
                <a:r>
                  <a:rPr dirty="0">
                    <a:solidFill>
                      <a:srgbClr val="C00000"/>
                    </a:solidFill>
                  </a:rPr>
                  <a:t> </a:t>
                </a:r>
                <a:r>
                  <a:rPr dirty="0"/>
                  <a:t>MeV</a:t>
                </a:r>
              </a:p>
            </p:txBody>
          </p:sp>
          <p:sp>
            <p:nvSpPr>
              <p:cNvPr id="20" name="TextBox 13">
                <a:extLst>
                  <a:ext uri="{FF2B5EF4-FFF2-40B4-BE49-F238E27FC236}">
                    <a16:creationId xmlns:a16="http://schemas.microsoft.com/office/drawing/2014/main" id="{F580C82B-4A1D-4F97-AE36-312BAD74CEFE}"/>
                  </a:ext>
                </a:extLst>
              </p:cNvPr>
              <p:cNvSpPr txBox="1"/>
              <p:nvPr/>
            </p:nvSpPr>
            <p:spPr>
              <a:xfrm rot="20272894">
                <a:off x="5008213" y="3606286"/>
                <a:ext cx="1275583" cy="298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dirty="0"/>
                  <a:t>D</a:t>
                </a:r>
                <a:r>
                  <a:rPr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lang="en-US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71ECBF6B-229F-4AED-842B-5FA7CDFD51E1}"/>
                  </a:ext>
                </a:extLst>
              </p:cNvPr>
              <p:cNvSpPr txBox="1"/>
              <p:nvPr/>
            </p:nvSpPr>
            <p:spPr>
              <a:xfrm>
                <a:off x="3988164" y="3851702"/>
                <a:ext cx="679335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dirty="0"/>
                  <a:t>7</a:t>
                </a:r>
                <a:r>
                  <a:rPr dirty="0"/>
                  <a:t> MeV </a:t>
                </a:r>
              </a:p>
            </p:txBody>
          </p:sp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id="{572220A1-E6AA-40BA-AC7B-45BFF0C98B88}"/>
                  </a:ext>
                </a:extLst>
              </p:cNvPr>
              <p:cNvSpPr txBox="1"/>
              <p:nvPr/>
            </p:nvSpPr>
            <p:spPr>
              <a:xfrm>
                <a:off x="7169208" y="1022373"/>
                <a:ext cx="992288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1 : 3 : 5</a:t>
                </a:r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D773CBAB-29D1-402A-B012-290D8872295D}"/>
                  </a:ext>
                </a:extLst>
              </p:cNvPr>
              <p:cNvSpPr txBox="1"/>
              <p:nvPr/>
            </p:nvSpPr>
            <p:spPr>
              <a:xfrm>
                <a:off x="536151" y="3777350"/>
                <a:ext cx="89878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2 : 4 : 6</a:t>
                </a:r>
              </a:p>
            </p:txBody>
          </p:sp>
          <p:sp>
            <p:nvSpPr>
              <p:cNvPr id="24" name="Straight Arrow Connector 16">
                <a:extLst>
                  <a:ext uri="{FF2B5EF4-FFF2-40B4-BE49-F238E27FC236}">
                    <a16:creationId xmlns:a16="http://schemas.microsoft.com/office/drawing/2014/main" id="{3239154E-B15C-4099-855A-D7EE08F51BB9}"/>
                  </a:ext>
                </a:extLst>
              </p:cNvPr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BB1C477C-368F-48AD-A921-5DBD25B1DA77}"/>
                  </a:ext>
                </a:extLst>
              </p:cNvPr>
              <p:cNvSpPr txBox="1"/>
              <p:nvPr/>
            </p:nvSpPr>
            <p:spPr>
              <a:xfrm rot="20492133">
                <a:off x="3404070" y="4176555"/>
                <a:ext cx="61636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dump</a:t>
                </a:r>
              </a:p>
            </p:txBody>
          </p:sp>
          <p:grpSp>
            <p:nvGrpSpPr>
              <p:cNvPr id="26" name="Cube 50">
                <a:extLst>
                  <a:ext uri="{FF2B5EF4-FFF2-40B4-BE49-F238E27FC236}">
                    <a16:creationId xmlns:a16="http://schemas.microsoft.com/office/drawing/2014/main" id="{5267B959-E28A-4475-8BA4-3FBAAFD84A46}"/>
                  </a:ext>
                </a:extLst>
              </p:cNvPr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35" name="Figure">
                  <a:extLst>
                    <a:ext uri="{FF2B5EF4-FFF2-40B4-BE49-F238E27FC236}">
                      <a16:creationId xmlns:a16="http://schemas.microsoft.com/office/drawing/2014/main" id="{095A513F-0107-4799-BD9E-356E5E95C54F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36" name="Figure">
                  <a:extLst>
                    <a:ext uri="{FF2B5EF4-FFF2-40B4-BE49-F238E27FC236}">
                      <a16:creationId xmlns:a16="http://schemas.microsoft.com/office/drawing/2014/main" id="{BDB0B9BA-867D-413C-8D69-01F61AABAC9F}"/>
                    </a:ext>
                  </a:extLst>
                </p:cNvPr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37" name="Figure">
                  <a:extLst>
                    <a:ext uri="{FF2B5EF4-FFF2-40B4-BE49-F238E27FC236}">
                      <a16:creationId xmlns:a16="http://schemas.microsoft.com/office/drawing/2014/main" id="{CF1D0938-EE48-41A7-9CF7-F678DC413B0E}"/>
                    </a:ext>
                  </a:extLst>
                </p:cNvPr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38" name="Figure">
                  <a:extLst>
                    <a:ext uri="{FF2B5EF4-FFF2-40B4-BE49-F238E27FC236}">
                      <a16:creationId xmlns:a16="http://schemas.microsoft.com/office/drawing/2014/main" id="{55478137-1618-4907-98EA-860BE2CC1B82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</p:grpSp>
          <p:sp>
            <p:nvSpPr>
              <p:cNvPr id="27" name="Straight Arrow Connector 8">
                <a:extLst>
                  <a:ext uri="{FF2B5EF4-FFF2-40B4-BE49-F238E27FC236}">
                    <a16:creationId xmlns:a16="http://schemas.microsoft.com/office/drawing/2014/main" id="{55655C96-1FF8-40A3-98DD-5D198E378389}"/>
                  </a:ext>
                </a:extLst>
              </p:cNvPr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TextBox 15">
                <a:extLst>
                  <a:ext uri="{FF2B5EF4-FFF2-40B4-BE49-F238E27FC236}">
                    <a16:creationId xmlns:a16="http://schemas.microsoft.com/office/drawing/2014/main" id="{409DA40F-4072-4BC5-AADD-9953C1F79711}"/>
                  </a:ext>
                </a:extLst>
              </p:cNvPr>
              <p:cNvSpPr txBox="1"/>
              <p:nvPr/>
            </p:nvSpPr>
            <p:spPr>
              <a:xfrm rot="21160245">
                <a:off x="813983" y="2660892"/>
                <a:ext cx="734674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injector</a:t>
                </a:r>
              </a:p>
            </p:txBody>
          </p:sp>
          <p:grpSp>
            <p:nvGrpSpPr>
              <p:cNvPr id="29" name="Cube 60">
                <a:extLst>
                  <a:ext uri="{FF2B5EF4-FFF2-40B4-BE49-F238E27FC236}">
                    <a16:creationId xmlns:a16="http://schemas.microsoft.com/office/drawing/2014/main" id="{10BA5FD5-7F5E-4B2D-B143-6F1935F92CA6}"/>
                  </a:ext>
                </a:extLst>
              </p:cNvPr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31" name="Figure">
                  <a:extLst>
                    <a:ext uri="{FF2B5EF4-FFF2-40B4-BE49-F238E27FC236}">
                      <a16:creationId xmlns:a16="http://schemas.microsoft.com/office/drawing/2014/main" id="{D1051089-C328-4A21-A7F0-54FFB48E7017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32" name="Figure">
                  <a:extLst>
                    <a:ext uri="{FF2B5EF4-FFF2-40B4-BE49-F238E27FC236}">
                      <a16:creationId xmlns:a16="http://schemas.microsoft.com/office/drawing/2014/main" id="{623B2CB2-B925-49BF-9CA2-5860459E1E44}"/>
                    </a:ext>
                  </a:extLst>
                </p:cNvPr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33" name="Figure">
                  <a:extLst>
                    <a:ext uri="{FF2B5EF4-FFF2-40B4-BE49-F238E27FC236}">
                      <a16:creationId xmlns:a16="http://schemas.microsoft.com/office/drawing/2014/main" id="{A2B17011-6214-49ED-AAE1-E9A26650C9BF}"/>
                    </a:ext>
                  </a:extLst>
                </p:cNvPr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34" name="Figure">
                  <a:extLst>
                    <a:ext uri="{FF2B5EF4-FFF2-40B4-BE49-F238E27FC236}">
                      <a16:creationId xmlns:a16="http://schemas.microsoft.com/office/drawing/2014/main" id="{C6521A38-477C-4AB0-AD99-45C3EC3BEE04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</p:grpSp>
          <p:sp>
            <p:nvSpPr>
              <p:cNvPr id="30" name="Oval 26">
                <a:extLst>
                  <a:ext uri="{FF2B5EF4-FFF2-40B4-BE49-F238E27FC236}">
                    <a16:creationId xmlns:a16="http://schemas.microsoft.com/office/drawing/2014/main" id="{2B7DEFA1-7FF2-4244-88FA-8F323BB9FAD0}"/>
                  </a:ext>
                </a:extLst>
              </p:cNvPr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/>
              </a:p>
            </p:txBody>
          </p:sp>
        </p:grpSp>
        <p:pic>
          <p:nvPicPr>
            <p:cNvPr id="15" name="Image 86" descr="Image 86">
              <a:extLst>
                <a:ext uri="{FF2B5EF4-FFF2-40B4-BE49-F238E27FC236}">
                  <a16:creationId xmlns:a16="http://schemas.microsoft.com/office/drawing/2014/main" id="{BA52100F-ED71-4C3B-9E7F-5C120341C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Image 87" descr="Image 87">
              <a:extLst>
                <a:ext uri="{FF2B5EF4-FFF2-40B4-BE49-F238E27FC236}">
                  <a16:creationId xmlns:a16="http://schemas.microsoft.com/office/drawing/2014/main" id="{24CBBE5B-ECE6-4E0C-AB08-68E3EE9F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" name="TextBox 13">
            <a:extLst>
              <a:ext uri="{FF2B5EF4-FFF2-40B4-BE49-F238E27FC236}">
                <a16:creationId xmlns:a16="http://schemas.microsoft.com/office/drawing/2014/main" id="{995FB411-4511-4478-8DAA-2E961A722E16}"/>
              </a:ext>
            </a:extLst>
          </p:cNvPr>
          <p:cNvSpPr txBox="1"/>
          <p:nvPr/>
        </p:nvSpPr>
        <p:spPr>
          <a:xfrm rot="20272894">
            <a:off x="4219862" y="2342738"/>
            <a:ext cx="12755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dirty="0"/>
              <a:t>D</a:t>
            </a:r>
            <a:r>
              <a:rPr dirty="0">
                <a:latin typeface="Arial Unicode MS"/>
                <a:ea typeface="Arial Unicode MS"/>
                <a:cs typeface="Arial Unicode MS"/>
                <a:sym typeface="Arial Unicode MS"/>
              </a:rPr>
              <a:t>E = </a:t>
            </a:r>
            <a:r>
              <a:rPr lang="en-US" dirty="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80</a:t>
            </a:r>
            <a:r>
              <a:rPr dirty="0">
                <a:latin typeface="Arial Unicode MS"/>
                <a:ea typeface="Arial Unicode MS"/>
                <a:cs typeface="Arial Unicode MS"/>
                <a:sym typeface="Arial Unicode MS"/>
              </a:rPr>
              <a:t> MeV</a:t>
            </a:r>
          </a:p>
        </p:txBody>
      </p:sp>
      <p:sp>
        <p:nvSpPr>
          <p:cNvPr id="40" name="ZoneTexte 90">
            <a:extLst>
              <a:ext uri="{FF2B5EF4-FFF2-40B4-BE49-F238E27FC236}">
                <a16:creationId xmlns:a16="http://schemas.microsoft.com/office/drawing/2014/main" id="{FDB0F65E-DD41-409F-8968-4C0DBAF26511}"/>
              </a:ext>
            </a:extLst>
          </p:cNvPr>
          <p:cNvSpPr txBox="1"/>
          <p:nvPr/>
        </p:nvSpPr>
        <p:spPr>
          <a:xfrm>
            <a:off x="2002009" y="660251"/>
            <a:ext cx="5168900" cy="95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 </a:t>
            </a:r>
            <a:r>
              <a:rPr dirty="0" err="1"/>
              <a:t>Linacs</a:t>
            </a:r>
            <a:r>
              <a:rPr dirty="0"/>
              <a:t> (Four 5-Cell 801.58 MHz SC cavities)</a:t>
            </a:r>
          </a:p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 turns </a:t>
            </a:r>
            <a:r>
              <a:rPr lang="en-US" dirty="0"/>
              <a:t>(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160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/>
              <a:t>MeV/turn)</a:t>
            </a:r>
          </a:p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Max. beam energy </a:t>
            </a:r>
            <a:r>
              <a:rPr lang="en-US" dirty="0">
                <a:solidFill>
                  <a:schemeClr val="bg1"/>
                </a:solidFill>
              </a:rPr>
              <a:t>5</a:t>
            </a:r>
            <a:r>
              <a:rPr dirty="0"/>
              <a:t>00 MeV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6C4AB8A-D7E3-42AD-96CB-21AABDE90C91}"/>
              </a:ext>
            </a:extLst>
          </p:cNvPr>
          <p:cNvSpPr txBox="1"/>
          <p:nvPr/>
        </p:nvSpPr>
        <p:spPr>
          <a:xfrm>
            <a:off x="6723353" y="5350690"/>
            <a:ext cx="3216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Footprint: 24 x 5.5 x 0.8 m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8D08E0F-87BB-4E44-9C2C-8F9B30DFA6DA}"/>
              </a:ext>
            </a:extLst>
          </p:cNvPr>
          <p:cNvSpPr txBox="1"/>
          <p:nvPr/>
        </p:nvSpPr>
        <p:spPr>
          <a:xfrm>
            <a:off x="8112333" y="2106735"/>
            <a:ext cx="11556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00"/>
                </a:solidFill>
              </a:rPr>
              <a:t>1 : 87 MeV</a:t>
            </a:r>
          </a:p>
          <a:p>
            <a:r>
              <a:rPr lang="fr-FR" sz="1400" dirty="0">
                <a:solidFill>
                  <a:srgbClr val="FFFF00"/>
                </a:solidFill>
              </a:rPr>
              <a:t>3 : 247 MeV</a:t>
            </a:r>
          </a:p>
          <a:p>
            <a:r>
              <a:rPr lang="fr-FR" sz="1400" dirty="0">
                <a:solidFill>
                  <a:srgbClr val="FFFF00"/>
                </a:solidFill>
              </a:rPr>
              <a:t>5 : 407 MeV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3D67F2D-5843-4E25-BF64-A45A7D7BEC0C}"/>
              </a:ext>
            </a:extLst>
          </p:cNvPr>
          <p:cNvSpPr txBox="1"/>
          <p:nvPr/>
        </p:nvSpPr>
        <p:spPr>
          <a:xfrm>
            <a:off x="3082747" y="3885208"/>
            <a:ext cx="11556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00"/>
                </a:solidFill>
              </a:rPr>
              <a:t>2 : 167 MeV</a:t>
            </a:r>
          </a:p>
          <a:p>
            <a:r>
              <a:rPr lang="fr-FR" sz="1400" dirty="0">
                <a:solidFill>
                  <a:srgbClr val="FFFF00"/>
                </a:solidFill>
              </a:rPr>
              <a:t>4 : 327 MeV</a:t>
            </a:r>
          </a:p>
          <a:p>
            <a:r>
              <a:rPr lang="fr-FR" sz="1400" dirty="0">
                <a:solidFill>
                  <a:srgbClr val="FFFF00"/>
                </a:solidFill>
              </a:rPr>
              <a:t>6 : 487 MeV</a:t>
            </a:r>
          </a:p>
        </p:txBody>
      </p:sp>
      <p:sp>
        <p:nvSpPr>
          <p:cNvPr id="45" name="Espace réservé du pied de page 2">
            <a:extLst>
              <a:ext uri="{FF2B5EF4-FFF2-40B4-BE49-F238E27FC236}">
                <a16:creationId xmlns:a16="http://schemas.microsoft.com/office/drawing/2014/main" id="{E855ADD3-2B8B-4CA1-A949-67FEA0AD1621}"/>
              </a:ext>
            </a:extLst>
          </p:cNvPr>
          <p:cNvSpPr txBox="1">
            <a:spLocks/>
          </p:cNvSpPr>
          <p:nvPr/>
        </p:nvSpPr>
        <p:spPr>
          <a:xfrm>
            <a:off x="14386" y="3508835"/>
            <a:ext cx="2083346" cy="12667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Courtesy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W.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Kaabi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IJCLab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339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69" y="249133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Suggested strategy and perspectives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8473F52-A6B8-40F1-8234-26CC809D2F4A}"/>
              </a:ext>
            </a:extLst>
          </p:cNvPr>
          <p:cNvGrpSpPr/>
          <p:nvPr/>
        </p:nvGrpSpPr>
        <p:grpSpPr>
          <a:xfrm>
            <a:off x="86769" y="1401002"/>
            <a:ext cx="10676655" cy="4312427"/>
            <a:chOff x="-336399" y="1044846"/>
            <a:chExt cx="10676655" cy="4312427"/>
          </a:xfrm>
        </p:grpSpPr>
        <p:sp>
          <p:nvSpPr>
            <p:cNvPr id="30" name="ZoneTexte 18">
              <a:extLst>
                <a:ext uri="{FF2B5EF4-FFF2-40B4-BE49-F238E27FC236}">
                  <a16:creationId xmlns:a16="http://schemas.microsoft.com/office/drawing/2014/main" id="{2F914158-5EFB-417E-8470-C298DD419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36399" y="2462815"/>
              <a:ext cx="84105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/>
                <a:t>• to seize the opportunity of the construction of an ERL prototype on the Paris-Saclay University Campus to build an RI-e-scattering experimental setup (inspired by SCRIT) </a:t>
              </a:r>
            </a:p>
          </p:txBody>
        </p:sp>
        <p:sp>
          <p:nvSpPr>
            <p:cNvPr id="33" name="ZoneTexte 18">
              <a:extLst>
                <a:ext uri="{FF2B5EF4-FFF2-40B4-BE49-F238E27FC236}">
                  <a16:creationId xmlns:a16="http://schemas.microsoft.com/office/drawing/2014/main" id="{AA0FD50C-6D69-4829-81E4-349A78D34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24" y="3136508"/>
              <a:ext cx="80535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/>
                <a:t>• requires to build/move/adapt our existing ALTO ISOL </a:t>
              </a:r>
              <a:r>
                <a:rPr lang="en-US" sz="1600" dirty="0" err="1"/>
                <a:t>photofission</a:t>
              </a:r>
              <a:r>
                <a:rPr lang="en-US" sz="1600" dirty="0"/>
                <a:t> facility in Orsay</a:t>
              </a:r>
            </a:p>
          </p:txBody>
        </p:sp>
        <p:sp>
          <p:nvSpPr>
            <p:cNvPr id="34" name="ZoneTexte 18">
              <a:extLst>
                <a:ext uri="{FF2B5EF4-FFF2-40B4-BE49-F238E27FC236}">
                  <a16:creationId xmlns:a16="http://schemas.microsoft.com/office/drawing/2014/main" id="{D8724C47-8024-4514-8225-37E099010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10521" y="4526276"/>
              <a:ext cx="1065077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/>
                <a:t>• realize a sustainable, realistic physics program that would collect the interest of the low-energy nuclear physics community (local, national, international) </a:t>
              </a:r>
            </a:p>
            <a:p>
              <a:r>
                <a:rPr lang="en-US" sz="1600" dirty="0"/>
                <a:t>(extension and deepening of the existing activity based on the </a:t>
              </a:r>
              <a:r>
                <a:rPr lang="en-US" sz="1600" dirty="0" err="1"/>
                <a:t>em</a:t>
              </a:r>
              <a:r>
                <a:rPr lang="en-US" sz="1600" dirty="0"/>
                <a:t> probe)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18">
                  <a:extLst>
                    <a:ext uri="{FF2B5EF4-FFF2-40B4-BE49-F238E27FC236}">
                      <a16:creationId xmlns:a16="http://schemas.microsoft.com/office/drawing/2014/main" id="{24E123B1-7E9F-41B1-BBD3-7A6D528F9A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336399" y="3582381"/>
                  <a:ext cx="9836122" cy="836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/>
                    <a:t>• a necessary demonstration step : fixed radioactive target in ERL for the first time </a:t>
                  </a:r>
                </a:p>
                <a:p>
                  <a:pPr marL="285750" indent="-285750">
                    <a:buFont typeface="Symbol" panose="05050102010706020507" pitchFamily="18" charset="2"/>
                    <a:buChar char="®"/>
                  </a:pPr>
                  <a:r>
                    <a:rPr lang="en-US" sz="1600" dirty="0">
                      <a:sym typeface="Symbol"/>
                    </a:rPr>
                    <a:t>towards a possible more ambitious ERL-based system ( </a:t>
                  </a:r>
                  <a14:m>
                    <m:oMath xmlns:m="http://schemas.openxmlformats.org/officeDocument/2006/math">
                      <m:r>
                        <a:rPr lang="en-US" sz="1600" b="1" i="1">
                          <a:latin typeface="Cambria Math"/>
                          <a:ea typeface="Cambria Math"/>
                          <a:sym typeface="Symbol"/>
                        </a:rPr>
                        <m:t>𝓛</m:t>
                      </m:r>
                      <m:r>
                        <a:rPr lang="en-US" sz="1600" b="1" i="1">
                          <a:latin typeface="Cambria Math"/>
                          <a:ea typeface="Cambria Math"/>
                          <a:sym typeface="Symbol"/>
                        </a:rPr>
                        <m:t>≃</m:t>
                      </m:r>
                      <m:sSup>
                        <m:sSupPr>
                          <m:ctrlPr>
                            <a:rPr lang="en-US" sz="1600" b="1" i="1"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/>
                              <a:ea typeface="Cambria Math"/>
                              <a:sym typeface="Symbol"/>
                            </a:rPr>
                            <m:t>𝟏𝟎</m:t>
                          </m:r>
                        </m:e>
                        <m:sup>
                          <m:r>
                            <a:rPr lang="fr-FR" sz="1600" b="1" i="1">
                              <a:latin typeface="Cambria Math"/>
                              <a:ea typeface="Cambria Math"/>
                              <a:sym typeface="Symbol"/>
                            </a:rPr>
                            <m:t>𝟐𝟗</m:t>
                          </m:r>
                          <m:r>
                            <a:rPr lang="fr-FR" sz="1600" b="1" i="1">
                              <a:latin typeface="Cambria Math"/>
                              <a:ea typeface="Cambria Math"/>
                              <a:sym typeface="Symbol"/>
                            </a:rPr>
                            <m:t> </m:t>
                          </m:r>
                        </m:sup>
                      </m:sSup>
                    </m:oMath>
                  </a14:m>
                  <a:r>
                    <a:rPr lang="en-US" sz="1600" dirty="0"/>
                    <a:t>) at GANIL</a:t>
                  </a:r>
                </a:p>
                <a:p>
                  <a:pPr marL="285750" indent="-285750">
                    <a:buFont typeface="Symbol" panose="05050102010706020507" pitchFamily="18" charset="2"/>
                    <a:buChar char="®"/>
                  </a:pPr>
                  <a:r>
                    <a:rPr lang="en-US" sz="1600" dirty="0"/>
                    <a:t> (presently discussed/considered within the French nuclear physics long-range plan) </a:t>
                  </a:r>
                </a:p>
              </p:txBody>
            </p:sp>
          </mc:Choice>
          <mc:Fallback xmlns="">
            <p:sp>
              <p:nvSpPr>
                <p:cNvPr id="35" name="ZoneTexte 18">
                  <a:extLst>
                    <a:ext uri="{FF2B5EF4-FFF2-40B4-BE49-F238E27FC236}">
                      <a16:creationId xmlns:a16="http://schemas.microsoft.com/office/drawing/2014/main" id="{24E123B1-7E9F-41B1-BBD3-7A6D528F9A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336399" y="3582381"/>
                  <a:ext cx="9836122" cy="836576"/>
                </a:xfrm>
                <a:prstGeom prst="rect">
                  <a:avLst/>
                </a:prstGeom>
                <a:blipFill>
                  <a:blip r:embed="rId2"/>
                  <a:stretch>
                    <a:fillRect l="-310" t="-2190" b="-8759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7DEDC7D8-C896-4D56-A4C2-2634DFB66151}"/>
                </a:ext>
              </a:extLst>
            </p:cNvPr>
            <p:cNvSpPr txBox="1"/>
            <p:nvPr/>
          </p:nvSpPr>
          <p:spPr>
            <a:xfrm>
              <a:off x="-310520" y="1044846"/>
              <a:ext cx="53700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ym typeface="Symbol"/>
                </a:rPr>
                <a:t>A nuclear physics project at </a:t>
              </a:r>
              <a:r>
                <a:rPr lang="en-US" sz="1400" b="1" dirty="0" err="1">
                  <a:sym typeface="Symbol"/>
                </a:rPr>
                <a:t>PERLE@Orsay</a:t>
              </a:r>
              <a:endParaRPr lang="en-US" sz="1400" b="1" dirty="0">
                <a:sym typeface="Symbol"/>
              </a:endParaRPr>
            </a:p>
            <a:p>
              <a:r>
                <a:rPr lang="en-US" sz="1400" dirty="0">
                  <a:sym typeface="Symbol"/>
                </a:rPr>
                <a:t>DESTIN [</a:t>
              </a:r>
              <a:r>
                <a:rPr lang="en-US" sz="1400" dirty="0" err="1">
                  <a:sym typeface="Symbol"/>
                </a:rPr>
                <a:t>DEep</a:t>
              </a:r>
              <a:r>
                <a:rPr lang="en-US" sz="1400" dirty="0">
                  <a:sym typeface="Symbol"/>
                </a:rPr>
                <a:t> </a:t>
              </a:r>
              <a:r>
                <a:rPr lang="en-US" sz="1400" dirty="0" err="1">
                  <a:sym typeface="Symbol"/>
                </a:rPr>
                <a:t>STructure</a:t>
              </a:r>
              <a:r>
                <a:rPr lang="en-US" sz="1400" dirty="0">
                  <a:sym typeface="Symbol"/>
                </a:rPr>
                <a:t> Investigation of (exotic) Nuclei]</a:t>
              </a:r>
            </a:p>
            <a:p>
              <a:r>
                <a:rPr lang="en-US" sz="1400" b="1" dirty="0">
                  <a:sym typeface="Symbol"/>
                </a:rPr>
                <a:t>is for the time being just in idea…</a:t>
              </a:r>
            </a:p>
            <a:p>
              <a:endParaRPr lang="en-US" sz="1400" b="1" dirty="0">
                <a:sym typeface="Symbol"/>
              </a:endParaRPr>
            </a:p>
            <a:p>
              <a:r>
                <a:rPr lang="en-US" sz="1400" b="1" dirty="0">
                  <a:sym typeface="Symbol"/>
                </a:rPr>
                <a:t>Goals:</a:t>
              </a:r>
              <a:endParaRPr lang="en-US" sz="1400" b="1" dirty="0"/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3DDAE127-49E2-4BAE-8655-49113E0A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93" y="90547"/>
            <a:ext cx="3824932" cy="262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86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electromagnetic probes in nuclear physics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ZoneTexte 18">
            <a:extLst>
              <a:ext uri="{FF2B5EF4-FFF2-40B4-BE49-F238E27FC236}">
                <a16:creationId xmlns:a16="http://schemas.microsoft.com/office/drawing/2014/main" id="{A8AE9E23-D174-49E6-99CF-F3BD8799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1096086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interaction with the hyperfine field : laser spectroscopy, nuclear orientation</a:t>
            </a:r>
            <a:r>
              <a:rPr lang="en-US" sz="1600" dirty="0">
                <a:sym typeface="Symbol"/>
              </a:rPr>
              <a:t> I</a:t>
            </a:r>
            <a:r>
              <a:rPr lang="en-US" sz="1600" baseline="30000" dirty="0">
                <a:sym typeface="Symbol"/>
              </a:rPr>
              <a:t>()</a:t>
            </a:r>
            <a:r>
              <a:rPr lang="en-US" sz="1600" dirty="0">
                <a:sym typeface="Symbol"/>
              </a:rPr>
              <a:t>,, Q</a:t>
            </a:r>
            <a:r>
              <a:rPr lang="en-US" sz="1600" baseline="-25000" dirty="0">
                <a:sym typeface="Symbol"/>
              </a:rPr>
              <a:t>s</a:t>
            </a:r>
            <a:r>
              <a:rPr lang="en-US" sz="1600" dirty="0">
                <a:sym typeface="Symbol"/>
              </a:rPr>
              <a:t>, &lt;r</a:t>
            </a:r>
            <a:r>
              <a:rPr lang="en-US" sz="1600" baseline="30000" dirty="0">
                <a:sym typeface="Symbol"/>
              </a:rPr>
              <a:t>2</a:t>
            </a:r>
            <a:r>
              <a:rPr lang="en-US" sz="1600" baseline="-25000" dirty="0">
                <a:sym typeface="Symbol"/>
              </a:rPr>
              <a:t>c</a:t>
            </a:r>
            <a:r>
              <a:rPr lang="en-US" sz="1600" dirty="0">
                <a:sym typeface="Symbol"/>
              </a:rPr>
              <a:t>&gt;</a:t>
            </a:r>
            <a:endParaRPr lang="en-US" sz="1600" dirty="0"/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A3A172F2-A6B8-4F58-ACF1-4AFD3858C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741995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ion manipulation with </a:t>
            </a:r>
            <a:r>
              <a:rPr lang="en-US" sz="1600" dirty="0" err="1"/>
              <a:t>em</a:t>
            </a:r>
            <a:r>
              <a:rPr lang="en-US" sz="1600" dirty="0"/>
              <a:t> fields: mass measurements</a:t>
            </a:r>
          </a:p>
        </p:txBody>
      </p:sp>
      <p:sp>
        <p:nvSpPr>
          <p:cNvPr id="11" name="ZoneTexte 18">
            <a:extLst>
              <a:ext uri="{FF2B5EF4-FFF2-40B4-BE49-F238E27FC236}">
                <a16:creationId xmlns:a16="http://schemas.microsoft.com/office/drawing/2014/main" id="{83276301-9D96-47E6-834D-F080B7AB5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1458036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-spectroscopy : lifetimes, B(E), B(M) </a:t>
            </a:r>
            <a:endParaRPr lang="en-US" sz="1600" dirty="0"/>
          </a:p>
        </p:txBody>
      </p:sp>
      <p:sp>
        <p:nvSpPr>
          <p:cNvPr id="12" name="ZoneTexte 18">
            <a:extLst>
              <a:ext uri="{FF2B5EF4-FFF2-40B4-BE49-F238E27FC236}">
                <a16:creationId xmlns:a16="http://schemas.microsoft.com/office/drawing/2014/main" id="{45C4BA85-6D49-4CB0-8AD7-540D4D76A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1805608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e- scattering</a:t>
            </a:r>
            <a:endParaRPr lang="en-US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639009-71D5-4768-BF2D-D0E6CF70976E}"/>
              </a:ext>
            </a:extLst>
          </p:cNvPr>
          <p:cNvSpPr txBox="1"/>
          <p:nvPr/>
        </p:nvSpPr>
        <p:spPr>
          <a:xfrm>
            <a:off x="4280200" y="211972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Precision physics, the probe is perfectly known</a:t>
            </a:r>
          </a:p>
          <a:p>
            <a:r>
              <a:rPr lang="en-US" sz="1600" dirty="0"/>
              <a:t>→ e penetrate deeply without absorption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DD69129-7675-4C54-B888-262996D97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1" y="2669704"/>
            <a:ext cx="3096344" cy="2039259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2F88C26-62BF-4AEE-96D8-A4153614EBEF}"/>
              </a:ext>
            </a:extLst>
          </p:cNvPr>
          <p:cNvGrpSpPr/>
          <p:nvPr/>
        </p:nvGrpSpPr>
        <p:grpSpPr>
          <a:xfrm>
            <a:off x="4450283" y="3145016"/>
            <a:ext cx="4532585" cy="1795853"/>
            <a:chOff x="4072259" y="1689950"/>
            <a:chExt cx="4532585" cy="179585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3D586F2-24E2-426F-9B65-0BAECEB3897A}"/>
                </a:ext>
              </a:extLst>
            </p:cNvPr>
            <p:cNvSpPr txBox="1"/>
            <p:nvPr/>
          </p:nvSpPr>
          <p:spPr>
            <a:xfrm>
              <a:off x="4750309" y="1689950"/>
              <a:ext cx="266429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 momentum transfer q </a:t>
              </a:r>
              <a:r>
                <a:rPr lang="en-US" sz="1400" dirty="0">
                  <a:latin typeface="Times New Roman"/>
                  <a:cs typeface="Times New Roman"/>
                </a:rPr>
                <a:t>≈ 1/</a:t>
              </a:r>
              <a:r>
                <a:rPr lang="en-US" sz="1400" dirty="0">
                  <a:latin typeface="Times New Roman"/>
                  <a:cs typeface="Times New Roman"/>
                  <a:sym typeface="Symbol"/>
                </a:rPr>
                <a:t></a:t>
              </a:r>
              <a:endParaRPr lang="en-US" sz="1400" dirty="0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4778D82-7DB4-4249-935E-70757302D649}"/>
                </a:ext>
              </a:extLst>
            </p:cNvPr>
            <p:cNvGrpSpPr/>
            <p:nvPr/>
          </p:nvGrpSpPr>
          <p:grpSpPr>
            <a:xfrm>
              <a:off x="6336667" y="2073046"/>
              <a:ext cx="2268177" cy="1412757"/>
              <a:chOff x="5385690" y="417792"/>
              <a:chExt cx="2268177" cy="1412757"/>
            </a:xfrm>
          </p:grpSpPr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7659498D-671A-4E2D-AB03-7EB5B1DEC7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8884" y="417792"/>
                <a:ext cx="1984722" cy="939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63D6ED36-7F17-4352-B23A-6CCB4C752C8E}"/>
                  </a:ext>
                </a:extLst>
              </p:cNvPr>
              <p:cNvSpPr txBox="1"/>
              <p:nvPr/>
            </p:nvSpPr>
            <p:spPr>
              <a:xfrm>
                <a:off x="5385690" y="1184218"/>
                <a:ext cx="2268177" cy="64633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nuclear physics:</a:t>
                </a:r>
              </a:p>
              <a:p>
                <a:r>
                  <a:rPr lang="en-US" sz="1200" dirty="0"/>
                  <a:t>internal structure of the nucleus</a:t>
                </a:r>
              </a:p>
              <a:p>
                <a:r>
                  <a:rPr lang="en-US" sz="1200" dirty="0" err="1"/>
                  <a:t>E</a:t>
                </a:r>
                <a:r>
                  <a:rPr lang="en-US" sz="1200" baseline="-25000" dirty="0" err="1"/>
                  <a:t>e</a:t>
                </a:r>
                <a:r>
                  <a:rPr lang="en-US" sz="1200" dirty="0"/>
                  <a:t>= 500 MeV </a:t>
                </a:r>
                <a:r>
                  <a:rPr lang="en-US" sz="1200" dirty="0">
                    <a:sym typeface="Symbol"/>
                  </a:rPr>
                  <a:t> </a:t>
                </a:r>
                <a:r>
                  <a:rPr lang="en-US" sz="1200" dirty="0">
                    <a:latin typeface="Times New Roman"/>
                    <a:cs typeface="Times New Roman"/>
                    <a:sym typeface="Symbol"/>
                  </a:rPr>
                  <a:t>≈</a:t>
                </a:r>
                <a:r>
                  <a:rPr lang="en-US" sz="1200" dirty="0">
                    <a:sym typeface="Symbol"/>
                  </a:rPr>
                  <a:t>0.5 </a:t>
                </a:r>
                <a:r>
                  <a:rPr lang="en-US" sz="1200" dirty="0" err="1">
                    <a:sym typeface="Symbol"/>
                  </a:rPr>
                  <a:t>fm</a:t>
                </a:r>
                <a:r>
                  <a:rPr lang="en-US" sz="1200" dirty="0">
                    <a:sym typeface="Symbol"/>
                  </a:rPr>
                  <a:t> scale</a:t>
                </a:r>
                <a:endParaRPr lang="en-US" sz="1200" dirty="0"/>
              </a:p>
            </p:txBody>
          </p: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5C4214BE-DEBD-4AF6-ADCC-2C5DAA2B1511}"/>
                </a:ext>
              </a:extLst>
            </p:cNvPr>
            <p:cNvGrpSpPr/>
            <p:nvPr/>
          </p:nvGrpSpPr>
          <p:grpSpPr>
            <a:xfrm>
              <a:off x="4072259" y="2117192"/>
              <a:ext cx="2011078" cy="1320425"/>
              <a:chOff x="3212855" y="417792"/>
              <a:chExt cx="2011078" cy="1320425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45FBA3FD-CB1A-4C7A-8BF4-507F5868FF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2855" y="417792"/>
                <a:ext cx="1913390" cy="942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AE787A-6676-4BC3-80C1-E20DC2DB7591}"/>
                  </a:ext>
                </a:extLst>
              </p:cNvPr>
              <p:cNvSpPr/>
              <p:nvPr/>
            </p:nvSpPr>
            <p:spPr>
              <a:xfrm>
                <a:off x="3310827" y="1276040"/>
                <a:ext cx="1408565" cy="168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2FDCBC-EF15-4D05-9088-CC74C7496554}"/>
                  </a:ext>
                </a:extLst>
              </p:cNvPr>
              <p:cNvSpPr/>
              <p:nvPr/>
            </p:nvSpPr>
            <p:spPr>
              <a:xfrm>
                <a:off x="4882677" y="1276040"/>
                <a:ext cx="210910" cy="168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3281D89-C2D6-41CB-8AE2-2B5736D6FDC3}"/>
                  </a:ext>
                </a:extLst>
              </p:cNvPr>
              <p:cNvSpPr txBox="1"/>
              <p:nvPr/>
            </p:nvSpPr>
            <p:spPr>
              <a:xfrm>
                <a:off x="3250955" y="1276552"/>
                <a:ext cx="1972978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hadron physics:</a:t>
                </a:r>
              </a:p>
              <a:p>
                <a:r>
                  <a:rPr lang="en-US" sz="1200" dirty="0"/>
                  <a:t>structure of the nucleon</a:t>
                </a: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FB8DBB89-FFA4-40C4-A2A3-12A15B64ED41}"/>
              </a:ext>
            </a:extLst>
          </p:cNvPr>
          <p:cNvSpPr txBox="1"/>
          <p:nvPr/>
        </p:nvSpPr>
        <p:spPr>
          <a:xfrm>
            <a:off x="227161" y="4702364"/>
            <a:ext cx="2998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Single </a:t>
            </a:r>
            <a:r>
              <a:rPr lang="en-US" sz="1600" dirty="0"/>
              <a:t>virtual</a:t>
            </a:r>
            <a:r>
              <a:rPr lang="en-US" sz="1400" dirty="0"/>
              <a:t> photon exchange (good approximation)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D7B56-2B25-4339-BF19-F65EEF04F49A}"/>
              </a:ext>
            </a:extLst>
          </p:cNvPr>
          <p:cNvSpPr/>
          <p:nvPr/>
        </p:nvSpPr>
        <p:spPr>
          <a:xfrm>
            <a:off x="1930003" y="1796590"/>
            <a:ext cx="1491474" cy="374037"/>
          </a:xfrm>
          <a:prstGeom prst="rect">
            <a:avLst/>
          </a:prstGeom>
          <a:noFill/>
          <a:ln w="38100">
            <a:solidFill>
              <a:srgbClr val="F46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35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scattering off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9" name="ZoneTexte 18">
            <a:extLst>
              <a:ext uri="{FF2B5EF4-FFF2-40B4-BE49-F238E27FC236}">
                <a16:creationId xmlns:a16="http://schemas.microsoft.com/office/drawing/2014/main" id="{A8AE9E23-D174-49E6-99CF-F3BD8799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1096086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interaction with the hyperfine field : laser spectroscopy, nuclear orientation</a:t>
            </a:r>
            <a:r>
              <a:rPr lang="en-US" sz="1600" dirty="0">
                <a:sym typeface="Symbol"/>
              </a:rPr>
              <a:t> I</a:t>
            </a:r>
            <a:r>
              <a:rPr lang="en-US" sz="1600" baseline="30000" dirty="0">
                <a:sym typeface="Symbol"/>
              </a:rPr>
              <a:t>()</a:t>
            </a:r>
            <a:r>
              <a:rPr lang="en-US" sz="1600" dirty="0">
                <a:sym typeface="Symbol"/>
              </a:rPr>
              <a:t>,, Q</a:t>
            </a:r>
            <a:r>
              <a:rPr lang="en-US" sz="1600" baseline="-25000" dirty="0">
                <a:sym typeface="Symbol"/>
              </a:rPr>
              <a:t>s</a:t>
            </a:r>
            <a:r>
              <a:rPr lang="en-US" sz="1600" dirty="0">
                <a:sym typeface="Symbol"/>
              </a:rPr>
              <a:t>, &lt;r</a:t>
            </a:r>
            <a:r>
              <a:rPr lang="en-US" sz="1600" baseline="30000" dirty="0">
                <a:sym typeface="Symbol"/>
              </a:rPr>
              <a:t>2</a:t>
            </a:r>
            <a:r>
              <a:rPr lang="en-US" sz="1600" baseline="-25000" dirty="0">
                <a:sym typeface="Symbol"/>
              </a:rPr>
              <a:t>c</a:t>
            </a:r>
            <a:r>
              <a:rPr lang="en-US" sz="1600" dirty="0">
                <a:sym typeface="Symbol"/>
              </a:rPr>
              <a:t>&gt;</a:t>
            </a:r>
            <a:endParaRPr lang="en-US" sz="1600" dirty="0"/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A3A172F2-A6B8-4F58-ACF1-4AFD3858C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741995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ion manipulation with </a:t>
            </a:r>
            <a:r>
              <a:rPr lang="en-US" sz="1600" dirty="0" err="1"/>
              <a:t>em</a:t>
            </a:r>
            <a:r>
              <a:rPr lang="en-US" sz="1600" dirty="0"/>
              <a:t> fields: mass measurements</a:t>
            </a:r>
          </a:p>
        </p:txBody>
      </p:sp>
      <p:sp>
        <p:nvSpPr>
          <p:cNvPr id="11" name="ZoneTexte 18">
            <a:extLst>
              <a:ext uri="{FF2B5EF4-FFF2-40B4-BE49-F238E27FC236}">
                <a16:creationId xmlns:a16="http://schemas.microsoft.com/office/drawing/2014/main" id="{83276301-9D96-47E6-834D-F080B7AB5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1458036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-spectroscopy : lifetimes, B(E), B(M) </a:t>
            </a:r>
            <a:endParaRPr lang="en-US" sz="1600" dirty="0"/>
          </a:p>
        </p:txBody>
      </p:sp>
      <p:sp>
        <p:nvSpPr>
          <p:cNvPr id="12" name="ZoneTexte 18">
            <a:extLst>
              <a:ext uri="{FF2B5EF4-FFF2-40B4-BE49-F238E27FC236}">
                <a16:creationId xmlns:a16="http://schemas.microsoft.com/office/drawing/2014/main" id="{45C4BA85-6D49-4CB0-8AD7-540D4D76A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003" y="1805608"/>
            <a:ext cx="1020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e- scattering</a:t>
            </a:r>
            <a:endParaRPr lang="en-US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639009-71D5-4768-BF2D-D0E6CF70976E}"/>
              </a:ext>
            </a:extLst>
          </p:cNvPr>
          <p:cNvSpPr txBox="1"/>
          <p:nvPr/>
        </p:nvSpPr>
        <p:spPr>
          <a:xfrm>
            <a:off x="4115804" y="2041071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Precision physics, the probe is perfectly known</a:t>
            </a:r>
          </a:p>
          <a:p>
            <a:r>
              <a:rPr lang="en-US" sz="1600" dirty="0"/>
              <a:t>→ e penetrate deeply without absorption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DD69129-7675-4C54-B888-262996D97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1" y="2669704"/>
            <a:ext cx="3096344" cy="203925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15C5EEA-D660-4DBC-8FA6-A3396A573D14}"/>
              </a:ext>
            </a:extLst>
          </p:cNvPr>
          <p:cNvSpPr txBox="1"/>
          <p:nvPr/>
        </p:nvSpPr>
        <p:spPr>
          <a:xfrm>
            <a:off x="3658195" y="3068958"/>
            <a:ext cx="1872208" cy="646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Integrated quantities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3D5B8DD-2D7E-4999-9B85-FC1C749E368D}"/>
              </a:ext>
            </a:extLst>
          </p:cNvPr>
          <p:cNvSpPr txBox="1"/>
          <p:nvPr/>
        </p:nvSpPr>
        <p:spPr>
          <a:xfrm>
            <a:off x="7032128" y="3080081"/>
            <a:ext cx="230425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Spatially dependent quantities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5552EED4-58FB-42F3-B355-F8ED2D8A9A2B}"/>
              </a:ext>
            </a:extLst>
          </p:cNvPr>
          <p:cNvSpPr/>
          <p:nvPr/>
        </p:nvSpPr>
        <p:spPr>
          <a:xfrm>
            <a:off x="5807598" y="3190526"/>
            <a:ext cx="936104" cy="363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19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scattering off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639009-71D5-4768-BF2D-D0E6CF70976E}"/>
              </a:ext>
            </a:extLst>
          </p:cNvPr>
          <p:cNvSpPr txBox="1"/>
          <p:nvPr/>
        </p:nvSpPr>
        <p:spPr>
          <a:xfrm>
            <a:off x="2290043" y="737680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→ Precision physics, the probe is perfectly known</a:t>
            </a:r>
          </a:p>
          <a:p>
            <a:r>
              <a:rPr lang="en-US" sz="1600" dirty="0"/>
              <a:t>→ e penetrate deeply without absorption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DD69129-7675-4C54-B888-262996D97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1" y="2669704"/>
            <a:ext cx="3096344" cy="203925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089EBF1-161C-48FB-8999-1014C5EA2953}"/>
              </a:ext>
            </a:extLst>
          </p:cNvPr>
          <p:cNvSpPr txBox="1"/>
          <p:nvPr/>
        </p:nvSpPr>
        <p:spPr>
          <a:xfrm>
            <a:off x="2267808" y="152044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→ what we need to measure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4604384-0325-4F3A-9D5D-CBBF53629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626" y="1966564"/>
            <a:ext cx="7131504" cy="262157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C64828D-7A9D-4014-A8E2-7DB7300FB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771" y="3236250"/>
            <a:ext cx="2568692" cy="1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scattering off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639009-71D5-4768-BF2D-D0E6CF70976E}"/>
              </a:ext>
            </a:extLst>
          </p:cNvPr>
          <p:cNvSpPr txBox="1"/>
          <p:nvPr/>
        </p:nvSpPr>
        <p:spPr>
          <a:xfrm>
            <a:off x="2290043" y="73768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→ Precision physics, the probe is perfectly known</a:t>
            </a:r>
          </a:p>
          <a:p>
            <a:r>
              <a:rPr lang="en-US" sz="1800" dirty="0"/>
              <a:t>→ e penetrate deeply without absorption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DD69129-7675-4C54-B888-262996D97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1" y="2669704"/>
            <a:ext cx="3096344" cy="203925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089EBF1-161C-48FB-8999-1014C5EA2953}"/>
              </a:ext>
            </a:extLst>
          </p:cNvPr>
          <p:cNvSpPr txBox="1"/>
          <p:nvPr/>
        </p:nvSpPr>
        <p:spPr>
          <a:xfrm>
            <a:off x="2267808" y="152044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→ what we need to measure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0BAFEF-E525-47EE-9422-E0759F0F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70" y="2093640"/>
            <a:ext cx="3466160" cy="29329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AEBE07-B3DB-4D93-A1CB-AFFCCB91F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942" y="1889776"/>
            <a:ext cx="3188833" cy="3249905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461F4313-60FA-4D21-9062-03614FA21392}"/>
              </a:ext>
            </a:extLst>
          </p:cNvPr>
          <p:cNvSpPr/>
          <p:nvPr/>
        </p:nvSpPr>
        <p:spPr>
          <a:xfrm>
            <a:off x="6753830" y="3389784"/>
            <a:ext cx="792797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99A39F-6AF3-459A-BE50-045BE2F9B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575" y="5132302"/>
            <a:ext cx="3057566" cy="1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1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scattering off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639009-71D5-4768-BF2D-D0E6CF70976E}"/>
              </a:ext>
            </a:extLst>
          </p:cNvPr>
          <p:cNvSpPr txBox="1"/>
          <p:nvPr/>
        </p:nvSpPr>
        <p:spPr>
          <a:xfrm>
            <a:off x="2290043" y="73768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→ Precision physics, the probe is perfectly known</a:t>
            </a:r>
          </a:p>
          <a:p>
            <a:r>
              <a:rPr lang="en-US" sz="1800" dirty="0"/>
              <a:t>→ e penetrate deeply without absorption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DD69129-7675-4C54-B888-262996D97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1" y="2669704"/>
            <a:ext cx="3096344" cy="203925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089EBF1-161C-48FB-8999-1014C5EA2953}"/>
              </a:ext>
            </a:extLst>
          </p:cNvPr>
          <p:cNvSpPr txBox="1"/>
          <p:nvPr/>
        </p:nvSpPr>
        <p:spPr>
          <a:xfrm>
            <a:off x="2267808" y="152044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→ what we need to measure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0BAFEF-E525-47EE-9422-E0759F0F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70" y="2093640"/>
            <a:ext cx="3466160" cy="29329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AEBE07-B3DB-4D93-A1CB-AFFCCB91F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942" y="1889776"/>
            <a:ext cx="3188833" cy="3249905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461F4313-60FA-4D21-9062-03614FA21392}"/>
              </a:ext>
            </a:extLst>
          </p:cNvPr>
          <p:cNvSpPr/>
          <p:nvPr/>
        </p:nvSpPr>
        <p:spPr>
          <a:xfrm>
            <a:off x="6753830" y="3389784"/>
            <a:ext cx="792797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99A39F-6AF3-459A-BE50-045BE2F9B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575" y="5132302"/>
            <a:ext cx="3057566" cy="1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19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Simple example : elastic scattering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639009-71D5-4768-BF2D-D0E6CF70976E}"/>
              </a:ext>
            </a:extLst>
          </p:cNvPr>
          <p:cNvSpPr txBox="1"/>
          <p:nvPr/>
        </p:nvSpPr>
        <p:spPr>
          <a:xfrm>
            <a:off x="2279621" y="60651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For (</a:t>
            </a:r>
            <a:r>
              <a:rPr lang="el-GR" sz="1800" dirty="0"/>
              <a:t>ω</a:t>
            </a:r>
            <a:r>
              <a:rPr lang="fr-FR" sz="1800" dirty="0"/>
              <a:t>=0) and J</a:t>
            </a:r>
            <a:r>
              <a:rPr lang="el-GR" sz="1800" baseline="30000" dirty="0"/>
              <a:t>π</a:t>
            </a:r>
            <a:r>
              <a:rPr lang="fr-FR" sz="1800" dirty="0"/>
              <a:t>=0</a:t>
            </a:r>
            <a:r>
              <a:rPr lang="fr-FR" sz="1800" baseline="30000" dirty="0"/>
              <a:t>+</a:t>
            </a:r>
            <a:r>
              <a:rPr lang="fr-FR" sz="1800" dirty="0"/>
              <a:t> states</a:t>
            </a:r>
            <a:endParaRPr lang="en-US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65A38C-5D7D-4E1D-B7FC-63AD6792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90" y="975844"/>
            <a:ext cx="7275209" cy="8421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C0BBA2-3DA1-487C-9BA5-C09538B75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2526563"/>
            <a:ext cx="4224867" cy="28817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D4E742-F37A-4381-B813-385C88DCA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387" y="2556847"/>
            <a:ext cx="3960440" cy="282113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670707E-0EF4-4819-92AE-9F3887BC0221}"/>
              </a:ext>
            </a:extLst>
          </p:cNvPr>
          <p:cNvSpPr txBox="1"/>
          <p:nvPr/>
        </p:nvSpPr>
        <p:spPr>
          <a:xfrm>
            <a:off x="417835" y="1871919"/>
            <a:ext cx="972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→ access to some aspects of the most fundamental properties of nuclei : saturation properties</a:t>
            </a:r>
          </a:p>
        </p:txBody>
      </p:sp>
    </p:spTree>
    <p:extLst>
      <p:ext uri="{BB962C8B-B14F-4D97-AF65-F5344CB8AC3E}">
        <p14:creationId xmlns:p14="http://schemas.microsoft.com/office/powerpoint/2010/main" val="377163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93414-F928-4DC1-BA76-8F34EE9E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365447"/>
            <a:ext cx="7560840" cy="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scattering off nuclei</a:t>
            </a:r>
            <a:br>
              <a:rPr lang="en-US" dirty="0"/>
            </a:b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6A5ABC-E8EB-4FA7-81C9-C1115EF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21/10/2020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8B5F0-A154-41B5-BCBB-A65FE8F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French-Ukrainian Workshop</a:t>
            </a:r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DAC059A-9B31-42C3-8244-CD0D185652B5}"/>
              </a:ext>
            </a:extLst>
          </p:cNvPr>
          <p:cNvGrpSpPr/>
          <p:nvPr/>
        </p:nvGrpSpPr>
        <p:grpSpPr>
          <a:xfrm>
            <a:off x="-56054" y="925959"/>
            <a:ext cx="6439674" cy="4264025"/>
            <a:chOff x="2055039" y="0"/>
            <a:chExt cx="6439674" cy="426402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B6DD1493-F631-4B4B-9650-D67CC31EE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79700" y="0"/>
              <a:ext cx="5815013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F7CA10-C4EB-4232-B7A5-7C822908F07E}"/>
                </a:ext>
              </a:extLst>
            </p:cNvPr>
            <p:cNvSpPr/>
            <p:nvPr/>
          </p:nvSpPr>
          <p:spPr>
            <a:xfrm>
              <a:off x="2675689" y="195829"/>
              <a:ext cx="2938463" cy="561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7BA796-3516-49FF-BAA1-905BAE035785}"/>
                </a:ext>
              </a:extLst>
            </p:cNvPr>
            <p:cNvSpPr/>
            <p:nvPr/>
          </p:nvSpPr>
          <p:spPr>
            <a:xfrm>
              <a:off x="6486525" y="2382838"/>
              <a:ext cx="998538" cy="138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135A4F6-0F91-420F-8132-D206FC7DD7EE}"/>
                </a:ext>
              </a:extLst>
            </p:cNvPr>
            <p:cNvSpPr/>
            <p:nvPr/>
          </p:nvSpPr>
          <p:spPr>
            <a:xfrm>
              <a:off x="6694488" y="122872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F4F4A5E-0B74-4FA1-98F0-4AF24C7129DC}"/>
                </a:ext>
              </a:extLst>
            </p:cNvPr>
            <p:cNvSpPr/>
            <p:nvPr/>
          </p:nvSpPr>
          <p:spPr>
            <a:xfrm>
              <a:off x="3354388" y="329247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A316D0B-6698-47F2-B391-A92209892BD5}"/>
                </a:ext>
              </a:extLst>
            </p:cNvPr>
            <p:cNvSpPr/>
            <p:nvPr/>
          </p:nvSpPr>
          <p:spPr>
            <a:xfrm>
              <a:off x="3609975" y="3289300"/>
              <a:ext cx="109538" cy="1158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D4092AD-2507-443A-8D09-FF0D03BDE41D}"/>
                </a:ext>
              </a:extLst>
            </p:cNvPr>
            <p:cNvSpPr/>
            <p:nvPr/>
          </p:nvSpPr>
          <p:spPr>
            <a:xfrm>
              <a:off x="2982913" y="367982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235EA352-612E-4271-BA03-A819185248DE}"/>
                </a:ext>
              </a:extLst>
            </p:cNvPr>
            <p:cNvSpPr/>
            <p:nvPr/>
          </p:nvSpPr>
          <p:spPr>
            <a:xfrm>
              <a:off x="2790825" y="3892550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C5F835-98F3-45C5-9664-28F7B997944A}"/>
                </a:ext>
              </a:extLst>
            </p:cNvPr>
            <p:cNvSpPr/>
            <p:nvPr/>
          </p:nvSpPr>
          <p:spPr>
            <a:xfrm>
              <a:off x="5618163" y="1200150"/>
              <a:ext cx="111125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FB14D4-1938-4E01-967D-33961FE942DD}"/>
                </a:ext>
              </a:extLst>
            </p:cNvPr>
            <p:cNvSpPr/>
            <p:nvPr/>
          </p:nvSpPr>
          <p:spPr>
            <a:xfrm>
              <a:off x="4076700" y="2289175"/>
              <a:ext cx="10953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ADF59AD-97BD-461A-AB94-895111981CDF}"/>
                </a:ext>
              </a:extLst>
            </p:cNvPr>
            <p:cNvSpPr/>
            <p:nvPr/>
          </p:nvSpPr>
          <p:spPr>
            <a:xfrm>
              <a:off x="3302000" y="3003550"/>
              <a:ext cx="10953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E72732C-4212-4C00-9EE9-AF4DF883DD40}"/>
                </a:ext>
              </a:extLst>
            </p:cNvPr>
            <p:cNvSpPr/>
            <p:nvPr/>
          </p:nvSpPr>
          <p:spPr>
            <a:xfrm>
              <a:off x="3068638" y="3267075"/>
              <a:ext cx="109537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BD59550-2116-461E-948B-D0D10A310055}"/>
                </a:ext>
              </a:extLst>
            </p:cNvPr>
            <p:cNvSpPr/>
            <p:nvPr/>
          </p:nvSpPr>
          <p:spPr>
            <a:xfrm>
              <a:off x="2743200" y="3646488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4BBD3C-A082-4B17-9B45-161323F11D05}"/>
                </a:ext>
              </a:extLst>
            </p:cNvPr>
            <p:cNvSpPr/>
            <p:nvPr/>
          </p:nvSpPr>
          <p:spPr>
            <a:xfrm>
              <a:off x="2646363" y="3841750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A3C01A9-E902-423C-810A-C60F8AB9E63D}"/>
                </a:ext>
              </a:extLst>
            </p:cNvPr>
            <p:cNvSpPr/>
            <p:nvPr/>
          </p:nvSpPr>
          <p:spPr>
            <a:xfrm>
              <a:off x="2841625" y="4017963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4EE89E5-E21E-403B-8477-9934B9B4E5D1}"/>
                </a:ext>
              </a:extLst>
            </p:cNvPr>
            <p:cNvSpPr/>
            <p:nvPr/>
          </p:nvSpPr>
          <p:spPr>
            <a:xfrm>
              <a:off x="3014663" y="3984625"/>
              <a:ext cx="109537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FC18DD-D76E-4C0D-9963-87659F58E24E}"/>
                </a:ext>
              </a:extLst>
            </p:cNvPr>
            <p:cNvSpPr/>
            <p:nvPr/>
          </p:nvSpPr>
          <p:spPr>
            <a:xfrm>
              <a:off x="3368675" y="3754438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A7F5153-C870-4622-9C97-2C02C1DB39B2}"/>
                </a:ext>
              </a:extLst>
            </p:cNvPr>
            <p:cNvSpPr/>
            <p:nvPr/>
          </p:nvSpPr>
          <p:spPr>
            <a:xfrm>
              <a:off x="3627438" y="3716338"/>
              <a:ext cx="109537" cy="122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EDF6314-24B9-4F02-B296-3CE3B04CA6EB}"/>
                </a:ext>
              </a:extLst>
            </p:cNvPr>
            <p:cNvSpPr/>
            <p:nvPr/>
          </p:nvSpPr>
          <p:spPr>
            <a:xfrm>
              <a:off x="4318000" y="3379788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6955C1-6786-48D0-A0E9-679EF6A73D0A}"/>
                </a:ext>
              </a:extLst>
            </p:cNvPr>
            <p:cNvSpPr/>
            <p:nvPr/>
          </p:nvSpPr>
          <p:spPr>
            <a:xfrm>
              <a:off x="5303838" y="2933700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328D04E-369F-4496-A00F-42532FD4A528}"/>
                </a:ext>
              </a:extLst>
            </p:cNvPr>
            <p:cNvSpPr/>
            <p:nvPr/>
          </p:nvSpPr>
          <p:spPr>
            <a:xfrm>
              <a:off x="6683375" y="2260600"/>
              <a:ext cx="12858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06E55698-ACB7-447C-867A-B3070420697E}"/>
                </a:ext>
              </a:extLst>
            </p:cNvPr>
            <p:cNvSpPr/>
            <p:nvPr/>
          </p:nvSpPr>
          <p:spPr>
            <a:xfrm>
              <a:off x="5314950" y="2295525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AC400C3D-CC13-407E-8BA8-124B85B82F2A}"/>
                </a:ext>
              </a:extLst>
            </p:cNvPr>
            <p:cNvSpPr/>
            <p:nvPr/>
          </p:nvSpPr>
          <p:spPr>
            <a:xfrm>
              <a:off x="4306888" y="2305050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F683A953-AF50-4E1B-AF4B-E5E56BFAE556}"/>
                </a:ext>
              </a:extLst>
            </p:cNvPr>
            <p:cNvSpPr/>
            <p:nvPr/>
          </p:nvSpPr>
          <p:spPr>
            <a:xfrm>
              <a:off x="3600450" y="3022600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32">
              <a:extLst>
                <a:ext uri="{FF2B5EF4-FFF2-40B4-BE49-F238E27FC236}">
                  <a16:creationId xmlns:a16="http://schemas.microsoft.com/office/drawing/2014/main" id="{BE5F9B60-E318-4FC5-9C73-AE1293BE9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2375" y="3865563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</a:t>
              </a:r>
            </a:p>
          </p:txBody>
        </p:sp>
        <p:sp>
          <p:nvSpPr>
            <p:cNvPr id="42" name="ZoneTexte 32">
              <a:extLst>
                <a:ext uri="{FF2B5EF4-FFF2-40B4-BE49-F238E27FC236}">
                  <a16:creationId xmlns:a16="http://schemas.microsoft.com/office/drawing/2014/main" id="{2D6AE74E-E8C2-4123-B5EE-223EDC996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775" y="4017963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</a:t>
              </a:r>
            </a:p>
          </p:txBody>
        </p:sp>
        <p:sp>
          <p:nvSpPr>
            <p:cNvPr id="43" name="ZoneTexte 32">
              <a:extLst>
                <a:ext uri="{FF2B5EF4-FFF2-40B4-BE49-F238E27FC236}">
                  <a16:creationId xmlns:a16="http://schemas.microsoft.com/office/drawing/2014/main" id="{17623DCB-C16F-415A-BEE2-D65B159867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3338" y="3606800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</a:t>
              </a:r>
            </a:p>
          </p:txBody>
        </p:sp>
        <p:sp>
          <p:nvSpPr>
            <p:cNvPr id="44" name="ZoneTexte 32">
              <a:extLst>
                <a:ext uri="{FF2B5EF4-FFF2-40B4-BE49-F238E27FC236}">
                  <a16:creationId xmlns:a16="http://schemas.microsoft.com/office/drawing/2014/main" id="{DE2C1D16-F793-4AA6-95CB-E2ABC89F4B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8288" y="3905250"/>
              <a:ext cx="4365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02D92AB-2B43-4D69-A6EE-2E6998AE5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6075" y="3195638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20</a:t>
              </a:r>
            </a:p>
          </p:txBody>
        </p:sp>
        <p:sp>
          <p:nvSpPr>
            <p:cNvPr id="46" name="ZoneTexte 32">
              <a:extLst>
                <a:ext uri="{FF2B5EF4-FFF2-40B4-BE49-F238E27FC236}">
                  <a16:creationId xmlns:a16="http://schemas.microsoft.com/office/drawing/2014/main" id="{29536A9C-A71C-4267-966B-29B65FAF6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7863" y="3762375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20</a:t>
              </a:r>
            </a:p>
          </p:txBody>
        </p:sp>
        <p:sp>
          <p:nvSpPr>
            <p:cNvPr id="47" name="ZoneTexte 32">
              <a:extLst>
                <a:ext uri="{FF2B5EF4-FFF2-40B4-BE49-F238E27FC236}">
                  <a16:creationId xmlns:a16="http://schemas.microsoft.com/office/drawing/2014/main" id="{C39DC5AE-2843-478A-9CCB-1A24EE60A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4513" y="2947988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28</a:t>
              </a:r>
            </a:p>
          </p:txBody>
        </p:sp>
        <p:sp>
          <p:nvSpPr>
            <p:cNvPr id="48" name="ZoneTexte 32">
              <a:extLst>
                <a:ext uri="{FF2B5EF4-FFF2-40B4-BE49-F238E27FC236}">
                  <a16:creationId xmlns:a16="http://schemas.microsoft.com/office/drawing/2014/main" id="{9D3ECBC5-D3C3-417C-B01B-D2060908B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163" y="3641725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28</a:t>
              </a:r>
            </a:p>
          </p:txBody>
        </p:sp>
        <p:sp>
          <p:nvSpPr>
            <p:cNvPr id="49" name="ZoneTexte 32">
              <a:extLst>
                <a:ext uri="{FF2B5EF4-FFF2-40B4-BE49-F238E27FC236}">
                  <a16:creationId xmlns:a16="http://schemas.microsoft.com/office/drawing/2014/main" id="{36E73981-BEA8-4610-9962-F8EB4C221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2863" y="221773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50</a:t>
              </a:r>
            </a:p>
          </p:txBody>
        </p:sp>
        <p:sp>
          <p:nvSpPr>
            <p:cNvPr id="50" name="ZoneTexte 32">
              <a:extLst>
                <a:ext uri="{FF2B5EF4-FFF2-40B4-BE49-F238E27FC236}">
                  <a16:creationId xmlns:a16="http://schemas.microsoft.com/office/drawing/2014/main" id="{86CBB35C-CDF8-42C8-A5B5-0F7CEFCF6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3375" y="337978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50</a:t>
              </a:r>
            </a:p>
          </p:txBody>
        </p:sp>
        <p:sp>
          <p:nvSpPr>
            <p:cNvPr id="51" name="ZoneTexte 32">
              <a:extLst>
                <a:ext uri="{FF2B5EF4-FFF2-40B4-BE49-F238E27FC236}">
                  <a16:creationId xmlns:a16="http://schemas.microsoft.com/office/drawing/2014/main" id="{B0B76525-8328-4F5D-B366-940A85D44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3025" y="285908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82</a:t>
              </a:r>
            </a:p>
          </p:txBody>
        </p:sp>
        <p:sp>
          <p:nvSpPr>
            <p:cNvPr id="52" name="ZoneTexte 32">
              <a:extLst>
                <a:ext uri="{FF2B5EF4-FFF2-40B4-BE49-F238E27FC236}">
                  <a16:creationId xmlns:a16="http://schemas.microsoft.com/office/drawing/2014/main" id="{49D63754-0833-4A26-BC66-74079C688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7963" y="1858963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126</a:t>
              </a:r>
            </a:p>
          </p:txBody>
        </p:sp>
        <p:sp>
          <p:nvSpPr>
            <p:cNvPr id="53" name="ZoneTexte 32">
              <a:extLst>
                <a:ext uri="{FF2B5EF4-FFF2-40B4-BE49-F238E27FC236}">
                  <a16:creationId xmlns:a16="http://schemas.microsoft.com/office/drawing/2014/main" id="{32640FE8-7F8E-406E-B98F-1456D59569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2263" y="1150938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82</a:t>
              </a:r>
            </a:p>
          </p:txBody>
        </p:sp>
        <p:sp>
          <p:nvSpPr>
            <p:cNvPr id="54" name="ZoneTexte 32">
              <a:extLst>
                <a:ext uri="{FF2B5EF4-FFF2-40B4-BE49-F238E27FC236}">
                  <a16:creationId xmlns:a16="http://schemas.microsoft.com/office/drawing/2014/main" id="{725E0F5F-4B75-4BB0-8513-F75B126E6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4850" y="32813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>
                  <a:latin typeface="Arial Black" pitchFamily="34" charset="0"/>
                </a:rPr>
                <a:t>78</a:t>
              </a:r>
              <a:r>
                <a:rPr lang="en-US" sz="1200" dirty="0">
                  <a:latin typeface="Arial Black" pitchFamily="34" charset="0"/>
                </a:rPr>
                <a:t>Ni</a:t>
              </a:r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801362F-5159-49DA-A0E0-75BB144383A7}"/>
                </a:ext>
              </a:extLst>
            </p:cNvPr>
            <p:cNvCxnSpPr/>
            <p:nvPr/>
          </p:nvCxnSpPr>
          <p:spPr>
            <a:xfrm rot="16200000" flipV="1">
              <a:off x="4390231" y="3145632"/>
              <a:ext cx="169863" cy="152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D5BFA8BD-4784-4D7C-85D4-43B68D4B13B2}"/>
                </a:ext>
              </a:extLst>
            </p:cNvPr>
            <p:cNvSpPr/>
            <p:nvPr/>
          </p:nvSpPr>
          <p:spPr>
            <a:xfrm>
              <a:off x="4305300" y="3032125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7" name="ZoneTexte 32">
              <a:extLst>
                <a:ext uri="{FF2B5EF4-FFF2-40B4-BE49-F238E27FC236}">
                  <a16:creationId xmlns:a16="http://schemas.microsoft.com/office/drawing/2014/main" id="{1CC1561C-AF11-4D6E-B681-E1673E4D3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375" y="177641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>
                  <a:latin typeface="Arial Black" pitchFamily="34" charset="0"/>
                </a:rPr>
                <a:t>100</a:t>
              </a:r>
              <a:r>
                <a:rPr lang="en-US" sz="1200" dirty="0">
                  <a:latin typeface="Arial Black" pitchFamily="34" charset="0"/>
                </a:rPr>
                <a:t>Sn</a:t>
              </a:r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F31FA654-0480-494F-B48C-8B9A3413BCDC}"/>
                </a:ext>
              </a:extLst>
            </p:cNvPr>
            <p:cNvCxnSpPr>
              <a:stCxn id="39" idx="0"/>
              <a:endCxn id="57" idx="2"/>
            </p:cNvCxnSpPr>
            <p:nvPr/>
          </p:nvCxnSpPr>
          <p:spPr>
            <a:xfrm rot="16200000" flipV="1">
              <a:off x="4164401" y="2107793"/>
              <a:ext cx="251638" cy="1428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AC7E1FE2-F46E-41DD-A77A-A1C8641BBB50}"/>
                </a:ext>
              </a:extLst>
            </p:cNvPr>
            <p:cNvCxnSpPr>
              <a:endCxn id="38" idx="5"/>
            </p:cNvCxnSpPr>
            <p:nvPr/>
          </p:nvCxnSpPr>
          <p:spPr>
            <a:xfrm rot="16200000" flipV="1">
              <a:off x="5405717" y="2395817"/>
              <a:ext cx="188189" cy="1827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32">
              <a:extLst>
                <a:ext uri="{FF2B5EF4-FFF2-40B4-BE49-F238E27FC236}">
                  <a16:creationId xmlns:a16="http://schemas.microsoft.com/office/drawing/2014/main" id="{399F17DF-0D5B-425E-ADED-A21749491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9725" y="25193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>
                  <a:latin typeface="Arial Black" pitchFamily="34" charset="0"/>
                </a:rPr>
                <a:t>132</a:t>
              </a:r>
              <a:r>
                <a:rPr lang="en-US" sz="1200" dirty="0">
                  <a:latin typeface="Arial Black" pitchFamily="34" charset="0"/>
                </a:rPr>
                <a:t>Sn</a:t>
              </a:r>
            </a:p>
          </p:txBody>
        </p:sp>
        <p:sp>
          <p:nvSpPr>
            <p:cNvPr id="61" name="ZoneTexte 32">
              <a:extLst>
                <a:ext uri="{FF2B5EF4-FFF2-40B4-BE49-F238E27FC236}">
                  <a16:creationId xmlns:a16="http://schemas.microsoft.com/office/drawing/2014/main" id="{EEEF3AB5-13BC-43C9-9187-5C430868E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7525" y="14144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>
                  <a:latin typeface="Arial Black" pitchFamily="34" charset="0"/>
                </a:rPr>
                <a:t>208</a:t>
              </a:r>
              <a:r>
                <a:rPr lang="en-US" sz="1200" dirty="0">
                  <a:latin typeface="Arial Black" pitchFamily="34" charset="0"/>
                </a:rPr>
                <a:t>Pb</a:t>
              </a:r>
            </a:p>
          </p:txBody>
        </p: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D3A89772-B7D0-4D1A-9FDA-F14F1A01543C}"/>
                </a:ext>
              </a:extLst>
            </p:cNvPr>
            <p:cNvCxnSpPr>
              <a:endCxn id="20" idx="5"/>
            </p:cNvCxnSpPr>
            <p:nvPr/>
          </p:nvCxnSpPr>
          <p:spPr>
            <a:xfrm rot="10800000">
              <a:off x="6787985" y="1326287"/>
              <a:ext cx="193841" cy="150089"/>
            </a:xfrm>
            <a:prstGeom prst="line">
              <a:avLst/>
            </a:prstGeom>
            <a:ln w="19050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32">
              <a:extLst>
                <a:ext uri="{FF2B5EF4-FFF2-40B4-BE49-F238E27FC236}">
                  <a16:creationId xmlns:a16="http://schemas.microsoft.com/office/drawing/2014/main" id="{63F6EA0C-0426-4743-A8D8-FC6EE78E4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8100" y="355758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>
                  <a:latin typeface="Arial Black" pitchFamily="34" charset="0"/>
                </a:rPr>
                <a:t>48</a:t>
              </a:r>
              <a:r>
                <a:rPr lang="en-US" sz="1200" dirty="0">
                  <a:latin typeface="Arial Black" pitchFamily="34" charset="0"/>
                </a:rPr>
                <a:t>Ca</a:t>
              </a:r>
            </a:p>
          </p:txBody>
        </p: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52BADEDB-CE4F-4BA1-A066-674002AF2A0B}"/>
                </a:ext>
              </a:extLst>
            </p:cNvPr>
            <p:cNvCxnSpPr>
              <a:endCxn id="22" idx="5"/>
            </p:cNvCxnSpPr>
            <p:nvPr/>
          </p:nvCxnSpPr>
          <p:spPr>
            <a:xfrm rot="10800000">
              <a:off x="3703472" y="3388218"/>
              <a:ext cx="239878" cy="231283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32">
              <a:extLst>
                <a:ext uri="{FF2B5EF4-FFF2-40B4-BE49-F238E27FC236}">
                  <a16:creationId xmlns:a16="http://schemas.microsoft.com/office/drawing/2014/main" id="{23DCD8D8-966E-45ED-97B4-DF8911EF8B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0325" y="296703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>
                  <a:latin typeface="Arial Black" pitchFamily="34" charset="0"/>
                </a:rPr>
                <a:t>40</a:t>
              </a:r>
              <a:r>
                <a:rPr lang="en-US" sz="1200" dirty="0">
                  <a:latin typeface="Arial Black" pitchFamily="34" charset="0"/>
                </a:rPr>
                <a:t>Ca</a:t>
              </a:r>
            </a:p>
          </p:txBody>
        </p: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3F23662A-560C-4FA0-8857-535A2E143B2D}"/>
                </a:ext>
              </a:extLst>
            </p:cNvPr>
            <p:cNvCxnSpPr>
              <a:endCxn id="45" idx="3"/>
            </p:cNvCxnSpPr>
            <p:nvPr/>
          </p:nvCxnSpPr>
          <p:spPr>
            <a:xfrm>
              <a:off x="3086100" y="3124200"/>
              <a:ext cx="236538" cy="194469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9C0E558C-6A6B-4722-80BB-5B7D57BD912E}"/>
                </a:ext>
              </a:extLst>
            </p:cNvPr>
            <p:cNvCxnSpPr>
              <a:endCxn id="23" idx="1"/>
            </p:cNvCxnSpPr>
            <p:nvPr/>
          </p:nvCxnSpPr>
          <p:spPr>
            <a:xfrm>
              <a:off x="2705100" y="3467100"/>
              <a:ext cx="293854" cy="229464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32">
              <a:extLst>
                <a:ext uri="{FF2B5EF4-FFF2-40B4-BE49-F238E27FC236}">
                  <a16:creationId xmlns:a16="http://schemas.microsoft.com/office/drawing/2014/main" id="{19897C6D-0B44-42EB-873D-E3A5C409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4575" y="327183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>
                  <a:latin typeface="Arial Black" pitchFamily="34" charset="0"/>
                </a:rPr>
                <a:t>16</a:t>
              </a:r>
              <a:r>
                <a:rPr lang="en-US" sz="1200" dirty="0">
                  <a:latin typeface="Arial Black" pitchFamily="34" charset="0"/>
                </a:rPr>
                <a:t>O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E8E3EE19-67C4-4591-8AD5-E9007251DB21}"/>
                </a:ext>
              </a:extLst>
            </p:cNvPr>
            <p:cNvCxnSpPr/>
            <p:nvPr/>
          </p:nvCxnSpPr>
          <p:spPr>
            <a:xfrm>
              <a:off x="2435382" y="3752661"/>
              <a:ext cx="357612" cy="140329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ZoneTexte 32">
              <a:extLst>
                <a:ext uri="{FF2B5EF4-FFF2-40B4-BE49-F238E27FC236}">
                  <a16:creationId xmlns:a16="http://schemas.microsoft.com/office/drawing/2014/main" id="{02B86FE7-B828-4984-A878-F7F62BEA2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039" y="3564567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>
                  <a:latin typeface="Arial Black" pitchFamily="34" charset="0"/>
                </a:rPr>
                <a:t>4</a:t>
              </a:r>
              <a:r>
                <a:rPr lang="en-US" sz="1200" dirty="0">
                  <a:latin typeface="Arial Black" pitchFamily="34" charset="0"/>
                </a:rPr>
                <a:t>He</a:t>
              </a:r>
            </a:p>
          </p:txBody>
        </p:sp>
      </p:grpSp>
      <p:pic>
        <p:nvPicPr>
          <p:cNvPr id="71" name="Picture 8" descr="C:\temporaire\images\jensen.jpg">
            <a:extLst>
              <a:ext uri="{FF2B5EF4-FFF2-40B4-BE49-F238E27FC236}">
                <a16:creationId xmlns:a16="http://schemas.microsoft.com/office/drawing/2014/main" id="{9F02B254-04F1-479C-B5AD-4B86096EA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85" y="1101982"/>
            <a:ext cx="790903" cy="111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temporaire\images\wigner.jpg">
            <a:extLst>
              <a:ext uri="{FF2B5EF4-FFF2-40B4-BE49-F238E27FC236}">
                <a16:creationId xmlns:a16="http://schemas.microsoft.com/office/drawing/2014/main" id="{7302A098-D699-453C-B0BB-DB4943183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5" y="1101982"/>
            <a:ext cx="790903" cy="111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C:\temporaire\images\mayer.jpg">
            <a:extLst>
              <a:ext uri="{FF2B5EF4-FFF2-40B4-BE49-F238E27FC236}">
                <a16:creationId xmlns:a16="http://schemas.microsoft.com/office/drawing/2014/main" id="{78C53EF4-37DF-41AB-8140-6378A93C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27" y="1101982"/>
            <a:ext cx="790903" cy="111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11">
            <a:extLst>
              <a:ext uri="{FF2B5EF4-FFF2-40B4-BE49-F238E27FC236}">
                <a16:creationId xmlns:a16="http://schemas.microsoft.com/office/drawing/2014/main" id="{09777C61-3417-4C71-97BD-F7DDC4019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90" y="2191861"/>
            <a:ext cx="11067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000" b="1" dirty="0">
                <a:latin typeface="Arial" charset="0"/>
              </a:rPr>
              <a:t>E. P.  Wigner</a:t>
            </a:r>
            <a:endParaRPr lang="fr-FR" altLang="fr-FR" sz="1000" dirty="0">
              <a:latin typeface="Arial" charset="0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DA09C063-F615-4ECD-9597-19CB889B8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633" y="2183537"/>
            <a:ext cx="8170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000" b="1" dirty="0">
                <a:latin typeface="Arial" charset="0"/>
              </a:rPr>
              <a:t>Maria Goeppert-Mayer</a:t>
            </a:r>
            <a:r>
              <a:rPr lang="fr-FR" altLang="fr-FR" sz="1000" dirty="0">
                <a:latin typeface="Arial" charset="0"/>
              </a:rPr>
              <a:t> </a:t>
            </a:r>
          </a:p>
        </p:txBody>
      </p:sp>
      <p:sp>
        <p:nvSpPr>
          <p:cNvPr id="76" name="Text Box 13">
            <a:extLst>
              <a:ext uri="{FF2B5EF4-FFF2-40B4-BE49-F238E27FC236}">
                <a16:creationId xmlns:a16="http://schemas.microsoft.com/office/drawing/2014/main" id="{AB1A02E8-83D6-45CE-906A-0110A11F6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7" y="2593052"/>
            <a:ext cx="13024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200" dirty="0"/>
              <a:t>Nobel price 1963</a:t>
            </a:r>
          </a:p>
        </p:txBody>
      </p:sp>
      <p:sp>
        <p:nvSpPr>
          <p:cNvPr id="77" name="Text Box 14">
            <a:extLst>
              <a:ext uri="{FF2B5EF4-FFF2-40B4-BE49-F238E27FC236}">
                <a16:creationId xmlns:a16="http://schemas.microsoft.com/office/drawing/2014/main" id="{1A41937A-D4F0-484E-BB04-7EED910B1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09" y="2185928"/>
            <a:ext cx="8058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000" b="1" dirty="0">
                <a:latin typeface="Arial" charset="0"/>
              </a:rPr>
              <a:t>J. Hans D. Jensen</a:t>
            </a:r>
            <a:endParaRPr lang="fr-FR" altLang="fr-FR" sz="1000" dirty="0">
              <a:latin typeface="Arial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1B46E13-FD43-4A4B-8481-733AECB3BED1}"/>
              </a:ext>
            </a:extLst>
          </p:cNvPr>
          <p:cNvGrpSpPr/>
          <p:nvPr/>
        </p:nvGrpSpPr>
        <p:grpSpPr>
          <a:xfrm>
            <a:off x="2425531" y="800512"/>
            <a:ext cx="3544556" cy="895607"/>
            <a:chOff x="2425531" y="800512"/>
            <a:chExt cx="3544556" cy="89560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68B21DF0-8DFC-4D84-8783-33BC93CB0AE8}"/>
                    </a:ext>
                  </a:extLst>
                </p:cNvPr>
                <p:cNvSpPr txBox="1"/>
                <p:nvPr/>
              </p:nvSpPr>
              <p:spPr>
                <a:xfrm>
                  <a:off x="2425531" y="800512"/>
                  <a:ext cx="3544556" cy="3749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i="1" smtClean="0">
                                <a:latin typeface="Cambria Math"/>
                                <a:ea typeface="Cambria Math"/>
                              </a:rPr>
                              <m:t>ℋ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𝐶𝑀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𝑂𝐻</m:t>
                        </m:r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𝑈</m:t>
                        </m:r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)(</m:t>
                        </m:r>
                        <m:acc>
                          <m:accPr>
                            <m:chr m:val="⃗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𝑙</m:t>
                            </m:r>
                          </m:e>
                        </m:acc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fr-FR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68B21DF0-8DFC-4D84-8783-33BC93CB0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5531" y="800512"/>
                  <a:ext cx="3544556" cy="374974"/>
                </a:xfrm>
                <a:prstGeom prst="rect">
                  <a:avLst/>
                </a:prstGeom>
                <a:blipFill>
                  <a:blip r:embed="rId6"/>
                  <a:stretch>
                    <a:fillRect t="-12903" b="-967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Accolade ouvrante 78">
              <a:extLst>
                <a:ext uri="{FF2B5EF4-FFF2-40B4-BE49-F238E27FC236}">
                  <a16:creationId xmlns:a16="http://schemas.microsoft.com/office/drawing/2014/main" id="{201DB1CB-54C1-44FB-92E9-A6BBBC368E12}"/>
                </a:ext>
              </a:extLst>
            </p:cNvPr>
            <p:cNvSpPr/>
            <p:nvPr/>
          </p:nvSpPr>
          <p:spPr>
            <a:xfrm rot="16200000">
              <a:off x="4611076" y="918887"/>
              <a:ext cx="253998" cy="667452"/>
            </a:xfrm>
            <a:prstGeom prst="leftBrace">
              <a:avLst>
                <a:gd name="adj1" fmla="val 3478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CD520FAB-6A76-4099-B6F8-ADACB6EB90E8}"/>
                    </a:ext>
                  </a:extLst>
                </p:cNvPr>
                <p:cNvSpPr txBox="1"/>
                <p:nvPr/>
              </p:nvSpPr>
              <p:spPr>
                <a:xfrm>
                  <a:off x="4197809" y="1387701"/>
                  <a:ext cx="1076816" cy="3084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/>
                              </a:rPr>
                              <m:t>𝐿𝑆</m:t>
                            </m:r>
                          </m:sup>
                        </m:sSup>
                      </m:oMath>
                    </m:oMathPara>
                  </a14:m>
                  <a:endParaRPr lang="fr-FR" sz="1400" dirty="0"/>
                </a:p>
              </p:txBody>
            </p:sp>
          </mc:Choice>
          <mc:Fallback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CD520FAB-6A76-4099-B6F8-ADACB6EB9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809" y="1387701"/>
                  <a:ext cx="1076816" cy="30841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8E431B12-5DD4-446E-AF23-1FECE2744A41}"/>
              </a:ext>
            </a:extLst>
          </p:cNvPr>
          <p:cNvGrpSpPr/>
          <p:nvPr/>
        </p:nvGrpSpPr>
        <p:grpSpPr>
          <a:xfrm>
            <a:off x="6486375" y="689984"/>
            <a:ext cx="4386789" cy="2121119"/>
            <a:chOff x="3599922" y="3403621"/>
            <a:chExt cx="4386789" cy="2121119"/>
          </a:xfrm>
        </p:grpSpPr>
        <p:pic>
          <p:nvPicPr>
            <p:cNvPr id="82" name="Picture 2">
              <a:extLst>
                <a:ext uri="{FF2B5EF4-FFF2-40B4-BE49-F238E27FC236}">
                  <a16:creationId xmlns:a16="http://schemas.microsoft.com/office/drawing/2014/main" id="{91C413E8-C289-404A-ADBA-A9CC33C44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922" y="3403621"/>
              <a:ext cx="4284034" cy="189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A41B71E-2992-49E2-B500-8E7EE0B64E03}"/>
                </a:ext>
              </a:extLst>
            </p:cNvPr>
            <p:cNvSpPr/>
            <p:nvPr/>
          </p:nvSpPr>
          <p:spPr>
            <a:xfrm>
              <a:off x="3759904" y="5263130"/>
              <a:ext cx="422680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/>
                <a:t>T.A.J. Maris, P. Hillman, and H. </a:t>
              </a:r>
              <a:r>
                <a:rPr lang="en-US" sz="1100" dirty="0" err="1"/>
                <a:t>Tyren</a:t>
              </a:r>
              <a:r>
                <a:rPr lang="en-US" sz="1100" dirty="0"/>
                <a:t>, </a:t>
              </a:r>
              <a:r>
                <a:rPr lang="en-US" sz="1100" dirty="0" err="1"/>
                <a:t>Nucl</a:t>
              </a:r>
              <a:r>
                <a:rPr lang="en-US" sz="1100" dirty="0"/>
                <a:t>. Phys. 7 (1958) 1.</a:t>
              </a:r>
              <a:endParaRPr lang="fr-FR" sz="1100" dirty="0"/>
            </a:p>
          </p:txBody>
        </p:sp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9C0CFE24-9220-42F6-92D6-EC109170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224" y="3051625"/>
            <a:ext cx="2337615" cy="29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" name="Groupe 84">
            <a:extLst>
              <a:ext uri="{FF2B5EF4-FFF2-40B4-BE49-F238E27FC236}">
                <a16:creationId xmlns:a16="http://schemas.microsoft.com/office/drawing/2014/main" id="{65A9D534-9999-4A40-9E05-B508817F882E}"/>
              </a:ext>
            </a:extLst>
          </p:cNvPr>
          <p:cNvGrpSpPr/>
          <p:nvPr/>
        </p:nvGrpSpPr>
        <p:grpSpPr>
          <a:xfrm>
            <a:off x="7019727" y="2904645"/>
            <a:ext cx="3022516" cy="2510340"/>
            <a:chOff x="6400481" y="4348550"/>
            <a:chExt cx="2494998" cy="2171966"/>
          </a:xfrm>
        </p:grpSpPr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6059FD90-4D92-4643-A179-21D9A073A103}"/>
                </a:ext>
              </a:extLst>
            </p:cNvPr>
            <p:cNvGrpSpPr/>
            <p:nvPr/>
          </p:nvGrpSpPr>
          <p:grpSpPr>
            <a:xfrm>
              <a:off x="6623087" y="4348550"/>
              <a:ext cx="2272392" cy="1861731"/>
              <a:chOff x="6623087" y="4348550"/>
              <a:chExt cx="2272392" cy="1861731"/>
            </a:xfrm>
          </p:grpSpPr>
          <p:grpSp>
            <p:nvGrpSpPr>
              <p:cNvPr id="88" name="Groupe 87">
                <a:extLst>
                  <a:ext uri="{FF2B5EF4-FFF2-40B4-BE49-F238E27FC236}">
                    <a16:creationId xmlns:a16="http://schemas.microsoft.com/office/drawing/2014/main" id="{B2EAE812-8E77-4798-B499-C20283FAC7B0}"/>
                  </a:ext>
                </a:extLst>
              </p:cNvPr>
              <p:cNvGrpSpPr/>
              <p:nvPr/>
            </p:nvGrpSpPr>
            <p:grpSpPr>
              <a:xfrm>
                <a:off x="6623087" y="4584314"/>
                <a:ext cx="2272392" cy="1625967"/>
                <a:chOff x="6623087" y="4584314"/>
                <a:chExt cx="2272392" cy="1625967"/>
              </a:xfrm>
            </p:grpSpPr>
            <p:pic>
              <p:nvPicPr>
                <p:cNvPr id="90" name="Picture 5">
                  <a:extLst>
                    <a:ext uri="{FF2B5EF4-FFF2-40B4-BE49-F238E27FC236}">
                      <a16:creationId xmlns:a16="http://schemas.microsoft.com/office/drawing/2014/main" id="{EEFF7DBE-5785-4E83-ACE7-DCFCAF0426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48323" y="4861313"/>
                  <a:ext cx="1056869" cy="1348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9F074B7-A66F-47BA-AD88-71B5D60709C3}"/>
                    </a:ext>
                  </a:extLst>
                </p:cNvPr>
                <p:cNvSpPr/>
                <p:nvPr/>
              </p:nvSpPr>
              <p:spPr>
                <a:xfrm>
                  <a:off x="6623087" y="5208305"/>
                  <a:ext cx="1274708" cy="6309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000" b="1" dirty="0">
                      <a:latin typeface="Arial" charset="0"/>
                    </a:rPr>
                    <a:t>R. </a:t>
                  </a:r>
                  <a:r>
                    <a:rPr lang="fr-FR" sz="1000" b="1" dirty="0" err="1">
                      <a:latin typeface="Arial" charset="0"/>
                    </a:rPr>
                    <a:t>Hofstadter</a:t>
                  </a:r>
                  <a:endParaRPr lang="fr-FR" sz="1000" b="1" dirty="0">
                    <a:latin typeface="Arial" charset="0"/>
                  </a:endParaRPr>
                </a:p>
                <a:p>
                  <a:pPr>
                    <a:spcBef>
                      <a:spcPct val="50000"/>
                    </a:spcBef>
                  </a:pPr>
                  <a:r>
                    <a:rPr lang="fr-FR" sz="1000" b="1" dirty="0">
                      <a:latin typeface="Arial" charset="0"/>
                    </a:rPr>
                    <a:t>1953 : e on Au Stanford</a:t>
                  </a:r>
                </a:p>
              </p:txBody>
            </p:sp>
            <p:sp>
              <p:nvSpPr>
                <p:cNvPr id="92" name="Text Box 13">
                  <a:extLst>
                    <a:ext uri="{FF2B5EF4-FFF2-40B4-BE49-F238E27FC236}">
                      <a16:creationId xmlns:a16="http://schemas.microsoft.com/office/drawing/2014/main" id="{785A7D17-DA0C-4382-AC3B-7175C9F16D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93064" y="4584314"/>
                  <a:ext cx="1302415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fr-FR" sz="1200" dirty="0"/>
                    <a:t>Nobel price 1961</a:t>
                  </a:r>
                </a:p>
              </p:txBody>
            </p:sp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70D3701-D096-441B-86C4-F64E63185EB4}"/>
                  </a:ext>
                </a:extLst>
              </p:cNvPr>
              <p:cNvSpPr/>
              <p:nvPr/>
            </p:nvSpPr>
            <p:spPr>
              <a:xfrm>
                <a:off x="6832632" y="4348550"/>
                <a:ext cx="106516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in parallel:</a:t>
                </a:r>
                <a:endParaRPr lang="fr-FR" sz="1600" dirty="0"/>
              </a:p>
            </p:txBody>
          </p:sp>
        </p:grp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34B4BB1F-9C70-4AF2-AB9D-E10A671C1581}"/>
                </a:ext>
              </a:extLst>
            </p:cNvPr>
            <p:cNvCxnSpPr/>
            <p:nvPr/>
          </p:nvCxnSpPr>
          <p:spPr>
            <a:xfrm flipH="1">
              <a:off x="6400481" y="4369188"/>
              <a:ext cx="352744" cy="21513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6340595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18550</TotalTime>
  <Words>1562</Words>
  <Application>Microsoft Office PowerPoint</Application>
  <PresentationFormat>Personnalisé</PresentationFormat>
  <Paragraphs>276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Arial Unicode MS</vt:lpstr>
      <vt:lpstr>Calibri</vt:lpstr>
      <vt:lpstr>Calibri Light</vt:lpstr>
      <vt:lpstr>Cambria Math</vt:lpstr>
      <vt:lpstr>Symbol</vt:lpstr>
      <vt:lpstr>Times New Roman</vt:lpstr>
      <vt:lpstr>Wingdings</vt:lpstr>
      <vt:lpstr>1_Conception personnalisée</vt:lpstr>
      <vt:lpstr>Présentation PowerPoint</vt:lpstr>
      <vt:lpstr>The electromagnetic probes in nuclear physics </vt:lpstr>
      <vt:lpstr>The electromagnetic probes in nuclear physics </vt:lpstr>
      <vt:lpstr>Electron scattering off nuclei </vt:lpstr>
      <vt:lpstr>Electron scattering off nuclei </vt:lpstr>
      <vt:lpstr>Electron scattering off nuclei </vt:lpstr>
      <vt:lpstr>Electron scattering off nuclei </vt:lpstr>
      <vt:lpstr>Simple example : elastic scattering </vt:lpstr>
      <vt:lpstr>Electron scattering off nuclei </vt:lpstr>
      <vt:lpstr>elastic scattering full glory </vt:lpstr>
      <vt:lpstr>Beyond elastic scattering </vt:lpstr>
      <vt:lpstr>Perspectives for the XXIst century : e-scattering off unstable nuclei </vt:lpstr>
      <vt:lpstr>Perspectives for the XXIst century : e-scattering off unstable nuclei </vt:lpstr>
      <vt:lpstr>Perspectives for the XXIst century : e-scattering off unstable nuclei </vt:lpstr>
      <vt:lpstr>Perspectives for the XXIst century : e-scattering off unstable nuclei </vt:lpstr>
      <vt:lpstr>Required luminosities </vt:lpstr>
      <vt:lpstr>Possible implementations </vt:lpstr>
      <vt:lpstr>Possible implementations </vt:lpstr>
      <vt:lpstr>Possible implementations </vt:lpstr>
      <vt:lpstr>Possible implementations </vt:lpstr>
      <vt:lpstr>Possible implementations </vt:lpstr>
      <vt:lpstr>Possible implementations </vt:lpstr>
      <vt:lpstr>Possible implementations </vt:lpstr>
      <vt:lpstr>The PERLE@Orsay configuration  </vt:lpstr>
      <vt:lpstr>Suggested strategy and perspectives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VERNEY David</cp:lastModifiedBy>
  <cp:revision>1616</cp:revision>
  <cp:lastPrinted>2020-10-20T17:06:04Z</cp:lastPrinted>
  <dcterms:created xsi:type="dcterms:W3CDTF">2011-03-09T16:37:49Z</dcterms:created>
  <dcterms:modified xsi:type="dcterms:W3CDTF">2020-10-20T17:24:34Z</dcterms:modified>
</cp:coreProperties>
</file>