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2" r:id="rId5"/>
    <p:sldId id="263" r:id="rId6"/>
    <p:sldId id="278" r:id="rId7"/>
    <p:sldId id="258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2" r:id="rId16"/>
    <p:sldId id="273" r:id="rId17"/>
    <p:sldId id="271" r:id="rId18"/>
    <p:sldId id="275" r:id="rId19"/>
    <p:sldId id="276" r:id="rId20"/>
    <p:sldId id="277" r:id="rId21"/>
    <p:sldId id="25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44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F067E-EACA-4980-95D4-6F06D2050E17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5F09B-FAB6-497C-B359-C87155828D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4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79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44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82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3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76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12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73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8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10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10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42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51BF-2F58-437A-96BD-D6E0F6CAC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67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aul\ilc\ILD\ILD_T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"/>
            <a:ext cx="12192001" cy="68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4143" y="5464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An omni-</a:t>
            </a:r>
            <a:r>
              <a:rPr lang="fr-FR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purpose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3D </a:t>
            </a:r>
            <a:r>
              <a:rPr lang="fr-FR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intermediate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FR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tracker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for ILD : the TPC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26666" y="6466822"/>
            <a:ext cx="2507311" cy="31795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Paul Colas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050" y="5016960"/>
            <a:ext cx="2133600" cy="121761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272117" y="6285876"/>
            <a:ext cx="413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France-Ukraine workshop Oct.22, 2020</a:t>
            </a:r>
            <a:endParaRPr lang="fr-F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9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531" y="888735"/>
            <a:ext cx="6422409" cy="53067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23568" y="596348"/>
            <a:ext cx="562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</a:rPr>
              <a:t>The Saclay </a:t>
            </a:r>
            <a:r>
              <a:rPr lang="fr-FR" sz="3200" b="1" dirty="0" err="1" smtClean="0">
                <a:solidFill>
                  <a:srgbClr val="00B0F0"/>
                </a:solidFill>
              </a:rPr>
              <a:t>Micromegas</a:t>
            </a:r>
            <a:r>
              <a:rPr lang="fr-FR" sz="3200" b="1" dirty="0" smtClean="0">
                <a:solidFill>
                  <a:srgbClr val="00B0F0"/>
                </a:solidFill>
              </a:rPr>
              <a:t> Module</a:t>
            </a:r>
            <a:endParaRPr lang="fr-FR" sz="3200" b="1" dirty="0">
              <a:solidFill>
                <a:srgbClr val="00B0F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7421" y="1407380"/>
            <a:ext cx="442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Fully</a:t>
            </a:r>
            <a:r>
              <a:rPr lang="fr-FR" sz="2000" dirty="0" smtClean="0"/>
              <a:t> </a:t>
            </a:r>
            <a:r>
              <a:rPr lang="fr-FR" sz="2000" dirty="0" err="1" smtClean="0"/>
              <a:t>integrated</a:t>
            </a:r>
            <a:r>
              <a:rPr lang="fr-FR" sz="2000" dirty="0" smtClean="0"/>
              <a:t> </a:t>
            </a:r>
            <a:r>
              <a:rPr lang="fr-FR" sz="2000" dirty="0" err="1" smtClean="0"/>
              <a:t>electronics</a:t>
            </a:r>
            <a:r>
              <a:rPr lang="fr-FR" sz="2000" dirty="0" smtClean="0"/>
              <a:t> and </a:t>
            </a:r>
            <a:r>
              <a:rPr lang="fr-FR" sz="2000" dirty="0" err="1" smtClean="0"/>
              <a:t>cooling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747421" y="3967697"/>
            <a:ext cx="4039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PCB </a:t>
            </a:r>
            <a:r>
              <a:rPr lang="fr-FR" dirty="0" err="1" smtClean="0"/>
              <a:t>equipped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RC </a:t>
            </a:r>
            <a:r>
              <a:rPr lang="fr-FR" dirty="0" err="1" smtClean="0"/>
              <a:t>continuous</a:t>
            </a:r>
            <a:r>
              <a:rPr lang="fr-FR" dirty="0" smtClean="0"/>
              <a:t> circuit </a:t>
            </a:r>
            <a:r>
              <a:rPr lang="fr-FR" dirty="0" err="1" smtClean="0"/>
              <a:t>covering</a:t>
            </a:r>
            <a:r>
              <a:rPr lang="fr-FR" dirty="0" smtClean="0"/>
              <a:t> the pads (</a:t>
            </a:r>
            <a:r>
              <a:rPr lang="fr-FR" dirty="0" err="1" smtClean="0"/>
              <a:t>insulator</a:t>
            </a:r>
            <a:r>
              <a:rPr lang="fr-FR" dirty="0" smtClean="0"/>
              <a:t> + </a:t>
            </a:r>
            <a:r>
              <a:rPr lang="fr-FR" dirty="0" err="1" smtClean="0"/>
              <a:t>resisitve</a:t>
            </a:r>
            <a:r>
              <a:rPr lang="fr-FR" dirty="0" smtClean="0"/>
              <a:t> foil), to spread the charge,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 </a:t>
            </a:r>
            <a:r>
              <a:rPr lang="fr-FR" dirty="0" err="1" smtClean="0"/>
              <a:t>several</a:t>
            </a:r>
            <a:r>
              <a:rPr lang="fr-FR" dirty="0" smtClean="0"/>
              <a:t> pads are hit and a </a:t>
            </a:r>
            <a:r>
              <a:rPr lang="fr-FR" dirty="0" err="1" smtClean="0"/>
              <a:t>barycenter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improve</a:t>
            </a:r>
            <a:r>
              <a:rPr lang="fr-FR" dirty="0" smtClean="0"/>
              <a:t> the </a:t>
            </a:r>
            <a:r>
              <a:rPr lang="fr-FR" dirty="0" err="1" smtClean="0"/>
              <a:t>resolution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68" y="1879003"/>
            <a:ext cx="3960793" cy="2001232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53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6886" y="365762"/>
            <a:ext cx="4990106" cy="983022"/>
          </a:xfrm>
        </p:spPr>
        <p:txBody>
          <a:bodyPr/>
          <a:lstStyle/>
          <a:p>
            <a:r>
              <a:rPr lang="fr-FR" b="1" dirty="0" err="1" smtClean="0">
                <a:solidFill>
                  <a:srgbClr val="00B0F0"/>
                </a:solidFill>
              </a:rPr>
              <a:t>Gridpix</a:t>
            </a:r>
            <a:r>
              <a:rPr lang="fr-FR" b="1" dirty="0" smtClean="0">
                <a:solidFill>
                  <a:srgbClr val="00B0F0"/>
                </a:solidFill>
              </a:rPr>
              <a:t> : ‘digital TPC’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3271" y="1465543"/>
            <a:ext cx="6373633" cy="776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err="1" smtClean="0"/>
              <a:t>Reconstruct</a:t>
            </a:r>
            <a:r>
              <a:rPr lang="fr-FR" sz="2000" dirty="0" smtClean="0"/>
              <a:t> </a:t>
            </a:r>
            <a:r>
              <a:rPr lang="fr-FR" sz="2000" dirty="0" err="1" smtClean="0"/>
              <a:t>every</a:t>
            </a:r>
            <a:r>
              <a:rPr lang="fr-FR" sz="2000" dirty="0" smtClean="0"/>
              <a:t> </a:t>
            </a:r>
            <a:r>
              <a:rPr lang="fr-FR" sz="2000" dirty="0" err="1" smtClean="0"/>
              <a:t>ionization</a:t>
            </a:r>
            <a:r>
              <a:rPr lang="fr-FR" sz="2000" dirty="0" smtClean="0"/>
              <a:t> </a:t>
            </a:r>
            <a:r>
              <a:rPr lang="fr-FR" sz="2000" dirty="0" err="1" smtClean="0"/>
              <a:t>electron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a high </a:t>
            </a:r>
            <a:r>
              <a:rPr lang="fr-FR" sz="2000" dirty="0" err="1" smtClean="0"/>
              <a:t>efficiency</a:t>
            </a:r>
            <a:r>
              <a:rPr lang="fr-FR" sz="2000" dirty="0" smtClean="0"/>
              <a:t>. </a:t>
            </a:r>
            <a:r>
              <a:rPr lang="fr-FR" sz="2000" dirty="0" err="1" smtClean="0"/>
              <a:t>Measure</a:t>
            </a:r>
            <a:r>
              <a:rPr lang="fr-FR" sz="2000" dirty="0" smtClean="0"/>
              <a:t> </a:t>
            </a:r>
            <a:r>
              <a:rPr lang="fr-FR" sz="2000" dirty="0" err="1" smtClean="0"/>
              <a:t>dE</a:t>
            </a:r>
            <a:r>
              <a:rPr lang="fr-FR" sz="2000" dirty="0" smtClean="0"/>
              <a:t>/dx by cluster </a:t>
            </a:r>
            <a:r>
              <a:rPr lang="fr-FR" sz="2000" dirty="0" err="1" smtClean="0"/>
              <a:t>counting</a:t>
            </a:r>
            <a:endParaRPr lang="fr-F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2551" r="12558" b="8331"/>
          <a:stretch>
            <a:fillRect/>
          </a:stretch>
        </p:blipFill>
        <p:spPr bwMode="auto">
          <a:xfrm>
            <a:off x="743636" y="2153213"/>
            <a:ext cx="3526214" cy="348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705" t="2551" r="12558" b="83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0" y="3641212"/>
            <a:ext cx="3523547" cy="26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74585" y="5673288"/>
            <a:ext cx="609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Now</a:t>
            </a:r>
            <a:r>
              <a:rPr lang="fr-FR" dirty="0" smtClean="0"/>
              <a:t> uses </a:t>
            </a:r>
            <a:r>
              <a:rPr lang="fr-FR" dirty="0" err="1"/>
              <a:t>Timepix</a:t>
            </a:r>
            <a:r>
              <a:rPr lang="fr-FR" dirty="0"/>
              <a:t> 3 and chip protection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sparks</a:t>
            </a:r>
            <a:r>
              <a:rPr lang="fr-FR" dirty="0"/>
              <a:t> has been </a:t>
            </a:r>
            <a:r>
              <a:rPr lang="fr-FR" dirty="0" err="1"/>
              <a:t>improved</a:t>
            </a:r>
            <a:r>
              <a:rPr lang="fr-FR" dirty="0"/>
              <a:t>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97AF-B411-49DA-9AF5-E141A7AAE0A1}" type="slidenum">
              <a:rPr lang="fr-FR" smtClean="0"/>
              <a:t>11</a:t>
            </a:fld>
            <a:endParaRPr lang="fr-FR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t="26901" r="16402" b="23750"/>
          <a:stretch>
            <a:fillRect/>
          </a:stretch>
        </p:blipFill>
        <p:spPr bwMode="auto">
          <a:xfrm>
            <a:off x="4304654" y="2153213"/>
            <a:ext cx="2918558" cy="285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0"/>
          <p:cNvGrpSpPr/>
          <p:nvPr/>
        </p:nvGrpSpPr>
        <p:grpSpPr>
          <a:xfrm>
            <a:off x="7273921" y="365762"/>
            <a:ext cx="3591538" cy="2751149"/>
            <a:chOff x="6852097" y="3212976"/>
            <a:chExt cx="4784587" cy="3588441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2097" y="3212976"/>
              <a:ext cx="4784587" cy="3588441"/>
            </a:xfrm>
            <a:prstGeom prst="rect">
              <a:avLst/>
            </a:prstGeom>
          </p:spPr>
        </p:pic>
        <p:cxnSp>
          <p:nvCxnSpPr>
            <p:cNvPr id="15" name="Straight Arrow Connector 12"/>
            <p:cNvCxnSpPr/>
            <p:nvPr/>
          </p:nvCxnSpPr>
          <p:spPr bwMode="auto">
            <a:xfrm>
              <a:off x="8184232" y="5079204"/>
              <a:ext cx="0" cy="5100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6" name="TextBox 13"/>
            <p:cNvSpPr txBox="1"/>
            <p:nvPr/>
          </p:nvSpPr>
          <p:spPr>
            <a:xfrm>
              <a:off x="8180711" y="5007196"/>
              <a:ext cx="986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50 µm</a:t>
              </a:r>
              <a:endParaRPr lang="nl-NL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50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" b="10733"/>
          <a:stretch>
            <a:fillRect/>
          </a:stretch>
        </p:blipFill>
        <p:spPr bwMode="auto">
          <a:xfrm>
            <a:off x="8839200" y="2570473"/>
            <a:ext cx="2743200" cy="299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18"/>
          <p:cNvGrpSpPr>
            <a:grpSpLocks/>
          </p:cNvGrpSpPr>
          <p:nvPr/>
        </p:nvGrpSpPr>
        <p:grpSpPr bwMode="auto">
          <a:xfrm>
            <a:off x="4244701" y="1981200"/>
            <a:ext cx="3756299" cy="4760689"/>
            <a:chOff x="1572362" y="1124744"/>
            <a:chExt cx="4511805" cy="5546101"/>
          </a:xfrm>
        </p:grpSpPr>
        <p:pic>
          <p:nvPicPr>
            <p:cNvPr id="13320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5214" y="1641892"/>
              <a:ext cx="5546101" cy="451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Box 13"/>
            <p:cNvSpPr txBox="1">
              <a:spLocks noChangeArrowheads="1"/>
            </p:cNvSpPr>
            <p:nvPr/>
          </p:nvSpPr>
          <p:spPr bwMode="auto">
            <a:xfrm rot="21288686">
              <a:off x="2357954" y="1983970"/>
              <a:ext cx="1211887" cy="46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Monotype Sorts"/>
                <a:buChar char="u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Monotype Sorts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n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Font typeface="Monotype Sorts"/>
                <a:buChar char="u"/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i="1" dirty="0">
                  <a:latin typeface="Verdana"/>
                  <a:cs typeface="Verdana"/>
                </a:rPr>
                <a:t>Guard</a:t>
              </a:r>
            </a:p>
          </p:txBody>
        </p:sp>
        <p:sp>
          <p:nvSpPr>
            <p:cNvPr id="13322" name="TextBox 13"/>
            <p:cNvSpPr txBox="1">
              <a:spLocks noChangeArrowheads="1"/>
            </p:cNvSpPr>
            <p:nvPr/>
          </p:nvSpPr>
          <p:spPr bwMode="auto">
            <a:xfrm rot="21288686">
              <a:off x="4251890" y="2618321"/>
              <a:ext cx="691025" cy="3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Monotype Sorts"/>
                <a:buChar char="u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Monotype Sorts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n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Font typeface="Monotype Sorts"/>
                <a:buChar char="u"/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1" dirty="0">
                  <a:latin typeface="Verdana"/>
                  <a:cs typeface="Verdana"/>
                </a:rPr>
                <a:t>TPX3</a:t>
              </a:r>
            </a:p>
          </p:txBody>
        </p:sp>
        <p:sp>
          <p:nvSpPr>
            <p:cNvPr id="13323" name="TextBox 13"/>
            <p:cNvSpPr txBox="1">
              <a:spLocks noChangeArrowheads="1"/>
            </p:cNvSpPr>
            <p:nvPr/>
          </p:nvSpPr>
          <p:spPr bwMode="auto">
            <a:xfrm rot="21288686">
              <a:off x="3482209" y="2774119"/>
              <a:ext cx="691025" cy="3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Monotype Sorts"/>
                <a:buChar char="u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Monotype Sorts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n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Font typeface="Monotype Sorts"/>
                <a:buChar char="u"/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1" dirty="0">
                  <a:latin typeface="Verdana"/>
                  <a:cs typeface="Verdana"/>
                </a:rPr>
                <a:t>TPX3</a:t>
              </a:r>
            </a:p>
          </p:txBody>
        </p:sp>
        <p:sp>
          <p:nvSpPr>
            <p:cNvPr id="13324" name="TextBox 13"/>
            <p:cNvSpPr txBox="1">
              <a:spLocks noChangeArrowheads="1"/>
            </p:cNvSpPr>
            <p:nvPr/>
          </p:nvSpPr>
          <p:spPr bwMode="auto">
            <a:xfrm rot="21288686">
              <a:off x="3230406" y="3612469"/>
              <a:ext cx="691025" cy="3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Monotype Sorts"/>
                <a:buChar char="u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Monotype Sorts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n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Font typeface="Monotype Sorts"/>
                <a:buChar char="u"/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1" dirty="0">
                  <a:latin typeface="Verdana"/>
                  <a:cs typeface="Verdana"/>
                </a:rPr>
                <a:t>TPX3</a:t>
              </a:r>
            </a:p>
          </p:txBody>
        </p:sp>
        <p:sp>
          <p:nvSpPr>
            <p:cNvPr id="13325" name="TextBox 15"/>
            <p:cNvSpPr txBox="1">
              <a:spLocks noChangeArrowheads="1"/>
            </p:cNvSpPr>
            <p:nvPr/>
          </p:nvSpPr>
          <p:spPr bwMode="auto">
            <a:xfrm rot="21288686">
              <a:off x="2491580" y="3709451"/>
              <a:ext cx="691025" cy="3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Monotype Sorts"/>
                <a:buChar char="u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Monotype Sorts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n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Font typeface="Monotype Sorts"/>
                <a:buChar char="u"/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i="1" dirty="0">
                  <a:latin typeface="Verdana"/>
                  <a:cs typeface="Verdana"/>
                </a:rPr>
                <a:t>TPX3</a:t>
              </a:r>
            </a:p>
          </p:txBody>
        </p:sp>
        <p:sp>
          <p:nvSpPr>
            <p:cNvPr id="13326" name="TextBox 13"/>
            <p:cNvSpPr txBox="1">
              <a:spLocks noChangeArrowheads="1"/>
            </p:cNvSpPr>
            <p:nvPr/>
          </p:nvSpPr>
          <p:spPr bwMode="auto">
            <a:xfrm rot="245295">
              <a:off x="3347507" y="4265917"/>
              <a:ext cx="1441579" cy="954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Monotype Sorts"/>
                <a:buChar char="u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100000"/>
                <a:buFont typeface="Monotype Sorts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n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Font typeface="Monotype Sorts"/>
                <a:buChar char="u"/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00000"/>
                <a:buFont typeface="Monotype Sorts"/>
                <a:buChar char="l"/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800" i="1" dirty="0" err="1"/>
                <a:t>COld</a:t>
              </a:r>
              <a:endParaRPr lang="en-GB" altLang="en-US" sz="2800" i="1" dirty="0"/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800" i="1" dirty="0" err="1"/>
                <a:t>CArrier</a:t>
              </a:r>
              <a:endParaRPr lang="en-GB" altLang="en-US" sz="2800" i="1" dirty="0"/>
            </a:p>
          </p:txBody>
        </p:sp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5790" y="903319"/>
            <a:ext cx="8734794" cy="579438"/>
          </a:xfrm>
        </p:spPr>
        <p:txBody>
          <a:bodyPr>
            <a:normAutofit/>
          </a:bodyPr>
          <a:lstStyle/>
          <a:p>
            <a:r>
              <a:rPr lang="en-US" altLang="nl-NL" sz="2400" b="1" dirty="0" smtClean="0">
                <a:latin typeface="Verdana"/>
                <a:cs typeface="Verdana"/>
              </a:rPr>
              <a:t>QUAD design and realization</a:t>
            </a:r>
            <a:endParaRPr lang="nl-NL" altLang="nl-NL" sz="2400" b="1" dirty="0" smtClean="0">
              <a:latin typeface="Verdana"/>
              <a:cs typeface="Verdana"/>
            </a:endParaRP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 flipV="1">
            <a:off x="8470898" y="5744642"/>
            <a:ext cx="3340102" cy="925515"/>
            <a:chOff x="240151" y="4763475"/>
            <a:chExt cx="8800676" cy="2105471"/>
          </a:xfrm>
        </p:grpSpPr>
        <p:pic>
          <p:nvPicPr>
            <p:cNvPr id="13327" name="Picture 2" descr="C:\Data\LepCol\Module concept\Picts\Picts 28-8-2017\20170828_07532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4" t="51350" r="84790" b="36710"/>
            <a:stretch>
              <a:fillRect/>
            </a:stretch>
          </p:blipFill>
          <p:spPr bwMode="auto">
            <a:xfrm>
              <a:off x="240151" y="5001013"/>
              <a:ext cx="2171609" cy="1630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2" descr="C:\Data\LepCol\Module concept\Picts\Picts 28-8-2017\20170828_07532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04" t="48811" r="2087" b="35770"/>
            <a:stretch>
              <a:fillRect/>
            </a:stretch>
          </p:blipFill>
          <p:spPr bwMode="auto">
            <a:xfrm>
              <a:off x="2411760" y="4763475"/>
              <a:ext cx="6629067" cy="210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329" name="Straight Connector 2"/>
            <p:cNvCxnSpPr>
              <a:cxnSpLocks noChangeShapeType="1"/>
            </p:cNvCxnSpPr>
            <p:nvPr/>
          </p:nvCxnSpPr>
          <p:spPr bwMode="auto">
            <a:xfrm flipH="1">
              <a:off x="2051720" y="5085184"/>
              <a:ext cx="576064" cy="144016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Straight Connector 8"/>
            <p:cNvCxnSpPr>
              <a:cxnSpLocks noChangeShapeType="1"/>
            </p:cNvCxnSpPr>
            <p:nvPr/>
          </p:nvCxnSpPr>
          <p:spPr bwMode="auto">
            <a:xfrm flipH="1">
              <a:off x="2204120" y="5085184"/>
              <a:ext cx="576064" cy="144016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5790" y="1504950"/>
            <a:ext cx="4033810" cy="466725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Blip>
                <a:blip r:embed="rId5"/>
              </a:buBlip>
            </a:pPr>
            <a:r>
              <a:rPr lang="nl-NL" altLang="nl-NL" sz="2000" dirty="0" smtClean="0">
                <a:latin typeface="Verdana"/>
                <a:cs typeface="Verdana"/>
              </a:rPr>
              <a:t>Four-TimePix3 chips</a:t>
            </a:r>
          </a:p>
          <a:p>
            <a:pPr>
              <a:buFontTx/>
              <a:buBlip>
                <a:blip r:embed="rId5"/>
              </a:buBlip>
            </a:pPr>
            <a:r>
              <a:rPr lang="nl-NL" altLang="nl-NL" sz="2000" dirty="0" smtClean="0">
                <a:latin typeface="Verdana"/>
                <a:cs typeface="Verdana"/>
              </a:rPr>
              <a:t>All services (signal IO, LV power) are located under the </a:t>
            </a:r>
            <a:r>
              <a:rPr lang="nl-NL" altLang="nl-NL" sz="2000" dirty="0" err="1" smtClean="0">
                <a:latin typeface="Verdana"/>
                <a:cs typeface="Verdana"/>
              </a:rPr>
              <a:t>detection</a:t>
            </a:r>
            <a:r>
              <a:rPr lang="nl-NL" altLang="nl-NL" sz="2000" dirty="0" smtClean="0">
                <a:latin typeface="Verdana"/>
                <a:cs typeface="Verdana"/>
              </a:rPr>
              <a:t> </a:t>
            </a:r>
            <a:r>
              <a:rPr lang="nl-NL" altLang="nl-NL" sz="2000" dirty="0" err="1" smtClean="0">
                <a:latin typeface="Verdana"/>
                <a:cs typeface="Verdana"/>
              </a:rPr>
              <a:t>surface</a:t>
            </a:r>
            <a:endParaRPr lang="nl-NL" altLang="nl-NL" sz="2000" dirty="0" smtClean="0">
              <a:latin typeface="Verdana"/>
              <a:cs typeface="Verdana"/>
            </a:endParaRPr>
          </a:p>
          <a:p>
            <a:pPr>
              <a:buFontTx/>
              <a:buBlip>
                <a:blip r:embed="rId5"/>
              </a:buBlip>
            </a:pPr>
            <a:r>
              <a:rPr lang="nl-NL" altLang="nl-NL" sz="2000" dirty="0" smtClean="0">
                <a:latin typeface="Verdana"/>
                <a:cs typeface="Verdana"/>
              </a:rPr>
              <a:t>The area for connections was squeezed to the minimum</a:t>
            </a:r>
          </a:p>
          <a:p>
            <a:pPr>
              <a:buBlip>
                <a:blip r:embed="rId5"/>
              </a:buBlip>
            </a:pPr>
            <a:r>
              <a:rPr lang="nl-NL" altLang="nl-NL" sz="2000" dirty="0" err="1" smtClean="0">
                <a:latin typeface="Verdana"/>
                <a:cs typeface="Verdana"/>
              </a:rPr>
              <a:t>Very</a:t>
            </a:r>
            <a:r>
              <a:rPr lang="nl-NL" altLang="nl-NL" sz="2000" dirty="0" smtClean="0">
                <a:latin typeface="Verdana"/>
                <a:cs typeface="Verdana"/>
              </a:rPr>
              <a:t> high </a:t>
            </a:r>
            <a:r>
              <a:rPr lang="nl-NL" altLang="nl-NL" sz="2000" dirty="0" err="1" smtClean="0">
                <a:latin typeface="Verdana"/>
                <a:cs typeface="Verdana"/>
              </a:rPr>
              <a:t>precision</a:t>
            </a:r>
            <a:r>
              <a:rPr lang="en-GB" altLang="nl-NL" sz="2000" dirty="0" smtClean="0">
                <a:solidFill>
                  <a:srgbClr val="000000"/>
                </a:solidFill>
                <a:latin typeface="Verdana"/>
                <a:cs typeface="Verdana"/>
              </a:rPr>
              <a:t> 10</a:t>
            </a:r>
            <a:r>
              <a:rPr lang="en-GB" alt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GB" alt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μm</a:t>
            </a:r>
            <a:r>
              <a:rPr lang="en-GB" alt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nl-NL" altLang="nl-NL" sz="2000" dirty="0" smtClean="0">
                <a:latin typeface="Verdana"/>
                <a:cs typeface="Verdana"/>
              </a:rPr>
              <a:t> </a:t>
            </a:r>
            <a:r>
              <a:rPr lang="nl-NL" altLang="nl-NL" sz="2000" dirty="0" err="1" smtClean="0">
                <a:latin typeface="Verdana"/>
                <a:cs typeface="Verdana"/>
              </a:rPr>
              <a:t>mounting</a:t>
            </a:r>
            <a:r>
              <a:rPr lang="nl-NL" altLang="nl-NL" sz="2000" dirty="0" smtClean="0">
                <a:latin typeface="Verdana"/>
                <a:cs typeface="Verdana"/>
              </a:rPr>
              <a:t> of the chips and </a:t>
            </a:r>
            <a:r>
              <a:rPr lang="nl-NL" altLang="nl-NL" sz="2000" dirty="0" err="1" smtClean="0">
                <a:latin typeface="Verdana"/>
                <a:cs typeface="Verdana"/>
              </a:rPr>
              <a:t>guard</a:t>
            </a:r>
            <a:endParaRPr lang="en-US" altLang="nl-NL" sz="2000" dirty="0" smtClean="0">
              <a:latin typeface="Verdana"/>
              <a:cs typeface="Verdana"/>
            </a:endParaRPr>
          </a:p>
          <a:p>
            <a:pPr>
              <a:buBlip>
                <a:blip r:embed="rId5"/>
              </a:buBlip>
            </a:pPr>
            <a:r>
              <a:rPr lang="en-US" altLang="nl-NL" sz="2000" dirty="0" smtClean="0">
                <a:latin typeface="Verdana"/>
                <a:cs typeface="Verdana"/>
              </a:rPr>
              <a:t>QUAD has an sensitive area of 68.9%</a:t>
            </a:r>
          </a:p>
          <a:p>
            <a:pPr>
              <a:buBlip>
                <a:blip r:embed="rId5"/>
              </a:buBlip>
            </a:pPr>
            <a:r>
              <a:rPr lang="nl-NL" altLang="nl-NL" sz="2000" dirty="0" smtClean="0">
                <a:latin typeface="Verdana"/>
                <a:cs typeface="Verdana"/>
              </a:rPr>
              <a:t>DAQ </a:t>
            </a:r>
            <a:r>
              <a:rPr lang="nl-NL" altLang="nl-NL" sz="2000" dirty="0" err="1" smtClean="0">
                <a:latin typeface="Verdana"/>
                <a:cs typeface="Verdana"/>
              </a:rPr>
              <a:t>by</a:t>
            </a:r>
            <a:r>
              <a:rPr lang="nl-NL" altLang="nl-NL" sz="2000" dirty="0" smtClean="0">
                <a:latin typeface="Verdana"/>
                <a:cs typeface="Verdana"/>
              </a:rPr>
              <a:t> SPIDR</a:t>
            </a:r>
            <a:endParaRPr lang="en-US" altLang="nl-NL" sz="2000" dirty="0" smtClean="0">
              <a:latin typeface="Verdana"/>
              <a:cs typeface="Verdana"/>
            </a:endParaRPr>
          </a:p>
          <a:p>
            <a:pPr>
              <a:buBlip>
                <a:blip r:embed="rId5"/>
              </a:buBlip>
            </a:pPr>
            <a:r>
              <a:rPr lang="nl-NL" altLang="nl-NL" sz="2400" dirty="0" err="1" smtClean="0"/>
              <a:t>Tested</a:t>
            </a:r>
            <a:r>
              <a:rPr lang="nl-NL" altLang="nl-NL" sz="2400" dirty="0" smtClean="0"/>
              <a:t> in a </a:t>
            </a:r>
            <a:r>
              <a:rPr lang="nl-NL" altLang="nl-NL" sz="2400" dirty="0" err="1" smtClean="0"/>
              <a:t>beam</a:t>
            </a:r>
            <a:r>
              <a:rPr lang="nl-NL" altLang="nl-NL" sz="2400" dirty="0" smtClean="0"/>
              <a:t> in Bonn</a:t>
            </a:r>
          </a:p>
          <a:p>
            <a:pPr>
              <a:buBlip>
                <a:blip r:embed="rId5"/>
              </a:buBlip>
            </a:pPr>
            <a:r>
              <a:rPr lang="nl-NL" altLang="nl-NL" sz="2400" dirty="0" smtClean="0"/>
              <a:t>Will </a:t>
            </a:r>
            <a:r>
              <a:rPr lang="nl-NL" altLang="nl-NL" sz="2400" dirty="0" err="1" smtClean="0"/>
              <a:t>be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tested</a:t>
            </a:r>
            <a:r>
              <a:rPr lang="nl-NL" altLang="nl-NL" sz="2400" dirty="0" smtClean="0"/>
              <a:t> in DESY in </a:t>
            </a:r>
            <a:r>
              <a:rPr lang="nl-NL" altLang="nl-NL" sz="2400" dirty="0" err="1" smtClean="0"/>
              <a:t>July</a:t>
            </a:r>
            <a:r>
              <a:rPr lang="nl-NL" altLang="nl-NL" sz="2400" dirty="0" smtClean="0"/>
              <a:t> 2021 </a:t>
            </a:r>
          </a:p>
          <a:p>
            <a:pPr>
              <a:buNone/>
            </a:pPr>
            <a:endParaRPr lang="nl-NL" altLang="nl-NL" sz="2400" dirty="0"/>
          </a:p>
        </p:txBody>
      </p:sp>
      <p:sp>
        <p:nvSpPr>
          <p:cNvPr id="3" name="Rectangle 2"/>
          <p:cNvSpPr/>
          <p:nvPr/>
        </p:nvSpPr>
        <p:spPr>
          <a:xfrm>
            <a:off x="6553200" y="1657290"/>
            <a:ext cx="2433879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nl-NL" sz="2000" dirty="0" smtClean="0">
                <a:latin typeface="Verdana"/>
                <a:cs typeface="Verdana"/>
              </a:rPr>
              <a:t>39.6 </a:t>
            </a:r>
            <a:r>
              <a:rPr lang="en-US" altLang="nl-NL" sz="2000" dirty="0">
                <a:latin typeface="Verdana"/>
                <a:cs typeface="Verdana"/>
              </a:rPr>
              <a:t>x 28.38 mm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16200000" flipV="1">
            <a:off x="6752153" y="2925247"/>
            <a:ext cx="1814157" cy="784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7779721" y="2126278"/>
            <a:ext cx="1204557" cy="10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/>
          <a:stretch>
            <a:fillRect/>
          </a:stretch>
        </p:blipFill>
        <p:spPr bwMode="auto">
          <a:xfrm>
            <a:off x="9419504" y="304800"/>
            <a:ext cx="248040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9448800" y="205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Verdana"/>
                <a:cs typeface="Verdana"/>
              </a:rPr>
              <a:t> series of </a:t>
            </a:r>
            <a:r>
              <a:rPr lang="en-US" sz="1800" dirty="0" err="1" smtClean="0">
                <a:latin typeface="Verdana"/>
                <a:cs typeface="Verdana"/>
              </a:rPr>
              <a:t>QUADs</a:t>
            </a:r>
            <a:endParaRPr lang="en-US" sz="1800" dirty="0">
              <a:latin typeface="Verdana"/>
              <a:cs typeface="Verdan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5790" y="234919"/>
            <a:ext cx="616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</a:rPr>
              <a:t>THE NIKHEF-BONN PIXEL MODULE</a:t>
            </a:r>
            <a:endParaRPr lang="fr-FR" sz="3200" b="1" dirty="0">
              <a:solidFill>
                <a:srgbClr val="00B0F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6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4" y="346684"/>
            <a:ext cx="6075584" cy="405038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67" y="386439"/>
            <a:ext cx="4160520" cy="55473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76467" y="4681993"/>
            <a:ext cx="11811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E4      E3</a:t>
            </a:r>
          </a:p>
          <a:p>
            <a:r>
              <a:rPr lang="fr-FR" dirty="0"/>
              <a:t> </a:t>
            </a:r>
            <a:r>
              <a:rPr lang="fr-FR" dirty="0" smtClean="0"/>
              <a:t>     E1</a:t>
            </a:r>
          </a:p>
          <a:p>
            <a:r>
              <a:rPr lang="fr-FR" dirty="0" smtClean="0"/>
              <a:t>         E2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80231" y="4428877"/>
            <a:ext cx="2284648" cy="1582312"/>
            <a:chOff x="790575" y="66675"/>
            <a:chExt cx="7562850" cy="672465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" y="66675"/>
              <a:ext cx="7562850" cy="672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rapèze 11"/>
            <p:cNvSpPr/>
            <p:nvPr/>
          </p:nvSpPr>
          <p:spPr>
            <a:xfrm rot="10306754">
              <a:off x="1010778" y="2491917"/>
              <a:ext cx="2379182" cy="2079364"/>
            </a:xfrm>
            <a:prstGeom prst="trapezoid">
              <a:avLst>
                <a:gd name="adj" fmla="val 484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apèze 12"/>
            <p:cNvSpPr/>
            <p:nvPr/>
          </p:nvSpPr>
          <p:spPr>
            <a:xfrm rot="11195386">
              <a:off x="5681763" y="2491917"/>
              <a:ext cx="2379182" cy="2079364"/>
            </a:xfrm>
            <a:prstGeom prst="trapezoid">
              <a:avLst>
                <a:gd name="adj" fmla="val 484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apèze 13"/>
            <p:cNvSpPr/>
            <p:nvPr/>
          </p:nvSpPr>
          <p:spPr>
            <a:xfrm rot="10995257">
              <a:off x="4872020" y="4596150"/>
              <a:ext cx="2379182" cy="2079364"/>
            </a:xfrm>
            <a:prstGeom prst="trapezoid">
              <a:avLst>
                <a:gd name="adj" fmla="val 484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415301" y="4371904"/>
            <a:ext cx="4745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new </a:t>
            </a:r>
            <a:r>
              <a:rPr lang="fr-FR" dirty="0" err="1" smtClean="0"/>
              <a:t>Micromegas</a:t>
            </a:r>
            <a:r>
              <a:rPr lang="fr-FR" dirty="0" smtClean="0"/>
              <a:t> modules </a:t>
            </a:r>
            <a:r>
              <a:rPr lang="fr-FR" dirty="0" err="1" smtClean="0"/>
              <a:t>tested</a:t>
            </a:r>
            <a:r>
              <a:rPr lang="fr-FR" dirty="0" smtClean="0"/>
              <a:t> in </a:t>
            </a:r>
          </a:p>
          <a:p>
            <a:r>
              <a:rPr lang="fr-FR" dirty="0" err="1" smtClean="0"/>
              <a:t>November</a:t>
            </a:r>
            <a:r>
              <a:rPr lang="fr-FR" dirty="0" smtClean="0"/>
              <a:t> 2018 at DESY, </a:t>
            </a:r>
            <a:r>
              <a:rPr lang="fr-FR" dirty="0" err="1" smtClean="0"/>
              <a:t>with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New ‘</a:t>
            </a:r>
            <a:r>
              <a:rPr lang="fr-FR" dirty="0" err="1" smtClean="0"/>
              <a:t>spaceframe</a:t>
            </a:r>
            <a:r>
              <a:rPr lang="fr-FR" dirty="0" smtClean="0"/>
              <a:t>’ </a:t>
            </a:r>
            <a:r>
              <a:rPr lang="fr-FR" dirty="0" err="1" smtClean="0"/>
              <a:t>endplate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1-loop 2-Phase CO2 </a:t>
            </a:r>
            <a:r>
              <a:rPr lang="fr-FR" dirty="0" err="1" smtClean="0"/>
              <a:t>cooling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 smtClean="0"/>
              <a:t>mechanics</a:t>
            </a:r>
            <a:r>
              <a:rPr lang="fr-FR" dirty="0" smtClean="0"/>
              <a:t> : 99.9% good connections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New </a:t>
            </a:r>
            <a:r>
              <a:rPr lang="fr-FR" dirty="0" err="1" smtClean="0"/>
              <a:t>scheme</a:t>
            </a:r>
            <a:r>
              <a:rPr lang="fr-FR" dirty="0" smtClean="0"/>
              <a:t> : </a:t>
            </a:r>
            <a:r>
              <a:rPr lang="fr-FR" dirty="0" err="1" smtClean="0"/>
              <a:t>encapsulated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anode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6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Encapsulated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/>
              <a:t>Anode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/>
              <a:t>New </a:t>
            </a:r>
            <a:r>
              <a:rPr lang="fr-FR" sz="2400" dirty="0" err="1" smtClean="0"/>
              <a:t>scheme</a:t>
            </a:r>
            <a:r>
              <a:rPr lang="fr-FR" sz="2400" dirty="0" smtClean="0"/>
              <a:t>, to </a:t>
            </a:r>
            <a:r>
              <a:rPr lang="fr-FR" sz="2400" b="1" dirty="0" err="1" smtClean="0"/>
              <a:t>reduce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distortions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2400" dirty="0"/>
              <a:t>a</a:t>
            </a:r>
            <a:r>
              <a:rPr lang="fr-FR" sz="2400" dirty="0" smtClean="0"/>
              <a:t>t the </a:t>
            </a:r>
            <a:r>
              <a:rPr lang="fr-FR" sz="2400" dirty="0" err="1" smtClean="0"/>
              <a:t>edges</a:t>
            </a:r>
            <a:r>
              <a:rPr lang="fr-FR" sz="2400" dirty="0" smtClean="0"/>
              <a:t> of the modules : </a:t>
            </a:r>
            <a:r>
              <a:rPr lang="fr-FR" sz="2400" dirty="0" err="1" smtClean="0"/>
              <a:t>mesh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a</a:t>
            </a:r>
            <a:r>
              <a:rPr lang="fr-FR" sz="2400" dirty="0" smtClean="0"/>
              <a:t>t </a:t>
            </a:r>
            <a:r>
              <a:rPr lang="fr-FR" sz="2400" dirty="0" err="1" smtClean="0"/>
              <a:t>ground</a:t>
            </a:r>
            <a:r>
              <a:rPr lang="fr-FR" sz="2400" dirty="0" smtClean="0"/>
              <a:t> (</a:t>
            </a:r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err="1" smtClean="0"/>
              <a:t>potential</a:t>
            </a:r>
            <a:r>
              <a:rPr lang="fr-FR" sz="2400" dirty="0" smtClean="0"/>
              <a:t> as the frame),</a:t>
            </a:r>
          </a:p>
          <a:p>
            <a:pPr marL="0" indent="0">
              <a:buNone/>
            </a:pPr>
            <a:r>
              <a:rPr lang="fr-FR" sz="2400" dirty="0"/>
              <a:t>a</a:t>
            </a:r>
            <a:r>
              <a:rPr lang="fr-FR" sz="2400" dirty="0" smtClean="0"/>
              <a:t>nd </a:t>
            </a:r>
            <a:r>
              <a:rPr lang="fr-FR" sz="2400" dirty="0" err="1" smtClean="0"/>
              <a:t>resistive</a:t>
            </a:r>
            <a:r>
              <a:rPr lang="fr-FR" sz="2400" dirty="0" smtClean="0"/>
              <a:t> anode at the +</a:t>
            </a:r>
            <a:r>
              <a:rPr lang="fr-FR" sz="2400" dirty="0" err="1" smtClean="0"/>
              <a:t>ve</a:t>
            </a:r>
            <a:r>
              <a:rPr lang="fr-FR" sz="2400" dirty="0" smtClean="0"/>
              <a:t> HV.</a:t>
            </a:r>
          </a:p>
          <a:p>
            <a:pPr marL="0" indent="0">
              <a:buNone/>
            </a:pPr>
            <a:r>
              <a:rPr lang="fr-FR" sz="2400" dirty="0" err="1" smtClean="0"/>
              <a:t>Also</a:t>
            </a:r>
            <a:r>
              <a:rPr lang="fr-FR" sz="2400" dirty="0" smtClean="0"/>
              <a:t> encapsulation </a:t>
            </a:r>
            <a:r>
              <a:rPr lang="fr-FR" sz="2400" b="1" dirty="0" err="1" smtClean="0"/>
              <a:t>reduces</a:t>
            </a:r>
            <a:r>
              <a:rPr lang="fr-FR" sz="2400" b="1" dirty="0" smtClean="0"/>
              <a:t> the EMI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r>
              <a:rPr lang="fr-FR" sz="2400" dirty="0" err="1" smtClean="0"/>
              <a:t>Another</a:t>
            </a:r>
            <a:r>
              <a:rPr lang="fr-FR" sz="2400" dirty="0" smtClean="0"/>
              <a:t> </a:t>
            </a:r>
            <a:r>
              <a:rPr lang="fr-FR" sz="2400" dirty="0" err="1" smtClean="0"/>
              <a:t>advantage</a:t>
            </a:r>
            <a:r>
              <a:rPr lang="fr-FR" sz="2400" dirty="0" smtClean="0"/>
              <a:t>: the amplification</a:t>
            </a:r>
          </a:p>
          <a:p>
            <a:pPr marL="0" indent="0">
              <a:buNone/>
            </a:pPr>
            <a:r>
              <a:rPr lang="fr-FR" sz="2400" dirty="0" err="1"/>
              <a:t>f</a:t>
            </a:r>
            <a:r>
              <a:rPr lang="fr-FR" sz="2400" dirty="0" err="1" smtClean="0"/>
              <a:t>ield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tuned</a:t>
            </a:r>
            <a:r>
              <a:rPr lang="fr-FR" sz="2400" dirty="0" smtClean="0"/>
              <a:t> </a:t>
            </a:r>
            <a:r>
              <a:rPr lang="fr-FR" sz="2400" dirty="0" err="1" smtClean="0"/>
              <a:t>independently</a:t>
            </a:r>
            <a:r>
              <a:rPr lang="fr-FR" sz="2400" dirty="0" smtClean="0"/>
              <a:t> of the drift </a:t>
            </a:r>
            <a:r>
              <a:rPr lang="fr-FR" sz="2400" dirty="0" err="1" smtClean="0"/>
              <a:t>field</a:t>
            </a:r>
            <a:r>
              <a:rPr lang="fr-FR" sz="2400" dirty="0" smtClean="0"/>
              <a:t>, </a:t>
            </a:r>
            <a:r>
              <a:rPr lang="fr-FR" sz="2400" dirty="0" err="1" smtClean="0"/>
              <a:t>providing</a:t>
            </a:r>
            <a:r>
              <a:rPr lang="fr-FR" sz="2400" dirty="0" smtClean="0"/>
              <a:t> </a:t>
            </a:r>
            <a:r>
              <a:rPr lang="fr-FR" sz="2400" b="1" dirty="0" err="1" smtClean="0"/>
              <a:t>flexibility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r>
              <a:rPr lang="fr-FR" sz="2400" dirty="0" smtClean="0"/>
              <a:t>The gains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equalized</a:t>
            </a:r>
            <a:r>
              <a:rPr lang="fr-FR" sz="2400" dirty="0" smtClean="0"/>
              <a:t> </a:t>
            </a:r>
            <a:r>
              <a:rPr lang="fr-FR" sz="2400" dirty="0" err="1" smtClean="0"/>
              <a:t>while</a:t>
            </a:r>
            <a:r>
              <a:rPr lang="fr-FR" sz="2400" dirty="0" smtClean="0"/>
              <a:t> </a:t>
            </a:r>
            <a:r>
              <a:rPr lang="fr-FR" sz="2400" dirty="0" err="1" smtClean="0"/>
              <a:t>keeping</a:t>
            </a:r>
            <a:r>
              <a:rPr lang="fr-FR" sz="2400" dirty="0" smtClean="0"/>
              <a:t> the drift </a:t>
            </a:r>
            <a:r>
              <a:rPr lang="fr-FR" sz="2400" dirty="0" err="1" smtClean="0"/>
              <a:t>field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uniform</a:t>
            </a:r>
            <a:r>
              <a:rPr lang="fr-FR" sz="2400" dirty="0" smtClean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684" y="1861977"/>
            <a:ext cx="4632591" cy="2536014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D5B9-259C-4C0B-B531-275E83F672C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260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Spatial </a:t>
            </a:r>
            <a:r>
              <a:rPr lang="fr-FR" b="1" dirty="0" err="1" smtClean="0"/>
              <a:t>Resolution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92" y="1506071"/>
            <a:ext cx="10722551" cy="45809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61098" y="704740"/>
            <a:ext cx="614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Making</a:t>
            </a:r>
            <a:r>
              <a:rPr lang="fr-FR" dirty="0" smtClean="0"/>
              <a:t> use of charge sharing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resistive</a:t>
            </a:r>
            <a:r>
              <a:rPr lang="fr-FR" dirty="0" smtClean="0"/>
              <a:t>-capacitive </a:t>
            </a:r>
            <a:r>
              <a:rPr lang="fr-FR" dirty="0" err="1" smtClean="0"/>
              <a:t>coating</a:t>
            </a:r>
            <a:r>
              <a:rPr lang="fr-FR" dirty="0"/>
              <a:t> </a:t>
            </a:r>
            <a:r>
              <a:rPr lang="fr-FR" dirty="0" smtClean="0"/>
              <a:t>of the anode, the </a:t>
            </a:r>
            <a:r>
              <a:rPr lang="fr-FR" dirty="0" err="1" smtClean="0"/>
              <a:t>r</a:t>
            </a:r>
            <a:r>
              <a:rPr lang="fr-FR" dirty="0" err="1" smtClean="0">
                <a:latin typeface="Symbol" panose="05050102010706020507" pitchFamily="18" charset="2"/>
              </a:rPr>
              <a:t>f</a:t>
            </a:r>
            <a:r>
              <a:rPr lang="fr-FR" dirty="0" smtClean="0">
                <a:latin typeface="Symbol" panose="05050102010706020507" pitchFamily="18" charset="2"/>
              </a:rPr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60 µm at </a:t>
            </a:r>
            <a:r>
              <a:rPr lang="fr-FR" dirty="0" err="1" smtClean="0"/>
              <a:t>zero</a:t>
            </a:r>
            <a:r>
              <a:rPr lang="fr-FR" dirty="0" smtClean="0"/>
              <a:t> drift distance.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361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dE</a:t>
            </a:r>
            <a:r>
              <a:rPr lang="fr-FR" b="1" dirty="0" smtClean="0"/>
              <a:t>/dx </a:t>
            </a:r>
            <a:r>
              <a:rPr lang="fr-FR" b="1" dirty="0" err="1" smtClean="0"/>
              <a:t>Resolution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38200" y="4930805"/>
            <a:ext cx="614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Reaches</a:t>
            </a:r>
            <a:r>
              <a:rPr lang="fr-FR" dirty="0" smtClean="0"/>
              <a:t> 5% for a </a:t>
            </a:r>
            <a:r>
              <a:rPr lang="fr-FR" dirty="0" err="1" smtClean="0"/>
              <a:t>track</a:t>
            </a:r>
            <a:r>
              <a:rPr lang="fr-FR" dirty="0" smtClean="0"/>
              <a:t> </a:t>
            </a:r>
            <a:r>
              <a:rPr lang="fr-FR" dirty="0" err="1" smtClean="0"/>
              <a:t>traversing</a:t>
            </a:r>
            <a:r>
              <a:rPr lang="fr-FR" dirty="0" smtClean="0"/>
              <a:t> the TPC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02" y="663389"/>
            <a:ext cx="6760939" cy="554018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8200" y="1819242"/>
            <a:ext cx="380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</a:t>
            </a:r>
            <a:r>
              <a:rPr lang="fr-FR" dirty="0" smtClean="0"/>
              <a:t>/dx </a:t>
            </a:r>
            <a:r>
              <a:rPr lang="fr-FR" dirty="0" err="1"/>
              <a:t>p</a:t>
            </a:r>
            <a:r>
              <a:rPr lang="fr-FR" dirty="0" err="1" smtClean="0"/>
              <a:t>rovides</a:t>
            </a:r>
            <a:r>
              <a:rPr lang="fr-FR" dirty="0" smtClean="0"/>
              <a:t> </a:t>
            </a:r>
            <a:r>
              <a:rPr lang="fr-FR" dirty="0" err="1" smtClean="0"/>
              <a:t>Particle</a:t>
            </a:r>
            <a:r>
              <a:rPr lang="fr-FR" dirty="0" smtClean="0"/>
              <a:t> identification</a:t>
            </a:r>
          </a:p>
          <a:p>
            <a:r>
              <a:rPr lang="fr-FR" dirty="0" smtClean="0"/>
              <a:t>( 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dirty="0" smtClean="0"/>
              <a:t>-K </a:t>
            </a:r>
            <a:r>
              <a:rPr lang="fr-FR" dirty="0" err="1" smtClean="0"/>
              <a:t>separation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04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6926" y="317913"/>
            <a:ext cx="2307771" cy="435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85" y="1120402"/>
            <a:ext cx="6471834" cy="42673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0282" y="535627"/>
            <a:ext cx="1073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SUPPRESSION OF DISTORTIONS NEAR THE MODULE EDGES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16824" y="5203122"/>
            <a:ext cx="196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B=1 Tesla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4766" y="3679628"/>
            <a:ext cx="407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residuals</a:t>
            </a:r>
            <a:r>
              <a:rPr lang="fr-FR" dirty="0" smtClean="0"/>
              <a:t> show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distortions</a:t>
            </a:r>
            <a:r>
              <a:rPr lang="fr-FR" dirty="0" smtClean="0"/>
              <a:t> are </a:t>
            </a:r>
            <a:r>
              <a:rPr lang="fr-FR" dirty="0" err="1" smtClean="0"/>
              <a:t>suppressed</a:t>
            </a:r>
            <a:r>
              <a:rPr lang="fr-FR" dirty="0" smtClean="0"/>
              <a:t> in the new </a:t>
            </a:r>
            <a:r>
              <a:rPr lang="fr-FR" dirty="0" err="1" smtClean="0"/>
              <a:t>grounding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r>
              <a:rPr lang="fr-FR" dirty="0" smtClean="0"/>
              <a:t> (in </a:t>
            </a:r>
            <a:r>
              <a:rPr lang="fr-FR" dirty="0" err="1" smtClean="0"/>
              <a:t>red</a:t>
            </a:r>
            <a:r>
              <a:rPr lang="fr-FR" dirty="0" smtClean="0"/>
              <a:t>) </a:t>
            </a:r>
            <a:r>
              <a:rPr lang="fr-FR" dirty="0" err="1" smtClean="0"/>
              <a:t>with</a:t>
            </a:r>
            <a:r>
              <a:rPr lang="fr-FR" dirty="0" smtClean="0"/>
              <a:t> respect to the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r>
              <a:rPr lang="fr-FR" dirty="0" smtClean="0"/>
              <a:t> (in </a:t>
            </a:r>
            <a:r>
              <a:rPr lang="fr-FR" dirty="0" err="1" smtClean="0"/>
              <a:t>blue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25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80129" cy="827181"/>
          </a:xfrm>
        </p:spPr>
        <p:txBody>
          <a:bodyPr/>
          <a:lstStyle/>
          <a:p>
            <a:r>
              <a:rPr lang="fr-FR" b="1" dirty="0" err="1" smtClean="0"/>
              <a:t>Cooling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41" y="320033"/>
            <a:ext cx="5730506" cy="37780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200" y="1515035"/>
            <a:ext cx="4518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good candidate for </a:t>
            </a: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2-phase CO2 (large latent </a:t>
            </a:r>
            <a:r>
              <a:rPr lang="fr-FR" dirty="0" err="1" smtClean="0"/>
              <a:t>heat</a:t>
            </a:r>
            <a:r>
              <a:rPr lang="fr-FR" dirty="0" smtClean="0"/>
              <a:t>,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viscosity</a:t>
            </a:r>
            <a:r>
              <a:rPr lang="fr-FR" dirty="0" smtClean="0"/>
              <a:t>, 15°C at 55 bar, no water </a:t>
            </a:r>
            <a:r>
              <a:rPr lang="fr-FR" dirty="0" err="1" smtClean="0"/>
              <a:t>leaking</a:t>
            </a:r>
            <a:r>
              <a:rPr lang="fr-FR" dirty="0" smtClean="0"/>
              <a:t>). It has been </a:t>
            </a:r>
            <a:r>
              <a:rPr lang="fr-FR" dirty="0" err="1" smtClean="0"/>
              <a:t>tested</a:t>
            </a:r>
            <a:r>
              <a:rPr lang="fr-FR" dirty="0" smtClean="0"/>
              <a:t> on 7 </a:t>
            </a:r>
            <a:r>
              <a:rPr lang="fr-FR" dirty="0" err="1" smtClean="0"/>
              <a:t>Micromegas</a:t>
            </a:r>
            <a:r>
              <a:rPr lang="fr-FR" dirty="0" smtClean="0"/>
              <a:t> modules.</a:t>
            </a:r>
          </a:p>
          <a:p>
            <a:endParaRPr lang="fr-FR" dirty="0"/>
          </a:p>
          <a:p>
            <a:r>
              <a:rPr lang="fr-FR" dirty="0" smtClean="0"/>
              <a:t>A 3D-printed </a:t>
            </a:r>
            <a:r>
              <a:rPr lang="fr-FR" dirty="0" err="1" smtClean="0"/>
              <a:t>cooling</a:t>
            </a:r>
            <a:r>
              <a:rPr lang="fr-FR" dirty="0" smtClean="0"/>
              <a:t> plate has been </a:t>
            </a:r>
            <a:r>
              <a:rPr lang="fr-FR" dirty="0" err="1" smtClean="0"/>
              <a:t>manufactured</a:t>
            </a:r>
            <a:r>
              <a:rPr lang="fr-FR" dirty="0" smtClean="0"/>
              <a:t> by additive fabrication. 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test.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69576" y="4973269"/>
            <a:ext cx="4222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S</a:t>
            </a:r>
            <a:r>
              <a:rPr lang="fr-FR" dirty="0" err="1" smtClean="0"/>
              <a:t>tatic</a:t>
            </a:r>
            <a:r>
              <a:rPr lang="fr-FR" dirty="0" smtClean="0"/>
              <a:t> </a:t>
            </a:r>
            <a:r>
              <a:rPr lang="fr-FR" dirty="0" err="1"/>
              <a:t>deformations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weight</a:t>
            </a:r>
            <a:r>
              <a:rPr lang="fr-FR" dirty="0"/>
              <a:t> and pressure, new solution for TPC </a:t>
            </a:r>
            <a:r>
              <a:rPr lang="fr-FR" dirty="0" err="1"/>
              <a:t>fastening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00953" y="4146088"/>
            <a:ext cx="2801471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/>
              <a:t>Mechanics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522" y="4313460"/>
            <a:ext cx="6458673" cy="2283125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06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88" y="65592"/>
            <a:ext cx="8426824" cy="6273023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59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Arial Rounded MT Bold" panose="020F0704030504030204" pitchFamily="34" charset="0"/>
              </a:rPr>
              <a:t>Outline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Motivation and adaptation to the ILC machine</a:t>
            </a:r>
          </a:p>
          <a:p>
            <a:r>
              <a:rPr lang="fr-FR" dirty="0" smtClean="0"/>
              <a:t>R&amp;D</a:t>
            </a:r>
          </a:p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 smtClean="0"/>
          </a:p>
          <a:p>
            <a:r>
              <a:rPr lang="fr-FR" dirty="0" smtClean="0"/>
              <a:t>Future </a:t>
            </a:r>
            <a:r>
              <a:rPr lang="fr-FR" dirty="0" err="1" smtClean="0"/>
              <a:t>developments</a:t>
            </a:r>
            <a:endParaRPr lang="fr-FR" dirty="0" smtClean="0"/>
          </a:p>
          <a:p>
            <a:r>
              <a:rPr lang="fr-FR" dirty="0" smtClean="0"/>
              <a:t>Project aspects, </a:t>
            </a:r>
            <a:r>
              <a:rPr lang="fr-FR" dirty="0" err="1" smtClean="0"/>
              <a:t>costing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286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41" y="485873"/>
            <a:ext cx="8148917" cy="5923027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3146611" y="485873"/>
            <a:ext cx="3524325" cy="16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146611" y="108473"/>
            <a:ext cx="367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Preparation</a:t>
            </a:r>
            <a:r>
              <a:rPr lang="fr-FR" dirty="0" smtClean="0"/>
              <a:t> of the 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72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03141" cy="880969"/>
          </a:xfrm>
        </p:spPr>
        <p:txBody>
          <a:bodyPr/>
          <a:lstStyle/>
          <a:p>
            <a:r>
              <a:rPr lang="fr-FR" dirty="0" smtClean="0"/>
              <a:t>Conclusions and future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7518" y="1246094"/>
            <a:ext cx="10515600" cy="4351338"/>
          </a:xfrm>
        </p:spPr>
        <p:txBody>
          <a:bodyPr/>
          <a:lstStyle/>
          <a:p>
            <a:r>
              <a:rPr lang="fr-FR" dirty="0" smtClean="0"/>
              <a:t>The MPGD </a:t>
            </a:r>
            <a:r>
              <a:rPr lang="fr-FR" dirty="0" err="1" smtClean="0"/>
              <a:t>readout</a:t>
            </a:r>
            <a:r>
              <a:rPr lang="fr-FR" dirty="0" smtClean="0"/>
              <a:t> has been </a:t>
            </a:r>
            <a:r>
              <a:rPr lang="fr-FR" dirty="0" err="1" smtClean="0"/>
              <a:t>demonstrated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the solution for ILD</a:t>
            </a:r>
          </a:p>
          <a:p>
            <a:r>
              <a:rPr lang="fr-FR" dirty="0" err="1" smtClean="0"/>
              <a:t>Integration</a:t>
            </a:r>
            <a:r>
              <a:rPr lang="fr-FR" dirty="0" smtClean="0"/>
              <a:t> and </a:t>
            </a:r>
            <a:r>
              <a:rPr lang="fr-FR" dirty="0" err="1" smtClean="0"/>
              <a:t>technical</a:t>
            </a:r>
            <a:r>
              <a:rPr lang="fr-FR" dirty="0" smtClean="0"/>
              <a:t> issues are not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addressed</a:t>
            </a:r>
            <a:endParaRPr lang="fr-FR" dirty="0" smtClean="0"/>
          </a:p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to </a:t>
            </a:r>
            <a:r>
              <a:rPr lang="fr-FR" dirty="0" err="1" smtClean="0"/>
              <a:t>optimize</a:t>
            </a:r>
            <a:r>
              <a:rPr lang="fr-FR" dirty="0" smtClean="0"/>
              <a:t> the </a:t>
            </a:r>
            <a:r>
              <a:rPr lang="fr-FR" dirty="0" err="1" smtClean="0"/>
              <a:t>gating</a:t>
            </a:r>
            <a:r>
              <a:rPr lang="fr-FR" dirty="0" smtClean="0"/>
              <a:t>: </a:t>
            </a:r>
            <a:r>
              <a:rPr lang="fr-FR" dirty="0" err="1" smtClean="0"/>
              <a:t>study</a:t>
            </a:r>
            <a:r>
              <a:rPr lang="fr-FR" dirty="0" smtClean="0"/>
              <a:t> ion </a:t>
            </a:r>
            <a:r>
              <a:rPr lang="fr-FR" dirty="0" err="1" smtClean="0"/>
              <a:t>mobilities</a:t>
            </a:r>
            <a:r>
              <a:rPr lang="fr-FR" dirty="0" smtClean="0"/>
              <a:t> (A. Cortez)</a:t>
            </a:r>
          </a:p>
          <a:p>
            <a:r>
              <a:rPr lang="fr-FR" dirty="0" err="1" smtClean="0"/>
              <a:t>Continued</a:t>
            </a:r>
            <a:r>
              <a:rPr lang="fr-FR" dirty="0" smtClean="0"/>
              <a:t> ILD </a:t>
            </a:r>
            <a:r>
              <a:rPr lang="fr-FR" dirty="0" err="1" smtClean="0"/>
              <a:t>integration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, </a:t>
            </a:r>
            <a:r>
              <a:rPr lang="fr-FR" dirty="0" err="1" smtClean="0"/>
              <a:t>scheme</a:t>
            </a:r>
            <a:r>
              <a:rPr lang="fr-FR" dirty="0" smtClean="0"/>
              <a:t> to assemble and test the detector in </a:t>
            </a:r>
            <a:r>
              <a:rPr lang="fr-FR" dirty="0" err="1" smtClean="0"/>
              <a:t>Kitakami</a:t>
            </a:r>
            <a:r>
              <a:rPr lang="fr-FR" dirty="0" smtClean="0"/>
              <a:t>. </a:t>
            </a:r>
            <a:r>
              <a:rPr lang="fr-FR" dirty="0" err="1" smtClean="0"/>
              <a:t>Revision</a:t>
            </a:r>
            <a:r>
              <a:rPr lang="fr-FR" dirty="0" smtClean="0"/>
              <a:t> of the </a:t>
            </a:r>
            <a:r>
              <a:rPr lang="fr-FR" dirty="0" err="1" smtClean="0"/>
              <a:t>costing</a:t>
            </a:r>
            <a:r>
              <a:rPr lang="fr-FR" dirty="0" smtClean="0"/>
              <a:t>.</a:t>
            </a:r>
          </a:p>
          <a:p>
            <a:r>
              <a:rPr lang="fr-FR" dirty="0" smtClean="0"/>
              <a:t>Evaluation of the </a:t>
            </a:r>
            <a:r>
              <a:rPr lang="fr-FR" dirty="0" err="1" smtClean="0"/>
              <a:t>resources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in </a:t>
            </a:r>
            <a:r>
              <a:rPr lang="fr-FR" dirty="0" err="1" smtClean="0"/>
              <a:t>Kitakami</a:t>
            </a:r>
            <a:r>
              <a:rPr lang="fr-FR" dirty="0" smtClean="0"/>
              <a:t>: </a:t>
            </a:r>
            <a:r>
              <a:rPr lang="fr-FR" dirty="0" err="1" smtClean="0"/>
              <a:t>space</a:t>
            </a:r>
            <a:r>
              <a:rPr lang="fr-FR" dirty="0" smtClean="0"/>
              <a:t> and power</a:t>
            </a:r>
            <a:r>
              <a:rPr lang="fr-FR" dirty="0" smtClean="0"/>
              <a:t>.</a:t>
            </a:r>
          </a:p>
          <a:p>
            <a:r>
              <a:rPr lang="fr-FR" dirty="0" smtClean="0"/>
              <a:t>T2K/ND280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accumulating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on </a:t>
            </a:r>
            <a:r>
              <a:rPr lang="fr-FR" dirty="0" err="1" smtClean="0"/>
              <a:t>Encapsulated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Anode </a:t>
            </a:r>
            <a:r>
              <a:rPr lang="fr-FR" dirty="0" err="1" smtClean="0"/>
              <a:t>Micromegas</a:t>
            </a:r>
            <a:r>
              <a:rPr lang="fr-FR" dirty="0" smtClean="0"/>
              <a:t>.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 to SAND, the </a:t>
            </a:r>
            <a:r>
              <a:rPr lang="fr-FR" dirty="0" err="1" smtClean="0"/>
              <a:t>near</a:t>
            </a:r>
            <a:r>
              <a:rPr lang="fr-FR" dirty="0" smtClean="0"/>
              <a:t> detector of Dune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5764" y="5665569"/>
            <a:ext cx="920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Thanks</a:t>
            </a:r>
            <a:r>
              <a:rPr lang="fr-FR" dirty="0" smtClean="0"/>
              <a:t> to D. </a:t>
            </a:r>
            <a:r>
              <a:rPr lang="fr-FR" dirty="0" err="1" smtClean="0"/>
              <a:t>Attié</a:t>
            </a:r>
            <a:r>
              <a:rPr lang="fr-FR" dirty="0" smtClean="0"/>
              <a:t>, M. </a:t>
            </a:r>
            <a:r>
              <a:rPr lang="fr-FR" dirty="0" err="1" smtClean="0"/>
              <a:t>Riallot</a:t>
            </a:r>
            <a:r>
              <a:rPr lang="fr-FR" dirty="0" smtClean="0"/>
              <a:t>, S. Ganjour, M. Titov, T. </a:t>
            </a:r>
            <a:r>
              <a:rPr lang="fr-FR" dirty="0" err="1" smtClean="0"/>
              <a:t>Ogawa</a:t>
            </a:r>
            <a:r>
              <a:rPr lang="fr-FR" dirty="0" smtClean="0"/>
              <a:t>, J. </a:t>
            </a:r>
            <a:r>
              <a:rPr lang="fr-FR" dirty="0" err="1" smtClean="0"/>
              <a:t>Kaminski</a:t>
            </a:r>
            <a:r>
              <a:rPr lang="fr-FR" dirty="0" smtClean="0"/>
              <a:t>, R. Diener, and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r>
              <a:rPr lang="fr-FR" dirty="0" smtClean="0"/>
              <a:t> for </a:t>
            </a:r>
            <a:r>
              <a:rPr lang="fr-FR" dirty="0" err="1" smtClean="0"/>
              <a:t>their</a:t>
            </a:r>
            <a:r>
              <a:rPr lang="fr-FR" dirty="0" smtClean="0"/>
              <a:t> contribution to the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presented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.   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22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73522" cy="101840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Motivation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3935294"/>
            <a:ext cx="6252882" cy="2221589"/>
          </a:xfrm>
        </p:spPr>
        <p:txBody>
          <a:bodyPr/>
          <a:lstStyle/>
          <a:p>
            <a:r>
              <a:rPr lang="fr-FR" sz="2000" dirty="0" err="1" smtClean="0"/>
              <a:t>Silicon</a:t>
            </a:r>
            <a:r>
              <a:rPr lang="fr-FR" sz="2000" dirty="0" smtClean="0"/>
              <a:t> detectors </a:t>
            </a:r>
            <a:r>
              <a:rPr lang="fr-FR" sz="2000" dirty="0" err="1" smtClean="0"/>
              <a:t>give</a:t>
            </a:r>
            <a:r>
              <a:rPr lang="fr-FR" sz="2000" dirty="0" smtClean="0"/>
              <a:t> point </a:t>
            </a:r>
            <a:r>
              <a:rPr lang="fr-FR" sz="2000" dirty="0" err="1" smtClean="0"/>
              <a:t>measurement</a:t>
            </a:r>
            <a:r>
              <a:rPr lang="fr-FR" sz="2000" dirty="0" smtClean="0"/>
              <a:t> </a:t>
            </a:r>
            <a:r>
              <a:rPr lang="fr-FR" sz="2000" dirty="0" err="1" smtClean="0"/>
              <a:t>accuracy</a:t>
            </a:r>
            <a:r>
              <a:rPr lang="fr-FR" sz="2000" dirty="0" smtClean="0"/>
              <a:t>, but </a:t>
            </a:r>
            <a:r>
              <a:rPr lang="fr-FR" sz="2000" dirty="0" err="1" smtClean="0"/>
              <a:t>also</a:t>
            </a:r>
            <a:r>
              <a:rPr lang="fr-FR" sz="2000" dirty="0" smtClean="0"/>
              <a:t> </a:t>
            </a:r>
            <a:r>
              <a:rPr lang="fr-FR" sz="2000" dirty="0" err="1" smtClean="0"/>
              <a:t>introduce</a:t>
            </a:r>
            <a:r>
              <a:rPr lang="fr-FR" sz="2000" dirty="0" smtClean="0"/>
              <a:t> multiple </a:t>
            </a:r>
            <a:r>
              <a:rPr lang="fr-FR" sz="2000" dirty="0" err="1" smtClean="0"/>
              <a:t>scattering</a:t>
            </a:r>
            <a:r>
              <a:rPr lang="fr-FR" sz="2000" dirty="0" smtClean="0"/>
              <a:t>, </a:t>
            </a:r>
            <a:r>
              <a:rPr lang="fr-FR" sz="2000" dirty="0" err="1" smtClean="0"/>
              <a:t>while</a:t>
            </a:r>
            <a:r>
              <a:rPr lang="fr-FR" sz="2000" dirty="0" smtClean="0"/>
              <a:t> a TPC </a:t>
            </a:r>
            <a:r>
              <a:rPr lang="fr-FR" sz="2000" dirty="0" err="1" smtClean="0"/>
              <a:t>provides</a:t>
            </a:r>
            <a:r>
              <a:rPr lang="fr-FR" sz="2000" dirty="0" smtClean="0"/>
              <a:t> a </a:t>
            </a:r>
            <a:r>
              <a:rPr lang="fr-FR" sz="2000" dirty="0" err="1" smtClean="0"/>
              <a:t>continuous</a:t>
            </a:r>
            <a:r>
              <a:rPr lang="fr-FR" sz="2000" dirty="0" smtClean="0"/>
              <a:t> 3D </a:t>
            </a:r>
            <a:r>
              <a:rPr lang="fr-FR" sz="2000" dirty="0" err="1" smtClean="0"/>
              <a:t>track</a:t>
            </a:r>
            <a:r>
              <a:rPr lang="fr-FR" sz="2000" dirty="0" smtClean="0"/>
              <a:t> reconstruction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minimal </a:t>
            </a:r>
            <a:r>
              <a:rPr lang="fr-FR" sz="2000" dirty="0" err="1" smtClean="0"/>
              <a:t>matter</a:t>
            </a:r>
            <a:r>
              <a:rPr lang="fr-FR" sz="2000" dirty="0" smtClean="0"/>
              <a:t> : </a:t>
            </a:r>
            <a:r>
              <a:rPr lang="fr-FR" sz="2000" dirty="0" err="1" smtClean="0"/>
              <a:t>useful</a:t>
            </a:r>
            <a:r>
              <a:rPr lang="fr-FR" sz="2000" dirty="0" smtClean="0"/>
              <a:t> for V0, </a:t>
            </a:r>
            <a:r>
              <a:rPr lang="fr-FR" sz="2000" dirty="0" err="1" smtClean="0"/>
              <a:t>kinks</a:t>
            </a:r>
            <a:r>
              <a:rPr lang="fr-FR" sz="2000" dirty="0" smtClean="0"/>
              <a:t>, </a:t>
            </a:r>
            <a:r>
              <a:rPr lang="fr-FR" sz="2000" dirty="0" err="1" smtClean="0"/>
              <a:t>connecting</a:t>
            </a:r>
            <a:r>
              <a:rPr lang="fr-FR" sz="2000" dirty="0" smtClean="0"/>
              <a:t> to vertex </a:t>
            </a:r>
            <a:r>
              <a:rPr lang="fr-FR" sz="2000" dirty="0" err="1" smtClean="0"/>
              <a:t>tracker</a:t>
            </a:r>
            <a:r>
              <a:rPr lang="fr-FR" sz="2000" dirty="0" smtClean="0"/>
              <a:t>,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silicon</a:t>
            </a:r>
            <a:r>
              <a:rPr lang="fr-FR" sz="2000" dirty="0" smtClean="0"/>
              <a:t> </a:t>
            </a:r>
            <a:r>
              <a:rPr lang="fr-FR" sz="2000" dirty="0" err="1" smtClean="0"/>
              <a:t>trackers</a:t>
            </a:r>
            <a:r>
              <a:rPr lang="fr-FR" sz="2000" dirty="0" smtClean="0"/>
              <a:t>, and to </a:t>
            </a:r>
            <a:r>
              <a:rPr lang="fr-FR" sz="2000" dirty="0" err="1" smtClean="0"/>
              <a:t>calorimeter</a:t>
            </a:r>
            <a:r>
              <a:rPr lang="fr-FR" sz="2000" dirty="0" smtClean="0"/>
              <a:t>. </a:t>
            </a:r>
          </a:p>
          <a:p>
            <a:r>
              <a:rPr lang="fr-FR" sz="2000" dirty="0" err="1" smtClean="0"/>
              <a:t>Also</a:t>
            </a:r>
            <a:r>
              <a:rPr lang="fr-FR" sz="2000" dirty="0" smtClean="0"/>
              <a:t> a TPC has </a:t>
            </a:r>
            <a:r>
              <a:rPr lang="fr-FR" sz="2000" dirty="0" err="1" smtClean="0"/>
              <a:t>dE</a:t>
            </a:r>
            <a:r>
              <a:rPr lang="fr-FR" sz="2000" dirty="0" smtClean="0"/>
              <a:t>/dx </a:t>
            </a:r>
            <a:r>
              <a:rPr lang="fr-FR" sz="2000" dirty="0" err="1" smtClean="0"/>
              <a:t>capability</a:t>
            </a:r>
            <a:r>
              <a:rPr lang="fr-FR" sz="2000" dirty="0" smtClean="0"/>
              <a:t>, for K/</a:t>
            </a:r>
            <a:r>
              <a:rPr lang="fr-FR" sz="2000" dirty="0" smtClean="0">
                <a:latin typeface="Symbol" panose="05050102010706020507" pitchFamily="18" charset="2"/>
              </a:rPr>
              <a:t>p</a:t>
            </a:r>
            <a:r>
              <a:rPr lang="fr-FR" sz="2000" dirty="0" smtClean="0"/>
              <a:t> </a:t>
            </a:r>
            <a:r>
              <a:rPr lang="fr-FR" sz="2000" dirty="0" err="1" smtClean="0"/>
              <a:t>separation</a:t>
            </a:r>
            <a:endParaRPr lang="fr-FR" sz="2000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38199" y="1508901"/>
            <a:ext cx="6548719" cy="193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 smtClean="0"/>
              <a:t>Need</a:t>
            </a:r>
            <a:r>
              <a:rPr lang="fr-FR" sz="2000" dirty="0" smtClean="0"/>
              <a:t> to </a:t>
            </a:r>
            <a:r>
              <a:rPr lang="fr-FR" sz="2000" dirty="0" err="1" smtClean="0"/>
              <a:t>reconstruct</a:t>
            </a:r>
            <a:r>
              <a:rPr lang="fr-FR" sz="2000" dirty="0" smtClean="0"/>
              <a:t> </a:t>
            </a:r>
            <a:r>
              <a:rPr lang="fr-FR" sz="2000" dirty="0" err="1" smtClean="0"/>
              <a:t>complex</a:t>
            </a:r>
            <a:r>
              <a:rPr lang="fr-FR" sz="2000" dirty="0" smtClean="0"/>
              <a:t> multi-</a:t>
            </a:r>
            <a:r>
              <a:rPr lang="fr-FR" sz="2000" dirty="0" err="1" smtClean="0"/>
              <a:t>track</a:t>
            </a:r>
            <a:r>
              <a:rPr lang="fr-FR" sz="2000" dirty="0" smtClean="0"/>
              <a:t> </a:t>
            </a:r>
            <a:r>
              <a:rPr lang="fr-FR" sz="2000" dirty="0" err="1" smtClean="0"/>
              <a:t>events</a:t>
            </a:r>
            <a:r>
              <a:rPr lang="fr-FR" sz="2000" dirty="0" smtClean="0"/>
              <a:t> (jets) in a </a:t>
            </a:r>
            <a:r>
              <a:rPr lang="fr-FR" sz="2000" dirty="0" err="1" smtClean="0"/>
              <a:t>noisy</a:t>
            </a:r>
            <a:r>
              <a:rPr lang="fr-FR" sz="2000" dirty="0" smtClean="0"/>
              <a:t> </a:t>
            </a:r>
            <a:r>
              <a:rPr lang="fr-FR" sz="2000" dirty="0" err="1" smtClean="0"/>
              <a:t>environment</a:t>
            </a:r>
            <a:r>
              <a:rPr lang="fr-FR" sz="2000" dirty="0" smtClean="0"/>
              <a:t> : calls for high segmentation</a:t>
            </a:r>
          </a:p>
          <a:p>
            <a:r>
              <a:rPr lang="fr-FR" sz="2000" dirty="0" err="1" smtClean="0"/>
              <a:t>Also</a:t>
            </a:r>
            <a:r>
              <a:rPr lang="fr-FR" sz="2000" dirty="0" smtClean="0"/>
              <a:t> </a:t>
            </a:r>
            <a:r>
              <a:rPr lang="fr-FR" sz="2000" dirty="0" err="1" smtClean="0"/>
              <a:t>need</a:t>
            </a:r>
            <a:r>
              <a:rPr lang="fr-FR" sz="2000" dirty="0" smtClean="0"/>
              <a:t> to </a:t>
            </a:r>
            <a:r>
              <a:rPr lang="fr-FR" sz="2000" dirty="0" err="1" smtClean="0"/>
              <a:t>reconstruct</a:t>
            </a:r>
            <a:r>
              <a:rPr lang="fr-FR" sz="2000" dirty="0" smtClean="0"/>
              <a:t> </a:t>
            </a:r>
            <a:r>
              <a:rPr lang="fr-FR" sz="2000" dirty="0" err="1" smtClean="0"/>
              <a:t>very</a:t>
            </a:r>
            <a:r>
              <a:rPr lang="fr-FR" sz="2000" dirty="0" smtClean="0"/>
              <a:t> </a:t>
            </a:r>
            <a:r>
              <a:rPr lang="fr-FR" sz="2000" dirty="0" err="1" smtClean="0"/>
              <a:t>accurately</a:t>
            </a:r>
            <a:r>
              <a:rPr lang="fr-FR" sz="2000" dirty="0" smtClean="0"/>
              <a:t> high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</a:t>
            </a:r>
            <a:r>
              <a:rPr lang="fr-FR" sz="2000" dirty="0" err="1" smtClean="0"/>
              <a:t>tracks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Z </a:t>
            </a:r>
            <a:r>
              <a:rPr lang="fr-FR" sz="2000" dirty="0" err="1" smtClean="0"/>
              <a:t>recoil</a:t>
            </a:r>
            <a:r>
              <a:rPr lang="fr-FR" sz="2000" dirty="0" smtClean="0"/>
              <a:t> to </a:t>
            </a:r>
            <a:r>
              <a:rPr lang="fr-FR" sz="2000" dirty="0" err="1" smtClean="0"/>
              <a:t>Higgs</a:t>
            </a:r>
            <a:r>
              <a:rPr lang="fr-FR" sz="2000" dirty="0" smtClean="0"/>
              <a:t>. This translates </a:t>
            </a:r>
            <a:r>
              <a:rPr lang="fr-FR" sz="2000" dirty="0" err="1" smtClean="0"/>
              <a:t>into</a:t>
            </a:r>
            <a:r>
              <a:rPr lang="fr-FR" sz="2000" dirty="0" smtClean="0"/>
              <a:t> O(10 µm) control of the </a:t>
            </a:r>
            <a:r>
              <a:rPr lang="fr-FR" sz="2000" dirty="0" err="1" smtClean="0"/>
              <a:t>systematics</a:t>
            </a:r>
            <a:r>
              <a:rPr lang="fr-FR" sz="2000" dirty="0" smtClean="0"/>
              <a:t> on </a:t>
            </a:r>
            <a:r>
              <a:rPr lang="fr-FR" sz="2000" dirty="0" err="1" smtClean="0"/>
              <a:t>sagitta</a:t>
            </a:r>
            <a:r>
              <a:rPr lang="fr-FR" sz="2000" dirty="0" smtClean="0"/>
              <a:t> and </a:t>
            </a:r>
            <a:r>
              <a:rPr lang="fr-FR" sz="2000" dirty="0" smtClean="0">
                <a:latin typeface="Symbol" panose="05050102010706020507" pitchFamily="18" charset="2"/>
              </a:rPr>
              <a:t>D</a:t>
            </a:r>
            <a:r>
              <a:rPr lang="fr-FR" sz="2000" dirty="0" smtClean="0"/>
              <a:t>(1/P)=2.10</a:t>
            </a:r>
            <a:r>
              <a:rPr lang="fr-FR" sz="2000" baseline="30000" dirty="0" smtClean="0"/>
              <a:t>-4</a:t>
            </a:r>
            <a:r>
              <a:rPr lang="fr-FR" sz="2000" dirty="0" smtClean="0"/>
              <a:t> </a:t>
            </a:r>
            <a:r>
              <a:rPr lang="fr-FR" sz="2000" dirty="0" err="1" smtClean="0"/>
              <a:t>GeV</a:t>
            </a:r>
            <a:r>
              <a:rPr lang="fr-FR" sz="2000" dirty="0" smtClean="0"/>
              <a:t> </a:t>
            </a:r>
            <a:r>
              <a:rPr lang="fr-FR" sz="2000" baseline="30000" dirty="0" smtClean="0"/>
              <a:t>-1</a:t>
            </a:r>
            <a:endParaRPr lang="fr-FR" sz="2000" baseline="30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47" y="124569"/>
            <a:ext cx="3600400" cy="35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12149" y="365126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e+e</a:t>
            </a:r>
            <a:r>
              <a:rPr lang="fr-FR" dirty="0" smtClean="0"/>
              <a:t>- -&gt; HZ, Z-&gt;µµ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785" y="3620154"/>
            <a:ext cx="3681062" cy="2895847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58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3941708" cy="879376"/>
          </a:xfrm>
        </p:spPr>
        <p:txBody>
          <a:bodyPr/>
          <a:lstStyle/>
          <a:p>
            <a:r>
              <a:rPr lang="fr-FR" dirty="0" err="1" smtClean="0"/>
              <a:t>Need</a:t>
            </a:r>
            <a:r>
              <a:rPr lang="fr-FR" dirty="0" smtClean="0"/>
              <a:t> for </a:t>
            </a:r>
            <a:r>
              <a:rPr lang="fr-FR" dirty="0" err="1" smtClean="0"/>
              <a:t>gating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2278341"/>
            <a:ext cx="4213136" cy="244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98472" y="126876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 </a:t>
            </a:r>
            <a:r>
              <a:rPr lang="fr-FR" dirty="0" err="1"/>
              <a:t>TPCs</a:t>
            </a:r>
            <a:r>
              <a:rPr lang="fr-FR" dirty="0"/>
              <a:t>, ions are </a:t>
            </a:r>
            <a:r>
              <a:rPr lang="fr-FR" dirty="0" err="1"/>
              <a:t>produced</a:t>
            </a:r>
            <a:r>
              <a:rPr lang="fr-FR" dirty="0"/>
              <a:t> and </a:t>
            </a:r>
            <a:r>
              <a:rPr lang="fr-FR" dirty="0" err="1"/>
              <a:t>migrate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slowly</a:t>
            </a:r>
            <a:r>
              <a:rPr lang="fr-FR" dirty="0"/>
              <a:t> (1 m/s) .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produce</a:t>
            </a:r>
            <a:r>
              <a:rPr lang="fr-FR" dirty="0"/>
              <a:t> a charge </a:t>
            </a:r>
            <a:r>
              <a:rPr lang="fr-FR" dirty="0" err="1"/>
              <a:t>density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orders</a:t>
            </a:r>
            <a:r>
              <a:rPr lang="fr-FR" dirty="0"/>
              <a:t> of magnitude </a:t>
            </a:r>
            <a:r>
              <a:rPr lang="fr-FR" dirty="0" err="1"/>
              <a:t>above</a:t>
            </a:r>
            <a:r>
              <a:rPr lang="fr-FR" dirty="0"/>
              <a:t> the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ionization</a:t>
            </a:r>
            <a:r>
              <a:rPr lang="fr-FR" dirty="0"/>
              <a:t> (IBF*Gain). The </a:t>
            </a:r>
            <a:r>
              <a:rPr lang="fr-FR" dirty="0" err="1"/>
              <a:t>resulting</a:t>
            </a:r>
            <a:r>
              <a:rPr lang="fr-FR" dirty="0"/>
              <a:t> </a:t>
            </a:r>
            <a:r>
              <a:rPr lang="fr-FR" dirty="0" err="1"/>
              <a:t>electric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the </a:t>
            </a:r>
            <a:r>
              <a:rPr lang="fr-FR" dirty="0" err="1"/>
              <a:t>origin</a:t>
            </a:r>
            <a:r>
              <a:rPr lang="fr-FR" dirty="0"/>
              <a:t> of </a:t>
            </a:r>
            <a:r>
              <a:rPr lang="fr-FR" dirty="0" err="1"/>
              <a:t>distortions</a:t>
            </a:r>
            <a:r>
              <a:rPr lang="fr-FR" dirty="0"/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005064"/>
            <a:ext cx="263501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98472" y="2492897"/>
            <a:ext cx="359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 the ILC, the </a:t>
            </a:r>
            <a:r>
              <a:rPr lang="fr-FR" dirty="0" err="1"/>
              <a:t>bunch</a:t>
            </a:r>
            <a:r>
              <a:rPr lang="fr-FR" dirty="0"/>
              <a:t> trains last about 1ms </a:t>
            </a:r>
            <a:r>
              <a:rPr lang="fr-FR" dirty="0" err="1"/>
              <a:t>every</a:t>
            </a:r>
            <a:r>
              <a:rPr lang="fr-FR" dirty="0"/>
              <a:t> 200 ms, </a:t>
            </a:r>
            <a:r>
              <a:rPr lang="fr-FR" dirty="0" err="1"/>
              <a:t>giving</a:t>
            </a:r>
            <a:r>
              <a:rPr lang="fr-FR" dirty="0"/>
              <a:t> </a:t>
            </a:r>
            <a:r>
              <a:rPr lang="fr-FR" dirty="0" err="1"/>
              <a:t>rise</a:t>
            </a:r>
            <a:r>
              <a:rPr lang="fr-FR" dirty="0"/>
              <a:t> to ion </a:t>
            </a:r>
            <a:r>
              <a:rPr lang="fr-FR" dirty="0" err="1"/>
              <a:t>disks</a:t>
            </a:r>
            <a:r>
              <a:rPr lang="fr-FR" dirty="0"/>
              <a:t> </a:t>
            </a:r>
            <a:r>
              <a:rPr lang="fr-FR" dirty="0" err="1"/>
              <a:t>slowly</a:t>
            </a:r>
            <a:r>
              <a:rPr lang="fr-FR" dirty="0"/>
              <a:t> </a:t>
            </a:r>
            <a:r>
              <a:rPr lang="fr-FR" dirty="0" err="1"/>
              <a:t>drifting</a:t>
            </a:r>
            <a:r>
              <a:rPr lang="fr-FR" dirty="0"/>
              <a:t> to the cathode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94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3941708" cy="879376"/>
          </a:xfrm>
        </p:spPr>
        <p:txBody>
          <a:bodyPr/>
          <a:lstStyle/>
          <a:p>
            <a:r>
              <a:rPr lang="fr-FR" dirty="0" err="1" smtClean="0"/>
              <a:t>Need</a:t>
            </a:r>
            <a:r>
              <a:rPr lang="fr-FR" dirty="0" smtClean="0"/>
              <a:t> for </a:t>
            </a:r>
            <a:r>
              <a:rPr lang="fr-FR" dirty="0" err="1" smtClean="0"/>
              <a:t>gating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998472" y="126876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 </a:t>
            </a:r>
            <a:r>
              <a:rPr lang="fr-FR" dirty="0" err="1"/>
              <a:t>TPCs</a:t>
            </a:r>
            <a:r>
              <a:rPr lang="fr-FR" dirty="0"/>
              <a:t>, ions are </a:t>
            </a:r>
            <a:r>
              <a:rPr lang="fr-FR" dirty="0" err="1"/>
              <a:t>produced</a:t>
            </a:r>
            <a:r>
              <a:rPr lang="fr-FR" dirty="0"/>
              <a:t> and </a:t>
            </a:r>
            <a:r>
              <a:rPr lang="fr-FR" dirty="0" err="1"/>
              <a:t>migrate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slowly</a:t>
            </a:r>
            <a:r>
              <a:rPr lang="fr-FR" dirty="0"/>
              <a:t> (1 m/s) .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produce</a:t>
            </a:r>
            <a:r>
              <a:rPr lang="fr-FR" dirty="0"/>
              <a:t> a charge </a:t>
            </a:r>
            <a:r>
              <a:rPr lang="fr-FR" dirty="0" err="1"/>
              <a:t>density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one or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orders</a:t>
            </a:r>
            <a:r>
              <a:rPr lang="fr-FR" dirty="0"/>
              <a:t> of magnitude </a:t>
            </a:r>
            <a:r>
              <a:rPr lang="fr-FR" dirty="0" err="1"/>
              <a:t>above</a:t>
            </a:r>
            <a:r>
              <a:rPr lang="fr-FR" dirty="0"/>
              <a:t> the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ionization</a:t>
            </a:r>
            <a:r>
              <a:rPr lang="fr-FR" dirty="0"/>
              <a:t> (IBF*Gain). The </a:t>
            </a:r>
            <a:r>
              <a:rPr lang="fr-FR" dirty="0" err="1"/>
              <a:t>resulting</a:t>
            </a:r>
            <a:r>
              <a:rPr lang="fr-FR" dirty="0"/>
              <a:t> </a:t>
            </a:r>
            <a:r>
              <a:rPr lang="fr-FR" dirty="0" err="1"/>
              <a:t>electric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the </a:t>
            </a:r>
            <a:r>
              <a:rPr lang="fr-FR" dirty="0" err="1"/>
              <a:t>origin</a:t>
            </a:r>
            <a:r>
              <a:rPr lang="fr-FR" dirty="0"/>
              <a:t> of </a:t>
            </a:r>
            <a:r>
              <a:rPr lang="fr-FR" dirty="0" err="1"/>
              <a:t>distortions</a:t>
            </a:r>
            <a:r>
              <a:rPr lang="fr-FR" dirty="0"/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005064"/>
            <a:ext cx="263501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98472" y="2492897"/>
            <a:ext cx="359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 the ILC, the </a:t>
            </a:r>
            <a:r>
              <a:rPr lang="fr-FR" dirty="0" err="1"/>
              <a:t>bunch</a:t>
            </a:r>
            <a:r>
              <a:rPr lang="fr-FR" dirty="0"/>
              <a:t> trains last about 1ms </a:t>
            </a:r>
            <a:r>
              <a:rPr lang="fr-FR" dirty="0" err="1"/>
              <a:t>every</a:t>
            </a:r>
            <a:r>
              <a:rPr lang="fr-FR" dirty="0"/>
              <a:t> 200 ms, </a:t>
            </a:r>
            <a:r>
              <a:rPr lang="fr-FR" dirty="0" err="1"/>
              <a:t>giving</a:t>
            </a:r>
            <a:r>
              <a:rPr lang="fr-FR" dirty="0"/>
              <a:t> </a:t>
            </a:r>
            <a:r>
              <a:rPr lang="fr-FR" dirty="0" err="1"/>
              <a:t>rise</a:t>
            </a:r>
            <a:r>
              <a:rPr lang="fr-FR" dirty="0"/>
              <a:t> to ion </a:t>
            </a:r>
            <a:r>
              <a:rPr lang="fr-FR" dirty="0" err="1"/>
              <a:t>disks</a:t>
            </a:r>
            <a:r>
              <a:rPr lang="fr-FR" dirty="0"/>
              <a:t> </a:t>
            </a:r>
            <a:r>
              <a:rPr lang="fr-FR" dirty="0" err="1"/>
              <a:t>slowly</a:t>
            </a:r>
            <a:r>
              <a:rPr lang="fr-FR" dirty="0"/>
              <a:t> </a:t>
            </a:r>
            <a:r>
              <a:rPr lang="fr-FR" dirty="0" err="1"/>
              <a:t>drifting</a:t>
            </a:r>
            <a:r>
              <a:rPr lang="fr-FR" dirty="0"/>
              <a:t> to the cathode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08050" y="5517233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After</a:t>
            </a:r>
            <a:r>
              <a:rPr lang="fr-FR" dirty="0"/>
              <a:t> 2 </a:t>
            </a:r>
            <a:r>
              <a:rPr lang="fr-FR" dirty="0" err="1"/>
              <a:t>disks</a:t>
            </a:r>
            <a:r>
              <a:rPr lang="fr-FR" dirty="0"/>
              <a:t>, the </a:t>
            </a:r>
            <a:r>
              <a:rPr lang="fr-FR" dirty="0" err="1"/>
              <a:t>electrons</a:t>
            </a:r>
            <a:r>
              <a:rPr lang="fr-FR" dirty="0"/>
              <a:t> </a:t>
            </a:r>
            <a:r>
              <a:rPr lang="fr-FR" dirty="0" err="1"/>
              <a:t>receive</a:t>
            </a:r>
            <a:r>
              <a:rPr lang="fr-FR" dirty="0"/>
              <a:t> a kick of up to 60 µm,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wrt</a:t>
            </a:r>
            <a:r>
              <a:rPr lang="fr-FR" dirty="0"/>
              <a:t> the </a:t>
            </a:r>
            <a:r>
              <a:rPr lang="fr-FR" dirty="0" err="1"/>
              <a:t>systematics</a:t>
            </a:r>
            <a:endParaRPr lang="fr-FR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85" y="2276872"/>
            <a:ext cx="523258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08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One </a:t>
            </a:r>
            <a:r>
              <a:rPr lang="fr-FR" dirty="0" err="1" smtClean="0"/>
              <a:t>gating</a:t>
            </a:r>
            <a:r>
              <a:rPr lang="fr-FR" dirty="0" smtClean="0"/>
              <a:t> solution: the </a:t>
            </a:r>
            <a:r>
              <a:rPr lang="fr-FR" dirty="0" err="1" smtClean="0"/>
              <a:t>gating</a:t>
            </a:r>
            <a:r>
              <a:rPr lang="fr-FR" dirty="0" smtClean="0"/>
              <a:t> GEM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90" y="1568768"/>
            <a:ext cx="10507775" cy="31251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36517" y="4866640"/>
            <a:ext cx="697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86 % </a:t>
            </a:r>
            <a:r>
              <a:rPr lang="fr-FR" dirty="0" err="1" smtClean="0"/>
              <a:t>transparency</a:t>
            </a:r>
            <a:r>
              <a:rPr lang="fr-FR" dirty="0" smtClean="0"/>
              <a:t> for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demonstrated</a:t>
            </a:r>
            <a:r>
              <a:rPr lang="fr-FR" dirty="0" smtClean="0"/>
              <a:t> for Delta V = 4 V</a:t>
            </a:r>
          </a:p>
          <a:p>
            <a:r>
              <a:rPr lang="fr-FR" dirty="0" err="1" smtClean="0"/>
              <a:t>Preservation</a:t>
            </a:r>
            <a:r>
              <a:rPr lang="fr-FR" dirty="0" smtClean="0"/>
              <a:t> of the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demonstrated</a:t>
            </a:r>
            <a:r>
              <a:rPr lang="fr-FR" dirty="0" smtClean="0"/>
              <a:t> in a </a:t>
            </a:r>
            <a:r>
              <a:rPr lang="fr-FR" dirty="0" err="1" smtClean="0"/>
              <a:t>beam</a:t>
            </a:r>
            <a:r>
              <a:rPr lang="fr-FR" dirty="0" smtClean="0"/>
              <a:t> test</a:t>
            </a:r>
          </a:p>
          <a:p>
            <a:r>
              <a:rPr lang="fr-FR" dirty="0" smtClean="0"/>
              <a:t>Ion </a:t>
            </a:r>
            <a:r>
              <a:rPr lang="fr-FR" dirty="0" err="1" smtClean="0"/>
              <a:t>blocking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for </a:t>
            </a:r>
            <a:r>
              <a:rPr lang="fr-FR" dirty="0" err="1" smtClean="0"/>
              <a:t>DeltaV</a:t>
            </a:r>
            <a:r>
              <a:rPr lang="fr-FR" dirty="0" smtClean="0"/>
              <a:t> =-40V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907875" y="4693920"/>
            <a:ext cx="170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7030A0"/>
                </a:solidFill>
              </a:rPr>
              <a:t>A. Sugiyama et al. </a:t>
            </a:r>
            <a:endParaRPr lang="fr-FR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1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3511" y="398233"/>
            <a:ext cx="9213629" cy="591344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latin typeface="Arial Rounded MT Bold" panose="020F0704030504030204" pitchFamily="34" charset="0"/>
              </a:rPr>
              <a:t>The LCTPC collaboration and the DESY test setup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62" y="1124744"/>
            <a:ext cx="6251726" cy="44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374" y="1196752"/>
            <a:ext cx="332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All the </a:t>
            </a:r>
            <a:r>
              <a:rPr lang="fr-FR" b="1" dirty="0"/>
              <a:t>TPC R&amp;D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gathered</a:t>
            </a:r>
            <a:r>
              <a:rPr lang="fr-FR" dirty="0"/>
              <a:t>. </a:t>
            </a:r>
          </a:p>
          <a:p>
            <a:r>
              <a:rPr lang="fr-FR" i="1" dirty="0"/>
              <a:t>www.lctpc.org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7911" y="2132856"/>
            <a:ext cx="341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collaboration </a:t>
            </a:r>
            <a:r>
              <a:rPr lang="fr-FR" dirty="0" err="1"/>
              <a:t>shares</a:t>
            </a:r>
            <a:r>
              <a:rPr lang="fr-FR" dirty="0"/>
              <a:t> a test </a:t>
            </a:r>
            <a:r>
              <a:rPr lang="fr-FR" dirty="0" err="1" smtClean="0"/>
              <a:t>facility</a:t>
            </a:r>
            <a:r>
              <a:rPr lang="fr-FR" dirty="0" smtClean="0"/>
              <a:t> at the DESY T24 test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/>
              <a:t>(Field cage, </a:t>
            </a:r>
            <a:r>
              <a:rPr lang="fr-FR" dirty="0" err="1"/>
              <a:t>magnet</a:t>
            </a:r>
            <a:r>
              <a:rPr lang="fr-FR" dirty="0"/>
              <a:t>, </a:t>
            </a:r>
            <a:r>
              <a:rPr lang="fr-FR" dirty="0" err="1"/>
              <a:t>endplate</a:t>
            </a:r>
            <a:r>
              <a:rPr lang="fr-FR" dirty="0"/>
              <a:t>, </a:t>
            </a:r>
            <a:r>
              <a:rPr lang="fr-FR" dirty="0" err="1"/>
              <a:t>cosmic</a:t>
            </a:r>
            <a:r>
              <a:rPr lang="fr-FR" dirty="0"/>
              <a:t>-ray trigger, </a:t>
            </a:r>
            <a:r>
              <a:rPr lang="fr-FR" dirty="0" err="1"/>
              <a:t>ancillaries</a:t>
            </a:r>
            <a:r>
              <a:rPr lang="fr-FR" dirty="0"/>
              <a:t>)</a:t>
            </a:r>
          </a:p>
        </p:txBody>
      </p:sp>
      <p:pic>
        <p:nvPicPr>
          <p:cNvPr id="6" name="Picture 3" descr="D:\Paul\ilc\LPtrigger\Aimant\Time-Projection-Chamber+MicromégasPanel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1" y="3373845"/>
            <a:ext cx="2816412" cy="23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271176" y="583527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Allows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/</a:t>
            </a:r>
            <a:r>
              <a:rPr lang="fr-FR" dirty="0" err="1"/>
              <a:t>comparing</a:t>
            </a:r>
            <a:r>
              <a:rPr lang="fr-FR" dirty="0"/>
              <a:t> </a:t>
            </a:r>
            <a:r>
              <a:rPr lang="fr-FR" dirty="0" err="1"/>
              <a:t>several</a:t>
            </a:r>
            <a:r>
              <a:rPr lang="fr-FR" dirty="0"/>
              <a:t> technologies/</a:t>
            </a:r>
            <a:r>
              <a:rPr lang="fr-FR" dirty="0" err="1"/>
              <a:t>ideas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cost-awareness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28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98781" cy="787814"/>
          </a:xfrm>
        </p:spPr>
        <p:txBody>
          <a:bodyPr/>
          <a:lstStyle/>
          <a:p>
            <a:r>
              <a:rPr lang="fr-FR" dirty="0" smtClean="0"/>
              <a:t>Technologies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886" y="2268353"/>
            <a:ext cx="4472775" cy="32754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21" y="2260396"/>
            <a:ext cx="5394110" cy="32754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5619" y="1709530"/>
            <a:ext cx="487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Micromegas</a:t>
            </a:r>
            <a:r>
              <a:rPr lang="fr-FR" dirty="0" smtClean="0"/>
              <a:t> : </a:t>
            </a:r>
            <a:r>
              <a:rPr lang="fr-FR" dirty="0" err="1" smtClean="0"/>
              <a:t>Micromesh</a:t>
            </a:r>
            <a:r>
              <a:rPr lang="fr-FR" dirty="0" smtClean="0"/>
              <a:t> </a:t>
            </a:r>
            <a:r>
              <a:rPr lang="fr-FR" dirty="0" err="1" smtClean="0"/>
              <a:t>gaseous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656568" y="1605487"/>
            <a:ext cx="394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GEM : </a:t>
            </a:r>
            <a:r>
              <a:rPr lang="fr-FR" dirty="0" err="1" smtClean="0"/>
              <a:t>Gas</a:t>
            </a:r>
            <a:r>
              <a:rPr lang="fr-FR" dirty="0" smtClean="0"/>
              <a:t> Electron Multiplier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0" y="172864"/>
            <a:ext cx="11290852" cy="6319426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22/10/2020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Colas - ILD TPC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1BF-2F58-437A-96BD-D6E0F6CAC2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5132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1138</Words>
  <Application>Microsoft Office PowerPoint</Application>
  <PresentationFormat>Grand écran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Symbol</vt:lpstr>
      <vt:lpstr>Times New Roman</vt:lpstr>
      <vt:lpstr>Verdana</vt:lpstr>
      <vt:lpstr>Thème Office</vt:lpstr>
      <vt:lpstr>An omni-purpose 3D intermediate tracker for ILD : the TPC</vt:lpstr>
      <vt:lpstr>Outline</vt:lpstr>
      <vt:lpstr>Motivation</vt:lpstr>
      <vt:lpstr>Need for gating</vt:lpstr>
      <vt:lpstr>Need for gating</vt:lpstr>
      <vt:lpstr>One gating solution: the gating GEM</vt:lpstr>
      <vt:lpstr>The LCTPC collaboration and the DESY test setup</vt:lpstr>
      <vt:lpstr>Technologies</vt:lpstr>
      <vt:lpstr>Présentation PowerPoint</vt:lpstr>
      <vt:lpstr>Présentation PowerPoint</vt:lpstr>
      <vt:lpstr>Gridpix : ‘digital TPC’</vt:lpstr>
      <vt:lpstr>QUAD design and realization</vt:lpstr>
      <vt:lpstr>Présentation PowerPoint</vt:lpstr>
      <vt:lpstr>Encapsulated Resistive Anode Micromegas</vt:lpstr>
      <vt:lpstr>Spatial Resolution</vt:lpstr>
      <vt:lpstr>dE/dx Resolution</vt:lpstr>
      <vt:lpstr>Présentation PowerPoint</vt:lpstr>
      <vt:lpstr>Cooling </vt:lpstr>
      <vt:lpstr>Présentation PowerPoint</vt:lpstr>
      <vt:lpstr>Présentation PowerPoint</vt:lpstr>
      <vt:lpstr>Conclusions and future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omni-purpose 3D intermediate tracker for ILD : the TPC</dc:title>
  <dc:creator>Colas Paul</dc:creator>
  <cp:lastModifiedBy>Colas Paul</cp:lastModifiedBy>
  <cp:revision>39</cp:revision>
  <dcterms:created xsi:type="dcterms:W3CDTF">2019-01-10T04:40:14Z</dcterms:created>
  <dcterms:modified xsi:type="dcterms:W3CDTF">2020-10-22T08:15:38Z</dcterms:modified>
</cp:coreProperties>
</file>