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1" r:id="rId3"/>
    <p:sldId id="277" r:id="rId4"/>
    <p:sldId id="257" r:id="rId5"/>
    <p:sldId id="278" r:id="rId6"/>
    <p:sldId id="283" r:id="rId7"/>
    <p:sldId id="284" r:id="rId8"/>
    <p:sldId id="286" r:id="rId9"/>
    <p:sldId id="287" r:id="rId10"/>
    <p:sldId id="288" r:id="rId11"/>
    <p:sldId id="289" r:id="rId12"/>
    <p:sldId id="290" r:id="rId13"/>
    <p:sldId id="297" r:id="rId14"/>
    <p:sldId id="298" r:id="rId15"/>
    <p:sldId id="299" r:id="rId16"/>
    <p:sldId id="263" r:id="rId17"/>
    <p:sldId id="292" r:id="rId18"/>
    <p:sldId id="295" r:id="rId19"/>
    <p:sldId id="300" r:id="rId20"/>
    <p:sldId id="275" r:id="rId21"/>
    <p:sldId id="301" r:id="rId22"/>
  </p:sldIdLst>
  <p:sldSz cx="9144000" cy="6858000" type="screen4x3"/>
  <p:notesSz cx="6761163" cy="99425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>
        <p:scale>
          <a:sx n="95" d="100"/>
          <a:sy n="95" d="100"/>
        </p:scale>
        <p:origin x="11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19E60-1BE3-4494-B663-973FA8335643}" type="datetimeFigureOut">
              <a:rPr lang="uk-UA" smtClean="0"/>
              <a:pPr/>
              <a:t>20.10.2020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F8120-3F55-477F-B8BF-E49B6D984E8F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7FDC9-9D10-498B-B976-8631D7FB9A50}" type="datetimeFigureOut">
              <a:rPr lang="uk-UA" smtClean="0"/>
              <a:pPr/>
              <a:t>20.10.2020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C8B62-6C67-4AE9-B110-46C48444694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3BD1-36B0-4AE1-B1FF-CD6A4AA34660}" type="datetimeFigureOut">
              <a:rPr lang="uk-UA" smtClean="0"/>
              <a:pPr/>
              <a:t>20.10.2020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FC98-1EE0-4290-B40B-259B0D664061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3BD1-36B0-4AE1-B1FF-CD6A4AA34660}" type="datetimeFigureOut">
              <a:rPr lang="uk-UA" smtClean="0"/>
              <a:pPr/>
              <a:t>20.10.2020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FC98-1EE0-4290-B40B-259B0D664061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3BD1-36B0-4AE1-B1FF-CD6A4AA34660}" type="datetimeFigureOut">
              <a:rPr lang="uk-UA" smtClean="0"/>
              <a:pPr/>
              <a:t>20.10.2020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FC98-1EE0-4290-B40B-259B0D664061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3BD1-36B0-4AE1-B1FF-CD6A4AA34660}" type="datetimeFigureOut">
              <a:rPr lang="uk-UA" smtClean="0"/>
              <a:pPr/>
              <a:t>20.10.2020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FC98-1EE0-4290-B40B-259B0D664061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3BD1-36B0-4AE1-B1FF-CD6A4AA34660}" type="datetimeFigureOut">
              <a:rPr lang="uk-UA" smtClean="0"/>
              <a:pPr/>
              <a:t>20.10.2020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FC98-1EE0-4290-B40B-259B0D664061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3BD1-36B0-4AE1-B1FF-CD6A4AA34660}" type="datetimeFigureOut">
              <a:rPr lang="uk-UA" smtClean="0"/>
              <a:pPr/>
              <a:t>20.10.2020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FC98-1EE0-4290-B40B-259B0D664061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3BD1-36B0-4AE1-B1FF-CD6A4AA34660}" type="datetimeFigureOut">
              <a:rPr lang="uk-UA" smtClean="0"/>
              <a:pPr/>
              <a:t>20.10.2020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FC98-1EE0-4290-B40B-259B0D664061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3BD1-36B0-4AE1-B1FF-CD6A4AA34660}" type="datetimeFigureOut">
              <a:rPr lang="uk-UA" smtClean="0"/>
              <a:pPr/>
              <a:t>20.10.2020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FC98-1EE0-4290-B40B-259B0D664061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3BD1-36B0-4AE1-B1FF-CD6A4AA34660}" type="datetimeFigureOut">
              <a:rPr lang="uk-UA" smtClean="0"/>
              <a:pPr/>
              <a:t>20.10.2020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FC98-1EE0-4290-B40B-259B0D664061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3BD1-36B0-4AE1-B1FF-CD6A4AA34660}" type="datetimeFigureOut">
              <a:rPr lang="uk-UA" smtClean="0"/>
              <a:pPr/>
              <a:t>20.10.2020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FC98-1EE0-4290-B40B-259B0D664061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3BD1-36B0-4AE1-B1FF-CD6A4AA34660}" type="datetimeFigureOut">
              <a:rPr lang="uk-UA" smtClean="0"/>
              <a:pPr/>
              <a:t>20.10.2020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FC98-1EE0-4290-B40B-259B0D664061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23BD1-36B0-4AE1-B1FF-CD6A4AA34660}" type="datetimeFigureOut">
              <a:rPr lang="uk-UA" smtClean="0"/>
              <a:pPr/>
              <a:t>20.10.2020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3FC98-1EE0-4290-B40B-259B0D664061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902073"/>
          </a:xfrm>
        </p:spPr>
        <p:txBody>
          <a:bodyPr>
            <a:normAutofit fontScale="90000"/>
          </a:bodyPr>
          <a:lstStyle/>
          <a:p>
            <a:r>
              <a:rPr lang="en-US" dirty="0"/>
              <a:t>Development of electron accelerators  for nuclear and radiation  technologies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501008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V.V. Mytrochenko on behalf of </a:t>
            </a:r>
          </a:p>
          <a:p>
            <a:r>
              <a:rPr lang="en-US" dirty="0">
                <a:solidFill>
                  <a:srgbClr val="0000FF"/>
                </a:solidFill>
              </a:rPr>
              <a:t>Science and Research Establishment </a:t>
            </a:r>
            <a:r>
              <a:rPr lang="ru-RU" dirty="0">
                <a:solidFill>
                  <a:srgbClr val="0000FF"/>
                </a:solidFill>
              </a:rPr>
              <a:t> «</a:t>
            </a:r>
            <a:r>
              <a:rPr lang="en-US" dirty="0">
                <a:solidFill>
                  <a:srgbClr val="0000FF"/>
                </a:solidFill>
              </a:rPr>
              <a:t>Accelerator</a:t>
            </a:r>
            <a:r>
              <a:rPr lang="ru-RU" dirty="0">
                <a:solidFill>
                  <a:srgbClr val="0000FF"/>
                </a:solidFill>
              </a:rPr>
              <a:t>»</a:t>
            </a:r>
            <a:r>
              <a:rPr lang="en-US" dirty="0">
                <a:solidFill>
                  <a:srgbClr val="0000FF"/>
                </a:solidFill>
              </a:rPr>
              <a:t> of NSC KIPT, Ukraine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666EC46-6ED1-4328-AE51-757B006623D2}" type="slidenum">
              <a:rPr lang="ru-RU"/>
              <a:pPr/>
              <a:t>10</a:t>
            </a:fld>
            <a:endParaRPr lang="ru-RU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63713" y="549275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NSC KIPT facility today</a:t>
            </a:r>
          </a:p>
        </p:txBody>
      </p:sp>
      <p:pic>
        <p:nvPicPr>
          <p:cNvPr id="7" name="Picture 9" descr="РХУ 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429000"/>
            <a:ext cx="4211638" cy="3159125"/>
          </a:xfrm>
          <a:prstGeom prst="rect">
            <a:avLst/>
          </a:prstGeom>
          <a:noFill/>
        </p:spPr>
      </p:pic>
      <p:pic>
        <p:nvPicPr>
          <p:cNvPr id="8" name="Picture 10" descr="РХУ 0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73016"/>
            <a:ext cx="4176713" cy="3132137"/>
          </a:xfrm>
          <a:prstGeom prst="rect">
            <a:avLst/>
          </a:prstGeom>
          <a:noFill/>
        </p:spPr>
      </p:pic>
      <p:pic>
        <p:nvPicPr>
          <p:cNvPr id="9" name="Picture 11" descr="Контейнер_1"/>
          <p:cNvPicPr>
            <a:picLocks noChangeAspect="1" noChangeArrowheads="1"/>
          </p:cNvPicPr>
          <p:nvPr/>
        </p:nvPicPr>
        <p:blipFill>
          <a:blip r:embed="rId4" cstate="print"/>
          <a:srcRect l="14566" r="14566"/>
          <a:stretch>
            <a:fillRect/>
          </a:stretch>
        </p:blipFill>
        <p:spPr bwMode="auto">
          <a:xfrm>
            <a:off x="5508625" y="1052513"/>
            <a:ext cx="1905000" cy="2016125"/>
          </a:xfrm>
          <a:prstGeom prst="rect">
            <a:avLst/>
          </a:prstGeom>
          <a:noFill/>
        </p:spPr>
      </p:pic>
      <p:pic>
        <p:nvPicPr>
          <p:cNvPr id="10" name="Picture 13" descr="Pic1"/>
          <p:cNvPicPr>
            <a:picLocks noChangeAspect="1" noChangeArrowheads="1"/>
          </p:cNvPicPr>
          <p:nvPr/>
        </p:nvPicPr>
        <p:blipFill>
          <a:blip r:embed="rId5" cstate="print"/>
          <a:srcRect b="10324"/>
          <a:stretch>
            <a:fillRect/>
          </a:stretch>
        </p:blipFill>
        <p:spPr bwMode="auto">
          <a:xfrm>
            <a:off x="1116013" y="1085850"/>
            <a:ext cx="3455987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5D693ACB-F05E-47E1-945D-E06E78D1C2AC}" type="slidenum">
              <a:rPr lang="ru-RU" sz="1200">
                <a:latin typeface="Arial Black" pitchFamily="34" charset="0"/>
              </a:rPr>
              <a:pPr algn="r"/>
              <a:t>11</a:t>
            </a:fld>
            <a:endParaRPr lang="ru-RU" sz="1200">
              <a:latin typeface="Arial Black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63713" y="549275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NSC KIPT facility today</a:t>
            </a:r>
          </a:p>
        </p:txBody>
      </p:sp>
      <p:pic>
        <p:nvPicPr>
          <p:cNvPr id="7" name="Picture 6" descr="радиозащитные боксы 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981075"/>
            <a:ext cx="7138988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9F3C4E94-3ECF-4A3A-9D58-0A33B440C269}" type="slidenum">
              <a:rPr lang="ru-RU" sz="1200">
                <a:latin typeface="Arial Black" pitchFamily="34" charset="0"/>
              </a:rPr>
              <a:pPr algn="r"/>
              <a:t>12</a:t>
            </a:fld>
            <a:endParaRPr lang="ru-RU" sz="1200" dirty="0">
              <a:latin typeface="Arial Black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11188" y="764704"/>
            <a:ext cx="72358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en-US" sz="3200" b="1" i="1" dirty="0">
                <a:solidFill>
                  <a:srgbClr val="FF0000"/>
                </a:solidFill>
              </a:rPr>
              <a:t>1. Development or purchasing modern extraction system (extraction of Tc with low concentration)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11187" y="2204864"/>
            <a:ext cx="7235825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0000" indent="-342900" algn="ctr">
              <a:spcAft>
                <a:spcPts val="600"/>
              </a:spcAft>
            </a:pPr>
            <a:r>
              <a:rPr lang="en-US" sz="3200" b="1" i="1" dirty="0">
                <a:solidFill>
                  <a:srgbClr val="FF0000"/>
                </a:solidFill>
              </a:rPr>
              <a:t>2. Construction a clean room for bottling Tc99m pertechnetate </a:t>
            </a:r>
          </a:p>
          <a:p>
            <a:pPr marL="342900" indent="-342900" algn="ctr"/>
            <a:r>
              <a:rPr lang="en-US" sz="3200" b="1" i="1" dirty="0">
                <a:solidFill>
                  <a:srgbClr val="FF0000"/>
                </a:solidFill>
              </a:rPr>
              <a:t>3. Production Certification on the base of GMP («Good Manufacturing Practice»)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8A973F-FE5A-4C99-927D-F47B81F25358}"/>
              </a:ext>
            </a:extLst>
          </p:cNvPr>
          <p:cNvSpPr txBox="1"/>
          <p:nvPr/>
        </p:nvSpPr>
        <p:spPr>
          <a:xfrm>
            <a:off x="1007604" y="4365104"/>
            <a:ext cx="7128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project is stopped for the while because of some reasons. </a:t>
            </a:r>
          </a:p>
          <a:p>
            <a:r>
              <a:rPr lang="en-US" sz="3200" dirty="0"/>
              <a:t>The main reason is the low capacity of  technetium market in Ukraine</a:t>
            </a:r>
          </a:p>
          <a:p>
            <a:r>
              <a:rPr lang="en-US" sz="3200" dirty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Upgrade for LU-10 </a:t>
            </a:r>
            <a:r>
              <a:rPr lang="en-US" sz="3100" dirty="0" err="1"/>
              <a:t>Linac</a:t>
            </a:r>
            <a:br>
              <a:rPr lang="en-US" dirty="0"/>
            </a:br>
            <a:r>
              <a:rPr lang="en-US" sz="2700" dirty="0"/>
              <a:t>We have CPI 5 MW Klystron, waveguide vacuum window, e-Gun, acceleration section.  Solid state modulator is in R&amp;D stage.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Viktor\Documents\Klystr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 flipH="1" flipV="1">
            <a:off x="-454867" y="2551212"/>
            <a:ext cx="465313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Viktor\Pictures\IMG_38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>
            <a:off x="3347864" y="1628800"/>
            <a:ext cx="237626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Proekts\Tsymbal\MoDulKlystrona.bmp"/>
          <p:cNvPicPr/>
          <p:nvPr/>
        </p:nvPicPr>
        <p:blipFill>
          <a:blip r:embed="rId4" cstate="print">
            <a:biLevel thresh="50000"/>
          </a:blip>
          <a:srcRect/>
          <a:stretch>
            <a:fillRect/>
          </a:stretch>
        </p:blipFill>
        <p:spPr bwMode="auto">
          <a:xfrm>
            <a:off x="5796136" y="1772816"/>
            <a:ext cx="324036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0213" y="3356992"/>
            <a:ext cx="2943915" cy="293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Viktor\Pictures\IMG_7179 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4319588" cy="327342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429000"/>
            <a:ext cx="4320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04664"/>
            <a:ext cx="4320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000" y="3789400"/>
            <a:ext cx="4320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96950"/>
          </a:xfrm>
        </p:spPr>
        <p:txBody>
          <a:bodyPr>
            <a:normAutofit/>
          </a:bodyPr>
          <a:lstStyle/>
          <a:p>
            <a:r>
              <a:rPr lang="en-US" sz="2400" dirty="0"/>
              <a:t>Upgrade for LU-10 </a:t>
            </a:r>
            <a:r>
              <a:rPr lang="en-US" sz="2400" dirty="0" err="1"/>
              <a:t>Linac</a:t>
            </a:r>
            <a:r>
              <a:rPr lang="en-US" sz="2400" dirty="0"/>
              <a:t> – accelerating section (completed)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914400" y="548680"/>
            <a:ext cx="7772400" cy="5582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ELECTRON IRRADIATION OF THE MATERIAL SAMPLES OF NEW GENERATION OF NUCLEAR REACTORS IN THE SUPERCRITICAL WATER CONVECTION LOOP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A.S.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Bakai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V.N.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Boriskin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et. al.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160" y="1986517"/>
            <a:ext cx="6858192" cy="439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10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721803"/>
              </p:ext>
            </p:extLst>
          </p:nvPr>
        </p:nvGraphicFramePr>
        <p:xfrm>
          <a:off x="4668838" y="3725863"/>
          <a:ext cx="4443412" cy="3062288"/>
        </p:xfrm>
        <a:graphic>
          <a:graphicData uri="http://schemas.openxmlformats.org/drawingml/2006/table">
            <a:tbl>
              <a:tblPr/>
              <a:tblGrid>
                <a:gridCol w="3271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Year</a:t>
                      </a:r>
                      <a:endParaRPr kumimoji="0" lang="ru-RU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2004</a:t>
                      </a:r>
                      <a:endParaRPr kumimoji="0" lang="ru-RU" sz="2400" b="1" i="1" u="none" strike="noStrike" cap="none" normalizeH="0" baseline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Energy, </a:t>
                      </a:r>
                      <a:r>
                        <a:rPr kumimoji="0" lang="en-GB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MeV</a:t>
                      </a:r>
                      <a:r>
                        <a:rPr kumimoji="0" lang="ru-RU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30-100</a:t>
                      </a:r>
                      <a:endParaRPr kumimoji="0" lang="ru-RU" sz="2400" b="1" i="1" u="none" strike="noStrike" cap="none" normalizeH="0" baseline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Number of sections</a:t>
                      </a:r>
                      <a:r>
                        <a:rPr kumimoji="0" lang="ru-RU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ru-RU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Current-pulse width, </a:t>
                      </a:r>
                      <a:r>
                        <a:rPr kumimoji="0" lang="en-GB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</a:t>
                      </a:r>
                      <a:r>
                        <a:rPr kumimoji="0" lang="en-GB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ru-RU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ru-RU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Repetition rate, pps</a:t>
                      </a:r>
                      <a:r>
                        <a:rPr kumimoji="0" lang="ru-RU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  <a:endParaRPr kumimoji="0" lang="ru-RU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Average current, </a:t>
                      </a:r>
                      <a:r>
                        <a:rPr kumimoji="0" lang="en-GB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</a:t>
                      </a:r>
                      <a:r>
                        <a:rPr kumimoji="0" lang="en-GB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ru-RU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sym typeface="Symbol"/>
                        </a:rPr>
                        <a:t>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ru-RU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7133" name="Picture 29" descr="LUE100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" y="735013"/>
            <a:ext cx="6019800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34" name="Text Box 30"/>
          <p:cNvSpPr txBox="1">
            <a:spLocks noChangeArrowheads="1"/>
          </p:cNvSpPr>
          <p:nvPr/>
        </p:nvSpPr>
        <p:spPr bwMode="auto">
          <a:xfrm>
            <a:off x="2384425" y="96838"/>
            <a:ext cx="25875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LUE-40 </a:t>
            </a:r>
            <a:r>
              <a:rPr lang="en-US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Linac</a:t>
            </a:r>
            <a:endParaRPr lang="ru-RU" sz="36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941168"/>
            <a:ext cx="43924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Experimental Nuclear Reaction Data (EXFOR)</a:t>
            </a:r>
          </a:p>
          <a:p>
            <a:r>
              <a:rPr lang="en-US" sz="2000" b="1" dirty="0"/>
              <a:t>At least 19 datasets in EXFOR are based on experiments carried out at LUE-40 within energy range from 35 to 90 </a:t>
            </a:r>
            <a:r>
              <a:rPr lang="en-US" sz="2000" b="1" dirty="0" err="1"/>
              <a:t>MeV</a:t>
            </a:r>
            <a:endParaRPr lang="ru-RU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Directions of research on the use of accelerators of electrons for nuclear and radiation technologies (LUE-40 </a:t>
            </a:r>
            <a:r>
              <a:rPr lang="en-US" sz="2800" b="1" dirty="0" err="1">
                <a:solidFill>
                  <a:srgbClr val="FF0000"/>
                </a:solidFill>
              </a:rPr>
              <a:t>linac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Studies of photonuclear reactions with multiple emission of nuclides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77777"/>
                </a:solidFill>
              </a:rPr>
              <a:t>O. </a:t>
            </a:r>
            <a:r>
              <a:rPr lang="en-US" sz="2800" dirty="0" err="1">
                <a:solidFill>
                  <a:srgbClr val="777777"/>
                </a:solidFill>
              </a:rPr>
              <a:t>Bezshyyko</a:t>
            </a:r>
            <a:r>
              <a:rPr lang="en-US" sz="2800" dirty="0">
                <a:solidFill>
                  <a:srgbClr val="777777"/>
                </a:solidFill>
              </a:rPr>
              <a:t>, O. </a:t>
            </a:r>
            <a:r>
              <a:rPr lang="en-US" sz="2800" dirty="0" err="1">
                <a:solidFill>
                  <a:srgbClr val="777777"/>
                </a:solidFill>
              </a:rPr>
              <a:t>Vodin</a:t>
            </a:r>
            <a:r>
              <a:rPr lang="en-US" sz="2800" dirty="0">
                <a:solidFill>
                  <a:srgbClr val="777777"/>
                </a:solidFill>
              </a:rPr>
              <a:t>, L. </a:t>
            </a:r>
            <a:r>
              <a:rPr lang="en-US" sz="2800" dirty="0" err="1">
                <a:solidFill>
                  <a:srgbClr val="777777"/>
                </a:solidFill>
              </a:rPr>
              <a:t>Golinka-Bezshyyko</a:t>
            </a:r>
            <a:r>
              <a:rPr lang="en-US" sz="2800" dirty="0">
                <a:solidFill>
                  <a:srgbClr val="777777"/>
                </a:solidFill>
              </a:rPr>
              <a:t>, et. Al. </a:t>
            </a:r>
            <a:r>
              <a:rPr lang="en-US" sz="2800" b="0" i="0" dirty="0">
                <a:solidFill>
                  <a:srgbClr val="660099"/>
                </a:solidFill>
                <a:effectLst/>
              </a:rPr>
              <a:t>Isomer ratios for products of photonuclear reactions on Rh, </a:t>
            </a:r>
            <a:r>
              <a:rPr lang="en-US" sz="2800" b="0" i="0" dirty="0">
                <a:solidFill>
                  <a:srgbClr val="777777"/>
                </a:solidFill>
                <a:effectLst/>
              </a:rPr>
              <a:t>EPJ Web of Conferences, 2020, 239, 01026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77777"/>
                </a:solidFill>
              </a:rPr>
              <a:t>O. </a:t>
            </a:r>
            <a:r>
              <a:rPr lang="en-US" sz="2800" dirty="0" err="1">
                <a:solidFill>
                  <a:srgbClr val="777777"/>
                </a:solidFill>
              </a:rPr>
              <a:t>Vodin</a:t>
            </a:r>
            <a:r>
              <a:rPr lang="en-US" sz="2800" dirty="0">
                <a:solidFill>
                  <a:srgbClr val="777777"/>
                </a:solidFill>
              </a:rPr>
              <a:t>, O. </a:t>
            </a:r>
            <a:r>
              <a:rPr lang="en-US" sz="2800" dirty="0" err="1">
                <a:solidFill>
                  <a:srgbClr val="777777"/>
                </a:solidFill>
              </a:rPr>
              <a:t>Bezshyyko</a:t>
            </a:r>
            <a:r>
              <a:rPr lang="en-US" sz="2800" dirty="0">
                <a:solidFill>
                  <a:srgbClr val="777777"/>
                </a:solidFill>
              </a:rPr>
              <a:t>, L. </a:t>
            </a:r>
            <a:r>
              <a:rPr lang="en-US" sz="2800" dirty="0" err="1">
                <a:solidFill>
                  <a:srgbClr val="777777"/>
                </a:solidFill>
              </a:rPr>
              <a:t>Golinka-Bezshyyko</a:t>
            </a:r>
            <a:r>
              <a:rPr lang="en-US" sz="2800" dirty="0">
                <a:solidFill>
                  <a:srgbClr val="777777"/>
                </a:solidFill>
              </a:rPr>
              <a:t>, et. Al. </a:t>
            </a:r>
            <a:r>
              <a:rPr lang="en-US" sz="2800" b="0" i="0" dirty="0">
                <a:solidFill>
                  <a:srgbClr val="660099"/>
                </a:solidFill>
                <a:effectLst/>
              </a:rPr>
              <a:t>Isomer ratios in photonuclear reactions with multiple neutron emission</a:t>
            </a:r>
            <a:r>
              <a:rPr lang="en-US" sz="2800" b="0" i="0" dirty="0">
                <a:solidFill>
                  <a:srgbClr val="777777"/>
                </a:solidFill>
                <a:effectLst/>
              </a:rPr>
              <a:t>, Problems of Atomic Science and Technology, 2019, vol. 3, p. </a:t>
            </a:r>
            <a:r>
              <a:rPr lang="en-US" sz="2800" b="0" i="0" dirty="0">
                <a:solidFill>
                  <a:srgbClr val="222222"/>
                </a:solidFill>
                <a:effectLst/>
              </a:rPr>
              <a:t>38-46</a:t>
            </a:r>
            <a:endParaRPr lang="en-US" sz="2800" b="0" i="0" dirty="0">
              <a:solidFill>
                <a:srgbClr val="777777"/>
              </a:solidFill>
              <a:effectLst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Directions of research on the use of accelerators of electrons for nuclear and radiation technologies (LUE-40 </a:t>
            </a:r>
            <a:r>
              <a:rPr lang="en-US" sz="2800" b="1" dirty="0" err="1">
                <a:solidFill>
                  <a:srgbClr val="FF0000"/>
                </a:solidFill>
              </a:rPr>
              <a:t>linac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14116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S.A. </a:t>
            </a:r>
            <a:r>
              <a:rPr lang="en-US" dirty="0" err="1"/>
              <a:t>Perezhogin</a:t>
            </a:r>
            <a:r>
              <a:rPr lang="en-US" dirty="0"/>
              <a:t> , E.V. </a:t>
            </a:r>
            <a:r>
              <a:rPr lang="en-US" dirty="0" err="1"/>
              <a:t>Bulyak</a:t>
            </a:r>
            <a:r>
              <a:rPr lang="en-US" dirty="0"/>
              <a:t>, V.A. </a:t>
            </a:r>
            <a:r>
              <a:rPr lang="en-US" dirty="0" err="1"/>
              <a:t>Kushnir</a:t>
            </a:r>
            <a:r>
              <a:rPr lang="en-US" dirty="0"/>
              <a:t>, et. Al. SOURCE OF POSITRONS ON THE BASE OF LINAC LUE-40,</a:t>
            </a:r>
            <a:r>
              <a:rPr lang="en-US" sz="3200" b="0" i="0" dirty="0">
                <a:solidFill>
                  <a:srgbClr val="777777"/>
                </a:solidFill>
                <a:effectLst/>
              </a:rPr>
              <a:t> </a:t>
            </a:r>
            <a:r>
              <a:rPr lang="en-US" dirty="0"/>
              <a:t>Problems of Atomic Science and Technology, </a:t>
            </a:r>
            <a:r>
              <a:rPr lang="uk-UA" dirty="0"/>
              <a:t>2020. </a:t>
            </a:r>
            <a:r>
              <a:rPr lang="en-US" dirty="0"/>
              <a:t>Vol.</a:t>
            </a:r>
            <a:r>
              <a:rPr lang="uk-UA" dirty="0"/>
              <a:t>3(127)</a:t>
            </a:r>
            <a:r>
              <a:rPr lang="en-US" dirty="0"/>
              <a:t>, p. 7 -10.</a:t>
            </a:r>
          </a:p>
          <a:p>
            <a:pPr marL="0" indent="0">
              <a:buNone/>
            </a:pPr>
            <a:r>
              <a:rPr lang="en-US" dirty="0"/>
              <a:t>	T</a:t>
            </a:r>
            <a:r>
              <a:rPr lang="en-US" sz="3200" b="0" i="0" u="none" strike="noStrike" baseline="0" dirty="0"/>
              <a:t>he source of slow (secondary) positrons for solid state physic research.</a:t>
            </a:r>
            <a:endParaRPr lang="en-US" dirty="0"/>
          </a:p>
          <a:p>
            <a:r>
              <a:rPr lang="en-US" dirty="0"/>
              <a:t>N.I. </a:t>
            </a:r>
            <a:r>
              <a:rPr lang="en-US" dirty="0" err="1"/>
              <a:t>Aizatskyi</a:t>
            </a:r>
            <a:r>
              <a:rPr lang="en-US" dirty="0"/>
              <a:t>, V.A. </a:t>
            </a:r>
            <a:r>
              <a:rPr lang="en-US" dirty="0" err="1"/>
              <a:t>Bocharov</a:t>
            </a:r>
            <a:r>
              <a:rPr lang="en-US" dirty="0"/>
              <a:t>, N.P. </a:t>
            </a:r>
            <a:r>
              <a:rPr lang="en-US" dirty="0" err="1"/>
              <a:t>Dikiy</a:t>
            </a:r>
            <a:r>
              <a:rPr lang="en-US" dirty="0"/>
              <a:t> et. Al. RESULTS OF STUDY THE INFLUENCE ELECTRON IRRADIATION ON THE HIGH-FREQUENCY DIELECTRIC PROPERTIES OF ZIRCONIA NANOCERAMICS, Problems of Atomic Science and Technology, 2015. Vol.6(100), p. 47 – 51.</a:t>
            </a:r>
          </a:p>
          <a:p>
            <a:pPr marL="0" indent="0"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</a:rPr>
              <a:t>	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amples were irradiated with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lectron beam fluences from 2⋅10</a:t>
            </a:r>
            <a:r>
              <a:rPr lang="en-US" b="0" i="0" u="none" strike="noStrike" baseline="30000" dirty="0">
                <a:solidFill>
                  <a:srgbClr val="000000"/>
                </a:solidFill>
              </a:rPr>
              <a:t>16 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to 2⋅10</a:t>
            </a:r>
            <a:r>
              <a:rPr lang="en-US" b="0" i="0" u="none" strike="noStrike" baseline="30000" dirty="0">
                <a:solidFill>
                  <a:srgbClr val="000000"/>
                </a:solidFill>
              </a:rPr>
              <a:t>18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cm</a:t>
            </a:r>
            <a:r>
              <a:rPr lang="en-US" b="0" i="0" u="none" strike="noStrike" baseline="30000" dirty="0">
                <a:solidFill>
                  <a:srgbClr val="000000"/>
                </a:solidFill>
              </a:rPr>
              <a:t>-2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 </a:t>
            </a:r>
            <a:endParaRPr lang="en-US" dirty="0"/>
          </a:p>
          <a:p>
            <a:r>
              <a:rPr lang="en-US" dirty="0"/>
              <a:t>V.A. </a:t>
            </a:r>
            <a:r>
              <a:rPr lang="en-US" dirty="0" err="1"/>
              <a:t>Kushnir</a:t>
            </a:r>
            <a:r>
              <a:rPr lang="en-US" dirty="0"/>
              <a:t>, </a:t>
            </a:r>
            <a:r>
              <a:rPr lang="en-US" dirty="0" err="1"/>
              <a:t>K.Yu</a:t>
            </a:r>
            <a:r>
              <a:rPr lang="en-US" dirty="0"/>
              <a:t>. Kramarenko, V.V. Mytrochenko et. Al. DIELECTRIC RF RESONATORS WITH OPEN BOUNDARIES FOR STUDYING RADIATION EFFECT ON ELECTRODYNAMIC CHARACTERISTICS OF SOLID DIELECTRICS, Problems of Atomic Science and Technology, </a:t>
            </a:r>
            <a:r>
              <a:rPr lang="uk-UA" dirty="0"/>
              <a:t>2020. </a:t>
            </a:r>
            <a:r>
              <a:rPr lang="en-US" dirty="0"/>
              <a:t>Vol.</a:t>
            </a:r>
            <a:r>
              <a:rPr lang="uk-UA" dirty="0"/>
              <a:t>3(127)</a:t>
            </a:r>
            <a:r>
              <a:rPr lang="en-US" dirty="0"/>
              <a:t>, p. 39-44.</a:t>
            </a:r>
          </a:p>
          <a:p>
            <a:pPr marL="0" indent="0">
              <a:buNone/>
            </a:pPr>
            <a:r>
              <a:rPr lang="en-US" dirty="0"/>
              <a:t>	To study the effect of radiation on the complex dielectric permittivity (</a:t>
            </a:r>
            <a:r>
              <a:rPr lang="en-US" dirty="0">
                <a:latin typeface="Symbol" panose="05050102010706020507" pitchFamily="18" charset="2"/>
              </a:rPr>
              <a:t></a:t>
            </a:r>
            <a:r>
              <a:rPr lang="en-US" dirty="0"/>
              <a:t> and 	</a:t>
            </a:r>
            <a:r>
              <a:rPr lang="en-US" dirty="0" err="1"/>
              <a:t>tg</a:t>
            </a:r>
            <a:r>
              <a:rPr lang="en-US" dirty="0">
                <a:latin typeface="Symbol" panose="05050102010706020507" pitchFamily="18" charset="2"/>
              </a:rPr>
              <a:t></a:t>
            </a:r>
            <a:r>
              <a:rPr lang="en-US" dirty="0"/>
              <a:t>) of dielectrics with relative accuracy up to </a:t>
            </a:r>
            <a:r>
              <a:rPr lang="en-US" dirty="0">
                <a:latin typeface="Symbol" panose="05050102010706020507" pitchFamily="18" charset="2"/>
              </a:rPr>
              <a:t></a:t>
            </a:r>
            <a:r>
              <a:rPr lang="en-US" dirty="0"/>
              <a:t>/</a:t>
            </a:r>
            <a:r>
              <a:rPr lang="en-US" dirty="0">
                <a:latin typeface="Symbol" panose="05050102010706020507" pitchFamily="18" charset="2"/>
              </a:rPr>
              <a:t></a:t>
            </a:r>
            <a:r>
              <a:rPr lang="en-US" dirty="0"/>
              <a:t>10</a:t>
            </a:r>
            <a:r>
              <a:rPr lang="en-US" baseline="30000" dirty="0"/>
              <a:t>-4</a:t>
            </a:r>
            <a:r>
              <a:rPr lang="en-US" dirty="0"/>
              <a:t> in situ. </a:t>
            </a:r>
            <a:endParaRPr lang="en-US" baseline="30000" dirty="0"/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M.</a:t>
            </a:r>
            <a:r>
              <a:rPr lang="uk-UA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І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uk-UA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Ayzatsky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K. Yu. Kramarenko, V.A.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Kushnir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et. Al. </a:t>
            </a:r>
            <a:r>
              <a:rPr lang="en-US" dirty="0"/>
              <a:t>ANALYSIS OF SHORT ELECTRON BUNCHES SHAPING IN A LINAC, Problems of Atomic Science and Technology, 2018. Vol.3(115), p. 81 -85.</a:t>
            </a:r>
          </a:p>
          <a:p>
            <a:pPr marL="0" indent="0">
              <a:buNone/>
            </a:pPr>
            <a:r>
              <a:rPr lang="en-US" dirty="0"/>
              <a:t>The features of short electron bunch shaping via velocity bunching are explored. The basic possibility to obtain bunches with duration less than 1 </a:t>
            </a:r>
            <a:r>
              <a:rPr lang="en-US" dirty="0" err="1"/>
              <a:t>ps</a:t>
            </a:r>
            <a:r>
              <a:rPr lang="en-US" dirty="0"/>
              <a:t> at the LUE-40 </a:t>
            </a:r>
            <a:r>
              <a:rPr lang="en-US" dirty="0" err="1"/>
              <a:t>linac</a:t>
            </a:r>
            <a:r>
              <a:rPr lang="en-US" dirty="0"/>
              <a:t> is shown.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74D3E5-42BB-410F-AA1F-2B010E861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About scintillator sample irradiation</a:t>
            </a: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0A64142C-50FF-4FED-B594-8E8D094D7D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3617511" cy="28754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CE31EC-F598-4B8C-8AC2-6DBF6411B022}"/>
              </a:ext>
            </a:extLst>
          </p:cNvPr>
          <p:cNvSpPr txBox="1"/>
          <p:nvPr/>
        </p:nvSpPr>
        <p:spPr>
          <a:xfrm>
            <a:off x="645775" y="4302405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lectron beam fluence 10</a:t>
            </a:r>
            <a:r>
              <a:rPr lang="en-US" b="0" i="0" u="none" strike="noStrike" baseline="30000" dirty="0">
                <a:solidFill>
                  <a:srgbClr val="000000"/>
                </a:solidFill>
              </a:rPr>
              <a:t>18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cm</a:t>
            </a:r>
            <a:r>
              <a:rPr lang="en-US" b="0" i="0" u="none" strike="noStrike" baseline="30000" dirty="0">
                <a:solidFill>
                  <a:srgbClr val="000000"/>
                </a:solidFill>
              </a:rPr>
              <a:t>-2</a:t>
            </a:r>
            <a:endParaRPr lang="en-US" dirty="0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57937572-38F0-4772-8A1B-C72965ED1EC8}"/>
              </a:ext>
            </a:extLst>
          </p:cNvPr>
          <p:cNvSpPr/>
          <p:nvPr/>
        </p:nvSpPr>
        <p:spPr>
          <a:xfrm rot="18982673">
            <a:off x="5769961" y="3424783"/>
            <a:ext cx="1080120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A47E3AB-3087-4674-A1D2-8CC4B7E4F589}"/>
              </a:ext>
            </a:extLst>
          </p:cNvPr>
          <p:cNvSpPr/>
          <p:nvPr/>
        </p:nvSpPr>
        <p:spPr>
          <a:xfrm rot="18982673">
            <a:off x="5590020" y="3244783"/>
            <a:ext cx="1440000" cy="14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67317659-D2AF-4E47-B433-28F666ECADA1}"/>
              </a:ext>
            </a:extLst>
          </p:cNvPr>
          <p:cNvSpPr/>
          <p:nvPr/>
        </p:nvSpPr>
        <p:spPr>
          <a:xfrm rot="19019571">
            <a:off x="5442489" y="4441051"/>
            <a:ext cx="36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BA7583B2-BB96-4B6C-8549-CDC59244CBC4}"/>
              </a:ext>
            </a:extLst>
          </p:cNvPr>
          <p:cNvSpPr/>
          <p:nvPr/>
        </p:nvSpPr>
        <p:spPr>
          <a:xfrm>
            <a:off x="6092918" y="3723328"/>
            <a:ext cx="504000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id="{B3B38961-3F57-42A3-B1C7-8BC8F2947680}"/>
              </a:ext>
            </a:extLst>
          </p:cNvPr>
          <p:cNvCxnSpPr>
            <a:cxnSpLocks/>
          </p:cNvCxnSpPr>
          <p:nvPr/>
        </p:nvCxnSpPr>
        <p:spPr>
          <a:xfrm>
            <a:off x="5368084" y="4366646"/>
            <a:ext cx="1289766" cy="1290049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id="{B9C0F8C1-8380-4BBF-82A1-DBF932B79910}"/>
              </a:ext>
            </a:extLst>
          </p:cNvPr>
          <p:cNvCxnSpPr>
            <a:cxnSpLocks/>
          </p:cNvCxnSpPr>
          <p:nvPr/>
        </p:nvCxnSpPr>
        <p:spPr>
          <a:xfrm>
            <a:off x="6088164" y="3723328"/>
            <a:ext cx="1156882" cy="1156882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зі стрілкою 15">
            <a:extLst>
              <a:ext uri="{FF2B5EF4-FFF2-40B4-BE49-F238E27FC236}">
                <a16:creationId xmlns:a16="http://schemas.microsoft.com/office/drawing/2014/main" id="{2FA1964A-570E-4420-A819-560AC0C18FE0}"/>
              </a:ext>
            </a:extLst>
          </p:cNvPr>
          <p:cNvCxnSpPr/>
          <p:nvPr/>
        </p:nvCxnSpPr>
        <p:spPr>
          <a:xfrm flipV="1">
            <a:off x="6524966" y="4853407"/>
            <a:ext cx="648072" cy="670121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0EE3E01-DB5B-4924-964C-0B1FFFBF9E08}"/>
              </a:ext>
            </a:extLst>
          </p:cNvPr>
          <p:cNvSpPr txBox="1"/>
          <p:nvPr/>
        </p:nvSpPr>
        <p:spPr>
          <a:xfrm rot="18829696">
            <a:off x="6680359" y="508896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cm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80BB72-326A-4F54-87AE-1BB2C8CFEB0E}"/>
              </a:ext>
            </a:extLst>
          </p:cNvPr>
          <p:cNvSpPr txBox="1"/>
          <p:nvPr/>
        </p:nvSpPr>
        <p:spPr>
          <a:xfrm>
            <a:off x="4355976" y="1262096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TimesNewRomanPSMT"/>
              </a:rPr>
              <a:t>Neutron flux is 5</a:t>
            </a:r>
            <a:r>
              <a:rPr lang="en-US" sz="1800" b="0" i="0" u="none" strike="noStrike" baseline="0" dirty="0">
                <a:latin typeface="Symbol" panose="05050102010706020507" pitchFamily="18" charset="2"/>
              </a:rPr>
              <a:t>×</a:t>
            </a:r>
            <a:r>
              <a:rPr lang="en-US" sz="1800" b="0" i="0" u="none" strike="noStrike" baseline="0" dirty="0">
                <a:latin typeface="TimesNewRomanPSMT"/>
              </a:rPr>
              <a:t>10</a:t>
            </a:r>
            <a:r>
              <a:rPr lang="en-US" sz="1800" b="0" i="0" u="none" strike="noStrike" baseline="30000" dirty="0">
                <a:latin typeface="TimesNewRomanPSMT"/>
              </a:rPr>
              <a:t>11</a:t>
            </a:r>
            <a:r>
              <a:rPr lang="en-US" sz="1800" b="0" i="0" u="none" strike="noStrike" baseline="0" dirty="0">
                <a:latin typeface="TimesNewRomanPSMT"/>
              </a:rPr>
              <a:t> 1/s with average current of 5 </a:t>
            </a:r>
            <a:r>
              <a:rPr lang="en-US" sz="1800" b="0" i="0" u="none" strike="noStrike" baseline="0" dirty="0">
                <a:latin typeface="Symbol" panose="05050102010706020507" pitchFamily="18" charset="2"/>
              </a:rPr>
              <a:t>m</a:t>
            </a:r>
            <a:r>
              <a:rPr lang="en-US" sz="1800" b="0" i="0" u="none" strike="noStrike" baseline="0" dirty="0">
                <a:latin typeface="TimesNewRomanPSMT"/>
              </a:rPr>
              <a:t>A at 40 MeV beam energy from 4mm Ta converter. At 80 MeV it should be 7. 5</a:t>
            </a:r>
            <a:r>
              <a:rPr lang="en-US" sz="1800" b="0" i="0" u="none" strike="noStrike" baseline="0" dirty="0">
                <a:latin typeface="Symbol" panose="05050102010706020507" pitchFamily="18" charset="2"/>
              </a:rPr>
              <a:t>×</a:t>
            </a:r>
            <a:r>
              <a:rPr lang="en-US" sz="1800" b="0" i="0" u="none" strike="noStrike" baseline="0" dirty="0">
                <a:latin typeface="TimesNewRomanPSMT"/>
              </a:rPr>
              <a:t>10</a:t>
            </a:r>
            <a:r>
              <a:rPr lang="en-US" sz="1800" b="0" i="0" u="none" strike="noStrike" baseline="30000" dirty="0">
                <a:latin typeface="TimesNewRomanPSMT"/>
              </a:rPr>
              <a:t>11</a:t>
            </a:r>
            <a:r>
              <a:rPr lang="en-US" sz="1800" b="0" i="0" u="none" strike="noStrike" baseline="0" dirty="0">
                <a:latin typeface="TimesNewRomanPSMT"/>
              </a:rPr>
              <a:t> 1/s.</a:t>
            </a:r>
          </a:p>
          <a:p>
            <a:pPr algn="l"/>
            <a:r>
              <a:rPr lang="en-US" dirty="0">
                <a:latin typeface="TimesNewRomanPSMT"/>
              </a:rPr>
              <a:t>We need about 10 hours to get </a:t>
            </a:r>
            <a:r>
              <a:rPr lang="en-US" sz="1800" b="0" i="0" u="none" strike="noStrike" baseline="0" dirty="0">
                <a:latin typeface="TimesNewRomanPSMT"/>
              </a:rPr>
              <a:t>5</a:t>
            </a:r>
            <a:r>
              <a:rPr lang="en-US" sz="1800" b="0" i="0" u="none" strike="noStrike" baseline="0" dirty="0">
                <a:latin typeface="Symbol" panose="05050102010706020507" pitchFamily="18" charset="2"/>
              </a:rPr>
              <a:t>×</a:t>
            </a:r>
            <a:r>
              <a:rPr lang="en-US" sz="1800" b="0" i="0" u="none" strike="noStrike" baseline="0" dirty="0">
                <a:latin typeface="TimesNewRomanPSMT"/>
              </a:rPr>
              <a:t>10</a:t>
            </a:r>
            <a:r>
              <a:rPr lang="en-US" sz="1800" b="0" i="0" u="none" strike="noStrike" baseline="30000" dirty="0">
                <a:latin typeface="TimesNewRomanPSMT"/>
              </a:rPr>
              <a:t>14</a:t>
            </a:r>
            <a:r>
              <a:rPr lang="en-US" sz="1800" b="0" i="0" u="none" strike="noStrike" baseline="0" dirty="0">
                <a:latin typeface="TimesNewRomanPSMT"/>
              </a:rPr>
              <a:t> n/</a:t>
            </a:r>
            <a:r>
              <a:rPr lang="en-US" dirty="0">
                <a:latin typeface="TimesNewRomanPSMT"/>
              </a:rPr>
              <a:t>c</a:t>
            </a:r>
            <a:r>
              <a:rPr lang="en-US" sz="1800" b="0" i="0" u="none" strike="noStrike" baseline="0" dirty="0">
                <a:latin typeface="TimesNewRomanPSMT"/>
              </a:rPr>
              <a:t>m</a:t>
            </a:r>
            <a:r>
              <a:rPr lang="en-US" sz="1800" b="0" i="0" u="none" strike="noStrike" baseline="30000" dirty="0">
                <a:latin typeface="TimesNewRomanPSMT"/>
              </a:rPr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728816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84576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History of electron </a:t>
            </a:r>
            <a:r>
              <a:rPr lang="en-US" b="1" dirty="0" err="1">
                <a:solidFill>
                  <a:srgbClr val="FF0000"/>
                </a:solidFill>
              </a:rPr>
              <a:t>linacs</a:t>
            </a:r>
            <a:r>
              <a:rPr lang="en-US" b="1" dirty="0">
                <a:solidFill>
                  <a:srgbClr val="FF0000"/>
                </a:solidFill>
              </a:rPr>
              <a:t> at KIPT</a:t>
            </a:r>
          </a:p>
          <a:p>
            <a:r>
              <a:rPr lang="en-US" b="1" dirty="0">
                <a:solidFill>
                  <a:srgbClr val="FF0000"/>
                </a:solidFill>
              </a:rPr>
              <a:t>Collaboration of S&amp;R establishment “Accelerator” of NSC KIPT with IHEP of the Chinese Academy of Sciences</a:t>
            </a:r>
          </a:p>
          <a:p>
            <a:r>
              <a:rPr lang="en-US" b="1" dirty="0">
                <a:solidFill>
                  <a:srgbClr val="FF0000"/>
                </a:solidFill>
              </a:rPr>
              <a:t>Directions of research on the use of accelerators of electrons for nuclear and radiation technologies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Photonuclear production of medical radionuclides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Radiation processing,  researches in a field of electron beam interaction with  condensed matters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Studies of photonuclear reactions with multiple emission of nuclides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Slow positron generation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Study of the high-frequency dielectric properties at irradiation 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Generation of femtosecond range bunches of electrons</a:t>
            </a:r>
          </a:p>
          <a:p>
            <a:r>
              <a:rPr lang="en-US" b="1" dirty="0">
                <a:solidFill>
                  <a:srgbClr val="FF0000"/>
                </a:solidFill>
              </a:rPr>
              <a:t>Summary</a:t>
            </a:r>
          </a:p>
          <a:p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47260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Areas of our activity are:</a:t>
            </a:r>
          </a:p>
          <a:p>
            <a:pPr lvl="1"/>
            <a:r>
              <a:rPr lang="en-US" dirty="0"/>
              <a:t>Development of new linear electron accelerators</a:t>
            </a:r>
          </a:p>
          <a:p>
            <a:pPr lvl="1"/>
            <a:r>
              <a:rPr lang="en-US" dirty="0"/>
              <a:t>Research of periodic </a:t>
            </a:r>
            <a:r>
              <a:rPr lang="en-US" dirty="0" err="1"/>
              <a:t>electrodynamic</a:t>
            </a:r>
            <a:r>
              <a:rPr lang="en-US" dirty="0"/>
              <a:t> system properties and development of different types of accelerating structures</a:t>
            </a:r>
          </a:p>
          <a:p>
            <a:pPr lvl="1"/>
            <a:r>
              <a:rPr lang="en-US" dirty="0"/>
              <a:t>Beam formation in the electron sources and injector systems</a:t>
            </a:r>
          </a:p>
          <a:p>
            <a:pPr lvl="1"/>
            <a:r>
              <a:rPr lang="en-US" dirty="0"/>
              <a:t>Acceleration of intense electron beams</a:t>
            </a:r>
          </a:p>
          <a:p>
            <a:pPr lvl="1"/>
            <a:r>
              <a:rPr lang="en-US" dirty="0"/>
              <a:t>Research of methods of electromagnetic radiation generation in various ranges: from centimeter to hard X-rays</a:t>
            </a:r>
          </a:p>
          <a:p>
            <a:pPr lvl="1"/>
            <a:r>
              <a:rPr lang="en-US" dirty="0"/>
              <a:t>Development of methods for measuring the accelerated electron beam parameters in vacuum and atmosphere</a:t>
            </a:r>
          </a:p>
          <a:p>
            <a:pPr lvl="1"/>
            <a:r>
              <a:rPr lang="en-US" dirty="0"/>
              <a:t>Nuclear physics research</a:t>
            </a:r>
          </a:p>
          <a:p>
            <a:pPr lvl="1"/>
            <a:r>
              <a:rPr lang="en-US" dirty="0"/>
              <a:t>Research of processes in the interaction of ionizing radiation with substances</a:t>
            </a:r>
          </a:p>
          <a:p>
            <a:pPr lvl="1"/>
            <a:r>
              <a:rPr lang="en-US" dirty="0"/>
              <a:t>Development of nuclear and radiation technologies </a:t>
            </a:r>
          </a:p>
          <a:p>
            <a:pPr lvl="1"/>
            <a:r>
              <a:rPr lang="en-US" dirty="0"/>
              <a:t>To be one of the Ukrainian leading enterprises in the field of radiation processing of medical and food products</a:t>
            </a:r>
            <a:endParaRPr lang="uk-U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65EF2F-85F3-4632-8974-CA024ECC7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30016"/>
            <a:ext cx="8229600" cy="1143000"/>
          </a:xfrm>
        </p:spPr>
        <p:txBody>
          <a:bodyPr/>
          <a:lstStyle/>
          <a:p>
            <a:r>
              <a:rPr lang="en-US" dirty="0"/>
              <a:t>Thank you for attention</a:t>
            </a:r>
          </a:p>
        </p:txBody>
      </p:sp>
    </p:spTree>
    <p:extLst>
      <p:ext uri="{BB962C8B-B14F-4D97-AF65-F5344CB8AC3E}">
        <p14:creationId xmlns:p14="http://schemas.microsoft.com/office/powerpoint/2010/main" val="1037232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History of electron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linacs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at KIPT</a:t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Soviet Union Era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graphicFrame>
        <p:nvGraphicFramePr>
          <p:cNvPr id="4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045779"/>
              </p:ext>
            </p:extLst>
          </p:nvPr>
        </p:nvGraphicFramePr>
        <p:xfrm>
          <a:off x="1979712" y="1556792"/>
          <a:ext cx="4648200" cy="4636453"/>
        </p:xfrm>
        <a:graphic>
          <a:graphicData uri="http://schemas.openxmlformats.org/drawingml/2006/table">
            <a:tbl>
              <a:tblPr/>
              <a:tblGrid>
                <a:gridCol w="1944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3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1953  LUE-0.7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1954  LUE-3.5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1956  LUE-30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1958  LUE-90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1963  LUE-300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1975-1987  UIC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Neutrons, 1969 - 100 MeV storage ring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1964  LUE-40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Test facility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1965  LUE-2000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1983 Stretcher, storage ring (project)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1987  LU-10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  <a:cs typeface="+mn-cs"/>
                        </a:rPr>
                        <a:t>Sterilization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7" name="Text Box 47"/>
          <p:cNvSpPr txBox="1">
            <a:spLocks noChangeArrowheads="1"/>
          </p:cNvSpPr>
          <p:nvPr/>
        </p:nvSpPr>
        <p:spPr bwMode="auto">
          <a:xfrm>
            <a:off x="293688" y="206375"/>
            <a:ext cx="875347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96850" algn="ctr" eaLnBrk="0" hangingPunct="0"/>
            <a:r>
              <a:rPr lang="en-US" sz="2400" b="1" dirty="0">
                <a:solidFill>
                  <a:srgbClr val="FF0000"/>
                </a:solidFill>
              </a:rPr>
              <a:t>History of electron </a:t>
            </a:r>
            <a:r>
              <a:rPr lang="en-US" sz="2400" b="1" dirty="0" err="1">
                <a:solidFill>
                  <a:srgbClr val="FF0000"/>
                </a:solidFill>
              </a:rPr>
              <a:t>linacs</a:t>
            </a:r>
            <a:r>
              <a:rPr lang="en-US" sz="2400" b="1" dirty="0">
                <a:solidFill>
                  <a:srgbClr val="FF0000"/>
                </a:solidFill>
              </a:rPr>
              <a:t> at NSC KIPT (Ukraine)</a:t>
            </a:r>
          </a:p>
          <a:p>
            <a:pPr indent="196850" algn="ctr" eaLnBrk="0" hangingPunct="0"/>
            <a:r>
              <a:rPr lang="en-US" sz="1800" dirty="0">
                <a:solidFill>
                  <a:srgbClr val="0000FF"/>
                </a:solidFill>
              </a:rPr>
              <a:t>At present the </a:t>
            </a:r>
            <a:r>
              <a:rPr lang="en-US" dirty="0">
                <a:solidFill>
                  <a:srgbClr val="0000FF"/>
                </a:solidFill>
              </a:rPr>
              <a:t>Science and Research Establishment </a:t>
            </a:r>
            <a:r>
              <a:rPr lang="ru-RU" sz="1800" dirty="0">
                <a:solidFill>
                  <a:srgbClr val="0000FF"/>
                </a:solidFill>
              </a:rPr>
              <a:t> «</a:t>
            </a:r>
            <a:r>
              <a:rPr lang="en-US" sz="1800" dirty="0">
                <a:solidFill>
                  <a:srgbClr val="0000FF"/>
                </a:solidFill>
              </a:rPr>
              <a:t>Accelerator</a:t>
            </a:r>
            <a:r>
              <a:rPr lang="ru-RU" sz="1800" dirty="0">
                <a:solidFill>
                  <a:srgbClr val="0000FF"/>
                </a:solidFill>
              </a:rPr>
              <a:t>» (</a:t>
            </a:r>
            <a:r>
              <a:rPr lang="en-US" sz="1800" dirty="0">
                <a:solidFill>
                  <a:srgbClr val="0000FF"/>
                </a:solidFill>
              </a:rPr>
              <a:t>the structural subdivision of NSC KIPT</a:t>
            </a:r>
            <a:r>
              <a:rPr lang="ru-RU" sz="1800" dirty="0">
                <a:solidFill>
                  <a:srgbClr val="0000FF"/>
                </a:solidFill>
              </a:rPr>
              <a:t>) </a:t>
            </a:r>
            <a:r>
              <a:rPr lang="en-US" sz="1800" dirty="0">
                <a:solidFill>
                  <a:srgbClr val="0000FF"/>
                </a:solidFill>
              </a:rPr>
              <a:t>is the only organization in Ukraine providing an opportunity for the development of full technological cycle starting from the creation of specialized accelerator to the provision of industrial radiation treatment services.</a:t>
            </a:r>
            <a:r>
              <a:rPr lang="ru-RU" sz="1800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Since 1991 9 electron </a:t>
            </a:r>
            <a:r>
              <a:rPr lang="en-US" sz="1800" dirty="0" err="1">
                <a:solidFill>
                  <a:srgbClr val="0000FF"/>
                </a:solidFill>
              </a:rPr>
              <a:t>linacs</a:t>
            </a:r>
            <a:r>
              <a:rPr lang="en-US" sz="1800" dirty="0">
                <a:solidFill>
                  <a:srgbClr val="0000FF"/>
                </a:solidFill>
              </a:rPr>
              <a:t> have been developed or modernized as well commissioned here</a:t>
            </a:r>
            <a:r>
              <a:rPr lang="ru-RU" sz="1800" dirty="0">
                <a:solidFill>
                  <a:srgbClr val="0000FF"/>
                </a:solidFill>
              </a:rPr>
              <a:t>. </a:t>
            </a:r>
          </a:p>
        </p:txBody>
      </p:sp>
      <p:graphicFrame>
        <p:nvGraphicFramePr>
          <p:cNvPr id="5230" name="Group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04610"/>
              </p:ext>
            </p:extLst>
          </p:nvPr>
        </p:nvGraphicFramePr>
        <p:xfrm>
          <a:off x="1259632" y="1916832"/>
          <a:ext cx="6926263" cy="4645725"/>
        </p:xfrm>
        <a:graphic>
          <a:graphicData uri="http://schemas.openxmlformats.org/drawingml/2006/table">
            <a:tbl>
              <a:tblPr/>
              <a:tblGrid>
                <a:gridCol w="349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7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1991  LUE-60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Injector for SSR-600 storage ring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1992  LIC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Laser initiated gun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1993  KUT-1*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Radiation technology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1993  LU-10 (upgrade)*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Sterilization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1996  EPOC*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Radiation technology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2002  KUT-20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Isotope production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2004  LUE-40*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Study of photonuclear reactions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2007 KUT-30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(upgraded KUT-20)          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Isotope production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2008 LUE-60M*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Injector for NESTOR storage ring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* operational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020258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Developed projects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graphicFrame>
        <p:nvGraphicFramePr>
          <p:cNvPr id="5" name="Group 56"/>
          <p:cNvGraphicFramePr>
            <a:graphicFrameLocks noGrp="1"/>
          </p:cNvGraphicFramePr>
          <p:nvPr/>
        </p:nvGraphicFramePr>
        <p:xfrm>
          <a:off x="827584" y="1340768"/>
          <a:ext cx="7704856" cy="4480560"/>
        </p:xfrm>
        <a:graphic>
          <a:graphicData uri="http://schemas.openxmlformats.org/drawingml/2006/table">
            <a:tbl>
              <a:tblPr/>
              <a:tblGrid>
                <a:gridCol w="3836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8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  <a:cs typeface="+mn-cs"/>
                        </a:rPr>
                        <a:t>Normal conducting pulsed </a:t>
                      </a:r>
                      <a:r>
                        <a:rPr kumimoji="0" lang="en-US" sz="2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  <a:cs typeface="+mn-cs"/>
                        </a:rPr>
                        <a:t>recirculator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Upgrade for ANL Chemical division electron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linac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SALO –superconducting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recirculator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New technology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Several configurations of 100 kW 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linac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within energy range of 80 - 120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MeV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Neutron physics (subcritical assembly driver)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Power 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Linac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150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MeV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, 100 kW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Neutron physics (subcritical assembly driver)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10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MeV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, 20 kW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Linac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*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Radiation processing,  researches in a field of electron beam interaction with  condensed matters 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43608" y="5877272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n-US" sz="2000" dirty="0"/>
              <a:t>Systems of the </a:t>
            </a:r>
            <a:r>
              <a:rPr lang="en-US" sz="2000" dirty="0" err="1"/>
              <a:t>linac</a:t>
            </a:r>
            <a:r>
              <a:rPr lang="en-US" sz="2000" dirty="0"/>
              <a:t> are manufacturing now</a:t>
            </a:r>
            <a:endParaRPr lang="uk-UA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Collaboration of 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S&amp;R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production establishment “Accelerator” of NSC KIPT with IHEP of the Chinese Academy of Sciences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Driver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linac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for subcritical assembly</a:t>
            </a:r>
          </a:p>
          <a:p>
            <a:pPr>
              <a:buNone/>
            </a:pPr>
            <a:r>
              <a:rPr lang="en-US" dirty="0"/>
              <a:t>NSC KIPT NEUTRON SOURCE </a:t>
            </a:r>
          </a:p>
          <a:p>
            <a:pPr>
              <a:buNone/>
            </a:pPr>
            <a:r>
              <a:rPr lang="en-US" dirty="0"/>
              <a:t>M.I. </a:t>
            </a:r>
            <a:r>
              <a:rPr lang="en-US" dirty="0" err="1"/>
              <a:t>Ayzatskiy</a:t>
            </a:r>
            <a:r>
              <a:rPr lang="en-US" dirty="0"/>
              <a:t>, B.V. </a:t>
            </a:r>
            <a:r>
              <a:rPr lang="en-US" dirty="0" err="1"/>
              <a:t>Borts</a:t>
            </a:r>
            <a:r>
              <a:rPr lang="en-US" dirty="0"/>
              <a:t>, A.N. </a:t>
            </a:r>
            <a:r>
              <a:rPr lang="en-US" dirty="0" err="1"/>
              <a:t>Vodin</a:t>
            </a:r>
            <a:r>
              <a:rPr lang="en-US" dirty="0"/>
              <a:t>, P.A. </a:t>
            </a:r>
            <a:r>
              <a:rPr lang="en-US" dirty="0" err="1"/>
              <a:t>Demchenko</a:t>
            </a:r>
            <a:r>
              <a:rPr lang="en-US" dirty="0"/>
              <a:t>, </a:t>
            </a:r>
            <a:r>
              <a:rPr lang="en-US" dirty="0" err="1"/>
              <a:t>A.Yu</a:t>
            </a:r>
            <a:r>
              <a:rPr lang="en-US" dirty="0"/>
              <a:t>. </a:t>
            </a:r>
            <a:r>
              <a:rPr lang="en-US" dirty="0" err="1"/>
              <a:t>Zelinskiy</a:t>
            </a:r>
            <a:r>
              <a:rPr lang="en-US" dirty="0"/>
              <a:t>, I.M. </a:t>
            </a:r>
            <a:r>
              <a:rPr lang="en-US" dirty="0" err="1"/>
              <a:t>Karnaukhov</a:t>
            </a:r>
            <a:r>
              <a:rPr lang="en-US" dirty="0"/>
              <a:t>, V.A. </a:t>
            </a:r>
            <a:r>
              <a:rPr lang="en-US" dirty="0" err="1"/>
              <a:t>Kushnir</a:t>
            </a:r>
            <a:r>
              <a:rPr lang="en-US" dirty="0"/>
              <a:t>, V.V. </a:t>
            </a:r>
            <a:r>
              <a:rPr lang="en-US" dirty="0" err="1"/>
              <a:t>Mitrochenko</a:t>
            </a:r>
            <a:r>
              <a:rPr lang="en-US" dirty="0"/>
              <a:t>, A.O. </a:t>
            </a:r>
            <a:r>
              <a:rPr lang="en-US" dirty="0" err="1"/>
              <a:t>Mytsykov</a:t>
            </a:r>
            <a:r>
              <a:rPr lang="en-US" dirty="0"/>
              <a:t>, </a:t>
            </a:r>
            <a:r>
              <a:rPr lang="en-US" dirty="0" err="1"/>
              <a:t>I.M.Neklyudov</a:t>
            </a:r>
            <a:r>
              <a:rPr lang="en-US" dirty="0"/>
              <a:t>, S.N. </a:t>
            </a:r>
            <a:r>
              <a:rPr lang="en-US" dirty="0" err="1"/>
              <a:t>Oleynik</a:t>
            </a:r>
            <a:r>
              <a:rPr lang="en-US" dirty="0"/>
              <a:t>, F.A. </a:t>
            </a:r>
            <a:r>
              <a:rPr lang="en-US" dirty="0" err="1"/>
              <a:t>Peev</a:t>
            </a:r>
            <a:r>
              <a:rPr lang="en-US" dirty="0"/>
              <a:t>, G.D. </a:t>
            </a:r>
            <a:r>
              <a:rPr lang="en-US" dirty="0" err="1"/>
              <a:t>Pugachev</a:t>
            </a:r>
            <a:r>
              <a:rPr lang="en-US" dirty="0"/>
              <a:t>, S.A. </a:t>
            </a:r>
            <a:r>
              <a:rPr lang="en-US" dirty="0" err="1"/>
              <a:t>Soldatov</a:t>
            </a:r>
            <a:r>
              <a:rPr lang="en-US" dirty="0"/>
              <a:t>, I.V. Ushakov, Y .Gohar, I. </a:t>
            </a:r>
            <a:r>
              <a:rPr lang="en-US" dirty="0" err="1"/>
              <a:t>Bolshinsky</a:t>
            </a:r>
            <a:r>
              <a:rPr lang="en-US" dirty="0"/>
              <a:t>, </a:t>
            </a:r>
            <a:r>
              <a:rPr lang="en-US" dirty="0" err="1"/>
              <a:t>Ya.L</a:t>
            </a:r>
            <a:r>
              <a:rPr lang="en-US" dirty="0"/>
              <a:t>. Chi, S.L. Pei, S.H. Wang, </a:t>
            </a:r>
            <a:r>
              <a:rPr lang="en-US" dirty="0" err="1"/>
              <a:t>W.B.Liu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	Conception and basic descriptions of a neutron source based on a subcritical uranium assembly driven by a linear electron accelerator are presented. The primary neutrons are produced as a result of photonuclear reactions in a tungsten or natural uranium target. </a:t>
            </a:r>
          </a:p>
          <a:p>
            <a:pPr>
              <a:buNone/>
            </a:pPr>
            <a:endParaRPr lang="en-US" b="1" i="1" dirty="0"/>
          </a:p>
          <a:p>
            <a:pPr>
              <a:buNone/>
            </a:pPr>
            <a:r>
              <a:rPr lang="en-US" i="1" dirty="0">
                <a:solidFill>
                  <a:srgbClr val="002060"/>
                </a:solidFill>
              </a:rPr>
              <a:t>ISSN 1562-6016. </a:t>
            </a:r>
            <a:r>
              <a:rPr lang="en-US" b="0" i="0" dirty="0">
                <a:solidFill>
                  <a:srgbClr val="777777"/>
                </a:solidFill>
                <a:effectLst/>
                <a:latin typeface="Arial" panose="020B0604020202020204" pitchFamily="34" charset="0"/>
              </a:rPr>
              <a:t>Problems of Atomic Science and Technology</a:t>
            </a:r>
            <a:r>
              <a:rPr lang="ru-RU" i="1" dirty="0">
                <a:solidFill>
                  <a:srgbClr val="002060"/>
                </a:solidFill>
              </a:rPr>
              <a:t> 2012. №3(79)</a:t>
            </a:r>
            <a:r>
              <a:rPr lang="en-US" i="1" dirty="0">
                <a:solidFill>
                  <a:srgbClr val="002060"/>
                </a:solidFill>
              </a:rPr>
              <a:t>, C. 3 – 9.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Collaboration of R&amp;D production establishment “Accelerator” of NSC KIPT with IHEP of the Chinese Academy of Sciences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970784" cy="326896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Experience gained from recently carried out researches allowed us to set specification of the </a:t>
            </a:r>
            <a:r>
              <a:rPr lang="en-US" sz="2400" dirty="0" err="1"/>
              <a:t>linac</a:t>
            </a:r>
            <a:r>
              <a:rPr lang="en-US" sz="2400" dirty="0"/>
              <a:t>,  as well as to carry out  the expertise of the </a:t>
            </a:r>
            <a:r>
              <a:rPr lang="en-US" sz="2400" dirty="0" err="1"/>
              <a:t>linac</a:t>
            </a:r>
            <a:r>
              <a:rPr lang="en-US" sz="2400" dirty="0"/>
              <a:t>  project that was developed by IHEP. The </a:t>
            </a:r>
            <a:r>
              <a:rPr lang="en-US" sz="2400" dirty="0" err="1"/>
              <a:t>linac</a:t>
            </a:r>
            <a:r>
              <a:rPr lang="en-US" sz="2400" dirty="0"/>
              <a:t> has been commissioned.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6313" y="1484784"/>
            <a:ext cx="444817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941168"/>
            <a:ext cx="6120680" cy="124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Directions of research on the use of accelerators of electrons for nuclear and radiation technologies</a:t>
            </a: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Photonuclear production of medical radionuclides</a:t>
            </a:r>
          </a:p>
          <a:p>
            <a:pPr>
              <a:buNone/>
            </a:pPr>
            <a:endParaRPr lang="uk-UA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72C76F5-D36A-4ED4-8EC7-C232B9FE5E93}" type="slidenum">
              <a:rPr lang="ru-RU"/>
              <a:pPr/>
              <a:t>8</a:t>
            </a:fld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uk-UA"/>
          </a:p>
        </p:txBody>
      </p:sp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539552" y="2492896"/>
          <a:ext cx="505618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3" imgW="4673600" imgH="647700" progId="Equation.DSMT4">
                  <p:embed/>
                </p:oleObj>
              </mc:Choice>
              <mc:Fallback>
                <p:oleObj name="Equation" r:id="rId3" imgW="4673600" imgH="647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492896"/>
                        <a:ext cx="5056188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4930775" y="4296494"/>
            <a:ext cx="1368425" cy="0"/>
          </a:xfrm>
          <a:prstGeom prst="line">
            <a:avLst/>
          </a:prstGeom>
          <a:noFill/>
          <a:ln w="1270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6299200" y="3791669"/>
            <a:ext cx="144463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7307263" y="3936131"/>
            <a:ext cx="865187" cy="7191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V="1">
            <a:off x="6442075" y="3791669"/>
            <a:ext cx="1871663" cy="5048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flipV="1">
            <a:off x="6443663" y="4223469"/>
            <a:ext cx="1944687" cy="730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6443663" y="4296494"/>
            <a:ext cx="1871662" cy="431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5002213" y="3647206"/>
            <a:ext cx="463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6600"/>
                </a:solidFill>
              </a:rPr>
              <a:t>e</a:t>
            </a:r>
            <a:r>
              <a:rPr lang="en-US" sz="2800" b="1" baseline="30000">
                <a:solidFill>
                  <a:srgbClr val="006600"/>
                </a:solidFill>
              </a:rPr>
              <a:t>-</a:t>
            </a:r>
            <a:endParaRPr lang="ru-RU" sz="2800" b="1" baseline="30000">
              <a:solidFill>
                <a:srgbClr val="006600"/>
              </a:solidFill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6573838" y="3936131"/>
            <a:ext cx="373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Symbol" pitchFamily="18" charset="2"/>
              </a:rPr>
              <a:t>g</a:t>
            </a:r>
            <a:endParaRPr lang="ru-RU" sz="3600" b="1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250825" y="4007569"/>
            <a:ext cx="4608513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RF </a:t>
            </a:r>
            <a:r>
              <a:rPr lang="en-US" sz="2400" b="1" dirty="0" err="1">
                <a:solidFill>
                  <a:srgbClr val="FF0000"/>
                </a:solidFill>
              </a:rPr>
              <a:t>linac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5867400" y="3431306"/>
            <a:ext cx="43338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4716463" y="3215406"/>
            <a:ext cx="126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Converter</a:t>
            </a:r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>
            <a:off x="7667625" y="3647206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7092950" y="3215406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Mo-target</a:t>
            </a:r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677863" y="4942606"/>
            <a:ext cx="38941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Energy 40-60 MeV</a:t>
            </a:r>
          </a:p>
          <a:p>
            <a:r>
              <a:rPr lang="en-US" sz="2400" b="1">
                <a:solidFill>
                  <a:srgbClr val="FF0000"/>
                </a:solidFill>
              </a:rPr>
              <a:t>Beam power 10-20 kW !!!!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 flipV="1">
            <a:off x="6372225" y="4871169"/>
            <a:ext cx="0" cy="1582737"/>
          </a:xfrm>
          <a:prstGeom prst="line">
            <a:avLst/>
          </a:prstGeom>
          <a:noFill/>
          <a:ln w="127000">
            <a:solidFill>
              <a:srgbClr val="00FFFF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auto">
          <a:xfrm flipV="1">
            <a:off x="7885113" y="4942606"/>
            <a:ext cx="0" cy="1582738"/>
          </a:xfrm>
          <a:prstGeom prst="line">
            <a:avLst/>
          </a:prstGeom>
          <a:noFill/>
          <a:ln w="127000">
            <a:solidFill>
              <a:srgbClr val="00FFFF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6732588" y="5302969"/>
            <a:ext cx="103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CCFF"/>
                </a:solidFill>
              </a:rPr>
              <a:t>Water</a:t>
            </a:r>
            <a:endParaRPr lang="ru-RU" sz="2400" b="1">
              <a:solidFill>
                <a:srgbClr val="00CCFF"/>
              </a:solidFill>
            </a:endParaRPr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 flipV="1">
            <a:off x="4284663" y="4510806"/>
            <a:ext cx="1006475" cy="576263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P13"/>
          <p:cNvPicPr>
            <a:picLocks noChangeAspect="1" noChangeArrowheads="1"/>
          </p:cNvPicPr>
          <p:nvPr/>
        </p:nvPicPr>
        <p:blipFill>
          <a:blip r:embed="rId2" cstate="print"/>
          <a:srcRect b="12523"/>
          <a:stretch>
            <a:fillRect/>
          </a:stretch>
        </p:blipFill>
        <p:spPr bwMode="auto">
          <a:xfrm>
            <a:off x="179512" y="548680"/>
            <a:ext cx="4787900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932363" y="765175"/>
            <a:ext cx="4040187" cy="1431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The extraction technetium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generator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(</a:t>
            </a:r>
            <a:r>
              <a:rPr lang="en-US" sz="2000" b="1" dirty="0">
                <a:solidFill>
                  <a:srgbClr val="FF0000"/>
                </a:solidFill>
              </a:rPr>
              <a:t>Tomsk</a:t>
            </a:r>
            <a:r>
              <a:rPr lang="ru-RU" sz="2000" b="1" dirty="0">
                <a:solidFill>
                  <a:srgbClr val="FF0000"/>
                </a:solidFill>
              </a:rPr>
              <a:t>, </a:t>
            </a:r>
            <a:r>
              <a:rPr lang="en-US" sz="2000" b="1" dirty="0">
                <a:solidFill>
                  <a:srgbClr val="FF0000"/>
                </a:solidFill>
              </a:rPr>
              <a:t>Russia</a:t>
            </a:r>
            <a:r>
              <a:rPr lang="ru-RU" sz="2000" b="1" dirty="0">
                <a:solidFill>
                  <a:srgbClr val="FF0000"/>
                </a:solidFill>
              </a:rPr>
              <a:t>,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  <a:p>
            <a:r>
              <a:rPr lang="ru-RU" sz="2000" b="1" dirty="0" err="1">
                <a:solidFill>
                  <a:srgbClr val="FF0000"/>
                </a:solidFill>
              </a:rPr>
              <a:t>Метилэтилкетон</a:t>
            </a:r>
            <a:r>
              <a:rPr lang="ru-RU" sz="20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476375" y="3573463"/>
            <a:ext cx="3024188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FF0000"/>
                </a:solidFill>
              </a:rPr>
              <a:t>It is not a standard generator – it is a common one</a:t>
            </a:r>
            <a:endParaRPr lang="ru-RU" sz="2400">
              <a:solidFill>
                <a:srgbClr val="FF0000"/>
              </a:solidFill>
            </a:endParaRPr>
          </a:p>
        </p:txBody>
      </p:sp>
      <p:pic>
        <p:nvPicPr>
          <p:cNvPr id="10" name="Picture 15" descr="doc1335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09120"/>
            <a:ext cx="1138238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619250" y="4797425"/>
            <a:ext cx="2879725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It will produce </a:t>
            </a:r>
            <a:r>
              <a:rPr lang="en-US" sz="2400" dirty="0" err="1">
                <a:solidFill>
                  <a:srgbClr val="FF0000"/>
                </a:solidFill>
              </a:rPr>
              <a:t>Tc</a:t>
            </a:r>
            <a:r>
              <a:rPr lang="en-US" sz="2400" dirty="0">
                <a:solidFill>
                  <a:srgbClr val="FF0000"/>
                </a:solidFill>
              </a:rPr>
              <a:t> each day – transportation to clinics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11" descr="310720094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7246" y="2276475"/>
            <a:ext cx="41592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6819</TotalTime>
  <Words>1548</Words>
  <Application>Microsoft Office PowerPoint</Application>
  <PresentationFormat>Екран (4:3)</PresentationFormat>
  <Paragraphs>149</Paragraphs>
  <Slides>21</Slides>
  <Notes>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Calibri</vt:lpstr>
      <vt:lpstr>Symbol</vt:lpstr>
      <vt:lpstr>Times New Roman</vt:lpstr>
      <vt:lpstr>TimesNewRomanPSMT</vt:lpstr>
      <vt:lpstr>Тема Office</vt:lpstr>
      <vt:lpstr>Equation</vt:lpstr>
      <vt:lpstr>Development of electron accelerators  for nuclear and radiation  technologies </vt:lpstr>
      <vt:lpstr>Outline</vt:lpstr>
      <vt:lpstr>History of electron linacs at KIPT The Soviet Union Era </vt:lpstr>
      <vt:lpstr>Презентація PowerPoint</vt:lpstr>
      <vt:lpstr>Developed projects</vt:lpstr>
      <vt:lpstr>Collaboration of S&amp;R production establishment “Accelerator” of NSC KIPT with IHEP of the Chinese Academy of Sciences</vt:lpstr>
      <vt:lpstr>Collaboration of R&amp;D production establishment “Accelerator” of NSC KIPT with IHEP of the Chinese Academy of Sciences</vt:lpstr>
      <vt:lpstr>Directions of research on the use of accelerators of electrons for nuclear and radiation technologies</vt:lpstr>
      <vt:lpstr>Презентація PowerPoint</vt:lpstr>
      <vt:lpstr>Презентація PowerPoint</vt:lpstr>
      <vt:lpstr>Презентація PowerPoint</vt:lpstr>
      <vt:lpstr>Презентація PowerPoint</vt:lpstr>
      <vt:lpstr>Upgrade for LU-10 Linac We have CPI 5 MW Klystron, waveguide vacuum window, e-Gun, acceleration section.  Solid state modulator is in R&amp;D stage.</vt:lpstr>
      <vt:lpstr>Upgrade for LU-10 Linac – accelerating section (completed)</vt:lpstr>
      <vt:lpstr>Презентація PowerPoint</vt:lpstr>
      <vt:lpstr>Презентація PowerPoint</vt:lpstr>
      <vt:lpstr>Directions of research on the use of accelerators of electrons for nuclear and radiation technologies (LUE-40 linac)</vt:lpstr>
      <vt:lpstr>Directions of research on the use of accelerators of electrons for nuclear and radiation technologies (LUE-40 linac)</vt:lpstr>
      <vt:lpstr>About scintillator sample irradiation</vt:lpstr>
      <vt:lpstr>Summary </vt:lpstr>
      <vt:lpstr>Thank you for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Mytrochenko</dc:creator>
  <cp:lastModifiedBy>Viktor Mytrochenko</cp:lastModifiedBy>
  <cp:revision>335</cp:revision>
  <dcterms:created xsi:type="dcterms:W3CDTF">2017-03-22T09:27:04Z</dcterms:created>
  <dcterms:modified xsi:type="dcterms:W3CDTF">2020-10-20T21:57:07Z</dcterms:modified>
</cp:coreProperties>
</file>