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42"/>
  </p:notesMasterIdLst>
  <p:sldIdLst>
    <p:sldId id="276" r:id="rId4"/>
    <p:sldId id="466" r:id="rId5"/>
    <p:sldId id="467" r:id="rId6"/>
    <p:sldId id="345" r:id="rId7"/>
    <p:sldId id="371" r:id="rId8"/>
    <p:sldId id="344" r:id="rId9"/>
    <p:sldId id="284" r:id="rId10"/>
    <p:sldId id="263" r:id="rId11"/>
    <p:sldId id="264" r:id="rId12"/>
    <p:sldId id="282" r:id="rId13"/>
    <p:sldId id="283" r:id="rId14"/>
    <p:sldId id="265" r:id="rId15"/>
    <p:sldId id="299" r:id="rId16"/>
    <p:sldId id="285" r:id="rId17"/>
    <p:sldId id="300" r:id="rId18"/>
    <p:sldId id="266" r:id="rId19"/>
    <p:sldId id="478" r:id="rId20"/>
    <p:sldId id="267" r:id="rId21"/>
    <p:sldId id="475" r:id="rId22"/>
    <p:sldId id="469" r:id="rId23"/>
    <p:sldId id="471" r:id="rId24"/>
    <p:sldId id="477" r:id="rId25"/>
    <p:sldId id="306" r:id="rId26"/>
    <p:sldId id="341" r:id="rId27"/>
    <p:sldId id="342" r:id="rId28"/>
    <p:sldId id="343" r:id="rId29"/>
    <p:sldId id="308" r:id="rId30"/>
    <p:sldId id="310" r:id="rId31"/>
    <p:sldId id="311" r:id="rId32"/>
    <p:sldId id="462" r:id="rId33"/>
    <p:sldId id="463" r:id="rId34"/>
    <p:sldId id="464" r:id="rId35"/>
    <p:sldId id="256" r:id="rId36"/>
    <p:sldId id="257" r:id="rId37"/>
    <p:sldId id="258" r:id="rId38"/>
    <p:sldId id="259" r:id="rId39"/>
    <p:sldId id="260" r:id="rId40"/>
    <p:sldId id="479"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69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CCAD7-6095-4F93-8DCB-EA53E122DAF5}" type="datetimeFigureOut">
              <a:rPr lang="fr-FR" smtClean="0"/>
              <a:t>08/06/2021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40591-44D1-449C-8CEA-8AACEC5A367F}" type="slidenum">
              <a:rPr lang="fr-FR" smtClean="0"/>
              <a:t>‹#›</a:t>
            </a:fld>
            <a:endParaRPr lang="fr-FR"/>
          </a:p>
        </p:txBody>
      </p:sp>
    </p:spTree>
    <p:extLst>
      <p:ext uri="{BB962C8B-B14F-4D97-AF65-F5344CB8AC3E}">
        <p14:creationId xmlns:p14="http://schemas.microsoft.com/office/powerpoint/2010/main" val="429111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4588" y="685800"/>
            <a:ext cx="4568825" cy="3427413"/>
          </a:xfrm>
        </p:spPr>
      </p:sp>
      <p:sp>
        <p:nvSpPr>
          <p:cNvPr id="50179" name="Rectangle 3"/>
          <p:cNvSpPr>
            <a:spLocks noGrp="1" noChangeArrowheads="1"/>
          </p:cNvSpPr>
          <p:nvPr>
            <p:ph type="body" idx="1"/>
          </p:nvPr>
        </p:nvSpPr>
        <p:spPr>
          <a:noFill/>
        </p:spPr>
        <p:txBody>
          <a:bodyPr lIns="91433" tIns="45717" rIns="91433" bIns="45717" anchor="t"/>
          <a:lstStyle/>
          <a:p>
            <a:r>
              <a:rPr kumimoji="0" lang="en-US" altLang="zh-CN" dirty="0">
                <a:latin typeface="Times New Roman" pitchFamily="18" charset="0"/>
                <a:ea typeface="宋体" pitchFamily="2" charset="-122"/>
              </a:rPr>
              <a:t>The meteorological disaster accounts for 71% of all natural disasters in China. In average from 1990 to 2010, each year the meteorological disasters affect about 400 million people and kill more than 4000 people. The annual economic losses reach 210 billion RMB with 2..37% of China</a:t>
            </a:r>
            <a:r>
              <a:rPr kumimoji="0" lang="en-US" altLang="en-US" dirty="0">
                <a:latin typeface="Times New Roman" pitchFamily="18" charset="0"/>
                <a:ea typeface="宋体" pitchFamily="2" charset="-122"/>
              </a:rPr>
              <a:t>’</a:t>
            </a:r>
            <a:r>
              <a:rPr kumimoji="0" lang="en-US" altLang="zh-CN" dirty="0">
                <a:latin typeface="Times New Roman" pitchFamily="18" charset="0"/>
                <a:ea typeface="宋体" pitchFamily="2" charset="-122"/>
              </a:rPr>
              <a:t>s gross domestic product.</a:t>
            </a:r>
          </a:p>
          <a:p>
            <a:endParaRPr kumimoji="0" lang="zh-CN" altLang="en-US" dirty="0">
              <a:latin typeface="Times New Roman" pitchFamily="18" charset="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TextEdit="1"/>
          </p:cNvSpPr>
          <p:nvPr>
            <p:ph type="sldImg"/>
          </p:nvPr>
        </p:nvSpPr>
        <p:spPr bwMode="auto">
          <a:xfrm>
            <a:off x="1149350" y="717550"/>
            <a:ext cx="4559300" cy="34194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1" name="Rectangle 3"/>
          <p:cNvSpPr>
            <a:spLocks noGrp="1"/>
          </p:cNvSpPr>
          <p:nvPr>
            <p:ph type="body" idx="1"/>
          </p:nvPr>
        </p:nvSpPr>
        <p:spPr bwMode="auto">
          <a:xfrm>
            <a:off x="914400" y="4368800"/>
            <a:ext cx="5029200" cy="406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6902" y="275339"/>
            <a:ext cx="8230197" cy="585054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 name="Espace réservé de la date 2"/>
          <p:cNvSpPr>
            <a:spLocks noGrp="1"/>
          </p:cNvSpPr>
          <p:nvPr>
            <p:ph type="dt" sz="half" idx="10"/>
          </p:nvPr>
        </p:nvSpPr>
        <p:spPr>
          <a:xfrm>
            <a:off x="456901" y="6356660"/>
            <a:ext cx="2133700" cy="364466"/>
          </a:xfrm>
        </p:spPr>
        <p:txBody>
          <a:bodyPr/>
          <a:lstStyle>
            <a:lvl1pPr>
              <a:defRPr smtClean="0"/>
            </a:lvl1pPr>
          </a:lstStyle>
          <a:p>
            <a:pPr>
              <a:defRPr/>
            </a:pPr>
            <a:fld id="{309DF5E4-AE48-4A5D-A049-CFE6247DF51E}" type="datetimeFigureOut">
              <a:rPr lang="zh-CN" altLang="fr-FR"/>
              <a:pPr>
                <a:defRPr/>
              </a:pPr>
              <a:t>2021/6/8</a:t>
            </a:fld>
            <a:endParaRPr lang="zh-CN"/>
          </a:p>
        </p:txBody>
      </p:sp>
      <p:sp>
        <p:nvSpPr>
          <p:cNvPr id="4" name="Espace réservé du pied de page 3"/>
          <p:cNvSpPr>
            <a:spLocks noGrp="1"/>
          </p:cNvSpPr>
          <p:nvPr>
            <p:ph type="ftr" sz="quarter" idx="11"/>
          </p:nvPr>
        </p:nvSpPr>
        <p:spPr>
          <a:xfrm>
            <a:off x="3123653" y="6356660"/>
            <a:ext cx="2896695" cy="364466"/>
          </a:xfrm>
        </p:spPr>
        <p:txBody>
          <a:bodyPr/>
          <a:lstStyle>
            <a:lvl1pPr>
              <a:defRPr/>
            </a:lvl1pPr>
          </a:lstStyle>
          <a:p>
            <a:pPr>
              <a:defRPr/>
            </a:pPr>
            <a:endParaRPr lang="zh-CN"/>
          </a:p>
        </p:txBody>
      </p:sp>
      <p:sp>
        <p:nvSpPr>
          <p:cNvPr id="5" name="Espace réservé du numéro de diapositive 4"/>
          <p:cNvSpPr>
            <a:spLocks noGrp="1"/>
          </p:cNvSpPr>
          <p:nvPr>
            <p:ph type="sldNum" sz="quarter" idx="12"/>
          </p:nvPr>
        </p:nvSpPr>
        <p:spPr>
          <a:xfrm>
            <a:off x="6553400" y="6356660"/>
            <a:ext cx="2133699" cy="364466"/>
          </a:xfrm>
        </p:spPr>
        <p:txBody>
          <a:bodyPr/>
          <a:lstStyle>
            <a:lvl1pPr>
              <a:defRPr smtClean="0"/>
            </a:lvl1pPr>
          </a:lstStyle>
          <a:p>
            <a:pPr>
              <a:defRPr/>
            </a:pPr>
            <a:fld id="{AD61990A-361E-4647-A6AC-1E06944A74F1}" type="slidenum">
              <a:rPr lang="en-US" altLang="zh-CN"/>
              <a:pPr>
                <a:defRPr/>
              </a:pPr>
              <a:t>‹#›</a:t>
            </a:fld>
            <a:endParaRPr lang="zh-CN"/>
          </a:p>
        </p:txBody>
      </p:sp>
    </p:spTree>
    <p:extLst>
      <p:ext uri="{BB962C8B-B14F-4D97-AF65-F5344CB8AC3E}">
        <p14:creationId xmlns:p14="http://schemas.microsoft.com/office/powerpoint/2010/main" val="154795838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C6B6E5-5B16-4D7A-BA89-BDE9CCFF075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1830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239154-66FB-48BA-9F60-4562A9DB996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155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95DE0-3FBE-44F7-BD84-812C161827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298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3D64-96FA-4BF0-9FCB-4FE781252C2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3943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F36BBF-40E1-48DF-BE03-22F5824D11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5311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4113FD-EB0E-4F82-AC26-E8196638020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3649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8AE3C-F04C-4E8F-952D-4EBA982A94B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8280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93FA1-DFF2-4AB4-AE47-1E6BE1D0168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10143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EF1D79-336A-469C-8E7D-6CF529B5FFE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0276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30192-B989-4A7B-9888-6944593C4BB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7782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F1876-B9DA-4428-8168-FC51EFA8CD6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7337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5E9F1E0B-0FB4-493B-9ABE-EDD6BC08B666}" type="slidenum">
              <a:rPr lang="en-US" altLang="zh-CN"/>
              <a:pPr/>
              <a:t>‹#›</a:t>
            </a:fld>
            <a:endParaRPr lang="en-US" altLang="zh-CN"/>
          </a:p>
        </p:txBody>
      </p:sp>
    </p:spTree>
    <p:extLst>
      <p:ext uri="{BB962C8B-B14F-4D97-AF65-F5344CB8AC3E}">
        <p14:creationId xmlns:p14="http://schemas.microsoft.com/office/powerpoint/2010/main" val="415777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1049497" name="标题 1"/>
          <p:cNvSpPr>
            <a:spLocks noGrp="1"/>
          </p:cNvSpPr>
          <p:nvPr>
            <p:ph type="title"/>
          </p:nvPr>
        </p:nvSpPr>
        <p:spPr>
          <a:xfrm>
            <a:off x="457200" y="274637"/>
            <a:ext cx="8229600" cy="1143000"/>
          </a:xfrm>
          <a:prstGeom prst="rect">
            <a:avLst/>
          </a:prstGeom>
        </p:spPr>
        <p:txBody>
          <a:bodyPr/>
          <a:lstStyle/>
          <a:p>
            <a:r>
              <a:rPr lang="zh-CN" altLang="en-US"/>
              <a:t>单击此处编辑母版标题样式</a:t>
            </a:r>
          </a:p>
        </p:txBody>
      </p:sp>
      <p:sp>
        <p:nvSpPr>
          <p:cNvPr id="1049498" name="日期占位符 2"/>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5445C0E-FBDA-4183-87E8-BA95766920AF}" type="datetime1">
              <a:rPr lang="zh-CN" altLang="en-US"/>
              <a:pPr/>
              <a:t>2021/6/8</a:t>
            </a:fld>
            <a:endParaRPr lang="zh-CN" altLang="en-US"/>
          </a:p>
        </p:txBody>
      </p:sp>
      <p:sp>
        <p:nvSpPr>
          <p:cNvPr id="1049499" name="页脚占位符 3"/>
          <p:cNvSpPr>
            <a:spLocks noGrp="1"/>
          </p:cNvSpPr>
          <p:nvPr>
            <p:ph type="ftr" sz="quarter" idx="11"/>
          </p:nvPr>
        </p:nvSpPr>
        <p:spPr>
          <a:xfrm>
            <a:off x="3124200" y="6356351"/>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zh-CN" altLang="zh-CN"/>
          </a:p>
        </p:txBody>
      </p:sp>
      <p:sp>
        <p:nvSpPr>
          <p:cNvPr id="1049500" name="灯片编号占位符 4"/>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14DDD8F-C573-4400-B6F8-E325DF533A26}" type="slidenum">
              <a:rPr lang="zh-CN" altLang="en-US"/>
              <a:pPr/>
              <a:t>‹#›</a:t>
            </a:fld>
            <a:endParaRPr lang="zh-CN" altLang="en-US"/>
          </a:p>
        </p:txBody>
      </p:sp>
    </p:spTree>
    <p:extLst>
      <p:ext uri="{BB962C8B-B14F-4D97-AF65-F5344CB8AC3E}">
        <p14:creationId xmlns:p14="http://schemas.microsoft.com/office/powerpoint/2010/main" val="331407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C6B6E5-5B16-4D7A-BA89-BDE9CCFF075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80327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239154-66FB-48BA-9F60-4562A9DB996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9808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95DE0-3FBE-44F7-BD84-812C161827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23542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3D64-96FA-4BF0-9FCB-4FE781252C2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4900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F36BBF-40E1-48DF-BE03-22F5824D11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6166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4113FD-EB0E-4F82-AC26-E8196638020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41864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8AE3C-F04C-4E8F-952D-4EBA982A94B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24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93FA1-DFF2-4AB4-AE47-1E6BE1D0168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55652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EF1D79-336A-469C-8E7D-6CF529B5FFE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81323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30192-B989-4A7B-9888-6944593C4BB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27943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F1876-B9DA-4428-8168-FC51EFA8CD6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5395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08/06/2021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08/06/2021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08/06/2021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08/06/2021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08/06/2021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08/06/2021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08/06/2021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400" b="0">
                <a:solidFill>
                  <a:schemeClr val="tx1"/>
                </a:solidFill>
                <a:latin typeface="Arial" charset="0"/>
                <a:ea typeface="宋体"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solidFill>
                  <a:schemeClr val="tx1"/>
                </a:solidFill>
                <a:latin typeface="Arial" charset="0"/>
                <a:ea typeface="宋体"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Arial" charset="0"/>
                <a:ea typeface="宋体" charset="-122"/>
              </a:defRPr>
            </a:lvl1pPr>
          </a:lstStyle>
          <a:p>
            <a:pPr fontAlgn="base">
              <a:spcBef>
                <a:spcPct val="0"/>
              </a:spcBef>
              <a:spcAft>
                <a:spcPct val="0"/>
              </a:spcAft>
              <a:defRPr/>
            </a:pPr>
            <a:fld id="{309D7193-B776-4453-AA08-4CD520D0A00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pic>
        <p:nvPicPr>
          <p:cNvPr id="1031" name="图片 7" descr="图片xx.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图片 7" descr="bcc.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76200"/>
            <a:ext cx="10668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702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400" b="0">
                <a:solidFill>
                  <a:schemeClr val="tx1"/>
                </a:solidFill>
                <a:latin typeface="Arial" charset="0"/>
                <a:ea typeface="宋体"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solidFill>
                  <a:schemeClr val="tx1"/>
                </a:solidFill>
                <a:latin typeface="Arial" charset="0"/>
                <a:ea typeface="宋体"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Arial" charset="0"/>
                <a:ea typeface="宋体" charset="-122"/>
              </a:defRPr>
            </a:lvl1pPr>
          </a:lstStyle>
          <a:p>
            <a:pPr fontAlgn="base">
              <a:spcBef>
                <a:spcPct val="0"/>
              </a:spcBef>
              <a:spcAft>
                <a:spcPct val="0"/>
              </a:spcAft>
              <a:defRPr/>
            </a:pPr>
            <a:fld id="{309D7193-B776-4453-AA08-4CD520D0A006}"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pic>
        <p:nvPicPr>
          <p:cNvPr id="1031" name="图片 7" descr="图片xx.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图片 7" descr="bcc.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76200"/>
            <a:ext cx="10668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514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slides/_rels/slide31.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7.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7.xml"/><Relationship Id="rId5" Type="http://schemas.openxmlformats.org/officeDocument/2006/relationships/image" Target="../media/image69.wmf"/><Relationship Id="rId4" Type="http://schemas.openxmlformats.org/officeDocument/2006/relationships/image" Target="../media/image6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22.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a:xfrm>
            <a:off x="1151620" y="2169614"/>
            <a:ext cx="6840760" cy="2736304"/>
          </a:xfrm>
        </p:spPr>
        <p:txBody>
          <a:bodyPr>
            <a:noAutofit/>
          </a:bodyPr>
          <a:lstStyle/>
          <a:p>
            <a:pPr eaLnBrk="1" hangingPunct="1"/>
            <a:r>
              <a:rPr lang="fr-FR" sz="2400" dirty="0">
                <a:solidFill>
                  <a:schemeClr val="tx1"/>
                </a:solidFill>
              </a:rPr>
              <a:t>Laurent Li</a:t>
            </a:r>
          </a:p>
          <a:p>
            <a:pPr eaLnBrk="1" hangingPunct="1"/>
            <a:r>
              <a:rPr lang="fr-FR" sz="2400" dirty="0">
                <a:solidFill>
                  <a:schemeClr val="tx1"/>
                </a:solidFill>
              </a:rPr>
              <a:t>(laurent.li@lmd.jussieu.fr)</a:t>
            </a:r>
          </a:p>
          <a:p>
            <a:pPr eaLnBrk="1" hangingPunct="1"/>
            <a:r>
              <a:rPr lang="fr-FR" sz="2400" dirty="0">
                <a:solidFill>
                  <a:schemeClr val="tx1"/>
                </a:solidFill>
              </a:rPr>
              <a:t>Laboratoire de Météorologie Dynamique (</a:t>
            </a:r>
            <a:r>
              <a:rPr lang="fr-FR" sz="2400" b="1" dirty="0">
                <a:solidFill>
                  <a:schemeClr val="tx1"/>
                </a:solidFill>
              </a:rPr>
              <a:t>LMD</a:t>
            </a:r>
            <a:r>
              <a:rPr lang="fr-FR" sz="2400" dirty="0">
                <a:solidFill>
                  <a:schemeClr val="tx1"/>
                </a:solidFill>
              </a:rPr>
              <a:t>)</a:t>
            </a:r>
          </a:p>
          <a:p>
            <a:pPr eaLnBrk="1" hangingPunct="1"/>
            <a:r>
              <a:rPr lang="fr-FR" sz="2400" dirty="0">
                <a:solidFill>
                  <a:schemeClr val="tx1"/>
                </a:solidFill>
              </a:rPr>
              <a:t>Institut Pierre-Simon Laplace (</a:t>
            </a:r>
            <a:r>
              <a:rPr lang="fr-FR" sz="2400" b="1" dirty="0">
                <a:solidFill>
                  <a:schemeClr val="tx1"/>
                </a:solidFill>
              </a:rPr>
              <a:t>IPSL</a:t>
            </a:r>
            <a:r>
              <a:rPr lang="fr-FR" sz="2400" dirty="0">
                <a:solidFill>
                  <a:schemeClr val="tx1"/>
                </a:solidFill>
              </a:rPr>
              <a:t>)</a:t>
            </a:r>
          </a:p>
          <a:p>
            <a:pPr eaLnBrk="1" hangingPunct="1"/>
            <a:r>
              <a:rPr lang="fr-FR" sz="2400" b="1" dirty="0">
                <a:solidFill>
                  <a:schemeClr val="tx1"/>
                </a:solidFill>
              </a:rPr>
              <a:t>CNRS</a:t>
            </a:r>
            <a:r>
              <a:rPr lang="fr-FR" sz="2400" dirty="0">
                <a:solidFill>
                  <a:schemeClr val="tx1"/>
                </a:solidFill>
              </a:rPr>
              <a:t>, </a:t>
            </a:r>
            <a:r>
              <a:rPr lang="fr-FR" sz="2400" b="1" dirty="0">
                <a:solidFill>
                  <a:schemeClr val="tx1"/>
                </a:solidFill>
              </a:rPr>
              <a:t>UPMC</a:t>
            </a:r>
            <a:r>
              <a:rPr lang="fr-FR" sz="2400" dirty="0">
                <a:solidFill>
                  <a:schemeClr val="tx1"/>
                </a:solidFill>
              </a:rPr>
              <a:t>, ENS, Ecole Polytechnique</a:t>
            </a:r>
          </a:p>
          <a:p>
            <a:pPr eaLnBrk="1" hangingPunct="1"/>
            <a:r>
              <a:rPr lang="fr-FR" sz="2400" dirty="0">
                <a:solidFill>
                  <a:schemeClr val="tx1"/>
                </a:solidFill>
              </a:rPr>
              <a:t>Paris, France</a:t>
            </a:r>
          </a:p>
        </p:txBody>
      </p:sp>
      <p:sp>
        <p:nvSpPr>
          <p:cNvPr id="4" name="文本框 3">
            <a:extLst>
              <a:ext uri="{FF2B5EF4-FFF2-40B4-BE49-F238E27FC236}">
                <a16:creationId xmlns:a16="http://schemas.microsoft.com/office/drawing/2014/main" id="{BBD41B83-6ED5-4C2F-B359-AD5824CD2BA5}"/>
              </a:ext>
            </a:extLst>
          </p:cNvPr>
          <p:cNvSpPr txBox="1"/>
          <p:nvPr/>
        </p:nvSpPr>
        <p:spPr>
          <a:xfrm>
            <a:off x="539552" y="332656"/>
            <a:ext cx="8064896" cy="1754326"/>
          </a:xfrm>
          <a:prstGeom prst="rect">
            <a:avLst/>
          </a:prstGeom>
          <a:noFill/>
        </p:spPr>
        <p:txBody>
          <a:bodyPr wrap="square" rtlCol="0">
            <a:spAutoFit/>
          </a:bodyPr>
          <a:lstStyle/>
          <a:p>
            <a:pPr algn="ctr"/>
            <a:r>
              <a:rPr lang="fr-FR" altLang="zh-CN" sz="3600" dirty="0"/>
              <a:t>Changement climatique en Chine - les interactions avec la société et la politique de lutte contre le changement climatique</a:t>
            </a:r>
            <a:endParaRPr lang="zh-CN" altLang="en-US" sz="3600" dirty="0"/>
          </a:p>
        </p:txBody>
      </p:sp>
      <p:sp>
        <p:nvSpPr>
          <p:cNvPr id="5" name="ZoneTexte 1">
            <a:extLst>
              <a:ext uri="{FF2B5EF4-FFF2-40B4-BE49-F238E27FC236}">
                <a16:creationId xmlns:a16="http://schemas.microsoft.com/office/drawing/2014/main" id="{4343F5D3-86ED-46D8-82FC-A263EB280A9C}"/>
              </a:ext>
            </a:extLst>
          </p:cNvPr>
          <p:cNvSpPr txBox="1"/>
          <p:nvPr/>
        </p:nvSpPr>
        <p:spPr>
          <a:xfrm>
            <a:off x="539552" y="4941168"/>
            <a:ext cx="8136904" cy="1754326"/>
          </a:xfrm>
          <a:prstGeom prst="rect">
            <a:avLst/>
          </a:prstGeom>
          <a:noFill/>
        </p:spPr>
        <p:txBody>
          <a:bodyPr wrap="square" rtlCol="0">
            <a:spAutoFit/>
          </a:bodyPr>
          <a:lstStyle/>
          <a:p>
            <a:pPr marL="285750" indent="-285750">
              <a:buFont typeface="Courier New" panose="02070309020205020404" pitchFamily="49" charset="0"/>
              <a:buChar char="o"/>
            </a:pPr>
            <a:r>
              <a:rPr lang="en-US" sz="3600" dirty="0"/>
              <a:t>Basics of Climate in China and relations to human societies</a:t>
            </a:r>
          </a:p>
          <a:p>
            <a:pPr marL="285750" indent="-285750">
              <a:buFont typeface="Courier New" panose="02070309020205020404" pitchFamily="49" charset="0"/>
              <a:buChar char="o"/>
            </a:pPr>
            <a:r>
              <a:rPr lang="en-US" sz="3600" dirty="0"/>
              <a:t>China’s INDC: rationales and impacts</a:t>
            </a:r>
          </a:p>
        </p:txBody>
      </p:sp>
    </p:spTree>
    <p:extLst>
      <p:ext uri="{BB962C8B-B14F-4D97-AF65-F5344CB8AC3E}">
        <p14:creationId xmlns:p14="http://schemas.microsoft.com/office/powerpoint/2010/main" val="245441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718" y="1123636"/>
            <a:ext cx="6447386" cy="508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251" name="Text Box 3"/>
          <p:cNvSpPr txBox="1">
            <a:spLocks noChangeArrowheads="1"/>
          </p:cNvSpPr>
          <p:nvPr/>
        </p:nvSpPr>
        <p:spPr bwMode="auto">
          <a:xfrm>
            <a:off x="1794756" y="1052017"/>
            <a:ext cx="2905655" cy="400110"/>
          </a:xfrm>
          <a:prstGeom prst="rect">
            <a:avLst/>
          </a:pr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w="19050">
                <a:solidFill>
                  <a:schemeClr val="bg1"/>
                </a:solidFill>
                <a:miter lim="800000"/>
                <a:headEnd/>
                <a:tailEnd/>
              </a14:hiddenLine>
            </a:ext>
          </a:extLst>
        </p:spPr>
        <p:txBody>
          <a:bodyPr wrap="square">
            <a:spAutoFit/>
          </a:bodyPr>
          <a:lstStyle/>
          <a:p>
            <a:pPr>
              <a:spcBef>
                <a:spcPct val="50000"/>
              </a:spcBef>
            </a:pPr>
            <a:r>
              <a:rPr lang="en-US" altLang="zh-CN" sz="2000" b="1">
                <a:solidFill>
                  <a:srgbClr val="FF0000"/>
                </a:solidFill>
                <a:ea typeface="黑体" pitchFamily="49" charset="-122"/>
              </a:rPr>
              <a:t>Global Monsoon Domain</a:t>
            </a:r>
          </a:p>
        </p:txBody>
      </p:sp>
      <p:sp>
        <p:nvSpPr>
          <p:cNvPr id="309252" name="Text Box 4"/>
          <p:cNvSpPr txBox="1">
            <a:spLocks noChangeArrowheads="1"/>
          </p:cNvSpPr>
          <p:nvPr/>
        </p:nvSpPr>
        <p:spPr bwMode="auto">
          <a:xfrm>
            <a:off x="1763402" y="3573036"/>
            <a:ext cx="2937010" cy="400110"/>
          </a:xfrm>
          <a:prstGeom prst="rect">
            <a:avLst/>
          </a:pr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w="19050">
                <a:solidFill>
                  <a:schemeClr val="bg1"/>
                </a:solidFill>
                <a:miter lim="800000"/>
                <a:headEnd/>
                <a:tailEnd/>
              </a14:hiddenLine>
            </a:ext>
          </a:extLst>
        </p:spPr>
        <p:txBody>
          <a:bodyPr wrap="square">
            <a:spAutoFit/>
          </a:bodyPr>
          <a:lstStyle/>
          <a:p>
            <a:pPr>
              <a:spcBef>
                <a:spcPct val="50000"/>
              </a:spcBef>
            </a:pPr>
            <a:r>
              <a:rPr lang="en-US" altLang="zh-CN" sz="2000" b="1">
                <a:solidFill>
                  <a:srgbClr val="FF0000"/>
                </a:solidFill>
                <a:ea typeface="黑体" pitchFamily="49" charset="-122"/>
              </a:rPr>
              <a:t>Global Monsoon Index</a:t>
            </a:r>
          </a:p>
        </p:txBody>
      </p:sp>
      <p:sp>
        <p:nvSpPr>
          <p:cNvPr id="309253" name="Rectangle 5"/>
          <p:cNvSpPr>
            <a:spLocks noChangeArrowheads="1"/>
          </p:cNvSpPr>
          <p:nvPr/>
        </p:nvSpPr>
        <p:spPr bwMode="auto">
          <a:xfrm>
            <a:off x="1475178" y="449242"/>
            <a:ext cx="69132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zh-CN" sz="2000" b="1" dirty="0">
                <a:ea typeface="黑体" pitchFamily="49" charset="-122"/>
                <a:sym typeface="Symbol" pitchFamily="18" charset="2"/>
              </a:rPr>
              <a:t>Weakening of EASM and its linkage to the global monsoon</a:t>
            </a:r>
          </a:p>
        </p:txBody>
      </p:sp>
      <p:sp>
        <p:nvSpPr>
          <p:cNvPr id="309254" name="Text Box 6"/>
          <p:cNvSpPr txBox="1">
            <a:spLocks noChangeArrowheads="1"/>
          </p:cNvSpPr>
          <p:nvPr/>
        </p:nvSpPr>
        <p:spPr bwMode="auto">
          <a:xfrm>
            <a:off x="1763401" y="5444702"/>
            <a:ext cx="1790276" cy="400110"/>
          </a:xfrm>
          <a:prstGeom prst="rect">
            <a:avLst/>
          </a:prstGeom>
          <a:solidFill>
            <a:srgbClr val="0000FF"/>
          </a:solidFill>
          <a:ln w="19050">
            <a:solidFill>
              <a:schemeClr val="bg1"/>
            </a:solidFill>
            <a:miter lim="800000"/>
            <a:headEnd/>
            <a:tailEnd/>
          </a:ln>
          <a:effectLst>
            <a:outerShdw dist="35921" dir="2700000" algn="ctr" rotWithShape="0">
              <a:schemeClr val="bg2"/>
            </a:outerShdw>
          </a:effectLst>
        </p:spPr>
        <p:txBody>
          <a:bodyPr>
            <a:spAutoFit/>
          </a:bodyPr>
          <a:lstStyle/>
          <a:p>
            <a:pPr>
              <a:spcBef>
                <a:spcPct val="50000"/>
              </a:spcBef>
            </a:pPr>
            <a:r>
              <a:rPr lang="fr-FR" altLang="zh-CN" sz="2000" b="1" dirty="0">
                <a:solidFill>
                  <a:srgbClr val="FFFF00"/>
                </a:solidFill>
                <a:ea typeface="黑体" pitchFamily="49" charset="-122"/>
              </a:rPr>
              <a:t>EASM index</a:t>
            </a:r>
            <a:endParaRPr lang="zh-CN" altLang="en-US" sz="2000" b="1" dirty="0">
              <a:solidFill>
                <a:srgbClr val="FFFF00"/>
              </a:solidFill>
              <a:ea typeface="黑体" pitchFamily="49" charset="-122"/>
            </a:endParaRPr>
          </a:p>
        </p:txBody>
      </p:sp>
      <p:sp>
        <p:nvSpPr>
          <p:cNvPr id="309255" name="Line 7"/>
          <p:cNvSpPr>
            <a:spLocks noChangeShapeType="1"/>
          </p:cNvSpPr>
          <p:nvPr/>
        </p:nvSpPr>
        <p:spPr bwMode="auto">
          <a:xfrm flipV="1">
            <a:off x="3635801" y="5229842"/>
            <a:ext cx="1657387" cy="431311"/>
          </a:xfrm>
          <a:prstGeom prst="line">
            <a:avLst/>
          </a:prstGeom>
          <a:noFill/>
          <a:ln w="2857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256" name="Line 8"/>
          <p:cNvSpPr>
            <a:spLocks noChangeShapeType="1"/>
          </p:cNvSpPr>
          <p:nvPr/>
        </p:nvSpPr>
        <p:spPr bwMode="auto">
          <a:xfrm>
            <a:off x="3419295" y="4005939"/>
            <a:ext cx="2736929" cy="791001"/>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257" name="Text Box 9"/>
          <p:cNvSpPr txBox="1">
            <a:spLocks noChangeArrowheads="1"/>
          </p:cNvSpPr>
          <p:nvPr/>
        </p:nvSpPr>
        <p:spPr bwMode="auto">
          <a:xfrm>
            <a:off x="324013" y="6308914"/>
            <a:ext cx="8424306" cy="36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zh-CN" b="1">
                <a:solidFill>
                  <a:srgbClr val="000000"/>
                </a:solidFill>
                <a:latin typeface="Times New Roman" pitchFamily="18" charset="0"/>
              </a:rPr>
              <a:t>(Zhou et al. 2008, </a:t>
            </a:r>
            <a:r>
              <a:rPr lang="en-US" altLang="zh-CN" b="1" i="1">
                <a:solidFill>
                  <a:srgbClr val="000000"/>
                </a:solidFill>
                <a:latin typeface="Times New Roman" pitchFamily="18" charset="0"/>
              </a:rPr>
              <a:t>GRL</a:t>
            </a:r>
            <a:r>
              <a:rPr lang="en-US" altLang="zh-CN" b="1">
                <a:solidFill>
                  <a:srgbClr val="000000"/>
                </a:solidFill>
                <a:latin typeface="Times New Roman" pitchFamily="18" charset="0"/>
              </a:rPr>
              <a:t>; Zhou et al. 2009</a:t>
            </a:r>
            <a:r>
              <a:rPr lang="en-US" altLang="zh-CN" b="1" i="1">
                <a:solidFill>
                  <a:srgbClr val="000000"/>
                </a:solidFill>
                <a:latin typeface="Times New Roman" pitchFamily="18" charset="0"/>
              </a:rPr>
              <a:t>, Meteor. Z.)</a:t>
            </a:r>
            <a:r>
              <a:rPr lang="en-US" altLang="zh-CN" b="1">
                <a:solidFill>
                  <a:srgbClr val="000000"/>
                </a:solidFill>
                <a:latin typeface="Times New Roman" pitchFamily="18" charset="0"/>
              </a:rPr>
              <a:t> </a:t>
            </a:r>
          </a:p>
        </p:txBody>
      </p:sp>
    </p:spTree>
    <p:extLst>
      <p:ext uri="{BB962C8B-B14F-4D97-AF65-F5344CB8AC3E}">
        <p14:creationId xmlns:p14="http://schemas.microsoft.com/office/powerpoint/2010/main" val="227210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131804" y="1988840"/>
            <a:ext cx="2759903" cy="2448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348" name="Text Box 4"/>
          <p:cNvSpPr txBox="1">
            <a:spLocks noChangeArrowheads="1"/>
          </p:cNvSpPr>
          <p:nvPr/>
        </p:nvSpPr>
        <p:spPr bwMode="auto">
          <a:xfrm>
            <a:off x="539553" y="460290"/>
            <a:ext cx="55922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b="1" dirty="0">
                <a:latin typeface="Times" pitchFamily="18" charset="0"/>
                <a:ea typeface="黑体" pitchFamily="49" charset="-122"/>
              </a:rPr>
              <a:t>Long-term variation of the African monsoon</a:t>
            </a:r>
          </a:p>
        </p:txBody>
      </p:sp>
      <p:pic>
        <p:nvPicPr>
          <p:cNvPr id="313349" name="Picture 5"/>
          <p:cNvPicPr>
            <a:picLocks noChangeAspect="1" noChangeArrowheads="1"/>
          </p:cNvPicPr>
          <p:nvPr/>
        </p:nvPicPr>
        <p:blipFill>
          <a:blip r:embed="rId3">
            <a:extLst>
              <a:ext uri="{28A0092B-C50C-407E-A947-70E740481C1C}">
                <a14:useLocalDpi xmlns:a14="http://schemas.microsoft.com/office/drawing/2010/main" val="0"/>
              </a:ext>
            </a:extLst>
          </a:blip>
          <a:srcRect l="25471" t="12004" r="6250" b="4944"/>
          <a:stretch>
            <a:fillRect/>
          </a:stretch>
        </p:blipFill>
        <p:spPr bwMode="auto">
          <a:xfrm>
            <a:off x="827584" y="1196848"/>
            <a:ext cx="5111024" cy="49751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50" name="Text Box 6"/>
          <p:cNvSpPr txBox="1">
            <a:spLocks noChangeArrowheads="1"/>
          </p:cNvSpPr>
          <p:nvPr/>
        </p:nvSpPr>
        <p:spPr bwMode="auto">
          <a:xfrm>
            <a:off x="3598999" y="5834632"/>
            <a:ext cx="3599964" cy="33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solidFill>
                  <a:srgbClr val="009900"/>
                </a:solidFill>
              </a:rPr>
              <a:t>Courtesy of </a:t>
            </a:r>
            <a:r>
              <a:rPr lang="en-US" altLang="zh-CN" sz="1600" dirty="0">
                <a:solidFill>
                  <a:schemeClr val="accent2"/>
                </a:solidFill>
              </a:rPr>
              <a:t>M. </a:t>
            </a:r>
            <a:r>
              <a:rPr lang="en-US" altLang="zh-CN" sz="1600" dirty="0" err="1">
                <a:solidFill>
                  <a:schemeClr val="accent2"/>
                </a:solidFill>
              </a:rPr>
              <a:t>Hoerling</a:t>
            </a:r>
            <a:r>
              <a:rPr lang="en-US" altLang="zh-CN" sz="1600" dirty="0">
                <a:solidFill>
                  <a:schemeClr val="accent2"/>
                </a:solidFill>
              </a:rPr>
              <a:t> et al. (2006)</a:t>
            </a:r>
          </a:p>
        </p:txBody>
      </p:sp>
      <p:grpSp>
        <p:nvGrpSpPr>
          <p:cNvPr id="313352" name="Group 8"/>
          <p:cNvGrpSpPr>
            <a:grpSpLocks/>
          </p:cNvGrpSpPr>
          <p:nvPr/>
        </p:nvGrpSpPr>
        <p:grpSpPr bwMode="auto">
          <a:xfrm>
            <a:off x="6131805" y="2276872"/>
            <a:ext cx="2472643" cy="1586778"/>
            <a:chOff x="0" y="300"/>
            <a:chExt cx="4722" cy="1633"/>
          </a:xfrm>
        </p:grpSpPr>
        <p:pic>
          <p:nvPicPr>
            <p:cNvPr id="313353" name="Picture 9"/>
            <p:cNvPicPr>
              <a:picLocks noChangeAspect="1" noChangeArrowheads="1"/>
            </p:cNvPicPr>
            <p:nvPr/>
          </p:nvPicPr>
          <p:blipFill>
            <a:blip r:embed="rId4">
              <a:extLst>
                <a:ext uri="{28A0092B-C50C-407E-A947-70E740481C1C}">
                  <a14:useLocalDpi xmlns:a14="http://schemas.microsoft.com/office/drawing/2010/main" val="0"/>
                </a:ext>
              </a:extLst>
            </a:blip>
            <a:srcRect l="3346" b="60803"/>
            <a:stretch>
              <a:fillRect/>
            </a:stretch>
          </p:blipFill>
          <p:spPr bwMode="auto">
            <a:xfrm>
              <a:off x="158" y="300"/>
              <a:ext cx="4564" cy="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54" name="Picture 10"/>
            <p:cNvPicPr>
              <a:picLocks noChangeAspect="1" noChangeArrowheads="1"/>
            </p:cNvPicPr>
            <p:nvPr/>
          </p:nvPicPr>
          <p:blipFill>
            <a:blip r:embed="rId4">
              <a:extLst>
                <a:ext uri="{28A0092B-C50C-407E-A947-70E740481C1C}">
                  <a14:useLocalDpi xmlns:a14="http://schemas.microsoft.com/office/drawing/2010/main" val="0"/>
                </a:ext>
              </a:extLst>
            </a:blip>
            <a:srcRect t="88795"/>
            <a:stretch>
              <a:fillRect/>
            </a:stretch>
          </p:blipFill>
          <p:spPr bwMode="auto">
            <a:xfrm>
              <a:off x="0" y="1570"/>
              <a:ext cx="472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55" name="Rectangle 11"/>
            <p:cNvSpPr>
              <a:spLocks noChangeArrowheads="1"/>
            </p:cNvSpPr>
            <p:nvPr/>
          </p:nvSpPr>
          <p:spPr bwMode="auto">
            <a:xfrm>
              <a:off x="521" y="391"/>
              <a:ext cx="953" cy="1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3356" name="Rectangle 12"/>
            <p:cNvSpPr>
              <a:spLocks noChangeArrowheads="1"/>
            </p:cNvSpPr>
            <p:nvPr/>
          </p:nvSpPr>
          <p:spPr bwMode="auto">
            <a:xfrm>
              <a:off x="3560" y="391"/>
              <a:ext cx="953" cy="2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 name="Text Box 10"/>
          <p:cNvSpPr txBox="1">
            <a:spLocks noChangeArrowheads="1"/>
          </p:cNvSpPr>
          <p:nvPr/>
        </p:nvSpPr>
        <p:spPr bwMode="auto">
          <a:xfrm>
            <a:off x="6131804" y="3882867"/>
            <a:ext cx="2759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zh-CN" sz="2400" b="1" dirty="0">
                <a:solidFill>
                  <a:srgbClr val="0000CC"/>
                </a:solidFill>
                <a:ea typeface="黑体" pitchFamily="49" charset="-122"/>
              </a:rPr>
              <a:t>EASM index</a:t>
            </a:r>
            <a:endParaRPr lang="zh-CN" altLang="en-US" sz="2400" b="1" dirty="0">
              <a:solidFill>
                <a:srgbClr val="0000CC"/>
              </a:solidFill>
              <a:ea typeface="黑体" pitchFamily="49" charset="-122"/>
            </a:endParaRPr>
          </a:p>
        </p:txBody>
      </p:sp>
    </p:spTree>
    <p:extLst>
      <p:ext uri="{BB962C8B-B14F-4D97-AF65-F5344CB8AC3E}">
        <p14:creationId xmlns:p14="http://schemas.microsoft.com/office/powerpoint/2010/main" val="19415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490662"/>
            <a:ext cx="9105900" cy="3876675"/>
          </a:xfrm>
          <a:prstGeom prst="rect">
            <a:avLst/>
          </a:prstGeom>
        </p:spPr>
      </p:pic>
      <p:sp>
        <p:nvSpPr>
          <p:cNvPr id="3" name="ZoneTexte 2"/>
          <p:cNvSpPr txBox="1"/>
          <p:nvPr/>
        </p:nvSpPr>
        <p:spPr>
          <a:xfrm>
            <a:off x="855206" y="854558"/>
            <a:ext cx="7389202" cy="461665"/>
          </a:xfrm>
          <a:prstGeom prst="rect">
            <a:avLst/>
          </a:prstGeom>
          <a:noFill/>
        </p:spPr>
        <p:txBody>
          <a:bodyPr wrap="none" rtlCol="0">
            <a:spAutoFit/>
          </a:bodyPr>
          <a:lstStyle/>
          <a:p>
            <a:r>
              <a:rPr lang="en-GB" sz="2400" b="1" dirty="0"/>
              <a:t>Inter-basins water transfer projects: West / Middle /East</a:t>
            </a:r>
          </a:p>
        </p:txBody>
      </p:sp>
      <p:sp>
        <p:nvSpPr>
          <p:cNvPr id="4" name="文本框 3">
            <a:extLst>
              <a:ext uri="{FF2B5EF4-FFF2-40B4-BE49-F238E27FC236}">
                <a16:creationId xmlns:a16="http://schemas.microsoft.com/office/drawing/2014/main" id="{4B61C12B-9CCE-4E5D-A294-C64A55287506}"/>
              </a:ext>
            </a:extLst>
          </p:cNvPr>
          <p:cNvSpPr txBox="1"/>
          <p:nvPr/>
        </p:nvSpPr>
        <p:spPr>
          <a:xfrm>
            <a:off x="2555776" y="2420888"/>
            <a:ext cx="660950" cy="369332"/>
          </a:xfrm>
          <a:prstGeom prst="rect">
            <a:avLst/>
          </a:prstGeom>
          <a:noFill/>
        </p:spPr>
        <p:txBody>
          <a:bodyPr wrap="none" rtlCol="0">
            <a:spAutoFit/>
          </a:bodyPr>
          <a:lstStyle/>
          <a:p>
            <a:r>
              <a:rPr lang="en-US" altLang="zh-CN" dirty="0"/>
              <a:t>West</a:t>
            </a:r>
            <a:endParaRPr lang="zh-CN" altLang="en-US" dirty="0"/>
          </a:p>
        </p:txBody>
      </p:sp>
      <p:sp>
        <p:nvSpPr>
          <p:cNvPr id="5" name="文本框 4">
            <a:extLst>
              <a:ext uri="{FF2B5EF4-FFF2-40B4-BE49-F238E27FC236}">
                <a16:creationId xmlns:a16="http://schemas.microsoft.com/office/drawing/2014/main" id="{A6CE9CCA-6268-43CE-89AE-591E6EB922C8}"/>
              </a:ext>
            </a:extLst>
          </p:cNvPr>
          <p:cNvSpPr txBox="1"/>
          <p:nvPr/>
        </p:nvSpPr>
        <p:spPr>
          <a:xfrm>
            <a:off x="4067944" y="2132856"/>
            <a:ext cx="846707" cy="369332"/>
          </a:xfrm>
          <a:prstGeom prst="rect">
            <a:avLst/>
          </a:prstGeom>
          <a:noFill/>
        </p:spPr>
        <p:txBody>
          <a:bodyPr wrap="none" rtlCol="0">
            <a:spAutoFit/>
          </a:bodyPr>
          <a:lstStyle/>
          <a:p>
            <a:r>
              <a:rPr lang="en-US" altLang="zh-CN" dirty="0"/>
              <a:t>Middle</a:t>
            </a:r>
            <a:endParaRPr lang="zh-CN" altLang="en-US" dirty="0"/>
          </a:p>
        </p:txBody>
      </p:sp>
      <p:sp>
        <p:nvSpPr>
          <p:cNvPr id="6" name="文本框 5">
            <a:extLst>
              <a:ext uri="{FF2B5EF4-FFF2-40B4-BE49-F238E27FC236}">
                <a16:creationId xmlns:a16="http://schemas.microsoft.com/office/drawing/2014/main" id="{CB2B3B40-F57C-4A19-A279-4693A94DE436}"/>
              </a:ext>
            </a:extLst>
          </p:cNvPr>
          <p:cNvSpPr txBox="1"/>
          <p:nvPr/>
        </p:nvSpPr>
        <p:spPr>
          <a:xfrm>
            <a:off x="7092280" y="3068960"/>
            <a:ext cx="567784" cy="369332"/>
          </a:xfrm>
          <a:prstGeom prst="rect">
            <a:avLst/>
          </a:prstGeom>
          <a:noFill/>
        </p:spPr>
        <p:txBody>
          <a:bodyPr wrap="none" rtlCol="0">
            <a:spAutoFit/>
          </a:bodyPr>
          <a:lstStyle/>
          <a:p>
            <a:r>
              <a:rPr lang="en-US" altLang="zh-CN" dirty="0"/>
              <a:t>East</a:t>
            </a:r>
            <a:endParaRPr lang="zh-CN" altLang="en-US" dirty="0"/>
          </a:p>
        </p:txBody>
      </p:sp>
    </p:spTree>
    <p:extLst>
      <p:ext uri="{BB962C8B-B14F-4D97-AF65-F5344CB8AC3E}">
        <p14:creationId xmlns:p14="http://schemas.microsoft.com/office/powerpoint/2010/main" val="9029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ina River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25" y="329877"/>
            <a:ext cx="5429250" cy="42291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321920"/>
            <a:ext cx="4320480" cy="334405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184" y="614556"/>
            <a:ext cx="3501312" cy="2707364"/>
          </a:xfrm>
          <a:prstGeom prst="rect">
            <a:avLst/>
          </a:prstGeom>
        </p:spPr>
      </p:pic>
      <p:sp>
        <p:nvSpPr>
          <p:cNvPr id="5" name="ZoneTexte 4"/>
          <p:cNvSpPr txBox="1"/>
          <p:nvPr/>
        </p:nvSpPr>
        <p:spPr>
          <a:xfrm>
            <a:off x="5364088" y="260648"/>
            <a:ext cx="3747308" cy="369332"/>
          </a:xfrm>
          <a:prstGeom prst="rect">
            <a:avLst/>
          </a:prstGeom>
          <a:noFill/>
        </p:spPr>
        <p:txBody>
          <a:bodyPr wrap="none" rtlCol="0">
            <a:spAutoFit/>
          </a:bodyPr>
          <a:lstStyle/>
          <a:p>
            <a:r>
              <a:rPr lang="fr-FR" b="1" dirty="0" err="1">
                <a:solidFill>
                  <a:srgbClr val="FF0000"/>
                </a:solidFill>
              </a:rPr>
              <a:t>Atmospheric</a:t>
            </a:r>
            <a:r>
              <a:rPr lang="fr-FR" b="1" dirty="0">
                <a:solidFill>
                  <a:srgbClr val="FF0000"/>
                </a:solidFill>
              </a:rPr>
              <a:t> river </a:t>
            </a:r>
            <a:r>
              <a:rPr lang="fr-FR" b="1" dirty="0" err="1">
                <a:solidFill>
                  <a:srgbClr val="FF0000"/>
                </a:solidFill>
              </a:rPr>
              <a:t>project</a:t>
            </a:r>
            <a:r>
              <a:rPr lang="zh-CN" altLang="fr-FR" b="1" dirty="0">
                <a:solidFill>
                  <a:srgbClr val="FF0000"/>
                </a:solidFill>
              </a:rPr>
              <a:t> </a:t>
            </a:r>
            <a:r>
              <a:rPr lang="fr-FR" altLang="zh-CN" b="1" dirty="0">
                <a:solidFill>
                  <a:srgbClr val="FF0000"/>
                </a:solidFill>
              </a:rPr>
              <a:t>(</a:t>
            </a:r>
            <a:r>
              <a:rPr lang="zh-CN" altLang="fr-FR" b="1" dirty="0">
                <a:solidFill>
                  <a:srgbClr val="FF0000"/>
                </a:solidFill>
              </a:rPr>
              <a:t>天河工程</a:t>
            </a:r>
            <a:r>
              <a:rPr lang="fr-FR" altLang="zh-CN" b="1" dirty="0">
                <a:solidFill>
                  <a:srgbClr val="FF0000"/>
                </a:solidFill>
              </a:rPr>
              <a:t>)</a:t>
            </a:r>
            <a:endParaRPr lang="fr-FR" b="1" dirty="0">
              <a:solidFill>
                <a:srgbClr val="FF0000"/>
              </a:solidFill>
            </a:endParaRPr>
          </a:p>
        </p:txBody>
      </p:sp>
      <p:sp>
        <p:nvSpPr>
          <p:cNvPr id="6" name="ZoneTexte 5"/>
          <p:cNvSpPr txBox="1"/>
          <p:nvPr/>
        </p:nvSpPr>
        <p:spPr>
          <a:xfrm>
            <a:off x="7164288" y="3321920"/>
            <a:ext cx="1608389" cy="646331"/>
          </a:xfrm>
          <a:prstGeom prst="rect">
            <a:avLst/>
          </a:prstGeom>
          <a:noFill/>
        </p:spPr>
        <p:txBody>
          <a:bodyPr wrap="none" rtlCol="0">
            <a:spAutoFit/>
          </a:bodyPr>
          <a:lstStyle/>
          <a:p>
            <a:r>
              <a:rPr lang="fr-FR" b="1" dirty="0" err="1">
                <a:solidFill>
                  <a:srgbClr val="FF0000"/>
                </a:solidFill>
              </a:rPr>
              <a:t>Red</a:t>
            </a:r>
            <a:r>
              <a:rPr lang="fr-FR" b="1" dirty="0">
                <a:solidFill>
                  <a:srgbClr val="FF0000"/>
                </a:solidFill>
              </a:rPr>
              <a:t> flag </a:t>
            </a:r>
            <a:r>
              <a:rPr lang="fr-FR" b="1" dirty="0" err="1">
                <a:solidFill>
                  <a:srgbClr val="FF0000"/>
                </a:solidFill>
              </a:rPr>
              <a:t>canals</a:t>
            </a:r>
            <a:endParaRPr lang="fr-FR" b="1" dirty="0">
              <a:solidFill>
                <a:srgbClr val="FF0000"/>
              </a:solidFill>
            </a:endParaRPr>
          </a:p>
          <a:p>
            <a:r>
              <a:rPr lang="zh-CN" altLang="fr-FR" b="1" dirty="0">
                <a:solidFill>
                  <a:srgbClr val="FF0000"/>
                </a:solidFill>
              </a:rPr>
              <a:t>红旗河 工程</a:t>
            </a:r>
            <a:endParaRPr lang="fr-FR" b="1" dirty="0">
              <a:solidFill>
                <a:srgbClr val="FF0000"/>
              </a:solidFill>
            </a:endParaRPr>
          </a:p>
        </p:txBody>
      </p:sp>
    </p:spTree>
    <p:extLst>
      <p:ext uri="{BB962C8B-B14F-4D97-AF65-F5344CB8AC3E}">
        <p14:creationId xmlns:p14="http://schemas.microsoft.com/office/powerpoint/2010/main" val="295424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0648"/>
            <a:ext cx="7802880" cy="6461760"/>
          </a:xfrm>
          <a:prstGeom prst="rect">
            <a:avLst/>
          </a:prstGeom>
        </p:spPr>
      </p:pic>
      <p:sp>
        <p:nvSpPr>
          <p:cNvPr id="3" name="ZoneTexte 2"/>
          <p:cNvSpPr txBox="1"/>
          <p:nvPr/>
        </p:nvSpPr>
        <p:spPr>
          <a:xfrm>
            <a:off x="6948264" y="6309320"/>
            <a:ext cx="1895647" cy="307777"/>
          </a:xfrm>
          <a:prstGeom prst="rect">
            <a:avLst/>
          </a:prstGeom>
          <a:noFill/>
        </p:spPr>
        <p:txBody>
          <a:bodyPr wrap="none" rtlCol="0">
            <a:spAutoFit/>
          </a:bodyPr>
          <a:lstStyle/>
          <a:p>
            <a:r>
              <a:rPr lang="en-GB" sz="1400" dirty="0"/>
              <a:t>Source: Wikipedia / CIA</a:t>
            </a:r>
          </a:p>
        </p:txBody>
      </p:sp>
      <p:sp>
        <p:nvSpPr>
          <p:cNvPr id="4" name="ZoneTexte 3"/>
          <p:cNvSpPr txBox="1"/>
          <p:nvPr/>
        </p:nvSpPr>
        <p:spPr>
          <a:xfrm>
            <a:off x="971600" y="476672"/>
            <a:ext cx="4968924" cy="461665"/>
          </a:xfrm>
          <a:prstGeom prst="rect">
            <a:avLst/>
          </a:prstGeom>
          <a:noFill/>
        </p:spPr>
        <p:txBody>
          <a:bodyPr wrap="none" rtlCol="0">
            <a:spAutoFit/>
          </a:bodyPr>
          <a:lstStyle/>
          <a:p>
            <a:r>
              <a:rPr lang="en-US" sz="2400" dirty="0"/>
              <a:t>Agricultural regions of Mainland China</a:t>
            </a:r>
            <a:endParaRPr lang="en-GB" sz="2400" dirty="0"/>
          </a:p>
        </p:txBody>
      </p:sp>
    </p:spTree>
    <p:extLst>
      <p:ext uri="{BB962C8B-B14F-4D97-AF65-F5344CB8AC3E}">
        <p14:creationId xmlns:p14="http://schemas.microsoft.com/office/powerpoint/2010/main" val="138627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601" y="327278"/>
            <a:ext cx="4486847" cy="266967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49" y="2995880"/>
            <a:ext cx="3947606" cy="237733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49" y="404664"/>
            <a:ext cx="3825425" cy="2448272"/>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7601" y="3068171"/>
            <a:ext cx="4537472" cy="3169141"/>
          </a:xfrm>
          <a:prstGeom prst="rect">
            <a:avLst/>
          </a:prstGeom>
        </p:spPr>
      </p:pic>
      <p:sp>
        <p:nvSpPr>
          <p:cNvPr id="3" name="文本框 2">
            <a:extLst>
              <a:ext uri="{FF2B5EF4-FFF2-40B4-BE49-F238E27FC236}">
                <a16:creationId xmlns:a16="http://schemas.microsoft.com/office/drawing/2014/main" id="{0EA5A49B-C58E-48D6-8F15-A7D9A0784455}"/>
              </a:ext>
            </a:extLst>
          </p:cNvPr>
          <p:cNvSpPr txBox="1"/>
          <p:nvPr/>
        </p:nvSpPr>
        <p:spPr>
          <a:xfrm>
            <a:off x="4842537" y="2564904"/>
            <a:ext cx="675185" cy="369332"/>
          </a:xfrm>
          <a:prstGeom prst="rect">
            <a:avLst/>
          </a:prstGeom>
          <a:noFill/>
        </p:spPr>
        <p:txBody>
          <a:bodyPr wrap="none" rtlCol="0">
            <a:spAutoFit/>
          </a:bodyPr>
          <a:lstStyle/>
          <a:p>
            <a:r>
              <a:rPr lang="en-US" altLang="zh-CN" b="1" dirty="0">
                <a:solidFill>
                  <a:srgbClr val="FF0000"/>
                </a:solidFill>
              </a:rPr>
              <a:t>Ming</a:t>
            </a:r>
            <a:endParaRPr lang="zh-CN" altLang="en-US" b="1" dirty="0">
              <a:solidFill>
                <a:srgbClr val="FF0000"/>
              </a:solidFill>
            </a:endParaRPr>
          </a:p>
        </p:txBody>
      </p:sp>
      <p:sp>
        <p:nvSpPr>
          <p:cNvPr id="4" name="文本框 3">
            <a:extLst>
              <a:ext uri="{FF2B5EF4-FFF2-40B4-BE49-F238E27FC236}">
                <a16:creationId xmlns:a16="http://schemas.microsoft.com/office/drawing/2014/main" id="{5E494B58-7DD9-48AA-AAF3-522859A5EE83}"/>
              </a:ext>
            </a:extLst>
          </p:cNvPr>
          <p:cNvSpPr txBox="1"/>
          <p:nvPr/>
        </p:nvSpPr>
        <p:spPr>
          <a:xfrm>
            <a:off x="1115616" y="3059668"/>
            <a:ext cx="522900" cy="369332"/>
          </a:xfrm>
          <a:prstGeom prst="rect">
            <a:avLst/>
          </a:prstGeom>
          <a:noFill/>
        </p:spPr>
        <p:txBody>
          <a:bodyPr wrap="none" rtlCol="0">
            <a:spAutoFit/>
          </a:bodyPr>
          <a:lstStyle/>
          <a:p>
            <a:r>
              <a:rPr lang="en-US" altLang="zh-CN" b="1" dirty="0">
                <a:solidFill>
                  <a:srgbClr val="FF0000"/>
                </a:solidFill>
              </a:rPr>
              <a:t>Qin</a:t>
            </a:r>
            <a:endParaRPr lang="zh-CN" altLang="en-US" b="1" dirty="0">
              <a:solidFill>
                <a:srgbClr val="FF0000"/>
              </a:solidFill>
            </a:endParaRPr>
          </a:p>
        </p:txBody>
      </p:sp>
      <p:sp>
        <p:nvSpPr>
          <p:cNvPr id="8" name="文本框 7">
            <a:extLst>
              <a:ext uri="{FF2B5EF4-FFF2-40B4-BE49-F238E27FC236}">
                <a16:creationId xmlns:a16="http://schemas.microsoft.com/office/drawing/2014/main" id="{57896F11-D5DE-4944-A334-2EFF51E808C2}"/>
              </a:ext>
            </a:extLst>
          </p:cNvPr>
          <p:cNvSpPr txBox="1"/>
          <p:nvPr/>
        </p:nvSpPr>
        <p:spPr>
          <a:xfrm>
            <a:off x="4788024" y="3068960"/>
            <a:ext cx="902683" cy="369332"/>
          </a:xfrm>
          <a:prstGeom prst="rect">
            <a:avLst/>
          </a:prstGeom>
          <a:noFill/>
        </p:spPr>
        <p:txBody>
          <a:bodyPr wrap="none" rtlCol="0">
            <a:spAutoFit/>
          </a:bodyPr>
          <a:lstStyle/>
          <a:p>
            <a:r>
              <a:rPr lang="en-US" altLang="zh-CN" b="1" dirty="0">
                <a:solidFill>
                  <a:srgbClr val="FF0000"/>
                </a:solidFill>
              </a:rPr>
              <a:t>Rainfall</a:t>
            </a:r>
            <a:endParaRPr lang="zh-CN" altLang="en-US" b="1" dirty="0">
              <a:solidFill>
                <a:srgbClr val="FF0000"/>
              </a:solidFill>
            </a:endParaRPr>
          </a:p>
        </p:txBody>
      </p:sp>
    </p:spTree>
    <p:extLst>
      <p:ext uri="{BB962C8B-B14F-4D97-AF65-F5344CB8AC3E}">
        <p14:creationId xmlns:p14="http://schemas.microsoft.com/office/powerpoint/2010/main" val="132726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560467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589240"/>
            <a:ext cx="8784976" cy="1238250"/>
          </a:xfrm>
          <a:prstGeom prst="rect">
            <a:avLst/>
          </a:prstGeom>
        </p:spPr>
      </p:pic>
      <p:sp>
        <p:nvSpPr>
          <p:cNvPr id="4" name="ZoneTexte 3"/>
          <p:cNvSpPr txBox="1"/>
          <p:nvPr/>
        </p:nvSpPr>
        <p:spPr>
          <a:xfrm>
            <a:off x="827584" y="332656"/>
            <a:ext cx="1811714" cy="584775"/>
          </a:xfrm>
          <a:prstGeom prst="rect">
            <a:avLst/>
          </a:prstGeom>
          <a:noFill/>
        </p:spPr>
        <p:txBody>
          <a:bodyPr wrap="none" rtlCol="0">
            <a:spAutoFit/>
          </a:bodyPr>
          <a:lstStyle/>
          <a:p>
            <a:r>
              <a:rPr lang="en-GB" sz="1600" dirty="0"/>
              <a:t>Cheng et al 2010</a:t>
            </a:r>
          </a:p>
          <a:p>
            <a:r>
              <a:rPr lang="en-GB" sz="1600" dirty="0"/>
              <a:t>(Chinese </a:t>
            </a:r>
            <a:r>
              <a:rPr lang="en-GB" sz="1600" dirty="0" err="1"/>
              <a:t>Sci</a:t>
            </a:r>
            <a:r>
              <a:rPr lang="en-GB" sz="1600" dirty="0"/>
              <a:t> Bull)</a:t>
            </a:r>
          </a:p>
        </p:txBody>
      </p:sp>
      <p:sp>
        <p:nvSpPr>
          <p:cNvPr id="5" name="ZoneTexte 4"/>
          <p:cNvSpPr txBox="1"/>
          <p:nvPr/>
        </p:nvSpPr>
        <p:spPr>
          <a:xfrm>
            <a:off x="187897" y="5327630"/>
            <a:ext cx="2932213" cy="261610"/>
          </a:xfrm>
          <a:prstGeom prst="rect">
            <a:avLst/>
          </a:prstGeom>
          <a:noFill/>
        </p:spPr>
        <p:txBody>
          <a:bodyPr wrap="none" rtlCol="0">
            <a:spAutoFit/>
          </a:bodyPr>
          <a:lstStyle/>
          <a:p>
            <a:r>
              <a:rPr lang="it-IT" sz="1100" dirty="0">
                <a:latin typeface="Times New Roman" pitchFamily="18" charset="0"/>
              </a:rPr>
              <a:t>Wanxiang Cave, China (33°19′ N, 105°00′ E)</a:t>
            </a:r>
            <a:endParaRPr lang="en-GB" sz="1100" dirty="0">
              <a:latin typeface="Times New Roman" pitchFamily="18" charset="0"/>
            </a:endParaRPr>
          </a:p>
        </p:txBody>
      </p:sp>
    </p:spTree>
    <p:extLst>
      <p:ext uri="{BB962C8B-B14F-4D97-AF65-F5344CB8AC3E}">
        <p14:creationId xmlns:p14="http://schemas.microsoft.com/office/powerpoint/2010/main" val="411658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661093B-D1EE-4678-9898-FA9BB3D497E8}"/>
              </a:ext>
            </a:extLst>
          </p:cNvPr>
          <p:cNvPicPr>
            <a:picLocks noChangeAspect="1"/>
          </p:cNvPicPr>
          <p:nvPr/>
        </p:nvPicPr>
        <p:blipFill>
          <a:blip r:embed="rId2"/>
          <a:stretch>
            <a:fillRect/>
          </a:stretch>
        </p:blipFill>
        <p:spPr>
          <a:xfrm>
            <a:off x="319311" y="1135084"/>
            <a:ext cx="3205993" cy="1252223"/>
          </a:xfrm>
          <a:prstGeom prst="rect">
            <a:avLst/>
          </a:prstGeom>
        </p:spPr>
      </p:pic>
      <p:sp>
        <p:nvSpPr>
          <p:cNvPr id="10" name="文本框 9">
            <a:extLst>
              <a:ext uri="{FF2B5EF4-FFF2-40B4-BE49-F238E27FC236}">
                <a16:creationId xmlns:a16="http://schemas.microsoft.com/office/drawing/2014/main" id="{DB306022-9608-455F-8DD0-0797EF152D3D}"/>
              </a:ext>
            </a:extLst>
          </p:cNvPr>
          <p:cNvSpPr txBox="1"/>
          <p:nvPr/>
        </p:nvSpPr>
        <p:spPr>
          <a:xfrm>
            <a:off x="147861" y="2485868"/>
            <a:ext cx="2577155" cy="3139321"/>
          </a:xfrm>
          <a:prstGeom prst="rect">
            <a:avLst/>
          </a:prstGeom>
          <a:noFill/>
        </p:spPr>
        <p:txBody>
          <a:bodyPr wrap="square" rtlCol="0">
            <a:spAutoFit/>
          </a:bodyPr>
          <a:lstStyle/>
          <a:p>
            <a:r>
              <a:rPr lang="en-US" altLang="zh-CN" sz="900" dirty="0"/>
              <a:t>Abstract: The </a:t>
            </a:r>
            <a:r>
              <a:rPr lang="en-US" altLang="zh-CN" sz="900" b="1" dirty="0">
                <a:solidFill>
                  <a:srgbClr val="FF0000"/>
                </a:solidFill>
              </a:rPr>
              <a:t>late Ming Dynasty Megadrought (LMDMD) (1637–1643)</a:t>
            </a:r>
            <a:r>
              <a:rPr lang="en-US" altLang="zh-CN" sz="900" dirty="0"/>
              <a:t> occurred at the end of Ming Dynasty and is the severest drought event in China in the last millennium. This unprecedented drought contributed significantly to the collapse of the Ming Dynasty in 1644, casting profound impacts on Chinese history. Here, the physical mechanism for the LMDMD is studied. Based on paleoclimate reconstructions, we hypothesize that this drought was initially triggered by a natural drought event starting in 1637 and was then intensified and extended by the tropical volcanic eruption at Mount Parker in 1641. This hypothesis is supported by the case study of the </a:t>
            </a:r>
            <a:r>
              <a:rPr lang="en-US" altLang="zh-CN" sz="900" b="1" dirty="0">
                <a:solidFill>
                  <a:srgbClr val="FF0000"/>
                </a:solidFill>
              </a:rPr>
              <a:t>Community Earth System Model‐Last Millennium Experiment</a:t>
            </a:r>
            <a:r>
              <a:rPr lang="en-US" altLang="zh-CN" sz="900" dirty="0"/>
              <a:t> archive as well as sensitivity experiments with volcanic forcing superimposed on natural drought events. </a:t>
            </a:r>
            <a:r>
              <a:rPr lang="en-US" altLang="zh-CN" sz="900" b="1" dirty="0">
                <a:solidFill>
                  <a:srgbClr val="FF0000"/>
                </a:solidFill>
              </a:rPr>
              <a:t>The volcano‐intensified drought was associated with a decreased land‐ocean thermal contrast, a negative soil moisture response, and a weakening and eastward retreating West Pacific Subtropical High</a:t>
            </a:r>
            <a:r>
              <a:rPr lang="en-US" altLang="zh-CN" sz="900" dirty="0"/>
              <a:t>.</a:t>
            </a:r>
          </a:p>
        </p:txBody>
      </p:sp>
      <p:sp>
        <p:nvSpPr>
          <p:cNvPr id="11" name="文本框 10">
            <a:extLst>
              <a:ext uri="{FF2B5EF4-FFF2-40B4-BE49-F238E27FC236}">
                <a16:creationId xmlns:a16="http://schemas.microsoft.com/office/drawing/2014/main" id="{EE63D2F5-D24C-4748-AF3F-9255E2FF113B}"/>
              </a:ext>
            </a:extLst>
          </p:cNvPr>
          <p:cNvSpPr txBox="1"/>
          <p:nvPr/>
        </p:nvSpPr>
        <p:spPr>
          <a:xfrm>
            <a:off x="2725016" y="2079052"/>
            <a:ext cx="2832635" cy="3577903"/>
          </a:xfrm>
          <a:prstGeom prst="rect">
            <a:avLst/>
          </a:prstGeom>
          <a:noFill/>
        </p:spPr>
        <p:txBody>
          <a:bodyPr wrap="square" rtlCol="0">
            <a:spAutoFit/>
          </a:bodyPr>
          <a:lstStyle/>
          <a:p>
            <a:r>
              <a:rPr lang="en-US" altLang="zh-CN" sz="1050" dirty="0"/>
              <a:t>Plain Language Summary: </a:t>
            </a:r>
            <a:r>
              <a:rPr lang="en-US" altLang="zh-CN" sz="900" dirty="0"/>
              <a:t>The collapse of the Ming Dynasty at 1644 and, in turn, the historical transition from the Ming Dynasty to Qing Dynasty significantly changed the Chinese history into a long period of conservative policy. </a:t>
            </a:r>
            <a:r>
              <a:rPr lang="en-US" altLang="zh-CN" sz="900" b="1" dirty="0">
                <a:solidFill>
                  <a:srgbClr val="FF0000"/>
                </a:solidFill>
              </a:rPr>
              <a:t>The collapse of Ming Dynasty at 1644 is greatly associated with the late Ming Dynasty Megadrought (LMDMD) (1637–1643)</a:t>
            </a:r>
            <a:r>
              <a:rPr lang="en-US" altLang="zh-CN" sz="900" dirty="0"/>
              <a:t>. In this study, based on paleoclimate reconstructions and climate modeling, we show that the LMDMD is triggered by </a:t>
            </a:r>
            <a:r>
              <a:rPr lang="en-US" altLang="zh-CN" sz="900" b="1" dirty="0">
                <a:solidFill>
                  <a:srgbClr val="FF0000"/>
                </a:solidFill>
              </a:rPr>
              <a:t>a natural drought event and is then intensified and extended by the strong volcanic eruption at Mt. Parker in 1641</a:t>
            </a:r>
            <a:r>
              <a:rPr lang="en-US" altLang="zh-CN" sz="900" dirty="0"/>
              <a:t>. This “superposition” mechanism of LMDMD and the spatiotemporal characteristics of this drought are reproduced by our volcanic sensitivity experiments with volcanic forcing superimposed on natural drought events, and the results demonstrate that the explosion of Mt. Parker at the end of a natural drought event amplified and extended the drought for 3 years, generating the megadrought. The volcano‐prolonged drought is associated with the failure of East Asia Summer Monsoon (EASM), which is caused directly by the decreasing land‐ocean thermal contrast after the volcanic eruption and indirectly by negative soil moisture feedback as well as weakening and eastward retreating of the West Pacific Subtropical High (WPSH).</a:t>
            </a:r>
          </a:p>
        </p:txBody>
      </p:sp>
      <p:pic>
        <p:nvPicPr>
          <p:cNvPr id="12" name="Picture 2" descr="image">
            <a:extLst>
              <a:ext uri="{FF2B5EF4-FFF2-40B4-BE49-F238E27FC236}">
                <a16:creationId xmlns:a16="http://schemas.microsoft.com/office/drawing/2014/main" id="{3CD30B67-F420-44D6-AF9A-E7955C4F65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651" y="1211281"/>
            <a:ext cx="3291656" cy="3254738"/>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A889EC0C-95F9-40A4-A9D4-EB32B34AD1A0}"/>
              </a:ext>
            </a:extLst>
          </p:cNvPr>
          <p:cNvSpPr txBox="1"/>
          <p:nvPr/>
        </p:nvSpPr>
        <p:spPr>
          <a:xfrm>
            <a:off x="5573237" y="4475548"/>
            <a:ext cx="3438488" cy="1223412"/>
          </a:xfrm>
          <a:prstGeom prst="rect">
            <a:avLst/>
          </a:prstGeom>
          <a:noFill/>
        </p:spPr>
        <p:txBody>
          <a:bodyPr wrap="square" rtlCol="0">
            <a:spAutoFit/>
          </a:bodyPr>
          <a:lstStyle/>
          <a:p>
            <a:r>
              <a:rPr lang="en-US" altLang="zh-CN" sz="1050" dirty="0"/>
              <a:t>The LMDMD in reconstructions. (a) The reconstructed DWI from 1350–1850 (Zheng et al., 2006); (b) The reconstructed summer precipitation (Shi et al., 2018) over the North China Plain and the Yangtze and </a:t>
            </a:r>
            <a:r>
              <a:rPr lang="en-US" altLang="zh-CN" sz="1050" dirty="0" err="1"/>
              <a:t>Huaihe</a:t>
            </a:r>
            <a:r>
              <a:rPr lang="en-US" altLang="zh-CN" sz="1050" dirty="0"/>
              <a:t> river areas (Figure S1) between 1470 and 1850 (unit: mm); (c) the reconstructed sulfate aerosol in period of 1350–1850 (unit:10−5 kg/m2) (Gao et al., 2008).</a:t>
            </a:r>
            <a:endParaRPr lang="zh-CN" altLang="en-US" sz="1050" dirty="0"/>
          </a:p>
        </p:txBody>
      </p:sp>
    </p:spTree>
    <p:extLst>
      <p:ext uri="{BB962C8B-B14F-4D97-AF65-F5344CB8AC3E}">
        <p14:creationId xmlns:p14="http://schemas.microsoft.com/office/powerpoint/2010/main" val="99383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14C97E0-3C88-4E37-9F80-23E0D667ED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315" y="1367638"/>
            <a:ext cx="952761" cy="1028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73B2059-6DF2-40C7-B497-5A964F8BC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314" y="2513463"/>
            <a:ext cx="1008515" cy="134510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97A5F20-ACEB-4C2A-923F-C2C2695228B8}"/>
              </a:ext>
            </a:extLst>
          </p:cNvPr>
          <p:cNvSpPr txBox="1"/>
          <p:nvPr/>
        </p:nvSpPr>
        <p:spPr>
          <a:xfrm>
            <a:off x="3896591" y="1207943"/>
            <a:ext cx="4997384" cy="2793072"/>
          </a:xfrm>
          <a:prstGeom prst="rect">
            <a:avLst/>
          </a:prstGeom>
          <a:noFill/>
        </p:spPr>
        <p:txBody>
          <a:bodyPr wrap="square" rtlCol="0">
            <a:spAutoFit/>
          </a:bodyPr>
          <a:lstStyle/>
          <a:p>
            <a:r>
              <a:rPr lang="en-US" altLang="zh-CN" sz="1350" b="1" dirty="0">
                <a:solidFill>
                  <a:srgbClr val="FF0000"/>
                </a:solidFill>
              </a:rPr>
              <a:t>The </a:t>
            </a:r>
            <a:r>
              <a:rPr lang="en-US" altLang="zh-CN" sz="1350" b="1" dirty="0" err="1">
                <a:solidFill>
                  <a:srgbClr val="FF0000"/>
                </a:solidFill>
              </a:rPr>
              <a:t>Chongzhen</a:t>
            </a:r>
            <a:r>
              <a:rPr lang="en-US" altLang="zh-CN" sz="1350" b="1" dirty="0">
                <a:solidFill>
                  <a:srgbClr val="FF0000"/>
                </a:solidFill>
              </a:rPr>
              <a:t> Emperor</a:t>
            </a:r>
            <a:r>
              <a:rPr lang="en-US" altLang="zh-CN" sz="1350" dirty="0"/>
              <a:t> (Chinese: </a:t>
            </a:r>
            <a:r>
              <a:rPr lang="zh-CN" altLang="en-US" sz="1350" dirty="0"/>
              <a:t>崇禎</a:t>
            </a:r>
            <a:r>
              <a:rPr lang="en-US" altLang="zh-CN" sz="1350" dirty="0"/>
              <a:t>; 27 January 1611 – 25 April 1644), personal name Zhu </a:t>
            </a:r>
            <a:r>
              <a:rPr lang="en-US" altLang="zh-CN" sz="1350" dirty="0" err="1"/>
              <a:t>Youjian</a:t>
            </a:r>
            <a:r>
              <a:rPr lang="en-US" altLang="zh-CN" sz="1350" dirty="0"/>
              <a:t> (Chinese: </a:t>
            </a:r>
            <a:r>
              <a:rPr lang="zh-CN" altLang="en-US" sz="1350" dirty="0"/>
              <a:t>朱由檢</a:t>
            </a:r>
            <a:r>
              <a:rPr lang="en-US" altLang="zh-CN" sz="1350" dirty="0"/>
              <a:t>), was </a:t>
            </a:r>
            <a:r>
              <a:rPr lang="en-US" altLang="zh-CN" sz="1350" b="1" dirty="0">
                <a:solidFill>
                  <a:srgbClr val="FF0000"/>
                </a:solidFill>
              </a:rPr>
              <a:t>the 17th and last Emperor of the Ming dynasty</a:t>
            </a:r>
            <a:r>
              <a:rPr lang="en-US" altLang="zh-CN" sz="1350" dirty="0"/>
              <a:t> as well as the last ethnic Han to rule over a unified China proper. He reigned from 1627 to 1644. "</a:t>
            </a:r>
            <a:r>
              <a:rPr lang="en-US" altLang="zh-CN" sz="1350" dirty="0" err="1"/>
              <a:t>Chongzhen</a:t>
            </a:r>
            <a:r>
              <a:rPr lang="en-US" altLang="zh-CN" sz="1350" dirty="0"/>
              <a:t>," the era name of his reign, means "honorable and auspicious".</a:t>
            </a:r>
          </a:p>
          <a:p>
            <a:r>
              <a:rPr lang="en-US" altLang="zh-CN" sz="1350" dirty="0"/>
              <a:t>Zhu </a:t>
            </a:r>
            <a:r>
              <a:rPr lang="en-US" altLang="zh-CN" sz="1350" dirty="0" err="1"/>
              <a:t>Youjian</a:t>
            </a:r>
            <a:r>
              <a:rPr lang="en-US" altLang="zh-CN" sz="1350" dirty="0"/>
              <a:t> was son of the </a:t>
            </a:r>
            <a:r>
              <a:rPr lang="en-US" altLang="zh-CN" sz="1350" dirty="0" err="1"/>
              <a:t>Taichang</a:t>
            </a:r>
            <a:r>
              <a:rPr lang="en-US" altLang="zh-CN" sz="1350" dirty="0"/>
              <a:t> Emperor and younger brother of the Tianqi Emperor, whom he succeeded to the throne in 1627. He battled peasant rebellions and was not able to defend the northern frontier against the Manchu. </a:t>
            </a:r>
            <a:r>
              <a:rPr lang="en-US" altLang="zh-CN" sz="1350" b="1" dirty="0">
                <a:solidFill>
                  <a:srgbClr val="FF0000"/>
                </a:solidFill>
              </a:rPr>
              <a:t>When rebels reached the capital Beijing in 1644, he committed suicide, ending the Ming dynasty</a:t>
            </a:r>
            <a:r>
              <a:rPr lang="en-US" altLang="zh-CN" sz="1350" dirty="0"/>
              <a:t>. The Manchu formed the succeeding Qing dynasty. (source: Wikipedia)</a:t>
            </a:r>
            <a:endParaRPr lang="zh-CN" altLang="en-US" sz="1350" dirty="0"/>
          </a:p>
        </p:txBody>
      </p:sp>
      <p:pic>
        <p:nvPicPr>
          <p:cNvPr id="6" name="图片 5">
            <a:extLst>
              <a:ext uri="{FF2B5EF4-FFF2-40B4-BE49-F238E27FC236}">
                <a16:creationId xmlns:a16="http://schemas.microsoft.com/office/drawing/2014/main" id="{BBE8D7A6-CC13-42E0-A2B9-88E290CEF43D}"/>
              </a:ext>
            </a:extLst>
          </p:cNvPr>
          <p:cNvPicPr>
            <a:picLocks noChangeAspect="1"/>
          </p:cNvPicPr>
          <p:nvPr/>
        </p:nvPicPr>
        <p:blipFill>
          <a:blip r:embed="rId4"/>
          <a:stretch>
            <a:fillRect/>
          </a:stretch>
        </p:blipFill>
        <p:spPr>
          <a:xfrm>
            <a:off x="114467" y="1073479"/>
            <a:ext cx="2379352" cy="2949119"/>
          </a:xfrm>
          <a:prstGeom prst="rect">
            <a:avLst/>
          </a:prstGeom>
        </p:spPr>
      </p:pic>
      <p:sp>
        <p:nvSpPr>
          <p:cNvPr id="7" name="文本框 6">
            <a:extLst>
              <a:ext uri="{FF2B5EF4-FFF2-40B4-BE49-F238E27FC236}">
                <a16:creationId xmlns:a16="http://schemas.microsoft.com/office/drawing/2014/main" id="{52CC51DA-9B02-4582-A5CD-462C3885EE4C}"/>
              </a:ext>
            </a:extLst>
          </p:cNvPr>
          <p:cNvSpPr txBox="1"/>
          <p:nvPr/>
        </p:nvSpPr>
        <p:spPr>
          <a:xfrm>
            <a:off x="114467" y="3996622"/>
            <a:ext cx="8779508" cy="1938992"/>
          </a:xfrm>
          <a:prstGeom prst="rect">
            <a:avLst/>
          </a:prstGeom>
          <a:noFill/>
        </p:spPr>
        <p:txBody>
          <a:bodyPr wrap="square" rtlCol="0">
            <a:spAutoFit/>
          </a:bodyPr>
          <a:lstStyle/>
          <a:p>
            <a:r>
              <a:rPr lang="en-US" altLang="zh-CN" sz="1200" dirty="0"/>
              <a:t>Cooling particles in a volcanic plume intensified the drought that toppled the Ming dynasty. The collapse of China’s prosperous Ming dynasty, one of the most stable in Chinese history, has been attributed, in part, to the 1641 eruption of a volcano thousands of </a:t>
            </a:r>
            <a:r>
              <a:rPr lang="en-US" altLang="zh-CN" sz="1200" dirty="0" err="1"/>
              <a:t>kilometres</a:t>
            </a:r>
            <a:r>
              <a:rPr lang="en-US" altLang="zh-CN" sz="1200" dirty="0"/>
              <a:t> from the imperial capital in Beijing. Geoscientists have long known that </a:t>
            </a:r>
            <a:r>
              <a:rPr lang="en-US" altLang="zh-CN" sz="1200" b="1" dirty="0">
                <a:solidFill>
                  <a:srgbClr val="FF0000"/>
                </a:solidFill>
              </a:rPr>
              <a:t>a mega-drought that parched eastern China between 1637 and 1643 was the most severe</a:t>
            </a:r>
            <a:r>
              <a:rPr lang="en-US" altLang="zh-CN" sz="1200" dirty="0"/>
              <a:t> to affect the area during the last millennium, but they did not know precisely what made it so bad. Liang Ning at Nanjing Normal University in China, </a:t>
            </a:r>
            <a:r>
              <a:rPr lang="en-US" altLang="zh-CN" sz="1200" dirty="0" err="1"/>
              <a:t>Zhengyu</a:t>
            </a:r>
            <a:r>
              <a:rPr lang="en-US" altLang="zh-CN" sz="1200" dirty="0"/>
              <a:t> Liu at Ohio State University in Columbus and their colleagues looked at records of past temperatures, as well as ice-core records and climate models, to unravel the mystery. </a:t>
            </a:r>
            <a:r>
              <a:rPr lang="en-US" altLang="zh-CN" sz="1200" b="1" dirty="0">
                <a:solidFill>
                  <a:srgbClr val="FF0000"/>
                </a:solidFill>
              </a:rPr>
              <a:t>The drought kicked off as a standard dry spell. Four years later, Mount Parker in the Philippines erupted</a:t>
            </a:r>
            <a:r>
              <a:rPr lang="en-US" altLang="zh-CN" sz="1200" dirty="0"/>
              <a:t>. Volcanic particles blanketed the region, cooling the air more than the ocean’s surface and setting up weather patterns that weakened the East Asian monsoon. </a:t>
            </a:r>
            <a:r>
              <a:rPr lang="en-US" altLang="zh-CN" sz="1200" b="1" dirty="0">
                <a:solidFill>
                  <a:srgbClr val="FF0000"/>
                </a:solidFill>
              </a:rPr>
              <a:t>The monsoon rains were much lighter than usual and the drought lasted for another three years</a:t>
            </a:r>
            <a:r>
              <a:rPr lang="en-US" altLang="zh-CN" sz="1200" dirty="0"/>
              <a:t>. The Ming dynasty’s fall ushered in the Qing dynasty, which imposed conservative policies and ruled for nearly three centuries.</a:t>
            </a:r>
            <a:endParaRPr lang="zh-CN" altLang="en-US" sz="1200" dirty="0"/>
          </a:p>
        </p:txBody>
      </p:sp>
      <p:sp>
        <p:nvSpPr>
          <p:cNvPr id="8" name="矩形 7">
            <a:extLst>
              <a:ext uri="{FF2B5EF4-FFF2-40B4-BE49-F238E27FC236}">
                <a16:creationId xmlns:a16="http://schemas.microsoft.com/office/drawing/2014/main" id="{9971A867-25B0-4EE1-AC12-30CDA8767A39}"/>
              </a:ext>
            </a:extLst>
          </p:cNvPr>
          <p:cNvSpPr/>
          <p:nvPr/>
        </p:nvSpPr>
        <p:spPr>
          <a:xfrm>
            <a:off x="2743200" y="1088575"/>
            <a:ext cx="6226752" cy="2871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Tree>
    <p:extLst>
      <p:ext uri="{BB962C8B-B14F-4D97-AF65-F5344CB8AC3E}">
        <p14:creationId xmlns:p14="http://schemas.microsoft.com/office/powerpoint/2010/main" val="42157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8A6871-2DA9-435C-B06C-8EB77B7CFEFF}"/>
              </a:ext>
            </a:extLst>
          </p:cNvPr>
          <p:cNvSpPr txBox="1"/>
          <p:nvPr/>
        </p:nvSpPr>
        <p:spPr>
          <a:xfrm>
            <a:off x="323528" y="332656"/>
            <a:ext cx="7920880" cy="923330"/>
          </a:xfrm>
          <a:prstGeom prst="rect">
            <a:avLst/>
          </a:prstGeom>
          <a:noFill/>
        </p:spPr>
        <p:txBody>
          <a:bodyPr wrap="square">
            <a:spAutoFit/>
          </a:bodyPr>
          <a:lstStyle/>
          <a:p>
            <a:r>
              <a:rPr lang="en-US" altLang="zh-CN" dirty="0"/>
              <a:t>Wu et al., 2016: </a:t>
            </a:r>
            <a:r>
              <a:rPr lang="en-US" altLang="zh-CN" b="1" dirty="0">
                <a:solidFill>
                  <a:srgbClr val="FF0000"/>
                </a:solidFill>
              </a:rPr>
              <a:t>Outburst flood at 1920 BCE supports historicity of China’s Great Flood and the Xia dynasty</a:t>
            </a:r>
            <a:r>
              <a:rPr lang="en-US" altLang="zh-CN" dirty="0"/>
              <a:t>.</a:t>
            </a:r>
            <a:r>
              <a:rPr lang="zh-CN" altLang="en-US" dirty="0"/>
              <a:t> </a:t>
            </a:r>
            <a:r>
              <a:rPr lang="en-US" altLang="zh-CN" dirty="0"/>
              <a:t>Science  05 Aug 2016: Vol. 353, Issue 6299, pp. 579-582. DOI: 10.1126/science.aaf0842</a:t>
            </a:r>
            <a:endParaRPr lang="zh-CN" altLang="en-US" dirty="0"/>
          </a:p>
        </p:txBody>
      </p:sp>
      <p:sp>
        <p:nvSpPr>
          <p:cNvPr id="5" name="文本框 4">
            <a:extLst>
              <a:ext uri="{FF2B5EF4-FFF2-40B4-BE49-F238E27FC236}">
                <a16:creationId xmlns:a16="http://schemas.microsoft.com/office/drawing/2014/main" id="{08EBF680-D57C-4501-BDAD-411397BDB1EE}"/>
              </a:ext>
            </a:extLst>
          </p:cNvPr>
          <p:cNvSpPr txBox="1"/>
          <p:nvPr/>
        </p:nvSpPr>
        <p:spPr>
          <a:xfrm>
            <a:off x="251520" y="1340768"/>
            <a:ext cx="8784976" cy="5078313"/>
          </a:xfrm>
          <a:prstGeom prst="rect">
            <a:avLst/>
          </a:prstGeom>
          <a:noFill/>
        </p:spPr>
        <p:txBody>
          <a:bodyPr wrap="square">
            <a:spAutoFit/>
          </a:bodyPr>
          <a:lstStyle/>
          <a:p>
            <a:pPr algn="l"/>
            <a:r>
              <a:rPr lang="en-US" altLang="zh-CN" b="1" i="0" dirty="0">
                <a:solidFill>
                  <a:srgbClr val="333333"/>
                </a:solidFill>
                <a:effectLst/>
                <a:latin typeface="Roboto Condensed"/>
              </a:rPr>
              <a:t>Flood control initiates Chinese civilization:</a:t>
            </a:r>
            <a:r>
              <a:rPr lang="en-US" altLang="zh-CN" b="0" i="0" dirty="0">
                <a:solidFill>
                  <a:srgbClr val="333333"/>
                </a:solidFill>
                <a:effectLst/>
                <a:latin typeface="Roboto"/>
              </a:rPr>
              <a:t> Around four millennia ago, Emperor Yu the Great succeeded in controlling a huge flood in the Yellow River basin. This is considered to have led to the establishment of the Xia dynasty and the start of Chinese civilization. However, the dates of the events and the links between them have remained uncertain and controversial. Using stratigraphic data and radiocarbon dating, Wu </a:t>
            </a:r>
            <a:r>
              <a:rPr lang="en-US" altLang="zh-CN" b="0" i="1" dirty="0">
                <a:solidFill>
                  <a:srgbClr val="333333"/>
                </a:solidFill>
                <a:effectLst/>
                <a:latin typeface="Roboto"/>
              </a:rPr>
              <a:t>et al.</a:t>
            </a:r>
            <a:r>
              <a:rPr lang="en-US" altLang="zh-CN" b="0" i="0" dirty="0">
                <a:solidFill>
                  <a:srgbClr val="333333"/>
                </a:solidFill>
                <a:effectLst/>
                <a:latin typeface="Roboto"/>
              </a:rPr>
              <a:t> verify that the flood occurred and place the start of the Xia dynasty at about 1900 BC, thus reconciling the historical and archaeological chronologies.</a:t>
            </a:r>
          </a:p>
          <a:p>
            <a:pPr algn="l"/>
            <a:endParaRPr lang="en-US" altLang="zh-CN" b="0" i="0" dirty="0">
              <a:solidFill>
                <a:srgbClr val="333333"/>
              </a:solidFill>
              <a:effectLst/>
              <a:latin typeface="Roboto"/>
            </a:endParaRPr>
          </a:p>
          <a:p>
            <a:pPr algn="l"/>
            <a:r>
              <a:rPr lang="en-US" altLang="zh-CN" b="1" i="0" dirty="0">
                <a:solidFill>
                  <a:srgbClr val="333333"/>
                </a:solidFill>
                <a:effectLst/>
                <a:latin typeface="Roboto Condensed"/>
              </a:rPr>
              <a:t>Abstract: </a:t>
            </a:r>
            <a:r>
              <a:rPr lang="en-US" altLang="zh-CN" b="0" i="0" dirty="0">
                <a:solidFill>
                  <a:srgbClr val="333333"/>
                </a:solidFill>
                <a:effectLst/>
                <a:latin typeface="Roboto"/>
              </a:rPr>
              <a:t>China’s historiographical traditions tell of the successful control of a Great Flood leading to the establishment of the Xia dynasty and the beginning of civilization. However, the historicity of the flood and Xia remain controversial. Here, we reconstruct an earthquake-induced landslide dam outburst flood on the Yellow River about 1920 BCE that ranks as one of the largest freshwater floods of the Holocene and could account for the Great Flood. </a:t>
            </a:r>
            <a:r>
              <a:rPr lang="en-US" altLang="zh-CN" b="0" i="0" dirty="0">
                <a:solidFill>
                  <a:srgbClr val="FF0000"/>
                </a:solidFill>
                <a:effectLst/>
                <a:latin typeface="Roboto"/>
              </a:rPr>
              <a:t>This would place the beginning of Xia at ~1900 BCE, several centuries later than traditionally thought. </a:t>
            </a:r>
            <a:r>
              <a:rPr lang="en-US" altLang="zh-CN" b="0" i="0" dirty="0">
                <a:solidFill>
                  <a:srgbClr val="333333"/>
                </a:solidFill>
                <a:effectLst/>
                <a:latin typeface="Roboto"/>
              </a:rPr>
              <a:t>This date coincides with the major </a:t>
            </a:r>
            <a:r>
              <a:rPr lang="en-US" altLang="zh-CN" b="0" i="0" dirty="0">
                <a:solidFill>
                  <a:srgbClr val="FF0000"/>
                </a:solidFill>
                <a:effectLst/>
                <a:latin typeface="Roboto"/>
              </a:rPr>
              <a:t>transition from the Neolithic to Bronze Age</a:t>
            </a:r>
            <a:r>
              <a:rPr lang="en-US" altLang="zh-CN" b="0" i="0" dirty="0">
                <a:solidFill>
                  <a:srgbClr val="333333"/>
                </a:solidFill>
                <a:effectLst/>
                <a:latin typeface="Roboto"/>
              </a:rPr>
              <a:t> in the Yellow River valley and supports hypotheses that the primary state-level society of the </a:t>
            </a:r>
            <a:r>
              <a:rPr lang="en-US" altLang="zh-CN" b="0" i="0" dirty="0" err="1">
                <a:solidFill>
                  <a:srgbClr val="333333"/>
                </a:solidFill>
                <a:effectLst/>
                <a:latin typeface="Roboto"/>
              </a:rPr>
              <a:t>Erlitou</a:t>
            </a:r>
            <a:r>
              <a:rPr lang="en-US" altLang="zh-CN" b="0" i="0" dirty="0">
                <a:solidFill>
                  <a:srgbClr val="333333"/>
                </a:solidFill>
                <a:effectLst/>
                <a:latin typeface="Roboto"/>
              </a:rPr>
              <a:t> culture is an archaeological manifestation of the Xia dynasty.</a:t>
            </a:r>
          </a:p>
        </p:txBody>
      </p:sp>
    </p:spTree>
    <p:extLst>
      <p:ext uri="{BB962C8B-B14F-4D97-AF65-F5344CB8AC3E}">
        <p14:creationId xmlns:p14="http://schemas.microsoft.com/office/powerpoint/2010/main" val="406806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448" y="1101576"/>
            <a:ext cx="4699000" cy="3911600"/>
          </a:xfrm>
          <a:prstGeom prst="rect">
            <a:avLst/>
          </a:prstGeom>
        </p:spPr>
      </p:pic>
      <p:sp>
        <p:nvSpPr>
          <p:cNvPr id="6" name="Text Box 6"/>
          <p:cNvSpPr txBox="1">
            <a:spLocks noChangeArrowheads="1"/>
          </p:cNvSpPr>
          <p:nvPr/>
        </p:nvSpPr>
        <p:spPr bwMode="auto">
          <a:xfrm>
            <a:off x="539552" y="1774577"/>
            <a:ext cx="3370263" cy="122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itchFamily="2" charset="2"/>
              <a:buChar char="u"/>
            </a:pPr>
            <a:r>
              <a:rPr lang="zh-CN" altLang="en-US" sz="1600" b="1" dirty="0">
                <a:solidFill>
                  <a:srgbClr val="0000CC"/>
                </a:solidFill>
                <a:latin typeface="Times New Roman" pitchFamily="18" charset="0"/>
              </a:rPr>
              <a:t> </a:t>
            </a:r>
            <a:r>
              <a:rPr lang="en-US" altLang="zh-CN" b="1" dirty="0">
                <a:solidFill>
                  <a:srgbClr val="0000CC"/>
                </a:solidFill>
                <a:latin typeface="Times New Roman" pitchFamily="18" charset="0"/>
              </a:rPr>
              <a:t>The annual range (AR):</a:t>
            </a:r>
          </a:p>
          <a:p>
            <a:pPr eaLnBrk="0" hangingPunct="0">
              <a:spcBef>
                <a:spcPct val="50000"/>
              </a:spcBef>
              <a:buFont typeface="Wingdings" pitchFamily="2" charset="2"/>
              <a:buNone/>
            </a:pPr>
            <a:r>
              <a:rPr lang="en-US" altLang="zh-CN" sz="1600" dirty="0">
                <a:latin typeface="Times New Roman" pitchFamily="18" charset="0"/>
              </a:rPr>
              <a:t> </a:t>
            </a:r>
            <a:r>
              <a:rPr lang="en-US" altLang="zh-CN" sz="1600" dirty="0">
                <a:solidFill>
                  <a:srgbClr val="0000CC"/>
                </a:solidFill>
                <a:latin typeface="Times New Roman" pitchFamily="18" charset="0"/>
              </a:rPr>
              <a:t>The local summer-minus-winter precipitation</a:t>
            </a:r>
            <a:r>
              <a:rPr lang="en-US" altLang="zh-CN" sz="1600" dirty="0">
                <a:latin typeface="Times New Roman" pitchFamily="18" charset="0"/>
              </a:rPr>
              <a:t>. Here, summer means JJA in the NH and DJF in the SH. </a:t>
            </a:r>
          </a:p>
        </p:txBody>
      </p:sp>
      <p:sp>
        <p:nvSpPr>
          <p:cNvPr id="7" name="Text Box 9"/>
          <p:cNvSpPr txBox="1">
            <a:spLocks noChangeArrowheads="1"/>
          </p:cNvSpPr>
          <p:nvPr/>
        </p:nvSpPr>
        <p:spPr bwMode="auto">
          <a:xfrm>
            <a:off x="539552" y="2924944"/>
            <a:ext cx="3368675"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itchFamily="2" charset="2"/>
              <a:buChar char="u"/>
            </a:pPr>
            <a:r>
              <a:rPr lang="zh-CN" altLang="en-US" sz="1600" dirty="0">
                <a:solidFill>
                  <a:srgbClr val="0000CC"/>
                </a:solidFill>
                <a:latin typeface="Times New Roman" pitchFamily="18" charset="0"/>
              </a:rPr>
              <a:t> </a:t>
            </a:r>
            <a:r>
              <a:rPr lang="en-US" altLang="zh-CN" b="1" dirty="0">
                <a:solidFill>
                  <a:srgbClr val="0000CC"/>
                </a:solidFill>
                <a:latin typeface="Times New Roman" pitchFamily="18" charset="0"/>
              </a:rPr>
              <a:t>The global monsoon precipitation domain:</a:t>
            </a:r>
          </a:p>
          <a:p>
            <a:pPr eaLnBrk="0" hangingPunct="0">
              <a:spcBef>
                <a:spcPct val="50000"/>
              </a:spcBef>
              <a:buFont typeface="Wingdings" pitchFamily="2" charset="2"/>
              <a:buNone/>
            </a:pPr>
            <a:r>
              <a:rPr lang="en-US" altLang="zh-CN" sz="1600" dirty="0">
                <a:solidFill>
                  <a:srgbClr val="0000CC"/>
                </a:solidFill>
                <a:latin typeface="Times New Roman" pitchFamily="18" charset="0"/>
              </a:rPr>
              <a:t>Defined by the region in which the AR exceeds 180 mm and the local summer monsoon precipitation exceeds 35% of annual rainfall.</a:t>
            </a:r>
            <a:r>
              <a:rPr lang="en-US" altLang="zh-CN" sz="1600" dirty="0">
                <a:latin typeface="Times New Roman" pitchFamily="18" charset="0"/>
              </a:rPr>
              <a:t> </a:t>
            </a:r>
          </a:p>
        </p:txBody>
      </p:sp>
      <p:sp>
        <p:nvSpPr>
          <p:cNvPr id="8" name="Rectangle 8"/>
          <p:cNvSpPr>
            <a:spLocks noChangeArrowheads="1"/>
          </p:cNvSpPr>
          <p:nvPr/>
        </p:nvSpPr>
        <p:spPr bwMode="auto">
          <a:xfrm>
            <a:off x="539552" y="251937"/>
            <a:ext cx="7848872"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b="1" dirty="0">
                <a:solidFill>
                  <a:srgbClr val="FF0000"/>
                </a:solidFill>
              </a:rPr>
              <a:t>Annual range </a:t>
            </a:r>
            <a:r>
              <a:rPr lang="en-US" altLang="zh-CN" sz="2000" dirty="0"/>
              <a:t>(a) and </a:t>
            </a:r>
            <a:r>
              <a:rPr lang="en-US" altLang="zh-CN" sz="2000" b="1" dirty="0">
                <a:solidFill>
                  <a:srgbClr val="FF0000"/>
                </a:solidFill>
              </a:rPr>
              <a:t>annual mean precipitation rate </a:t>
            </a:r>
            <a:r>
              <a:rPr lang="en-US" altLang="zh-CN" sz="2000" dirty="0"/>
              <a:t>(b). The thick solid lines outline the </a:t>
            </a:r>
            <a:r>
              <a:rPr lang="en-US" altLang="zh-CN" sz="2000" b="1" dirty="0">
                <a:solidFill>
                  <a:srgbClr val="FF0000"/>
                </a:solidFill>
              </a:rPr>
              <a:t>global monsoon precipitation domain</a:t>
            </a:r>
            <a:r>
              <a:rPr lang="en-US" altLang="zh-CN" sz="2000" dirty="0"/>
              <a:t>.</a:t>
            </a:r>
          </a:p>
        </p:txBody>
      </p:sp>
      <p:sp>
        <p:nvSpPr>
          <p:cNvPr id="9" name="ZoneTexte 8"/>
          <p:cNvSpPr txBox="1"/>
          <p:nvPr/>
        </p:nvSpPr>
        <p:spPr>
          <a:xfrm>
            <a:off x="6372201" y="5137447"/>
            <a:ext cx="2232247" cy="307777"/>
          </a:xfrm>
          <a:prstGeom prst="rect">
            <a:avLst/>
          </a:prstGeom>
          <a:noFill/>
        </p:spPr>
        <p:txBody>
          <a:bodyPr wrap="square" rtlCol="0">
            <a:spAutoFit/>
          </a:bodyPr>
          <a:lstStyle/>
          <a:p>
            <a:r>
              <a:rPr lang="en-US" sz="1400" dirty="0"/>
              <a:t>Wang and Ding (2006, GRL)</a:t>
            </a:r>
          </a:p>
        </p:txBody>
      </p:sp>
    </p:spTree>
    <p:extLst>
      <p:ext uri="{BB962C8B-B14F-4D97-AF65-F5344CB8AC3E}">
        <p14:creationId xmlns:p14="http://schemas.microsoft.com/office/powerpoint/2010/main" val="195870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566D3-E362-454C-80A6-46A6066A1ACE}"/>
              </a:ext>
            </a:extLst>
          </p:cNvPr>
          <p:cNvPicPr>
            <a:picLocks noChangeAspect="1"/>
          </p:cNvPicPr>
          <p:nvPr/>
        </p:nvPicPr>
        <p:blipFill>
          <a:blip r:embed="rId2"/>
          <a:stretch>
            <a:fillRect/>
          </a:stretch>
        </p:blipFill>
        <p:spPr>
          <a:xfrm>
            <a:off x="539552" y="277509"/>
            <a:ext cx="8064896" cy="5301202"/>
          </a:xfrm>
          <a:prstGeom prst="rect">
            <a:avLst/>
          </a:prstGeom>
        </p:spPr>
      </p:pic>
      <p:sp>
        <p:nvSpPr>
          <p:cNvPr id="3" name="文本框 2">
            <a:extLst>
              <a:ext uri="{FF2B5EF4-FFF2-40B4-BE49-F238E27FC236}">
                <a16:creationId xmlns:a16="http://schemas.microsoft.com/office/drawing/2014/main" id="{DEAD1339-F3C2-4DE6-B73D-0EE4A1145245}"/>
              </a:ext>
            </a:extLst>
          </p:cNvPr>
          <p:cNvSpPr txBox="1"/>
          <p:nvPr/>
        </p:nvSpPr>
        <p:spPr>
          <a:xfrm>
            <a:off x="251521" y="5592142"/>
            <a:ext cx="8720062" cy="1077218"/>
          </a:xfrm>
          <a:prstGeom prst="rect">
            <a:avLst/>
          </a:prstGeom>
          <a:noFill/>
        </p:spPr>
        <p:txBody>
          <a:bodyPr wrap="square" rtlCol="0">
            <a:spAutoFit/>
          </a:bodyPr>
          <a:lstStyle/>
          <a:p>
            <a:r>
              <a:rPr lang="en-US" altLang="zh-CN" sz="1600" dirty="0"/>
              <a:t>Major transition of archaeological cultures in the Yellow River valley around 1900 BCE. </a:t>
            </a:r>
          </a:p>
          <a:p>
            <a:r>
              <a:rPr lang="en-US" altLang="zh-CN" sz="1600" dirty="0"/>
              <a:t>C, culture; LS C, Longshan culture. (A) Distribution of the late Neolithic and early Bronze Age cultures in the Yellow River valley. Blue dashed lines show avulsion of the lower Yellow River channel ~2000 BCE (24). (B) Timeline showing ages of the archaeological cultures and the proposed Great Flood of China.</a:t>
            </a:r>
            <a:endParaRPr lang="zh-CN" altLang="en-US" sz="1600" dirty="0"/>
          </a:p>
        </p:txBody>
      </p:sp>
      <p:sp>
        <p:nvSpPr>
          <p:cNvPr id="4" name="文本框 3">
            <a:extLst>
              <a:ext uri="{FF2B5EF4-FFF2-40B4-BE49-F238E27FC236}">
                <a16:creationId xmlns:a16="http://schemas.microsoft.com/office/drawing/2014/main" id="{29F1BC31-5EB8-4387-9825-697DC70C9FFC}"/>
              </a:ext>
            </a:extLst>
          </p:cNvPr>
          <p:cNvSpPr txBox="1"/>
          <p:nvPr/>
        </p:nvSpPr>
        <p:spPr>
          <a:xfrm>
            <a:off x="172417" y="2928110"/>
            <a:ext cx="1876026" cy="307777"/>
          </a:xfrm>
          <a:prstGeom prst="rect">
            <a:avLst/>
          </a:prstGeom>
          <a:noFill/>
        </p:spPr>
        <p:txBody>
          <a:bodyPr wrap="none" rtlCol="0">
            <a:spAutoFit/>
          </a:bodyPr>
          <a:lstStyle/>
          <a:p>
            <a:r>
              <a:rPr lang="en-US" altLang="zh-CN" sz="1400" u="sng" dirty="0"/>
              <a:t>Wu et al. 2016, Science</a:t>
            </a:r>
            <a:endParaRPr lang="zh-CN" altLang="en-US" sz="1400" u="sng" dirty="0"/>
          </a:p>
        </p:txBody>
      </p:sp>
    </p:spTree>
    <p:extLst>
      <p:ext uri="{BB962C8B-B14F-4D97-AF65-F5344CB8AC3E}">
        <p14:creationId xmlns:p14="http://schemas.microsoft.com/office/powerpoint/2010/main" val="252174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2">
            <a:extLst>
              <a:ext uri="{FF2B5EF4-FFF2-40B4-BE49-F238E27FC236}">
                <a16:creationId xmlns:a16="http://schemas.microsoft.com/office/drawing/2014/main" id="{07479A36-DA70-4775-B5AE-7E664CB16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5642126"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DA45868-75E5-472A-BB56-5A8E0B7EE5EB}"/>
              </a:ext>
            </a:extLst>
          </p:cNvPr>
          <p:cNvSpPr txBox="1"/>
          <p:nvPr/>
        </p:nvSpPr>
        <p:spPr>
          <a:xfrm>
            <a:off x="5868144" y="260648"/>
            <a:ext cx="3096344" cy="4339650"/>
          </a:xfrm>
          <a:prstGeom prst="rect">
            <a:avLst/>
          </a:prstGeom>
          <a:noFill/>
        </p:spPr>
        <p:txBody>
          <a:bodyPr wrap="square" rtlCol="0">
            <a:spAutoFit/>
          </a:bodyPr>
          <a:lstStyle/>
          <a:p>
            <a:r>
              <a:rPr lang="en-US" altLang="zh-CN" sz="1200" dirty="0"/>
              <a:t>The multiproxy hydroclimate record from northern Laos and cultural shifts in mainland Southeast Asia for the Holocene.</a:t>
            </a:r>
          </a:p>
          <a:p>
            <a:r>
              <a:rPr lang="en-US" altLang="zh-CN" sz="1200" b="1" i="0" dirty="0">
                <a:solidFill>
                  <a:srgbClr val="222222"/>
                </a:solidFill>
                <a:effectLst/>
                <a:latin typeface="Harding"/>
              </a:rPr>
              <a:t>a</a:t>
            </a:r>
            <a:r>
              <a:rPr lang="en-US" altLang="zh-CN" sz="1200" b="0" i="0" dirty="0">
                <a:solidFill>
                  <a:srgbClr val="222222"/>
                </a:solidFill>
                <a:effectLst/>
                <a:latin typeface="Harding"/>
              </a:rPr>
              <a:t> δ</a:t>
            </a:r>
            <a:r>
              <a:rPr lang="en-US" altLang="zh-CN" sz="1200" b="0" i="0" baseline="30000" dirty="0">
                <a:solidFill>
                  <a:srgbClr val="222222"/>
                </a:solidFill>
                <a:effectLst/>
                <a:latin typeface="Harding"/>
              </a:rPr>
              <a:t>18</a:t>
            </a:r>
            <a:r>
              <a:rPr lang="en-US" altLang="zh-CN" sz="1200" b="0" i="0" dirty="0">
                <a:solidFill>
                  <a:srgbClr val="222222"/>
                </a:solidFill>
                <a:effectLst/>
                <a:latin typeface="Harding"/>
              </a:rPr>
              <a:t>O and </a:t>
            </a:r>
            <a:r>
              <a:rPr lang="en-US" altLang="zh-CN" sz="1200" b="1" i="0" dirty="0">
                <a:solidFill>
                  <a:srgbClr val="222222"/>
                </a:solidFill>
                <a:effectLst/>
                <a:latin typeface="Harding"/>
              </a:rPr>
              <a:t>b</a:t>
            </a:r>
            <a:r>
              <a:rPr lang="en-US" altLang="zh-CN" sz="1200" b="0" i="0" dirty="0">
                <a:solidFill>
                  <a:srgbClr val="222222"/>
                </a:solidFill>
                <a:effectLst/>
                <a:latin typeface="Harding"/>
              </a:rPr>
              <a:t> δ</a:t>
            </a:r>
            <a:r>
              <a:rPr lang="en-US" altLang="zh-CN" sz="1200" b="0" i="0" baseline="30000" dirty="0">
                <a:solidFill>
                  <a:srgbClr val="222222"/>
                </a:solidFill>
                <a:effectLst/>
                <a:latin typeface="Harding"/>
              </a:rPr>
              <a:t>13</a:t>
            </a:r>
            <a:r>
              <a:rPr lang="en-US" altLang="zh-CN" sz="1200" b="0" i="0" dirty="0">
                <a:solidFill>
                  <a:srgbClr val="222222"/>
                </a:solidFill>
                <a:effectLst/>
                <a:latin typeface="Harding"/>
              </a:rPr>
              <a:t>C for stalagmites TM4 (cyan), TM5 (blue), and TM11 (orange), expressed in per mill (‰) relative to Vienna </a:t>
            </a:r>
            <a:r>
              <a:rPr lang="en-US" altLang="zh-CN" sz="1200" b="0" i="0" dirty="0" err="1">
                <a:solidFill>
                  <a:srgbClr val="222222"/>
                </a:solidFill>
                <a:effectLst/>
                <a:latin typeface="Harding"/>
              </a:rPr>
              <a:t>Peedee</a:t>
            </a:r>
            <a:r>
              <a:rPr lang="en-US" altLang="zh-CN" sz="1200" b="0" i="0" dirty="0">
                <a:solidFill>
                  <a:srgbClr val="222222"/>
                </a:solidFill>
                <a:effectLst/>
                <a:latin typeface="Harding"/>
              </a:rPr>
              <a:t> Belemnite (V-PDB). Black line represents the composite record constructed by averaging data for the periods of overlap of each stalagmite record. Gray shading indicates the standard deviation for periods of overlap. Yellow curve in panel </a:t>
            </a:r>
            <a:r>
              <a:rPr lang="en-US" altLang="zh-CN" sz="1200" b="1" i="0" dirty="0">
                <a:solidFill>
                  <a:srgbClr val="222222"/>
                </a:solidFill>
                <a:effectLst/>
                <a:latin typeface="Harding"/>
              </a:rPr>
              <a:t>a</a:t>
            </a:r>
            <a:r>
              <a:rPr lang="en-US" altLang="zh-CN" sz="1200" b="0" i="0" dirty="0">
                <a:solidFill>
                  <a:srgbClr val="222222"/>
                </a:solidFill>
                <a:effectLst/>
                <a:latin typeface="Harding"/>
              </a:rPr>
              <a:t> shows changepoints calculated using a Bayesian change-point algorithm that employs a probabilistic least-squares method to identify significant regime shifts. Color-coded circles indicate times when the various speleothems stopped and started growing. Prior to averaging, the δ</a:t>
            </a:r>
            <a:r>
              <a:rPr lang="en-US" altLang="zh-CN" sz="1200" b="0" i="0" baseline="30000" dirty="0">
                <a:solidFill>
                  <a:srgbClr val="222222"/>
                </a:solidFill>
                <a:effectLst/>
                <a:latin typeface="Harding"/>
              </a:rPr>
              <a:t>18</a:t>
            </a:r>
            <a:r>
              <a:rPr lang="en-US" altLang="zh-CN" sz="1200" b="0" i="0" dirty="0">
                <a:solidFill>
                  <a:srgbClr val="222222"/>
                </a:solidFill>
                <a:effectLst/>
                <a:latin typeface="Harding"/>
              </a:rPr>
              <a:t>O curve of TM11 was offset by −0.6‰. </a:t>
            </a:r>
            <a:r>
              <a:rPr lang="en-US" altLang="zh-CN" sz="1200" b="1" i="0" dirty="0">
                <a:solidFill>
                  <a:srgbClr val="222222"/>
                </a:solidFill>
                <a:effectLst/>
                <a:latin typeface="Harding"/>
              </a:rPr>
              <a:t>c</a:t>
            </a:r>
            <a:r>
              <a:rPr lang="en-US" altLang="zh-CN" sz="1200" b="0" i="0" dirty="0">
                <a:solidFill>
                  <a:srgbClr val="222222"/>
                </a:solidFill>
                <a:effectLst/>
                <a:latin typeface="Harding"/>
              </a:rPr>
              <a:t> Mg/Ca and </a:t>
            </a:r>
            <a:r>
              <a:rPr lang="en-US" altLang="zh-CN" sz="1200" b="0" i="0" baseline="30000" dirty="0">
                <a:solidFill>
                  <a:srgbClr val="222222"/>
                </a:solidFill>
                <a:effectLst/>
                <a:latin typeface="Harding"/>
              </a:rPr>
              <a:t>14</a:t>
            </a:r>
            <a:r>
              <a:rPr lang="en-US" altLang="zh-CN" sz="1200" b="0" i="0" dirty="0">
                <a:solidFill>
                  <a:srgbClr val="222222"/>
                </a:solidFill>
                <a:effectLst/>
                <a:latin typeface="Harding"/>
              </a:rPr>
              <a:t>C-inferred dead carbon proportion (DCP) for stalagmite TM5. </a:t>
            </a:r>
            <a:r>
              <a:rPr lang="en-US" altLang="zh-CN" sz="1200" b="1" i="0" dirty="0">
                <a:solidFill>
                  <a:srgbClr val="222222"/>
                </a:solidFill>
                <a:effectLst/>
                <a:latin typeface="Harding"/>
              </a:rPr>
              <a:t>d</a:t>
            </a:r>
            <a:r>
              <a:rPr lang="en-US" altLang="zh-CN" sz="1200" b="0" i="0" dirty="0">
                <a:solidFill>
                  <a:srgbClr val="222222"/>
                </a:solidFill>
                <a:effectLst/>
                <a:latin typeface="Harding"/>
              </a:rPr>
              <a:t> Approximate timing of lifestyle changes in mainland Southeast Asia during the Holocene</a:t>
            </a:r>
            <a:endParaRPr lang="zh-CN" altLang="en-US" sz="1200" dirty="0"/>
          </a:p>
        </p:txBody>
      </p:sp>
      <p:sp>
        <p:nvSpPr>
          <p:cNvPr id="3" name="文本框 2">
            <a:extLst>
              <a:ext uri="{FF2B5EF4-FFF2-40B4-BE49-F238E27FC236}">
                <a16:creationId xmlns:a16="http://schemas.microsoft.com/office/drawing/2014/main" id="{A5E5EF5F-4D39-4016-8600-10E7E741A13A}"/>
              </a:ext>
            </a:extLst>
          </p:cNvPr>
          <p:cNvSpPr txBox="1"/>
          <p:nvPr/>
        </p:nvSpPr>
        <p:spPr>
          <a:xfrm>
            <a:off x="6026061" y="5589240"/>
            <a:ext cx="2952328" cy="830997"/>
          </a:xfrm>
          <a:prstGeom prst="rect">
            <a:avLst/>
          </a:prstGeom>
          <a:noFill/>
        </p:spPr>
        <p:txBody>
          <a:bodyPr wrap="square" rtlCol="0">
            <a:spAutoFit/>
          </a:bodyPr>
          <a:lstStyle/>
          <a:p>
            <a:r>
              <a:rPr lang="en-US" altLang="zh-CN" sz="1200" dirty="0">
                <a:solidFill>
                  <a:srgbClr val="FF0000"/>
                </a:solidFill>
              </a:rPr>
              <a:t>Griffiths et al., 2020: End of Green Sahara amplified mid- to late Holocene megadroughts in mainland Southeast Asia. </a:t>
            </a:r>
          </a:p>
          <a:p>
            <a:r>
              <a:rPr lang="en-US" altLang="zh-CN" sz="1200" dirty="0"/>
              <a:t>Nature Communications</a:t>
            </a:r>
            <a:endParaRPr lang="zh-CN" altLang="en-US" sz="1200" dirty="0"/>
          </a:p>
        </p:txBody>
      </p:sp>
    </p:spTree>
    <p:extLst>
      <p:ext uri="{BB962C8B-B14F-4D97-AF65-F5344CB8AC3E}">
        <p14:creationId xmlns:p14="http://schemas.microsoft.com/office/powerpoint/2010/main" val="416260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a:extLst>
              <a:ext uri="{FF2B5EF4-FFF2-40B4-BE49-F238E27FC236}">
                <a16:creationId xmlns:a16="http://schemas.microsoft.com/office/drawing/2014/main" id="{DE08C0C2-F6F0-4DA4-A6AA-D28E9476E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5"/>
            <a:ext cx="7620000"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FCC9593-6835-4BF2-A519-4E7827D1BF7E}"/>
              </a:ext>
            </a:extLst>
          </p:cNvPr>
          <p:cNvSpPr txBox="1"/>
          <p:nvPr/>
        </p:nvSpPr>
        <p:spPr>
          <a:xfrm>
            <a:off x="461120" y="4509120"/>
            <a:ext cx="8496944" cy="1815882"/>
          </a:xfrm>
          <a:prstGeom prst="rect">
            <a:avLst/>
          </a:prstGeom>
          <a:noFill/>
        </p:spPr>
        <p:txBody>
          <a:bodyPr wrap="square" rtlCol="0">
            <a:spAutoFit/>
          </a:bodyPr>
          <a:lstStyle/>
          <a:p>
            <a:r>
              <a:rPr lang="en-US" altLang="zh-CN" sz="1600" dirty="0"/>
              <a:t>Comparison of </a:t>
            </a:r>
            <a:r>
              <a:rPr lang="en-US" altLang="zh-CN" sz="1600" dirty="0" err="1"/>
              <a:t>Sanbao</a:t>
            </a:r>
            <a:r>
              <a:rPr lang="en-US" altLang="zh-CN" sz="1600" dirty="0"/>
              <a:t>/Hulu δ18O records with NHSI and atmospheric δ18O record over the past 224 </a:t>
            </a:r>
            <a:r>
              <a:rPr lang="en-US" altLang="zh-CN" sz="1600" dirty="0" err="1"/>
              <a:t>kyr</a:t>
            </a:r>
            <a:r>
              <a:rPr lang="en-US" altLang="zh-CN" sz="1600" dirty="0"/>
              <a:t>  BP. a, Time versus </a:t>
            </a:r>
            <a:r>
              <a:rPr lang="en-US" altLang="zh-CN" sz="1600" dirty="0" err="1"/>
              <a:t>Sanbao</a:t>
            </a:r>
            <a:r>
              <a:rPr lang="en-US" altLang="zh-CN" sz="1600" dirty="0"/>
              <a:t> </a:t>
            </a:r>
            <a:r>
              <a:rPr lang="el-GR" altLang="zh-CN" sz="1600" dirty="0"/>
              <a:t>δ18</a:t>
            </a:r>
            <a:r>
              <a:rPr lang="en-US" altLang="zh-CN" sz="1600" dirty="0"/>
              <a:t>O records (red, stalagmite SB11; green, SB23; yellow, SB25-1; pink, SB22; dark blue, SB3; purple, SB10 and orange, SB26) and Hulu cave (blue), and NHSI (Northern Hemisphere summer insolation, 21 July) at 65°N10 (grey). For comparison, the Hulu </a:t>
            </a:r>
            <a:r>
              <a:rPr lang="el-GR" altLang="zh-CN" sz="1600" dirty="0"/>
              <a:t>δ18</a:t>
            </a:r>
            <a:r>
              <a:rPr lang="en-US" altLang="zh-CN" sz="1600" dirty="0"/>
              <a:t>O record is plotted 1.6‰ more negative to account for the higher Hulu values than </a:t>
            </a:r>
            <a:r>
              <a:rPr lang="en-US" altLang="zh-CN" sz="1600" dirty="0" err="1"/>
              <a:t>Sanbao</a:t>
            </a:r>
            <a:r>
              <a:rPr lang="en-US" altLang="zh-CN" sz="1600" dirty="0"/>
              <a:t> cave. The 230Th ages and errors (2</a:t>
            </a:r>
            <a:r>
              <a:rPr lang="el-GR" altLang="zh-CN" sz="1600" dirty="0"/>
              <a:t>σ </a:t>
            </a:r>
            <a:r>
              <a:rPr lang="en-US" altLang="zh-CN" sz="1600" dirty="0"/>
              <a:t>error bars at top) are </a:t>
            </a:r>
            <a:r>
              <a:rPr lang="en-US" altLang="zh-CN" sz="1600" dirty="0" err="1"/>
              <a:t>colour</a:t>
            </a:r>
            <a:r>
              <a:rPr lang="en-US" altLang="zh-CN" sz="1600" dirty="0"/>
              <a:t>-coded by stalagmites. Numbers indicate the marine isotope stages and substages. b, The atmospheric </a:t>
            </a:r>
            <a:r>
              <a:rPr lang="el-GR" altLang="zh-CN" sz="1600" dirty="0"/>
              <a:t>δ18</a:t>
            </a:r>
            <a:r>
              <a:rPr lang="en-US" altLang="zh-CN" sz="1600" dirty="0"/>
              <a:t>O record from Vostok ice core, Antarctica</a:t>
            </a:r>
            <a:endParaRPr lang="zh-CN" altLang="en-US" sz="1600" dirty="0"/>
          </a:p>
        </p:txBody>
      </p:sp>
      <p:sp>
        <p:nvSpPr>
          <p:cNvPr id="3" name="文本框 2">
            <a:extLst>
              <a:ext uri="{FF2B5EF4-FFF2-40B4-BE49-F238E27FC236}">
                <a16:creationId xmlns:a16="http://schemas.microsoft.com/office/drawing/2014/main" id="{D09A79B2-068D-40CA-8EEC-B040A86A7098}"/>
              </a:ext>
            </a:extLst>
          </p:cNvPr>
          <p:cNvSpPr txBox="1"/>
          <p:nvPr/>
        </p:nvSpPr>
        <p:spPr>
          <a:xfrm>
            <a:off x="185936" y="6325002"/>
            <a:ext cx="8706544" cy="307777"/>
          </a:xfrm>
          <a:prstGeom prst="rect">
            <a:avLst/>
          </a:prstGeom>
          <a:noFill/>
        </p:spPr>
        <p:txBody>
          <a:bodyPr wrap="square" rtlCol="0">
            <a:spAutoFit/>
          </a:bodyPr>
          <a:lstStyle/>
          <a:p>
            <a:r>
              <a:rPr lang="en-US" altLang="zh-CN" sz="1400" dirty="0"/>
              <a:t>Wang et al. 2008, Nature: Millennial- and orbital-scale changes in the East Asian monsoon over the past 224,000 years </a:t>
            </a:r>
            <a:endParaRPr lang="zh-CN" altLang="en-US" sz="1400" dirty="0"/>
          </a:p>
        </p:txBody>
      </p:sp>
    </p:spTree>
    <p:extLst>
      <p:ext uri="{BB962C8B-B14F-4D97-AF65-F5344CB8AC3E}">
        <p14:creationId xmlns:p14="http://schemas.microsoft.com/office/powerpoint/2010/main" val="168899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76273" y="620688"/>
            <a:ext cx="5371599" cy="707886"/>
          </a:xfrm>
          <a:prstGeom prst="rect">
            <a:avLst/>
          </a:prstGeom>
          <a:noFill/>
        </p:spPr>
        <p:txBody>
          <a:bodyPr wrap="none" rtlCol="0">
            <a:spAutoFit/>
          </a:bodyPr>
          <a:lstStyle/>
          <a:p>
            <a:r>
              <a:rPr lang="en-GB" sz="2000" b="1" dirty="0"/>
              <a:t>Detection and attribution of Monsoon variation?</a:t>
            </a:r>
          </a:p>
          <a:p>
            <a:r>
              <a:rPr lang="en-GB" sz="2000" b="1" dirty="0"/>
              <a:t>An uncertain issue !</a:t>
            </a:r>
          </a:p>
        </p:txBody>
      </p:sp>
    </p:spTree>
    <p:extLst>
      <p:ext uri="{BB962C8B-B14F-4D97-AF65-F5344CB8AC3E}">
        <p14:creationId xmlns:p14="http://schemas.microsoft.com/office/powerpoint/2010/main" val="343518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044" y="476671"/>
            <a:ext cx="3992880" cy="5681251"/>
          </a:xfrm>
          <a:prstGeom prst="rect">
            <a:avLst/>
          </a:prstGeom>
        </p:spPr>
      </p:pic>
      <p:sp>
        <p:nvSpPr>
          <p:cNvPr id="3" name="ZoneTexte 2"/>
          <p:cNvSpPr txBox="1"/>
          <p:nvPr/>
        </p:nvSpPr>
        <p:spPr>
          <a:xfrm>
            <a:off x="467544" y="525612"/>
            <a:ext cx="4104456" cy="5632311"/>
          </a:xfrm>
          <a:prstGeom prst="rect">
            <a:avLst/>
          </a:prstGeom>
          <a:noFill/>
        </p:spPr>
        <p:txBody>
          <a:bodyPr wrap="square" rtlCol="0">
            <a:spAutoFit/>
          </a:bodyPr>
          <a:lstStyle/>
          <a:p>
            <a:r>
              <a:rPr lang="en-US" b="1" dirty="0"/>
              <a:t>Variability and trends of the NHSM system, and the Hadley and Walker circulation</a:t>
            </a:r>
            <a:r>
              <a:rPr lang="en-US" dirty="0"/>
              <a:t>. Time series of boreal summer (MJJAS) mean indices representing (A) NHSM precipitation intensity (mm/d) averaged over the entire NH monsoon rainfall domain; (B) NHSM circulation intensity measured by the vertical shear of zonal wind (850 </a:t>
            </a:r>
            <a:r>
              <a:rPr lang="en-US" dirty="0" err="1"/>
              <a:t>hPa</a:t>
            </a:r>
            <a:r>
              <a:rPr lang="en-US" dirty="0"/>
              <a:t> minus 200 </a:t>
            </a:r>
            <a:r>
              <a:rPr lang="en-US" dirty="0" err="1"/>
              <a:t>hPa</a:t>
            </a:r>
            <a:r>
              <a:rPr lang="en-US" dirty="0"/>
              <a:t>) averaged over 0°–20°N, 120°W–120°E, (r=0.85); (C) Hadley circulation intensity measured by the maximum absolute value of the cross-equatorial, zonal mean meridional mass stream function</a:t>
            </a:r>
          </a:p>
          <a:p>
            <a:r>
              <a:rPr lang="en-US" dirty="0"/>
              <a:t>(10</a:t>
            </a:r>
            <a:r>
              <a:rPr lang="en-US" baseline="30000" dirty="0"/>
              <a:t>10</a:t>
            </a:r>
            <a:r>
              <a:rPr lang="en-US" dirty="0"/>
              <a:t> kg·s−1); and (D) Walker circulation intensity measured by the low-level zonal winds at 850 </a:t>
            </a:r>
            <a:r>
              <a:rPr lang="en-US" dirty="0" err="1"/>
              <a:t>hPa</a:t>
            </a:r>
            <a:r>
              <a:rPr lang="en-US" dirty="0"/>
              <a:t> averaged over the equatorial Pacific (10°S–10°N,</a:t>
            </a:r>
          </a:p>
          <a:p>
            <a:r>
              <a:rPr lang="en-US" dirty="0"/>
              <a:t>140°E–120°W). The red dashed lines in each panel denote the linear trends.</a:t>
            </a:r>
            <a:endParaRPr lang="fr-FR" dirty="0"/>
          </a:p>
        </p:txBody>
      </p:sp>
      <p:sp>
        <p:nvSpPr>
          <p:cNvPr id="4" name="ZoneTexte 3"/>
          <p:cNvSpPr txBox="1"/>
          <p:nvPr/>
        </p:nvSpPr>
        <p:spPr>
          <a:xfrm>
            <a:off x="5957367" y="6214768"/>
            <a:ext cx="2664296" cy="369332"/>
          </a:xfrm>
          <a:prstGeom prst="rect">
            <a:avLst/>
          </a:prstGeom>
          <a:noFill/>
        </p:spPr>
        <p:txBody>
          <a:bodyPr wrap="square" rtlCol="0">
            <a:spAutoFit/>
          </a:bodyPr>
          <a:lstStyle/>
          <a:p>
            <a:r>
              <a:rPr lang="fr-FR" dirty="0"/>
              <a:t>Wang et al. 2012 PNAS</a:t>
            </a:r>
          </a:p>
        </p:txBody>
      </p:sp>
    </p:spTree>
    <p:extLst>
      <p:ext uri="{BB962C8B-B14F-4D97-AF65-F5344CB8AC3E}">
        <p14:creationId xmlns:p14="http://schemas.microsoft.com/office/powerpoint/2010/main" val="373366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04664"/>
            <a:ext cx="7068312" cy="3520440"/>
          </a:xfrm>
          <a:prstGeom prst="rect">
            <a:avLst/>
          </a:prstGeom>
        </p:spPr>
      </p:pic>
      <p:sp>
        <p:nvSpPr>
          <p:cNvPr id="3" name="ZoneTexte 2"/>
          <p:cNvSpPr txBox="1"/>
          <p:nvPr/>
        </p:nvSpPr>
        <p:spPr>
          <a:xfrm>
            <a:off x="683568" y="4149080"/>
            <a:ext cx="8136904" cy="2031325"/>
          </a:xfrm>
          <a:prstGeom prst="rect">
            <a:avLst/>
          </a:prstGeom>
          <a:noFill/>
        </p:spPr>
        <p:txBody>
          <a:bodyPr wrap="square" rtlCol="0">
            <a:spAutoFit/>
          </a:bodyPr>
          <a:lstStyle/>
          <a:p>
            <a:r>
              <a:rPr lang="en-US" dirty="0"/>
              <a:t>Climate anomalies associated with the NHSM circulation index. Regressed 2-m air temperature anomalies over land and SST anomalies over ocean (shading: °C), sea-level pressure anomalies (contours: Pa) and 850-hPa wind anomalies (vector) with respect to the NHSM circulation (VWS) index for the </a:t>
            </a:r>
            <a:r>
              <a:rPr lang="en-US" b="1" dirty="0"/>
              <a:t>period of 1979–2010</a:t>
            </a:r>
            <a:r>
              <a:rPr lang="en-US" dirty="0"/>
              <a:t>. Wind vectors are significant at 95% confidence level by the Student t test. The blue lines outline the eastern Pacific triangle and western Pacific K-shape regions where the </a:t>
            </a:r>
            <a:r>
              <a:rPr lang="en-US" b="1" dirty="0"/>
              <a:t>mega-ENSO index </a:t>
            </a:r>
            <a:r>
              <a:rPr lang="en-US" dirty="0"/>
              <a:t>is defined. The </a:t>
            </a:r>
            <a:r>
              <a:rPr lang="en-US" dirty="0" err="1"/>
              <a:t>HadISST</a:t>
            </a:r>
            <a:r>
              <a:rPr lang="en-US" dirty="0"/>
              <a:t> and ERAI reanalysis data were used</a:t>
            </a:r>
            <a:endParaRPr lang="fr-FR" dirty="0"/>
          </a:p>
        </p:txBody>
      </p:sp>
      <p:sp>
        <p:nvSpPr>
          <p:cNvPr id="4" name="ZoneTexte 3"/>
          <p:cNvSpPr txBox="1"/>
          <p:nvPr/>
        </p:nvSpPr>
        <p:spPr>
          <a:xfrm>
            <a:off x="5957367" y="6214768"/>
            <a:ext cx="2664296" cy="369332"/>
          </a:xfrm>
          <a:prstGeom prst="rect">
            <a:avLst/>
          </a:prstGeom>
          <a:noFill/>
        </p:spPr>
        <p:txBody>
          <a:bodyPr wrap="square" rtlCol="0">
            <a:spAutoFit/>
          </a:bodyPr>
          <a:lstStyle/>
          <a:p>
            <a:r>
              <a:rPr lang="fr-FR" dirty="0"/>
              <a:t>Wang et al. 2012 PNAS</a:t>
            </a:r>
          </a:p>
        </p:txBody>
      </p:sp>
    </p:spTree>
    <p:extLst>
      <p:ext uri="{BB962C8B-B14F-4D97-AF65-F5344CB8AC3E}">
        <p14:creationId xmlns:p14="http://schemas.microsoft.com/office/powerpoint/2010/main" val="370257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404664"/>
            <a:ext cx="4892040" cy="5976664"/>
          </a:xfrm>
          <a:prstGeom prst="rect">
            <a:avLst/>
          </a:prstGeom>
        </p:spPr>
      </p:pic>
      <p:sp>
        <p:nvSpPr>
          <p:cNvPr id="3" name="ZoneTexte 2"/>
          <p:cNvSpPr txBox="1"/>
          <p:nvPr/>
        </p:nvSpPr>
        <p:spPr>
          <a:xfrm>
            <a:off x="179512" y="312316"/>
            <a:ext cx="3634184" cy="5078313"/>
          </a:xfrm>
          <a:prstGeom prst="rect">
            <a:avLst/>
          </a:prstGeom>
          <a:noFill/>
        </p:spPr>
        <p:txBody>
          <a:bodyPr wrap="square" rtlCol="0">
            <a:spAutoFit/>
          </a:bodyPr>
          <a:lstStyle/>
          <a:p>
            <a:r>
              <a:rPr lang="en-US" dirty="0"/>
              <a:t>Normalized NHSM circulation index in relation to the mega-ENSO, AMO, and hemispheric thermal contrast (HTC). </a:t>
            </a:r>
          </a:p>
          <a:p>
            <a:pPr marL="342900" indent="-342900">
              <a:buAutoNum type="alphaUcParenBoth"/>
            </a:pPr>
            <a:r>
              <a:rPr lang="en-US" dirty="0"/>
              <a:t>normalized mega-ENSO index (r = 0.77). </a:t>
            </a:r>
          </a:p>
          <a:p>
            <a:pPr marL="342900" indent="-342900">
              <a:buAutoNum type="alphaUcParenBoth"/>
            </a:pPr>
            <a:r>
              <a:rPr lang="en-US" dirty="0"/>
              <a:t>(B) Normalized AMO index, (r = 0.44). </a:t>
            </a:r>
          </a:p>
          <a:p>
            <a:pPr marL="342900" indent="-342900">
              <a:buAutoNum type="alphaUcParenBoth"/>
            </a:pPr>
            <a:r>
              <a:rPr lang="en-US" dirty="0"/>
              <a:t>(C) Normalized HTC index measured by the 2-m air temperature averaged over the NH (0–60°N) minus that over the SH (0–60°S), (r = 0.63). </a:t>
            </a:r>
          </a:p>
          <a:p>
            <a:r>
              <a:rPr lang="en-US" dirty="0"/>
              <a:t>The thick black lines in each panel denote 3-y running means of NHSM circulation index. The merged ERA-40 (1958–1978) and ERAI (1979–2011) reanalysis datasets were used.</a:t>
            </a:r>
            <a:endParaRPr lang="fr-FR" dirty="0"/>
          </a:p>
        </p:txBody>
      </p:sp>
      <p:sp>
        <p:nvSpPr>
          <p:cNvPr id="4" name="ZoneTexte 3"/>
          <p:cNvSpPr txBox="1"/>
          <p:nvPr/>
        </p:nvSpPr>
        <p:spPr>
          <a:xfrm>
            <a:off x="1149400" y="6196662"/>
            <a:ext cx="2664296" cy="369332"/>
          </a:xfrm>
          <a:prstGeom prst="rect">
            <a:avLst/>
          </a:prstGeom>
          <a:noFill/>
        </p:spPr>
        <p:txBody>
          <a:bodyPr wrap="square" rtlCol="0">
            <a:spAutoFit/>
          </a:bodyPr>
          <a:lstStyle/>
          <a:p>
            <a:r>
              <a:rPr lang="fr-FR" dirty="0"/>
              <a:t>Wang et al. 2012 PNAS</a:t>
            </a:r>
          </a:p>
        </p:txBody>
      </p:sp>
    </p:spTree>
    <p:extLst>
      <p:ext uri="{BB962C8B-B14F-4D97-AF65-F5344CB8AC3E}">
        <p14:creationId xmlns:p14="http://schemas.microsoft.com/office/powerpoint/2010/main" val="338515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8" y="260648"/>
            <a:ext cx="9144000" cy="4240564"/>
          </a:xfrm>
          <a:prstGeom prst="rect">
            <a:avLst/>
          </a:prstGeom>
        </p:spPr>
      </p:pic>
    </p:spTree>
    <p:extLst>
      <p:ext uri="{BB962C8B-B14F-4D97-AF65-F5344CB8AC3E}">
        <p14:creationId xmlns:p14="http://schemas.microsoft.com/office/powerpoint/2010/main" val="428403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36912"/>
            <a:ext cx="8566230" cy="4104456"/>
          </a:xfrm>
          <a:prstGeom prst="rect">
            <a:avLst/>
          </a:prstGeom>
        </p:spPr>
      </p:pic>
      <p:sp>
        <p:nvSpPr>
          <p:cNvPr id="3" name="ZoneTexte 2"/>
          <p:cNvSpPr txBox="1"/>
          <p:nvPr/>
        </p:nvSpPr>
        <p:spPr>
          <a:xfrm>
            <a:off x="395536" y="44624"/>
            <a:ext cx="8422214" cy="2554545"/>
          </a:xfrm>
          <a:prstGeom prst="rect">
            <a:avLst/>
          </a:prstGeom>
          <a:noFill/>
        </p:spPr>
        <p:txBody>
          <a:bodyPr wrap="square" rtlCol="0">
            <a:spAutoFit/>
          </a:bodyPr>
          <a:lstStyle/>
          <a:p>
            <a:r>
              <a:rPr lang="en-US" sz="1600" dirty="0"/>
              <a:t>Figure 2 Time series of mean summer (June–September) precipitation averaged over land points within 60–90° E, 7–27° N in the historical (20c3m; 1861–1999) and SRES A1B (2000–2100) future projection CMIP3 experiments. Four models are depicted; the black curve shows their ensemble mean. Observations from the AIR index are also shown for the 1871–2008 period as a proxy for South Asia rainfall. All curves are first normalized by their mean and standard deviation measured over 1961–1999 and are passed through an 11-year moving window. The faint black curve shows the observations without this smoothing. The inset compares the AIR with area-mean averages over the same domain as above from 1951–2004 IMD daily gridded data and 1901–2009 monthly gridded CRU data. The values listed in the legend are for June–September mean rainfall and </a:t>
            </a:r>
            <a:r>
              <a:rPr lang="en-US" sz="1600" dirty="0" err="1"/>
              <a:t>interannual</a:t>
            </a:r>
            <a:r>
              <a:rPr lang="en-US" sz="1600" dirty="0"/>
              <a:t> standard deviation, in mm. </a:t>
            </a:r>
            <a:r>
              <a:rPr lang="en-US" sz="1600" dirty="0" err="1"/>
              <a:t>Obs</a:t>
            </a:r>
            <a:r>
              <a:rPr lang="en-US" sz="1600" dirty="0"/>
              <a:t>, observations.</a:t>
            </a:r>
            <a:endParaRPr lang="en-GB" sz="1600" dirty="0"/>
          </a:p>
        </p:txBody>
      </p:sp>
      <p:sp>
        <p:nvSpPr>
          <p:cNvPr id="4" name="ZoneTexte 3"/>
          <p:cNvSpPr txBox="1"/>
          <p:nvPr/>
        </p:nvSpPr>
        <p:spPr>
          <a:xfrm>
            <a:off x="395536" y="6453336"/>
            <a:ext cx="3977948" cy="307777"/>
          </a:xfrm>
          <a:prstGeom prst="rect">
            <a:avLst/>
          </a:prstGeom>
          <a:noFill/>
        </p:spPr>
        <p:txBody>
          <a:bodyPr wrap="none" rtlCol="0">
            <a:spAutoFit/>
          </a:bodyPr>
          <a:lstStyle/>
          <a:p>
            <a:r>
              <a:rPr lang="en-GB" sz="1400" dirty="0"/>
              <a:t>Turner and </a:t>
            </a:r>
            <a:r>
              <a:rPr lang="en-GB" sz="1400" dirty="0" err="1"/>
              <a:t>Annamalai</a:t>
            </a:r>
            <a:r>
              <a:rPr lang="en-GB" sz="1400" dirty="0"/>
              <a:t> 2012, Nature Climate Change</a:t>
            </a:r>
          </a:p>
        </p:txBody>
      </p:sp>
    </p:spTree>
    <p:extLst>
      <p:ext uri="{BB962C8B-B14F-4D97-AF65-F5344CB8AC3E}">
        <p14:creationId xmlns:p14="http://schemas.microsoft.com/office/powerpoint/2010/main" val="184602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530181"/>
            <a:ext cx="9144000" cy="4283195"/>
          </a:xfrm>
          <a:prstGeom prst="rect">
            <a:avLst/>
          </a:prstGeom>
        </p:spPr>
      </p:pic>
      <p:sp>
        <p:nvSpPr>
          <p:cNvPr id="3" name="ZoneTexte 2"/>
          <p:cNvSpPr txBox="1"/>
          <p:nvPr/>
        </p:nvSpPr>
        <p:spPr>
          <a:xfrm>
            <a:off x="72008" y="188640"/>
            <a:ext cx="9036496" cy="2308324"/>
          </a:xfrm>
          <a:prstGeom prst="rect">
            <a:avLst/>
          </a:prstGeom>
          <a:noFill/>
        </p:spPr>
        <p:txBody>
          <a:bodyPr wrap="square" rtlCol="0">
            <a:spAutoFit/>
          </a:bodyPr>
          <a:lstStyle/>
          <a:p>
            <a:r>
              <a:rPr lang="en-US" dirty="0"/>
              <a:t>Figure 3 </a:t>
            </a:r>
            <a:r>
              <a:rPr lang="en-US" b="1" dirty="0">
                <a:solidFill>
                  <a:srgbClr val="FF0000"/>
                </a:solidFill>
              </a:rPr>
              <a:t>Precipitation response to doubling of carbon dioxide concentrations</a:t>
            </a:r>
            <a:r>
              <a:rPr lang="en-US" dirty="0"/>
              <a:t>. Mean summer (June–September) precipitation projections in the 1% per year increasing carbon dioxide experiment (1pctto2x) of the CMIP3 </a:t>
            </a:r>
            <a:r>
              <a:rPr lang="en-US" dirty="0" err="1"/>
              <a:t>multimodel</a:t>
            </a:r>
            <a:r>
              <a:rPr lang="en-US" dirty="0"/>
              <a:t> database after doubling of carbon dioxide concentrations relative to control conditions. </a:t>
            </a:r>
            <a:r>
              <a:rPr lang="en-US" b="1" dirty="0"/>
              <a:t>a</a:t>
            </a:r>
            <a:r>
              <a:rPr lang="en-US" dirty="0"/>
              <a:t>, </a:t>
            </a:r>
            <a:r>
              <a:rPr lang="en-US" b="1" dirty="0">
                <a:solidFill>
                  <a:srgbClr val="0070C0"/>
                </a:solidFill>
              </a:rPr>
              <a:t>Mean across 20 models</a:t>
            </a:r>
            <a:r>
              <a:rPr lang="en-US" dirty="0"/>
              <a:t>. </a:t>
            </a:r>
            <a:r>
              <a:rPr lang="en-US" b="1" dirty="0"/>
              <a:t>b</a:t>
            </a:r>
            <a:r>
              <a:rPr lang="en-US" dirty="0"/>
              <a:t>, A subset of </a:t>
            </a:r>
            <a:r>
              <a:rPr lang="en-US" b="1" dirty="0">
                <a:solidFill>
                  <a:srgbClr val="0070C0"/>
                </a:solidFill>
              </a:rPr>
              <a:t>four of these models</a:t>
            </a:r>
            <a:r>
              <a:rPr lang="en-US" dirty="0"/>
              <a:t> judged to reasonably simulate the monsoon seasonal cycle, </a:t>
            </a:r>
            <a:r>
              <a:rPr lang="en-US" dirty="0" err="1"/>
              <a:t>interannual</a:t>
            </a:r>
            <a:r>
              <a:rPr lang="en-US" dirty="0"/>
              <a:t> variability and the </a:t>
            </a:r>
            <a:r>
              <a:rPr lang="en-US" dirty="0" err="1"/>
              <a:t>teleconnection</a:t>
            </a:r>
            <a:r>
              <a:rPr lang="en-US" dirty="0"/>
              <a:t> between monsoon rainfall and ENSO. Models were first </a:t>
            </a:r>
            <a:r>
              <a:rPr lang="en-US" dirty="0" err="1"/>
              <a:t>bilinearly</a:t>
            </a:r>
            <a:r>
              <a:rPr lang="en-US" dirty="0"/>
              <a:t> interpolated onto a common 5° grid to compute ensemble means. Stippling in a indicates where more than </a:t>
            </a:r>
            <a:r>
              <a:rPr lang="en-US" b="1" dirty="0">
                <a:solidFill>
                  <a:srgbClr val="0070C0"/>
                </a:solidFill>
              </a:rPr>
              <a:t>two-thirds of the models agree </a:t>
            </a:r>
            <a:r>
              <a:rPr lang="en-US" dirty="0"/>
              <a:t>on the sign of change.</a:t>
            </a:r>
            <a:endParaRPr lang="en-GB" dirty="0"/>
          </a:p>
        </p:txBody>
      </p:sp>
      <p:sp>
        <p:nvSpPr>
          <p:cNvPr id="4" name="ZoneTexte 3"/>
          <p:cNvSpPr txBox="1"/>
          <p:nvPr/>
        </p:nvSpPr>
        <p:spPr>
          <a:xfrm>
            <a:off x="17988" y="6415720"/>
            <a:ext cx="3977948" cy="307777"/>
          </a:xfrm>
          <a:prstGeom prst="rect">
            <a:avLst/>
          </a:prstGeom>
          <a:noFill/>
        </p:spPr>
        <p:txBody>
          <a:bodyPr wrap="none" rtlCol="0">
            <a:spAutoFit/>
          </a:bodyPr>
          <a:lstStyle/>
          <a:p>
            <a:r>
              <a:rPr lang="en-GB" sz="1400" dirty="0"/>
              <a:t>Turner and </a:t>
            </a:r>
            <a:r>
              <a:rPr lang="en-GB" sz="1400" dirty="0" err="1"/>
              <a:t>Annamalai</a:t>
            </a:r>
            <a:r>
              <a:rPr lang="en-GB" sz="1400" dirty="0"/>
              <a:t> 2012, Nature Climate Change</a:t>
            </a:r>
          </a:p>
        </p:txBody>
      </p:sp>
    </p:spTree>
    <p:extLst>
      <p:ext uri="{BB962C8B-B14F-4D97-AF65-F5344CB8AC3E}">
        <p14:creationId xmlns:p14="http://schemas.microsoft.com/office/powerpoint/2010/main" val="225118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2" name="Picture 4" descr="Figure_15"/>
          <p:cNvPicPr>
            <a:picLocks noChangeAspect="1" noChangeArrowheads="1"/>
          </p:cNvPicPr>
          <p:nvPr/>
        </p:nvPicPr>
        <p:blipFill>
          <a:blip r:embed="rId2">
            <a:extLst>
              <a:ext uri="{28A0092B-C50C-407E-A947-70E740481C1C}">
                <a14:useLocalDpi xmlns:a14="http://schemas.microsoft.com/office/drawing/2010/main" val="0"/>
              </a:ext>
            </a:extLst>
          </a:blip>
          <a:srcRect t="66656" b="-5542"/>
          <a:stretch>
            <a:fillRect/>
          </a:stretch>
        </p:blipFill>
        <p:spPr bwMode="auto">
          <a:xfrm>
            <a:off x="1524499" y="1696595"/>
            <a:ext cx="5621678" cy="4037769"/>
          </a:xfrm>
          <a:prstGeom prst="rect">
            <a:avLst/>
          </a:prstGeom>
          <a:noFill/>
          <a:extLst>
            <a:ext uri="{909E8E84-426E-40DD-AFC4-6F175D3DCCD1}">
              <a14:hiddenFill xmlns:a14="http://schemas.microsoft.com/office/drawing/2010/main">
                <a:solidFill>
                  <a:srgbClr val="FFFFFF"/>
                </a:solidFill>
              </a14:hiddenFill>
            </a:ext>
          </a:extLst>
        </p:spPr>
      </p:pic>
      <p:sp>
        <p:nvSpPr>
          <p:cNvPr id="365573" name="Text Box 5"/>
          <p:cNvSpPr txBox="1">
            <a:spLocks noChangeArrowheads="1"/>
          </p:cNvSpPr>
          <p:nvPr/>
        </p:nvSpPr>
        <p:spPr bwMode="auto">
          <a:xfrm>
            <a:off x="3826924" y="5301208"/>
            <a:ext cx="33192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400" dirty="0">
                <a:solidFill>
                  <a:srgbClr val="009900"/>
                </a:solidFill>
                <a:latin typeface="Times New Roman" pitchFamily="18" charset="0"/>
                <a:cs typeface="Times New Roman" pitchFamily="18" charset="0"/>
              </a:rPr>
              <a:t>Courtesy </a:t>
            </a:r>
            <a:r>
              <a:rPr lang="en-US" altLang="zh-CN" sz="1400" dirty="0" err="1">
                <a:solidFill>
                  <a:schemeClr val="accent2"/>
                </a:solidFill>
                <a:latin typeface="Times New Roman" pitchFamily="18" charset="0"/>
                <a:cs typeface="Times New Roman" pitchFamily="18" charset="0"/>
              </a:rPr>
              <a:t>Trenberth</a:t>
            </a:r>
            <a:r>
              <a:rPr lang="en-US" altLang="zh-CN" sz="1400" dirty="0">
                <a:solidFill>
                  <a:schemeClr val="accent2"/>
                </a:solidFill>
                <a:latin typeface="Times New Roman" pitchFamily="18" charset="0"/>
                <a:cs typeface="Times New Roman" pitchFamily="18" charset="0"/>
              </a:rPr>
              <a:t> and </a:t>
            </a:r>
            <a:r>
              <a:rPr lang="en-US" altLang="zh-CN" sz="1400" dirty="0" err="1">
                <a:solidFill>
                  <a:schemeClr val="accent2"/>
                </a:solidFill>
                <a:latin typeface="Times New Roman" pitchFamily="18" charset="0"/>
                <a:cs typeface="Times New Roman" pitchFamily="18" charset="0"/>
              </a:rPr>
              <a:t>Stepaniak</a:t>
            </a:r>
            <a:r>
              <a:rPr lang="en-US" altLang="zh-CN" sz="1400" dirty="0">
                <a:solidFill>
                  <a:schemeClr val="accent2"/>
                </a:solidFill>
                <a:latin typeface="Times New Roman" pitchFamily="18" charset="0"/>
                <a:cs typeface="Times New Roman" pitchFamily="18" charset="0"/>
              </a:rPr>
              <a:t> (2004)</a:t>
            </a:r>
          </a:p>
        </p:txBody>
      </p:sp>
      <p:sp>
        <p:nvSpPr>
          <p:cNvPr id="365574" name="Text Box 6"/>
          <p:cNvSpPr txBox="1">
            <a:spLocks noChangeArrowheads="1"/>
          </p:cNvSpPr>
          <p:nvPr/>
        </p:nvSpPr>
        <p:spPr bwMode="auto">
          <a:xfrm>
            <a:off x="507668" y="0"/>
            <a:ext cx="7992788" cy="60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4400" eaLnBrk="1" hangingPunct="1">
              <a:lnSpc>
                <a:spcPct val="120000"/>
              </a:lnSpc>
            </a:pPr>
            <a:r>
              <a:rPr lang="zh-CN" altLang="en-US" sz="2800" b="1">
                <a:solidFill>
                  <a:schemeClr val="bg1"/>
                </a:solidFill>
                <a:latin typeface="黑体" pitchFamily="49" charset="-122"/>
                <a:ea typeface="黑体" pitchFamily="49" charset="-122"/>
              </a:rPr>
              <a:t>质量守恒令全球季风不同子系统的变化存在关联</a:t>
            </a:r>
            <a:endParaRPr lang="en-US" altLang="zh-CN" sz="2800" b="1">
              <a:solidFill>
                <a:schemeClr val="bg1"/>
              </a:solidFill>
              <a:latin typeface="黑体" pitchFamily="49" charset="-122"/>
              <a:ea typeface="黑体" pitchFamily="49" charset="-122"/>
            </a:endParaRPr>
          </a:p>
        </p:txBody>
      </p:sp>
      <p:sp>
        <p:nvSpPr>
          <p:cNvPr id="2" name="Rectangle 1"/>
          <p:cNvSpPr/>
          <p:nvPr/>
        </p:nvSpPr>
        <p:spPr>
          <a:xfrm>
            <a:off x="635692" y="303191"/>
            <a:ext cx="7680724" cy="1323439"/>
          </a:xfrm>
          <a:prstGeom prst="rect">
            <a:avLst/>
          </a:prstGeom>
        </p:spPr>
        <p:txBody>
          <a:bodyPr wrap="square">
            <a:spAutoFit/>
          </a:bodyPr>
          <a:lstStyle/>
          <a:p>
            <a:pPr algn="ctr"/>
            <a:r>
              <a:rPr lang="en-US" altLang="zh-CN" sz="2000" dirty="0"/>
              <a:t>Mass conservation is a strong constraint in relating different components of the global monsoon system</a:t>
            </a:r>
          </a:p>
          <a:p>
            <a:pPr algn="ctr"/>
            <a:endParaRPr lang="en-US" altLang="zh-CN" sz="2000" dirty="0"/>
          </a:p>
          <a:p>
            <a:pPr algn="ctr"/>
            <a:r>
              <a:rPr lang="en-US" altLang="zh-CN" sz="2000" b="1" dirty="0">
                <a:solidFill>
                  <a:srgbClr val="0070C0"/>
                </a:solidFill>
              </a:rPr>
              <a:t>(JJA – DJF) Latent heat release (P-E) and water-vapor transport</a:t>
            </a:r>
          </a:p>
        </p:txBody>
      </p:sp>
    </p:spTree>
    <p:extLst>
      <p:ext uri="{BB962C8B-B14F-4D97-AF65-F5344CB8AC3E}">
        <p14:creationId xmlns:p14="http://schemas.microsoft.com/office/powerpoint/2010/main" val="151990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717032"/>
            <a:ext cx="3394710" cy="2768918"/>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181283"/>
            <a:ext cx="3394710" cy="275177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3717032"/>
            <a:ext cx="3394710" cy="276891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127116"/>
            <a:ext cx="3394710" cy="2751773"/>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8" y="3717032"/>
            <a:ext cx="3394710" cy="2768918"/>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1154328"/>
            <a:ext cx="3394710" cy="2751773"/>
          </a:xfrm>
          <a:prstGeom prst="rect">
            <a:avLst/>
          </a:prstGeom>
        </p:spPr>
      </p:pic>
      <p:sp>
        <p:nvSpPr>
          <p:cNvPr id="8" name="ZoneTexte 7"/>
          <p:cNvSpPr txBox="1"/>
          <p:nvPr/>
        </p:nvSpPr>
        <p:spPr>
          <a:xfrm>
            <a:off x="1043608" y="548680"/>
            <a:ext cx="70455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Changes (2071/2100 – 1971/2000, RCP8.5) in surface air temperature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 global models (upper panels) and regional models (lower panels)</a:t>
            </a:r>
          </a:p>
        </p:txBody>
      </p:sp>
    </p:spTree>
    <p:extLst>
      <p:ext uri="{BB962C8B-B14F-4D97-AF65-F5344CB8AC3E}">
        <p14:creationId xmlns:p14="http://schemas.microsoft.com/office/powerpoint/2010/main" val="356992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718378"/>
            <a:ext cx="3394710" cy="2768918"/>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124744"/>
            <a:ext cx="3394710" cy="275177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3717032"/>
            <a:ext cx="3394710" cy="276891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123398"/>
            <a:ext cx="3394710" cy="2751773"/>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8" y="3717032"/>
            <a:ext cx="3394710" cy="2768918"/>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1123398"/>
            <a:ext cx="3394710" cy="2751773"/>
          </a:xfrm>
          <a:prstGeom prst="rect">
            <a:avLst/>
          </a:prstGeom>
        </p:spPr>
      </p:pic>
      <p:sp>
        <p:nvSpPr>
          <p:cNvPr id="8" name="ZoneTexte 7"/>
          <p:cNvSpPr txBox="1"/>
          <p:nvPr/>
        </p:nvSpPr>
        <p:spPr>
          <a:xfrm>
            <a:off x="1319901" y="548680"/>
            <a:ext cx="64929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Changes (2071/2100 – 1971/2000, RCP8.5) in rainfall rate(mm/day)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 global models (upper panels) and regional models (lower panels)</a:t>
            </a:r>
          </a:p>
        </p:txBody>
      </p:sp>
    </p:spTree>
    <p:extLst>
      <p:ext uri="{BB962C8B-B14F-4D97-AF65-F5344CB8AC3E}">
        <p14:creationId xmlns:p14="http://schemas.microsoft.com/office/powerpoint/2010/main" val="35601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751" y="332656"/>
            <a:ext cx="4332117" cy="2952328"/>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60" y="3284984"/>
            <a:ext cx="4121240" cy="2575775"/>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548680"/>
            <a:ext cx="4121240" cy="2575775"/>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284984"/>
            <a:ext cx="4121240" cy="2575775"/>
          </a:xfrm>
          <a:prstGeom prst="rect">
            <a:avLst/>
          </a:prstGeom>
        </p:spPr>
      </p:pic>
      <p:sp>
        <p:nvSpPr>
          <p:cNvPr id="3" name="ZoneTexte 2"/>
          <p:cNvSpPr txBox="1"/>
          <p:nvPr/>
        </p:nvSpPr>
        <p:spPr>
          <a:xfrm>
            <a:off x="756854" y="476672"/>
            <a:ext cx="37444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Catchment basins of main Asian rivers</a:t>
            </a:r>
          </a:p>
        </p:txBody>
      </p:sp>
      <p:sp>
        <p:nvSpPr>
          <p:cNvPr id="4" name="ZoneTexte 3"/>
          <p:cNvSpPr txBox="1"/>
          <p:nvPr/>
        </p:nvSpPr>
        <p:spPr>
          <a:xfrm>
            <a:off x="3059832" y="3140968"/>
            <a:ext cx="5180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r>
              <a:rPr kumimoji="0" lang="fr-FR" sz="1200" b="0" i="0" u="none" strike="noStrike" kern="1200" cap="none" spc="0" normalizeH="0" baseline="30000" noProof="0" dirty="0">
                <a:ln>
                  <a:noFill/>
                </a:ln>
                <a:solidFill>
                  <a:prstClr val="black"/>
                </a:solidFill>
                <a:effectLst/>
                <a:uLnTx/>
                <a:uFillTx/>
                <a:latin typeface="Calibri"/>
                <a:ea typeface="+mn-ea"/>
                <a:cs typeface="+mn-cs"/>
              </a:rPr>
              <a:t>-3</a:t>
            </a:r>
            <a:r>
              <a:rPr kumimoji="0" lang="fr-FR"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ZoneTexte 7"/>
          <p:cNvSpPr txBox="1"/>
          <p:nvPr/>
        </p:nvSpPr>
        <p:spPr>
          <a:xfrm>
            <a:off x="7308304" y="3140968"/>
            <a:ext cx="5180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r>
              <a:rPr kumimoji="0" lang="fr-FR" sz="1200" b="0" i="0" u="none" strike="noStrike" kern="1200" cap="none" spc="0" normalizeH="0" baseline="30000" noProof="0" dirty="0">
                <a:ln>
                  <a:noFill/>
                </a:ln>
                <a:solidFill>
                  <a:prstClr val="black"/>
                </a:solidFill>
                <a:effectLst/>
                <a:uLnTx/>
                <a:uFillTx/>
                <a:latin typeface="Calibri"/>
                <a:ea typeface="+mn-ea"/>
                <a:cs typeface="+mn-cs"/>
              </a:rPr>
              <a:t>-3</a:t>
            </a:r>
            <a:r>
              <a:rPr kumimoji="0" lang="fr-FR"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ZoneTexte 8"/>
          <p:cNvSpPr txBox="1"/>
          <p:nvPr/>
        </p:nvSpPr>
        <p:spPr>
          <a:xfrm>
            <a:off x="7438285" y="476672"/>
            <a:ext cx="5180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r>
              <a:rPr kumimoji="0" lang="fr-FR" sz="1200" b="0" i="0" u="none" strike="noStrike" kern="1200" cap="none" spc="0" normalizeH="0" baseline="30000" noProof="0" dirty="0">
                <a:ln>
                  <a:noFill/>
                </a:ln>
                <a:solidFill>
                  <a:prstClr val="black"/>
                </a:solidFill>
                <a:effectLst/>
                <a:uLnTx/>
                <a:uFillTx/>
                <a:latin typeface="Calibri"/>
                <a:ea typeface="+mn-ea"/>
                <a:cs typeface="+mn-cs"/>
              </a:rPr>
              <a:t>-3</a:t>
            </a:r>
            <a:r>
              <a:rPr kumimoji="0" lang="fr-FR"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ZoneTexte 9"/>
          <p:cNvSpPr txBox="1"/>
          <p:nvPr/>
        </p:nvSpPr>
        <p:spPr>
          <a:xfrm>
            <a:off x="3104981" y="1063769"/>
            <a:ext cx="5309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Amur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p:cNvSpPr txBox="1"/>
          <p:nvPr/>
        </p:nvSpPr>
        <p:spPr>
          <a:xfrm>
            <a:off x="1763688" y="1628800"/>
            <a:ext cx="5882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Yellow</a:t>
            </a:r>
          </a:p>
        </p:txBody>
      </p:sp>
      <p:sp>
        <p:nvSpPr>
          <p:cNvPr id="12" name="ZoneTexte 11"/>
          <p:cNvSpPr txBox="1"/>
          <p:nvPr/>
        </p:nvSpPr>
        <p:spPr>
          <a:xfrm>
            <a:off x="2339752" y="1783849"/>
            <a:ext cx="4700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Huai</a:t>
            </a:r>
          </a:p>
        </p:txBody>
      </p:sp>
      <p:sp>
        <p:nvSpPr>
          <p:cNvPr id="13" name="ZoneTexte 12"/>
          <p:cNvSpPr txBox="1"/>
          <p:nvPr/>
        </p:nvSpPr>
        <p:spPr>
          <a:xfrm>
            <a:off x="1676942" y="1844824"/>
            <a:ext cx="662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Yangtse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ZoneTexte 13"/>
          <p:cNvSpPr txBox="1"/>
          <p:nvPr/>
        </p:nvSpPr>
        <p:spPr>
          <a:xfrm>
            <a:off x="1911174" y="2132856"/>
            <a:ext cx="5005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Pearl</a:t>
            </a:r>
          </a:p>
        </p:txBody>
      </p:sp>
      <p:sp>
        <p:nvSpPr>
          <p:cNvPr id="5" name="ZoneTexte 4"/>
          <p:cNvSpPr txBox="1"/>
          <p:nvPr/>
        </p:nvSpPr>
        <p:spPr>
          <a:xfrm>
            <a:off x="1691680" y="2287905"/>
            <a:ext cx="4224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Red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p:cNvSpPr txBox="1"/>
          <p:nvPr/>
        </p:nvSpPr>
        <p:spPr>
          <a:xfrm>
            <a:off x="1979712" y="2492896"/>
            <a:ext cx="6202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Mekon</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p:cNvSpPr txBox="1"/>
          <p:nvPr/>
        </p:nvSpPr>
        <p:spPr>
          <a:xfrm>
            <a:off x="378751" y="5915766"/>
            <a:ext cx="85305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Water flow discharges for main Asian rivers, simulated for the present-day climate (solid curves) and end of 21st century (dashed lines): a general increase in the North, but stable in the South.</a:t>
            </a:r>
          </a:p>
        </p:txBody>
      </p:sp>
    </p:spTree>
    <p:extLst>
      <p:ext uri="{BB962C8B-B14F-4D97-AF65-F5344CB8AC3E}">
        <p14:creationId xmlns:p14="http://schemas.microsoft.com/office/powerpoint/2010/main" val="313459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620688"/>
            <a:ext cx="7776864" cy="5355312"/>
          </a:xfrm>
          <a:prstGeom prst="rect">
            <a:avLst/>
          </a:prstGeom>
          <a:noFill/>
        </p:spPr>
        <p:txBody>
          <a:bodyPr wrap="square" rtlCol="0">
            <a:spAutoFit/>
          </a:bodyPr>
          <a:lstStyle/>
          <a:p>
            <a:r>
              <a:rPr lang="en-US" dirty="0"/>
              <a:t>From “</a:t>
            </a:r>
            <a:r>
              <a:rPr lang="en-US" b="1" dirty="0"/>
              <a:t>An Analysis of China’s INDC</a:t>
            </a:r>
            <a:r>
              <a:rPr lang="en-US" dirty="0"/>
              <a:t>” authored by </a:t>
            </a:r>
            <a:r>
              <a:rPr lang="fr-FR" dirty="0"/>
              <a:t>Fu </a:t>
            </a:r>
            <a:r>
              <a:rPr lang="fr-FR" dirty="0" err="1"/>
              <a:t>Sha</a:t>
            </a:r>
            <a:r>
              <a:rPr lang="fr-FR" dirty="0"/>
              <a:t>, Zou Ji, Liu </a:t>
            </a:r>
            <a:r>
              <a:rPr lang="fr-FR" dirty="0" err="1"/>
              <a:t>Linwei</a:t>
            </a:r>
            <a:endParaRPr lang="fr-FR" dirty="0"/>
          </a:p>
          <a:p>
            <a:r>
              <a:rPr lang="en-US" dirty="0"/>
              <a:t>(China National Center for Climate Change Strategy)</a:t>
            </a:r>
          </a:p>
          <a:p>
            <a:endParaRPr lang="en-US" dirty="0"/>
          </a:p>
          <a:p>
            <a:r>
              <a:rPr lang="en-US" dirty="0"/>
              <a:t>Highlights of the INDC include specific goals such as:</a:t>
            </a:r>
          </a:p>
          <a:p>
            <a:endParaRPr lang="en-US" dirty="0"/>
          </a:p>
          <a:p>
            <a:pPr marL="285750" indent="-285750">
              <a:buFont typeface="Arial" panose="020B0604020202020204" pitchFamily="34" charset="0"/>
              <a:buChar char="•"/>
            </a:pPr>
            <a:r>
              <a:rPr lang="en-US" dirty="0"/>
              <a:t>To achieve </a:t>
            </a:r>
            <a:r>
              <a:rPr lang="en-US" b="1" dirty="0"/>
              <a:t>peak carbon dioxide emissions </a:t>
            </a:r>
            <a:r>
              <a:rPr lang="en-US" dirty="0"/>
              <a:t>by approximately </a:t>
            </a:r>
            <a:r>
              <a:rPr lang="en-US" b="1" dirty="0"/>
              <a:t>2030</a:t>
            </a:r>
            <a:r>
              <a:rPr lang="en-US" dirty="0"/>
              <a:t>, or sooner as best efforts allow</a:t>
            </a:r>
          </a:p>
          <a:p>
            <a:pPr marL="285750" indent="-285750">
              <a:buFont typeface="Arial" panose="020B0604020202020204" pitchFamily="34" charset="0"/>
              <a:buChar char="•"/>
            </a:pPr>
            <a:r>
              <a:rPr lang="en-US" dirty="0"/>
              <a:t>To lower carbon dioxide emissions </a:t>
            </a:r>
            <a:r>
              <a:rPr lang="en-US" b="1" dirty="0"/>
              <a:t>per unit of GDP</a:t>
            </a:r>
            <a:r>
              <a:rPr lang="en-US" dirty="0"/>
              <a:t> by 60% to 65% from 2005 levels</a:t>
            </a:r>
          </a:p>
          <a:p>
            <a:pPr marL="285750" indent="-285750">
              <a:buFont typeface="Arial" panose="020B0604020202020204" pitchFamily="34" charset="0"/>
              <a:buChar char="•"/>
            </a:pPr>
            <a:r>
              <a:rPr lang="en-US" dirty="0"/>
              <a:t>To increase the share of </a:t>
            </a:r>
            <a:r>
              <a:rPr lang="en-US" b="1" dirty="0"/>
              <a:t>non-fossil</a:t>
            </a:r>
            <a:r>
              <a:rPr lang="en-US" dirty="0"/>
              <a:t> fuels in the primary energy mix to approximately </a:t>
            </a:r>
            <a:r>
              <a:rPr lang="en-US" b="1" dirty="0"/>
              <a:t>20%</a:t>
            </a:r>
          </a:p>
          <a:p>
            <a:pPr marL="285750" indent="-285750">
              <a:buFont typeface="Arial" panose="020B0604020202020204" pitchFamily="34" charset="0"/>
              <a:buChar char="•"/>
            </a:pPr>
            <a:r>
              <a:rPr lang="en-US" dirty="0"/>
              <a:t>To increase the </a:t>
            </a:r>
            <a:r>
              <a:rPr lang="en-US" b="1" dirty="0"/>
              <a:t>volume of forest stock </a:t>
            </a:r>
            <a:r>
              <a:rPr lang="en-US" dirty="0"/>
              <a:t>by approximately 4.5 billion cubic meters over 2005 levels</a:t>
            </a:r>
          </a:p>
          <a:p>
            <a:pPr marL="285750" indent="-285750">
              <a:buFont typeface="Arial" panose="020B0604020202020204" pitchFamily="34" charset="0"/>
              <a:buChar char="•"/>
            </a:pPr>
            <a:r>
              <a:rPr lang="en-US" dirty="0"/>
              <a:t>Continue to proactively </a:t>
            </a:r>
            <a:r>
              <a:rPr lang="en-US" b="1" dirty="0"/>
              <a:t>adapt to climate</a:t>
            </a:r>
            <a:r>
              <a:rPr lang="en-US" dirty="0"/>
              <a:t> change through: enhanced mechanisms- and capacity-building; the effective management of climate change risks in sector such as agriculture, forestry and water resources and in regions including urban, coastal and ecologically vulnerable areas; improved early warning and emergency response systems and disaster prevention and mitigation mechanisms.</a:t>
            </a:r>
          </a:p>
        </p:txBody>
      </p:sp>
    </p:spTree>
    <p:extLst>
      <p:ext uri="{BB962C8B-B14F-4D97-AF65-F5344CB8AC3E}">
        <p14:creationId xmlns:p14="http://schemas.microsoft.com/office/powerpoint/2010/main" val="2954803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32656"/>
            <a:ext cx="79533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 y="3171106"/>
            <a:ext cx="7953375" cy="342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03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890713"/>
            <a:ext cx="79343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54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238250"/>
            <a:ext cx="76104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11560" y="5877272"/>
            <a:ext cx="7909693" cy="400110"/>
          </a:xfrm>
          <a:prstGeom prst="rect">
            <a:avLst/>
          </a:prstGeom>
          <a:noFill/>
        </p:spPr>
        <p:txBody>
          <a:bodyPr wrap="square" rtlCol="0">
            <a:spAutoFit/>
          </a:bodyPr>
          <a:lstStyle/>
          <a:p>
            <a:r>
              <a:rPr lang="en-US" sz="2000" b="1" dirty="0"/>
              <a:t>Change in non-fossil generation capacity in 2030 compared to 2014 (GW)</a:t>
            </a:r>
          </a:p>
        </p:txBody>
      </p:sp>
      <p:sp>
        <p:nvSpPr>
          <p:cNvPr id="3" name="ZoneTexte 2"/>
          <p:cNvSpPr txBox="1"/>
          <p:nvPr/>
        </p:nvSpPr>
        <p:spPr>
          <a:xfrm>
            <a:off x="7243037" y="2956302"/>
            <a:ext cx="569323" cy="369332"/>
          </a:xfrm>
          <a:prstGeom prst="rect">
            <a:avLst/>
          </a:prstGeom>
          <a:noFill/>
        </p:spPr>
        <p:txBody>
          <a:bodyPr wrap="none" rtlCol="0">
            <a:spAutoFit/>
          </a:bodyPr>
          <a:lstStyle/>
          <a:p>
            <a:r>
              <a:rPr lang="fr-FR" dirty="0"/>
              <a:t>USA</a:t>
            </a:r>
          </a:p>
        </p:txBody>
      </p:sp>
      <p:sp>
        <p:nvSpPr>
          <p:cNvPr id="4" name="ZoneTexte 3"/>
          <p:cNvSpPr txBox="1"/>
          <p:nvPr/>
        </p:nvSpPr>
        <p:spPr>
          <a:xfrm>
            <a:off x="7308304" y="3212976"/>
            <a:ext cx="444352" cy="369332"/>
          </a:xfrm>
          <a:prstGeom prst="rect">
            <a:avLst/>
          </a:prstGeom>
          <a:noFill/>
        </p:spPr>
        <p:txBody>
          <a:bodyPr wrap="none" rtlCol="0">
            <a:spAutoFit/>
          </a:bodyPr>
          <a:lstStyle/>
          <a:p>
            <a:r>
              <a:rPr lang="fr-FR" dirty="0"/>
              <a:t>EU</a:t>
            </a:r>
          </a:p>
        </p:txBody>
      </p:sp>
      <p:sp>
        <p:nvSpPr>
          <p:cNvPr id="5" name="ZoneTexte 4"/>
          <p:cNvSpPr txBox="1"/>
          <p:nvPr/>
        </p:nvSpPr>
        <p:spPr>
          <a:xfrm>
            <a:off x="7169108" y="3501008"/>
            <a:ext cx="715260" cy="369332"/>
          </a:xfrm>
          <a:prstGeom prst="rect">
            <a:avLst/>
          </a:prstGeom>
          <a:noFill/>
        </p:spPr>
        <p:txBody>
          <a:bodyPr wrap="none" rtlCol="0">
            <a:spAutoFit/>
          </a:bodyPr>
          <a:lstStyle/>
          <a:p>
            <a:r>
              <a:rPr lang="fr-FR" dirty="0"/>
              <a:t>China</a:t>
            </a:r>
          </a:p>
        </p:txBody>
      </p:sp>
      <p:sp>
        <p:nvSpPr>
          <p:cNvPr id="6" name="ZoneTexte 5"/>
          <p:cNvSpPr txBox="1"/>
          <p:nvPr/>
        </p:nvSpPr>
        <p:spPr>
          <a:xfrm>
            <a:off x="827584" y="1844824"/>
            <a:ext cx="723788" cy="369332"/>
          </a:xfrm>
          <a:prstGeom prst="rect">
            <a:avLst/>
          </a:prstGeom>
          <a:noFill/>
        </p:spPr>
        <p:txBody>
          <a:bodyPr wrap="none" rtlCol="0">
            <a:spAutoFit/>
          </a:bodyPr>
          <a:lstStyle/>
          <a:p>
            <a:r>
              <a:rPr lang="fr-FR" dirty="0"/>
              <a:t>hydro</a:t>
            </a:r>
          </a:p>
        </p:txBody>
      </p:sp>
      <p:sp>
        <p:nvSpPr>
          <p:cNvPr id="7" name="ZoneTexte 6"/>
          <p:cNvSpPr txBox="1"/>
          <p:nvPr/>
        </p:nvSpPr>
        <p:spPr>
          <a:xfrm>
            <a:off x="827584" y="2708920"/>
            <a:ext cx="885179" cy="369332"/>
          </a:xfrm>
          <a:prstGeom prst="rect">
            <a:avLst/>
          </a:prstGeom>
          <a:noFill/>
        </p:spPr>
        <p:txBody>
          <a:bodyPr wrap="none" rtlCol="0">
            <a:spAutoFit/>
          </a:bodyPr>
          <a:lstStyle/>
          <a:p>
            <a:r>
              <a:rPr lang="fr-FR" dirty="0" err="1"/>
              <a:t>nuclear</a:t>
            </a:r>
            <a:endParaRPr lang="fr-FR" dirty="0"/>
          </a:p>
        </p:txBody>
      </p:sp>
      <p:sp>
        <p:nvSpPr>
          <p:cNvPr id="8" name="ZoneTexte 7"/>
          <p:cNvSpPr txBox="1"/>
          <p:nvPr/>
        </p:nvSpPr>
        <p:spPr>
          <a:xfrm>
            <a:off x="827584" y="3573016"/>
            <a:ext cx="870751" cy="369332"/>
          </a:xfrm>
          <a:prstGeom prst="rect">
            <a:avLst/>
          </a:prstGeom>
          <a:noFill/>
        </p:spPr>
        <p:txBody>
          <a:bodyPr wrap="none" rtlCol="0">
            <a:spAutoFit/>
          </a:bodyPr>
          <a:lstStyle/>
          <a:p>
            <a:r>
              <a:rPr lang="fr-FR" dirty="0" err="1"/>
              <a:t>aeolian</a:t>
            </a:r>
            <a:endParaRPr lang="fr-FR" dirty="0"/>
          </a:p>
        </p:txBody>
      </p:sp>
      <p:sp>
        <p:nvSpPr>
          <p:cNvPr id="9" name="ZoneTexte 8"/>
          <p:cNvSpPr txBox="1"/>
          <p:nvPr/>
        </p:nvSpPr>
        <p:spPr>
          <a:xfrm>
            <a:off x="692501" y="4437112"/>
            <a:ext cx="1357872" cy="369332"/>
          </a:xfrm>
          <a:prstGeom prst="rect">
            <a:avLst/>
          </a:prstGeom>
          <a:noFill/>
        </p:spPr>
        <p:txBody>
          <a:bodyPr wrap="none" rtlCol="0">
            <a:spAutoFit/>
          </a:bodyPr>
          <a:lstStyle/>
          <a:p>
            <a:r>
              <a:rPr lang="fr-FR" dirty="0" err="1"/>
              <a:t>photovoltaic</a:t>
            </a:r>
            <a:endParaRPr lang="fr-FR" dirty="0"/>
          </a:p>
        </p:txBody>
      </p:sp>
    </p:spTree>
    <p:extLst>
      <p:ext uri="{BB962C8B-B14F-4D97-AF65-F5344CB8AC3E}">
        <p14:creationId xmlns:p14="http://schemas.microsoft.com/office/powerpoint/2010/main" val="328796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513"/>
            <a:ext cx="76200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370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a:xfrm>
            <a:off x="1151620" y="2169614"/>
            <a:ext cx="6840760" cy="2736304"/>
          </a:xfrm>
        </p:spPr>
        <p:txBody>
          <a:bodyPr>
            <a:noAutofit/>
          </a:bodyPr>
          <a:lstStyle/>
          <a:p>
            <a:pPr eaLnBrk="1" hangingPunct="1"/>
            <a:r>
              <a:rPr lang="fr-FR" sz="2400" dirty="0">
                <a:solidFill>
                  <a:schemeClr val="tx1"/>
                </a:solidFill>
              </a:rPr>
              <a:t>Laurent Li</a:t>
            </a:r>
          </a:p>
          <a:p>
            <a:pPr eaLnBrk="1" hangingPunct="1"/>
            <a:r>
              <a:rPr lang="fr-FR" sz="2400" dirty="0">
                <a:solidFill>
                  <a:schemeClr val="tx1"/>
                </a:solidFill>
              </a:rPr>
              <a:t>(laurent.li@lmd.jussieu.fr)</a:t>
            </a:r>
          </a:p>
          <a:p>
            <a:pPr eaLnBrk="1" hangingPunct="1"/>
            <a:r>
              <a:rPr lang="fr-FR" sz="2400" dirty="0">
                <a:solidFill>
                  <a:schemeClr val="tx1"/>
                </a:solidFill>
              </a:rPr>
              <a:t>Laboratoire de Météorologie Dynamique (</a:t>
            </a:r>
            <a:r>
              <a:rPr lang="fr-FR" sz="2400" b="1" dirty="0">
                <a:solidFill>
                  <a:schemeClr val="tx1"/>
                </a:solidFill>
              </a:rPr>
              <a:t>LMD</a:t>
            </a:r>
            <a:r>
              <a:rPr lang="fr-FR" sz="2400" dirty="0">
                <a:solidFill>
                  <a:schemeClr val="tx1"/>
                </a:solidFill>
              </a:rPr>
              <a:t>)</a:t>
            </a:r>
          </a:p>
          <a:p>
            <a:pPr eaLnBrk="1" hangingPunct="1"/>
            <a:r>
              <a:rPr lang="fr-FR" sz="2400" dirty="0">
                <a:solidFill>
                  <a:schemeClr val="tx1"/>
                </a:solidFill>
              </a:rPr>
              <a:t>Institut Pierre-Simon Laplace (</a:t>
            </a:r>
            <a:r>
              <a:rPr lang="fr-FR" sz="2400" b="1" dirty="0">
                <a:solidFill>
                  <a:schemeClr val="tx1"/>
                </a:solidFill>
              </a:rPr>
              <a:t>IPSL</a:t>
            </a:r>
            <a:r>
              <a:rPr lang="fr-FR" sz="2400" dirty="0">
                <a:solidFill>
                  <a:schemeClr val="tx1"/>
                </a:solidFill>
              </a:rPr>
              <a:t>)</a:t>
            </a:r>
          </a:p>
          <a:p>
            <a:pPr eaLnBrk="1" hangingPunct="1"/>
            <a:r>
              <a:rPr lang="fr-FR" sz="2400" b="1" dirty="0">
                <a:solidFill>
                  <a:schemeClr val="tx1"/>
                </a:solidFill>
              </a:rPr>
              <a:t>CNRS</a:t>
            </a:r>
            <a:r>
              <a:rPr lang="fr-FR" sz="2400" dirty="0">
                <a:solidFill>
                  <a:schemeClr val="tx1"/>
                </a:solidFill>
              </a:rPr>
              <a:t>, </a:t>
            </a:r>
            <a:r>
              <a:rPr lang="fr-FR" sz="2400" b="1" dirty="0">
                <a:solidFill>
                  <a:schemeClr val="tx1"/>
                </a:solidFill>
              </a:rPr>
              <a:t>UPMC</a:t>
            </a:r>
            <a:r>
              <a:rPr lang="fr-FR" sz="2400" dirty="0">
                <a:solidFill>
                  <a:schemeClr val="tx1"/>
                </a:solidFill>
              </a:rPr>
              <a:t>, ENS, Ecole Polytechnique</a:t>
            </a:r>
          </a:p>
          <a:p>
            <a:pPr eaLnBrk="1" hangingPunct="1"/>
            <a:r>
              <a:rPr lang="fr-FR" sz="2400" dirty="0">
                <a:solidFill>
                  <a:schemeClr val="tx1"/>
                </a:solidFill>
              </a:rPr>
              <a:t>Paris, France</a:t>
            </a:r>
          </a:p>
        </p:txBody>
      </p:sp>
      <p:sp>
        <p:nvSpPr>
          <p:cNvPr id="4" name="文本框 3">
            <a:extLst>
              <a:ext uri="{FF2B5EF4-FFF2-40B4-BE49-F238E27FC236}">
                <a16:creationId xmlns:a16="http://schemas.microsoft.com/office/drawing/2014/main" id="{BBD41B83-6ED5-4C2F-B359-AD5824CD2BA5}"/>
              </a:ext>
            </a:extLst>
          </p:cNvPr>
          <p:cNvSpPr txBox="1"/>
          <p:nvPr/>
        </p:nvSpPr>
        <p:spPr>
          <a:xfrm>
            <a:off x="539552" y="332656"/>
            <a:ext cx="8064896" cy="1754326"/>
          </a:xfrm>
          <a:prstGeom prst="rect">
            <a:avLst/>
          </a:prstGeom>
          <a:noFill/>
        </p:spPr>
        <p:txBody>
          <a:bodyPr wrap="square" rtlCol="0">
            <a:spAutoFit/>
          </a:bodyPr>
          <a:lstStyle/>
          <a:p>
            <a:pPr algn="ctr"/>
            <a:r>
              <a:rPr lang="fr-FR" altLang="zh-CN" sz="3600" dirty="0"/>
              <a:t>Changement climatique en Chine - les interactions avec la société et la politique de lutte contre le changement climatique</a:t>
            </a:r>
            <a:endParaRPr lang="zh-CN" altLang="en-US" sz="3600" dirty="0"/>
          </a:p>
        </p:txBody>
      </p:sp>
      <p:sp>
        <p:nvSpPr>
          <p:cNvPr id="5" name="ZoneTexte 1">
            <a:extLst>
              <a:ext uri="{FF2B5EF4-FFF2-40B4-BE49-F238E27FC236}">
                <a16:creationId xmlns:a16="http://schemas.microsoft.com/office/drawing/2014/main" id="{4343F5D3-86ED-46D8-82FC-A263EB280A9C}"/>
              </a:ext>
            </a:extLst>
          </p:cNvPr>
          <p:cNvSpPr txBox="1"/>
          <p:nvPr/>
        </p:nvSpPr>
        <p:spPr>
          <a:xfrm>
            <a:off x="539552" y="4941168"/>
            <a:ext cx="8136904" cy="1754326"/>
          </a:xfrm>
          <a:prstGeom prst="rect">
            <a:avLst/>
          </a:prstGeom>
          <a:noFill/>
        </p:spPr>
        <p:txBody>
          <a:bodyPr wrap="square" rtlCol="0">
            <a:spAutoFit/>
          </a:bodyPr>
          <a:lstStyle/>
          <a:p>
            <a:pPr marL="285750" indent="-285750">
              <a:buFont typeface="Courier New" panose="02070309020205020404" pitchFamily="49" charset="0"/>
              <a:buChar char="o"/>
            </a:pPr>
            <a:r>
              <a:rPr lang="en-US" sz="3600" dirty="0"/>
              <a:t>Basics of Climate in China and relations to human societies</a:t>
            </a:r>
          </a:p>
          <a:p>
            <a:pPr marL="285750" indent="-285750">
              <a:buFont typeface="Courier New" panose="02070309020205020404" pitchFamily="49" charset="0"/>
              <a:buChar char="o"/>
            </a:pPr>
            <a:r>
              <a:rPr lang="en-US" sz="3600" dirty="0"/>
              <a:t>China’s INDC: rationales and impacts</a:t>
            </a:r>
          </a:p>
        </p:txBody>
      </p:sp>
    </p:spTree>
    <p:extLst>
      <p:ext uri="{BB962C8B-B14F-4D97-AF65-F5344CB8AC3E}">
        <p14:creationId xmlns:p14="http://schemas.microsoft.com/office/powerpoint/2010/main" val="13472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noChangeAspect="1"/>
          </p:cNvGrpSpPr>
          <p:nvPr/>
        </p:nvGrpSpPr>
        <p:grpSpPr bwMode="auto">
          <a:xfrm>
            <a:off x="395536" y="1268413"/>
            <a:ext cx="8424958" cy="5022215"/>
            <a:chOff x="0" y="317"/>
            <a:chExt cx="4386" cy="2876"/>
          </a:xfrm>
        </p:grpSpPr>
        <p:grpSp>
          <p:nvGrpSpPr>
            <p:cNvPr id="10244" name="Group 3"/>
            <p:cNvGrpSpPr>
              <a:grpSpLocks/>
            </p:cNvGrpSpPr>
            <p:nvPr/>
          </p:nvGrpSpPr>
          <p:grpSpPr bwMode="auto">
            <a:xfrm>
              <a:off x="0" y="317"/>
              <a:ext cx="4386" cy="2876"/>
              <a:chOff x="0" y="317"/>
              <a:chExt cx="4386" cy="2876"/>
            </a:xfrm>
          </p:grpSpPr>
          <p:pic>
            <p:nvPicPr>
              <p:cNvPr id="10246" name="Picture 4" descr="Asian-australian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 y="361"/>
                <a:ext cx="4075"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Freeform 5"/>
              <p:cNvSpPr>
                <a:spLocks noChangeAspect="1"/>
              </p:cNvSpPr>
              <p:nvPr/>
            </p:nvSpPr>
            <p:spPr bwMode="auto">
              <a:xfrm>
                <a:off x="2936" y="1285"/>
                <a:ext cx="749" cy="487"/>
              </a:xfrm>
              <a:custGeom>
                <a:avLst/>
                <a:gdLst>
                  <a:gd name="T0" fmla="*/ 0 w 1440"/>
                  <a:gd name="T1" fmla="*/ 0 h 936"/>
                  <a:gd name="T2" fmla="*/ 49 w 1440"/>
                  <a:gd name="T3" fmla="*/ 84 h 936"/>
                  <a:gd name="T4" fmla="*/ 195 w 1440"/>
                  <a:gd name="T5" fmla="*/ 169 h 936"/>
                  <a:gd name="T6" fmla="*/ 390 w 1440"/>
                  <a:gd name="T7" fmla="*/ 253 h 936"/>
                  <a:gd name="T8" fmla="*/ 0 60000 65536"/>
                  <a:gd name="T9" fmla="*/ 0 60000 65536"/>
                  <a:gd name="T10" fmla="*/ 0 60000 65536"/>
                  <a:gd name="T11" fmla="*/ 0 60000 65536"/>
                  <a:gd name="T12" fmla="*/ 0 w 1440"/>
                  <a:gd name="T13" fmla="*/ 0 h 936"/>
                  <a:gd name="T14" fmla="*/ 1440 w 1440"/>
                  <a:gd name="T15" fmla="*/ 936 h 936"/>
                </a:gdLst>
                <a:ahLst/>
                <a:cxnLst>
                  <a:cxn ang="T8">
                    <a:pos x="T0" y="T1"/>
                  </a:cxn>
                  <a:cxn ang="T9">
                    <a:pos x="T2" y="T3"/>
                  </a:cxn>
                  <a:cxn ang="T10">
                    <a:pos x="T4" y="T5"/>
                  </a:cxn>
                  <a:cxn ang="T11">
                    <a:pos x="T6" y="T7"/>
                  </a:cxn>
                </a:cxnLst>
                <a:rect l="T12" t="T13" r="T14" b="T15"/>
                <a:pathLst>
                  <a:path w="1440" h="936">
                    <a:moveTo>
                      <a:pt x="0" y="0"/>
                    </a:moveTo>
                    <a:cubicBezTo>
                      <a:pt x="30" y="104"/>
                      <a:pt x="60" y="208"/>
                      <a:pt x="180" y="312"/>
                    </a:cubicBezTo>
                    <a:cubicBezTo>
                      <a:pt x="300" y="416"/>
                      <a:pt x="510" y="520"/>
                      <a:pt x="720" y="624"/>
                    </a:cubicBezTo>
                    <a:cubicBezTo>
                      <a:pt x="930" y="728"/>
                      <a:pt x="1320" y="884"/>
                      <a:pt x="1440" y="936"/>
                    </a:cubicBezTo>
                  </a:path>
                </a:pathLst>
              </a:custGeom>
              <a:noFill/>
              <a:ln w="25400" cmpd="sng">
                <a:solidFill>
                  <a:srgbClr val="FF0000"/>
                </a:solidFill>
                <a:round/>
                <a:headEnd type="stealth" w="lg" len="lg"/>
                <a:tailEn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48" name="Freeform 6"/>
              <p:cNvSpPr>
                <a:spLocks noChangeAspect="1"/>
              </p:cNvSpPr>
              <p:nvPr/>
            </p:nvSpPr>
            <p:spPr bwMode="auto">
              <a:xfrm>
                <a:off x="3872" y="1814"/>
                <a:ext cx="281" cy="81"/>
              </a:xfrm>
              <a:custGeom>
                <a:avLst/>
                <a:gdLst>
                  <a:gd name="T0" fmla="*/ 0 w 540"/>
                  <a:gd name="T1" fmla="*/ 0 h 156"/>
                  <a:gd name="T2" fmla="*/ 146 w 540"/>
                  <a:gd name="T3" fmla="*/ 42 h 156"/>
                  <a:gd name="T4" fmla="*/ 0 60000 65536"/>
                  <a:gd name="T5" fmla="*/ 0 60000 65536"/>
                  <a:gd name="T6" fmla="*/ 0 w 540"/>
                  <a:gd name="T7" fmla="*/ 0 h 156"/>
                  <a:gd name="T8" fmla="*/ 540 w 540"/>
                  <a:gd name="T9" fmla="*/ 156 h 156"/>
                </a:gdLst>
                <a:ahLst/>
                <a:cxnLst>
                  <a:cxn ang="T4">
                    <a:pos x="T0" y="T1"/>
                  </a:cxn>
                  <a:cxn ang="T5">
                    <a:pos x="T2" y="T3"/>
                  </a:cxn>
                </a:cxnLst>
                <a:rect l="T6" t="T7" r="T8" b="T9"/>
                <a:pathLst>
                  <a:path w="540" h="156">
                    <a:moveTo>
                      <a:pt x="0" y="0"/>
                    </a:moveTo>
                    <a:cubicBezTo>
                      <a:pt x="0" y="0"/>
                      <a:pt x="270" y="78"/>
                      <a:pt x="540" y="156"/>
                    </a:cubicBezTo>
                  </a:path>
                </a:pathLst>
              </a:custGeom>
              <a:noFill/>
              <a:ln w="254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49" name="AutoShape 7"/>
              <p:cNvSpPr>
                <a:spLocks noChangeAspect="1" noChangeArrowheads="1"/>
              </p:cNvSpPr>
              <p:nvPr/>
            </p:nvSpPr>
            <p:spPr bwMode="auto">
              <a:xfrm rot="-8797737">
                <a:off x="3059" y="1664"/>
                <a:ext cx="281" cy="114"/>
              </a:xfrm>
              <a:prstGeom prst="notchedRightArrow">
                <a:avLst>
                  <a:gd name="adj1" fmla="val 50000"/>
                  <a:gd name="adj2" fmla="val 61623"/>
                </a:avLst>
              </a:prstGeom>
              <a:solidFill>
                <a:srgbClr val="FF0000"/>
              </a:solidFill>
              <a:ln w="9525">
                <a:solidFill>
                  <a:srgbClr val="FF0000"/>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50" name="Text Box 8"/>
              <p:cNvSpPr txBox="1">
                <a:spLocks noChangeAspect="1" noChangeArrowheads="1"/>
              </p:cNvSpPr>
              <p:nvPr/>
            </p:nvSpPr>
            <p:spPr bwMode="auto">
              <a:xfrm>
                <a:off x="2177" y="1127"/>
                <a:ext cx="77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400">
                    <a:solidFill>
                      <a:srgbClr val="0000FF"/>
                    </a:solidFill>
                    <a:ea typeface="楷体_GB2312" pitchFamily="1" charset="-122"/>
                  </a:rPr>
                  <a:t>Southwest Vortex</a:t>
                </a:r>
                <a:endParaRPr lang="en-US" altLang="zh-CN" sz="1000">
                  <a:solidFill>
                    <a:srgbClr val="000000"/>
                  </a:solidFill>
                  <a:latin typeface="Garamond" pitchFamily="18" charset="0"/>
                  <a:ea typeface="宋体" pitchFamily="2" charset="-122"/>
                </a:endParaRPr>
              </a:p>
            </p:txBody>
          </p:sp>
          <p:sp>
            <p:nvSpPr>
              <p:cNvPr id="10251" name="AutoShape 9"/>
              <p:cNvSpPr>
                <a:spLocks noChangeAspect="1" noChangeArrowheads="1"/>
              </p:cNvSpPr>
              <p:nvPr/>
            </p:nvSpPr>
            <p:spPr bwMode="auto">
              <a:xfrm rot="2516680">
                <a:off x="1973" y="580"/>
                <a:ext cx="800" cy="236"/>
              </a:xfrm>
              <a:prstGeom prst="notchedRightArrow">
                <a:avLst>
                  <a:gd name="adj1" fmla="val 50000"/>
                  <a:gd name="adj2" fmla="val 84746"/>
                </a:avLst>
              </a:prstGeom>
              <a:solidFill>
                <a:srgbClr val="000066"/>
              </a:solidFill>
              <a:ln w="9525">
                <a:solidFill>
                  <a:srgbClr val="000066"/>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52" name="Freeform 10"/>
              <p:cNvSpPr>
                <a:spLocks noChangeAspect="1"/>
              </p:cNvSpPr>
              <p:nvPr/>
            </p:nvSpPr>
            <p:spPr bwMode="auto">
              <a:xfrm>
                <a:off x="3077" y="1056"/>
                <a:ext cx="1061" cy="649"/>
              </a:xfrm>
              <a:custGeom>
                <a:avLst/>
                <a:gdLst>
                  <a:gd name="T0" fmla="*/ 552 w 2040"/>
                  <a:gd name="T1" fmla="*/ 0 h 1248"/>
                  <a:gd name="T2" fmla="*/ 162 w 2040"/>
                  <a:gd name="T3" fmla="*/ 42 h 1248"/>
                  <a:gd name="T4" fmla="*/ 16 w 2040"/>
                  <a:gd name="T5" fmla="*/ 126 h 1248"/>
                  <a:gd name="T6" fmla="*/ 65 w 2040"/>
                  <a:gd name="T7" fmla="*/ 211 h 1248"/>
                  <a:gd name="T8" fmla="*/ 162 w 2040"/>
                  <a:gd name="T9" fmla="*/ 253 h 1248"/>
                  <a:gd name="T10" fmla="*/ 308 w 2040"/>
                  <a:gd name="T11" fmla="*/ 295 h 1248"/>
                  <a:gd name="T12" fmla="*/ 552 w 2040"/>
                  <a:gd name="T13" fmla="*/ 338 h 1248"/>
                  <a:gd name="T14" fmla="*/ 0 60000 65536"/>
                  <a:gd name="T15" fmla="*/ 0 60000 65536"/>
                  <a:gd name="T16" fmla="*/ 0 60000 65536"/>
                  <a:gd name="T17" fmla="*/ 0 60000 65536"/>
                  <a:gd name="T18" fmla="*/ 0 60000 65536"/>
                  <a:gd name="T19" fmla="*/ 0 60000 65536"/>
                  <a:gd name="T20" fmla="*/ 0 60000 65536"/>
                  <a:gd name="T21" fmla="*/ 0 w 2040"/>
                  <a:gd name="T22" fmla="*/ 0 h 1248"/>
                  <a:gd name="T23" fmla="*/ 2040 w 2040"/>
                  <a:gd name="T24" fmla="*/ 1248 h 1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0" h="1248">
                    <a:moveTo>
                      <a:pt x="2040" y="0"/>
                    </a:moveTo>
                    <a:cubicBezTo>
                      <a:pt x="1485" y="39"/>
                      <a:pt x="930" y="78"/>
                      <a:pt x="600" y="156"/>
                    </a:cubicBezTo>
                    <a:cubicBezTo>
                      <a:pt x="270" y="234"/>
                      <a:pt x="120" y="364"/>
                      <a:pt x="60" y="468"/>
                    </a:cubicBezTo>
                    <a:cubicBezTo>
                      <a:pt x="0" y="572"/>
                      <a:pt x="150" y="702"/>
                      <a:pt x="240" y="780"/>
                    </a:cubicBezTo>
                    <a:cubicBezTo>
                      <a:pt x="330" y="858"/>
                      <a:pt x="450" y="884"/>
                      <a:pt x="600" y="936"/>
                    </a:cubicBezTo>
                    <a:cubicBezTo>
                      <a:pt x="750" y="988"/>
                      <a:pt x="900" y="1040"/>
                      <a:pt x="1140" y="1092"/>
                    </a:cubicBezTo>
                    <a:cubicBezTo>
                      <a:pt x="1380" y="1144"/>
                      <a:pt x="1710" y="1196"/>
                      <a:pt x="2040" y="1248"/>
                    </a:cubicBezTo>
                  </a:path>
                </a:pathLst>
              </a:custGeom>
              <a:noFill/>
              <a:ln w="25400" cmpd="sng">
                <a:solidFill>
                  <a:srgbClr val="FF0000"/>
                </a:solidFill>
                <a:round/>
                <a:headEnd type="stealth" w="lg" len="lg"/>
                <a:tailEn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53" name="AutoShape 11"/>
              <p:cNvSpPr>
                <a:spLocks noChangeAspect="1" noChangeArrowheads="1"/>
              </p:cNvSpPr>
              <p:nvPr/>
            </p:nvSpPr>
            <p:spPr bwMode="auto">
              <a:xfrm rot="-5400000">
                <a:off x="376" y="2191"/>
                <a:ext cx="281" cy="116"/>
              </a:xfrm>
              <a:prstGeom prst="notchedRightArrow">
                <a:avLst>
                  <a:gd name="adj1" fmla="val 50000"/>
                  <a:gd name="adj2" fmla="val 60560"/>
                </a:avLst>
              </a:prstGeom>
              <a:solidFill>
                <a:srgbClr val="0000FF"/>
              </a:solidFill>
              <a:ln w="9525">
                <a:solidFill>
                  <a:srgbClr val="0000FF"/>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2" name="Cloud"/>
              <p:cNvSpPr>
                <a:spLocks noChangeAspect="1" noEditPoints="1"/>
              </p:cNvSpPr>
              <p:nvPr/>
            </p:nvSpPr>
            <p:spPr bwMode="auto">
              <a:xfrm>
                <a:off x="3053" y="1917"/>
                <a:ext cx="484" cy="324"/>
              </a:xfrm>
              <a:custGeom>
                <a:avLst/>
                <a:gdLst>
                  <a:gd name="T0" fmla="*/ 44 w 21600"/>
                  <a:gd name="T1" fmla="*/ 108 h 21600"/>
                  <a:gd name="T2" fmla="*/ 0 w 21600"/>
                  <a:gd name="T3" fmla="*/ 152 h 21600"/>
                  <a:gd name="T4" fmla="*/ 24 w 21600"/>
                  <a:gd name="T5" fmla="*/ 191 h 21600"/>
                  <a:gd name="T6" fmla="*/ 24 w 21600"/>
                  <a:gd name="T7" fmla="*/ 190 h 21600"/>
                  <a:gd name="T8" fmla="*/ 11 w 21600"/>
                  <a:gd name="T9" fmla="*/ 220 h 21600"/>
                  <a:gd name="T10" fmla="*/ 59 w 21600"/>
                  <a:gd name="T11" fmla="*/ 265 h 21600"/>
                  <a:gd name="T12" fmla="*/ 65 w 21600"/>
                  <a:gd name="T13" fmla="*/ 264 h 21600"/>
                  <a:gd name="T14" fmla="*/ 65 w 21600"/>
                  <a:gd name="T15" fmla="*/ 265 h 21600"/>
                  <a:gd name="T16" fmla="*/ 140 w 21600"/>
                  <a:gd name="T17" fmla="*/ 305 h 21600"/>
                  <a:gd name="T18" fmla="*/ 185 w 21600"/>
                  <a:gd name="T19" fmla="*/ 293 h 21600"/>
                  <a:gd name="T20" fmla="*/ 184 w 21600"/>
                  <a:gd name="T21" fmla="*/ 293 h 21600"/>
                  <a:gd name="T22" fmla="*/ 247 w 21600"/>
                  <a:gd name="T23" fmla="*/ 324 h 21600"/>
                  <a:gd name="T24" fmla="*/ 320 w 21600"/>
                  <a:gd name="T25" fmla="*/ 275 h 21600"/>
                  <a:gd name="T26" fmla="*/ 320 w 21600"/>
                  <a:gd name="T27" fmla="*/ 275 h 21600"/>
                  <a:gd name="T28" fmla="*/ 354 w 21600"/>
                  <a:gd name="T29" fmla="*/ 284 h 21600"/>
                  <a:gd name="T30" fmla="*/ 419 w 21600"/>
                  <a:gd name="T31" fmla="*/ 226 h 21600"/>
                  <a:gd name="T32" fmla="*/ 419 w 21600"/>
                  <a:gd name="T33" fmla="*/ 226 h 21600"/>
                  <a:gd name="T34" fmla="*/ 484 w 21600"/>
                  <a:gd name="T35" fmla="*/ 157 h 21600"/>
                  <a:gd name="T36" fmla="*/ 468 w 21600"/>
                  <a:gd name="T37" fmla="*/ 115 h 21600"/>
                  <a:gd name="T38" fmla="*/ 468 w 21600"/>
                  <a:gd name="T39" fmla="*/ 115 h 21600"/>
                  <a:gd name="T40" fmla="*/ 473 w 21600"/>
                  <a:gd name="T41" fmla="*/ 93 h 21600"/>
                  <a:gd name="T42" fmla="*/ 429 w 21600"/>
                  <a:gd name="T43" fmla="*/ 41 h 21600"/>
                  <a:gd name="T44" fmla="*/ 429 w 21600"/>
                  <a:gd name="T45" fmla="*/ 41 h 21600"/>
                  <a:gd name="T46" fmla="*/ 376 w 21600"/>
                  <a:gd name="T47" fmla="*/ 0 h 21600"/>
                  <a:gd name="T48" fmla="*/ 334 w 21600"/>
                  <a:gd name="T49" fmla="*/ 17 h 21600"/>
                  <a:gd name="T50" fmla="*/ 334 w 21600"/>
                  <a:gd name="T51" fmla="*/ 18 h 21600"/>
                  <a:gd name="T52" fmla="*/ 295 w 21600"/>
                  <a:gd name="T53" fmla="*/ 0 h 21600"/>
                  <a:gd name="T54" fmla="*/ 251 w 21600"/>
                  <a:gd name="T55" fmla="*/ 25 h 21600"/>
                  <a:gd name="T56" fmla="*/ 252 w 21600"/>
                  <a:gd name="T57" fmla="*/ 25 h 21600"/>
                  <a:gd name="T58" fmla="*/ 210 w 21600"/>
                  <a:gd name="T59" fmla="*/ 10 h 21600"/>
                  <a:gd name="T60" fmla="*/ 157 w 21600"/>
                  <a:gd name="T61" fmla="*/ 39 h 21600"/>
                  <a:gd name="T62" fmla="*/ 157 w 21600"/>
                  <a:gd name="T63" fmla="*/ 39 h 21600"/>
                  <a:gd name="T64" fmla="*/ 118 w 21600"/>
                  <a:gd name="T65" fmla="*/ 30 h 21600"/>
                  <a:gd name="T66" fmla="*/ 43 w 21600"/>
                  <a:gd name="T67" fmla="*/ 99 h 21600"/>
                  <a:gd name="T68" fmla="*/ 44 w 21600"/>
                  <a:gd name="T69" fmla="*/ 108 h 21600"/>
                  <a:gd name="T70" fmla="*/ 44 w 21600"/>
                  <a:gd name="T71" fmla="*/ 108 h 21600"/>
                  <a:gd name="T72" fmla="*/ 24 w 21600"/>
                  <a:gd name="T73" fmla="*/ 191 h 21600"/>
                  <a:gd name="T74" fmla="*/ 49 w 21600"/>
                  <a:gd name="T75" fmla="*/ 197 h 21600"/>
                  <a:gd name="T76" fmla="*/ 52 w 21600"/>
                  <a:gd name="T77" fmla="*/ 197 h 21600"/>
                  <a:gd name="T78" fmla="*/ 65 w 21600"/>
                  <a:gd name="T79" fmla="*/ 264 h 21600"/>
                  <a:gd name="T80" fmla="*/ 78 w 21600"/>
                  <a:gd name="T81" fmla="*/ 262 h 21600"/>
                  <a:gd name="T82" fmla="*/ 177 w 21600"/>
                  <a:gd name="T83" fmla="*/ 280 h 21600"/>
                  <a:gd name="T84" fmla="*/ 184 w 21600"/>
                  <a:gd name="T85" fmla="*/ 293 h 21600"/>
                  <a:gd name="T86" fmla="*/ 320 w 21600"/>
                  <a:gd name="T87" fmla="*/ 275 h 21600"/>
                  <a:gd name="T88" fmla="*/ 323 w 21600"/>
                  <a:gd name="T89" fmla="*/ 261 h 21600"/>
                  <a:gd name="T90" fmla="*/ 419 w 21600"/>
                  <a:gd name="T91" fmla="*/ 226 h 21600"/>
                  <a:gd name="T92" fmla="*/ 419 w 21600"/>
                  <a:gd name="T93" fmla="*/ 225 h 21600"/>
                  <a:gd name="T94" fmla="*/ 382 w 21600"/>
                  <a:gd name="T95" fmla="*/ 172 h 21600"/>
                  <a:gd name="T96" fmla="*/ 452 w 21600"/>
                  <a:gd name="T97" fmla="*/ 135 h 21600"/>
                  <a:gd name="T98" fmla="*/ 468 w 21600"/>
                  <a:gd name="T99" fmla="*/ 115 h 21600"/>
                  <a:gd name="T100" fmla="*/ 430 w 21600"/>
                  <a:gd name="T101" fmla="*/ 50 h 21600"/>
                  <a:gd name="T102" fmla="*/ 430 w 21600"/>
                  <a:gd name="T103" fmla="*/ 49 h 21600"/>
                  <a:gd name="T104" fmla="*/ 429 w 21600"/>
                  <a:gd name="T105" fmla="*/ 41 h 21600"/>
                  <a:gd name="T106" fmla="*/ 334 w 21600"/>
                  <a:gd name="T107" fmla="*/ 17 h 21600"/>
                  <a:gd name="T108" fmla="*/ 326 w 21600"/>
                  <a:gd name="T109" fmla="*/ 30 h 21600"/>
                  <a:gd name="T110" fmla="*/ 251 w 21600"/>
                  <a:gd name="T111" fmla="*/ 25 h 21600"/>
                  <a:gd name="T112" fmla="*/ 247 w 21600"/>
                  <a:gd name="T113" fmla="*/ 35 h 21600"/>
                  <a:gd name="T114" fmla="*/ 171 w 21600"/>
                  <a:gd name="T115" fmla="*/ 49 h 21600"/>
                  <a:gd name="T116" fmla="*/ 157 w 21600"/>
                  <a:gd name="T117" fmla="*/ 39 h 21600"/>
                  <a:gd name="T118" fmla="*/ 44 w 21600"/>
                  <a:gd name="T119" fmla="*/ 108 h 21600"/>
                  <a:gd name="T120" fmla="*/ 46 w 21600"/>
                  <a:gd name="T121" fmla="*/ 118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2990 w 21600"/>
                  <a:gd name="T184" fmla="*/ 3267 h 21600"/>
                  <a:gd name="T185" fmla="*/ 17093 w 21600"/>
                  <a:gd name="T186" fmla="*/ 17333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cmpd="sng">
                <a:solidFill>
                  <a:srgbClr val="000000"/>
                </a:solidFill>
                <a:round/>
                <a:headEnd/>
                <a:tailEnd/>
              </a:ln>
              <a:effectLst>
                <a:outerShdw blurRad="63500" dist="107763" dir="2700000" algn="ctr" rotWithShape="0">
                  <a:srgbClr val="808080">
                    <a:alpha val="74997"/>
                  </a:srgbClr>
                </a:outerShdw>
              </a:effectLst>
            </p:spPr>
            <p:txBody>
              <a:bodyPr/>
              <a:lstStyle/>
              <a:p>
                <a:pPr algn="ctr" fontAlgn="base">
                  <a:lnSpc>
                    <a:spcPct val="80000"/>
                  </a:lnSpc>
                  <a:spcBef>
                    <a:spcPct val="0"/>
                  </a:spcBef>
                  <a:spcAft>
                    <a:spcPct val="0"/>
                  </a:spcAft>
                  <a:buFont typeface="Arial" pitchFamily="34" charset="0"/>
                  <a:buNone/>
                  <a:defRPr/>
                </a:pPr>
                <a:endParaRPr lang="zh-CN" altLang="en-US" sz="2400">
                  <a:solidFill>
                    <a:srgbClr val="000000"/>
                  </a:solidFill>
                  <a:latin typeface="Arial" pitchFamily="34" charset="0"/>
                  <a:ea typeface="隶书" pitchFamily="49" charset="-122"/>
                </a:endParaRPr>
              </a:p>
            </p:txBody>
          </p:sp>
          <p:sp>
            <p:nvSpPr>
              <p:cNvPr id="10255" name="Text Box 13"/>
              <p:cNvSpPr txBox="1">
                <a:spLocks noChangeAspect="1" noChangeArrowheads="1"/>
              </p:cNvSpPr>
              <p:nvPr/>
            </p:nvSpPr>
            <p:spPr bwMode="auto">
              <a:xfrm>
                <a:off x="2749" y="2857"/>
                <a:ext cx="124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200" b="1">
                    <a:solidFill>
                      <a:srgbClr val="0000FF"/>
                    </a:solidFill>
                    <a:ea typeface="楷体_GB2312" pitchFamily="1" charset="-122"/>
                  </a:rPr>
                  <a:t>Australian High</a:t>
                </a:r>
                <a:endParaRPr lang="en-US" altLang="zh-CN" sz="1200" b="1">
                  <a:solidFill>
                    <a:srgbClr val="000000"/>
                  </a:solidFill>
                  <a:latin typeface="Garamond" pitchFamily="18" charset="0"/>
                  <a:ea typeface="宋体" pitchFamily="2" charset="-122"/>
                </a:endParaRPr>
              </a:p>
            </p:txBody>
          </p:sp>
          <p:sp>
            <p:nvSpPr>
              <p:cNvPr id="10256" name="Text Box 14"/>
              <p:cNvSpPr txBox="1">
                <a:spLocks noChangeAspect="1" noChangeArrowheads="1"/>
              </p:cNvSpPr>
              <p:nvPr/>
            </p:nvSpPr>
            <p:spPr bwMode="auto">
              <a:xfrm>
                <a:off x="3561" y="1860"/>
                <a:ext cx="79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600">
                    <a:solidFill>
                      <a:srgbClr val="FF0000"/>
                    </a:solidFill>
                    <a:ea typeface="楷体_GB2312" pitchFamily="1" charset="-122"/>
                  </a:rPr>
                  <a:t>Typhoon</a:t>
                </a:r>
                <a:endParaRPr lang="en-US" altLang="zh-CN" sz="2000">
                  <a:solidFill>
                    <a:srgbClr val="FF0000"/>
                  </a:solidFill>
                  <a:latin typeface="Garamond" pitchFamily="18" charset="0"/>
                  <a:ea typeface="宋体" pitchFamily="2" charset="-122"/>
                </a:endParaRPr>
              </a:p>
            </p:txBody>
          </p:sp>
          <p:sp>
            <p:nvSpPr>
              <p:cNvPr id="10257" name="Text Box 15"/>
              <p:cNvSpPr txBox="1">
                <a:spLocks noChangeAspect="1" noChangeArrowheads="1"/>
              </p:cNvSpPr>
              <p:nvPr/>
            </p:nvSpPr>
            <p:spPr bwMode="auto">
              <a:xfrm>
                <a:off x="362" y="2830"/>
                <a:ext cx="126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200" b="1">
                    <a:solidFill>
                      <a:srgbClr val="FFFFFF"/>
                    </a:solidFill>
                    <a:ea typeface="楷体_GB2312" pitchFamily="1" charset="-122"/>
                  </a:rPr>
                  <a:t>Marskerian High</a:t>
                </a:r>
                <a:endParaRPr lang="en-US" altLang="zh-CN" sz="1200" b="1">
                  <a:solidFill>
                    <a:srgbClr val="FFFFFF"/>
                  </a:solidFill>
                  <a:latin typeface="Garamond" pitchFamily="18" charset="0"/>
                  <a:ea typeface="宋体" pitchFamily="2" charset="-122"/>
                </a:endParaRPr>
              </a:p>
            </p:txBody>
          </p:sp>
          <p:sp>
            <p:nvSpPr>
              <p:cNvPr id="10258" name="Text Box 16"/>
              <p:cNvSpPr txBox="1">
                <a:spLocks noChangeAspect="1" noChangeArrowheads="1"/>
              </p:cNvSpPr>
              <p:nvPr/>
            </p:nvSpPr>
            <p:spPr bwMode="auto">
              <a:xfrm>
                <a:off x="0" y="1877"/>
                <a:ext cx="112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2000" b="1">
                    <a:solidFill>
                      <a:srgbClr val="FFFFFF"/>
                    </a:solidFill>
                    <a:ea typeface="楷体_GB2312" pitchFamily="1" charset="-122"/>
                  </a:rPr>
                  <a:t>Somali Jet</a:t>
                </a:r>
                <a:endParaRPr lang="en-US" altLang="zh-CN" sz="2000" b="1">
                  <a:solidFill>
                    <a:srgbClr val="FFFFFF"/>
                  </a:solidFill>
                  <a:latin typeface="Garamond" pitchFamily="18" charset="0"/>
                  <a:ea typeface="宋体" pitchFamily="2" charset="-122"/>
                </a:endParaRPr>
              </a:p>
            </p:txBody>
          </p:sp>
          <p:sp>
            <p:nvSpPr>
              <p:cNvPr id="10259" name="AutoShape 17"/>
              <p:cNvSpPr>
                <a:spLocks noChangeAspect="1" noChangeArrowheads="1"/>
              </p:cNvSpPr>
              <p:nvPr/>
            </p:nvSpPr>
            <p:spPr bwMode="auto">
              <a:xfrm rot="7304112">
                <a:off x="2692" y="557"/>
                <a:ext cx="685" cy="205"/>
              </a:xfrm>
              <a:prstGeom prst="notchedRightArrow">
                <a:avLst>
                  <a:gd name="adj1" fmla="val 50000"/>
                  <a:gd name="adj2" fmla="val 83537"/>
                </a:avLst>
              </a:prstGeom>
              <a:solidFill>
                <a:srgbClr val="000066"/>
              </a:solidFill>
              <a:ln w="9525">
                <a:solidFill>
                  <a:srgbClr val="000066"/>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60" name="Oval 18"/>
              <p:cNvSpPr>
                <a:spLocks noChangeAspect="1" noChangeArrowheads="1"/>
              </p:cNvSpPr>
              <p:nvPr/>
            </p:nvSpPr>
            <p:spPr bwMode="auto">
              <a:xfrm>
                <a:off x="596" y="1442"/>
                <a:ext cx="655" cy="324"/>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61" name="Line 19"/>
              <p:cNvSpPr>
                <a:spLocks noChangeAspect="1" noChangeShapeType="1"/>
              </p:cNvSpPr>
              <p:nvPr/>
            </p:nvSpPr>
            <p:spPr bwMode="auto">
              <a:xfrm flipH="1">
                <a:off x="877" y="1442"/>
                <a:ext cx="93" cy="0"/>
              </a:xfrm>
              <a:prstGeom prst="line">
                <a:avLst/>
              </a:prstGeom>
              <a:noFill/>
              <a:ln w="19050">
                <a:solidFill>
                  <a:srgbClr val="FF00FF"/>
                </a:solidFill>
                <a:round/>
                <a:headEnd/>
                <a:tailEnd type="stealth" w="lg" len="lg"/>
              </a:ln>
              <a:extLst>
                <a:ext uri="{909E8E84-426E-40DD-AFC4-6F175D3DCCD1}">
                  <a14:hiddenFill xmlns:a14="http://schemas.microsoft.com/office/drawing/2010/main">
                    <a:no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62" name="Line 20"/>
              <p:cNvSpPr>
                <a:spLocks noChangeAspect="1" noChangeShapeType="1"/>
              </p:cNvSpPr>
              <p:nvPr/>
            </p:nvSpPr>
            <p:spPr bwMode="auto">
              <a:xfrm rot="10800000" flipH="1">
                <a:off x="877" y="1766"/>
                <a:ext cx="93" cy="0"/>
              </a:xfrm>
              <a:prstGeom prst="line">
                <a:avLst/>
              </a:prstGeom>
              <a:noFill/>
              <a:ln w="19050">
                <a:solidFill>
                  <a:srgbClr val="FF00FF"/>
                </a:solidFill>
                <a:round/>
                <a:headEnd/>
                <a:tailEnd type="stealth" w="lg" len="lg"/>
              </a:ln>
              <a:extLst>
                <a:ext uri="{909E8E84-426E-40DD-AFC4-6F175D3DCCD1}">
                  <a14:hiddenFill xmlns:a14="http://schemas.microsoft.com/office/drawing/2010/main">
                    <a:no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63" name="Oval 21"/>
              <p:cNvSpPr>
                <a:spLocks noChangeAspect="1" noChangeArrowheads="1"/>
              </p:cNvSpPr>
              <p:nvPr/>
            </p:nvSpPr>
            <p:spPr bwMode="auto">
              <a:xfrm>
                <a:off x="1565" y="1367"/>
                <a:ext cx="383" cy="243"/>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64" name="Line 22"/>
              <p:cNvSpPr>
                <a:spLocks noChangeAspect="1" noChangeShapeType="1"/>
              </p:cNvSpPr>
              <p:nvPr/>
            </p:nvSpPr>
            <p:spPr bwMode="auto">
              <a:xfrm rot="10800000" flipH="1">
                <a:off x="1746" y="1603"/>
                <a:ext cx="65" cy="1"/>
              </a:xfrm>
              <a:prstGeom prst="line">
                <a:avLst/>
              </a:prstGeom>
              <a:noFill/>
              <a:ln w="12700">
                <a:solidFill>
                  <a:srgbClr val="FF00FF"/>
                </a:solidFill>
                <a:round/>
                <a:headEnd/>
                <a:tailEnd type="stealth" w="med" len="med"/>
              </a:ln>
              <a:extLst>
                <a:ext uri="{909E8E84-426E-40DD-AFC4-6F175D3DCCD1}">
                  <a14:hiddenFill xmlns:a14="http://schemas.microsoft.com/office/drawing/2010/main">
                    <a:no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65" name="Oval 23"/>
              <p:cNvSpPr>
                <a:spLocks noChangeAspect="1" noChangeArrowheads="1"/>
              </p:cNvSpPr>
              <p:nvPr/>
            </p:nvSpPr>
            <p:spPr bwMode="auto">
              <a:xfrm>
                <a:off x="2357" y="1033"/>
                <a:ext cx="195" cy="192"/>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3600">
                  <a:solidFill>
                    <a:srgbClr val="FF0000"/>
                  </a:solidFill>
                  <a:latin typeface="Calibri" pitchFamily="34" charset="0"/>
                  <a:ea typeface="黑体" pitchFamily="49" charset="-122"/>
                </a:endParaRPr>
              </a:p>
            </p:txBody>
          </p:sp>
          <p:sp>
            <p:nvSpPr>
              <p:cNvPr id="10266" name="Line 24"/>
              <p:cNvSpPr>
                <a:spLocks noChangeAspect="1" noChangeShapeType="1"/>
              </p:cNvSpPr>
              <p:nvPr/>
            </p:nvSpPr>
            <p:spPr bwMode="auto">
              <a:xfrm flipH="1">
                <a:off x="1740" y="1370"/>
                <a:ext cx="23" cy="1"/>
              </a:xfrm>
              <a:prstGeom prst="line">
                <a:avLst/>
              </a:prstGeom>
              <a:noFill/>
              <a:ln w="12700">
                <a:solidFill>
                  <a:srgbClr val="FF00FF"/>
                </a:solidFill>
                <a:round/>
                <a:headEnd/>
                <a:tailEnd type="stealth" w="med" len="med"/>
              </a:ln>
              <a:extLst>
                <a:ext uri="{909E8E84-426E-40DD-AFC4-6F175D3DCCD1}">
                  <a14:hiddenFill xmlns:a14="http://schemas.microsoft.com/office/drawing/2010/main">
                    <a:no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67" name="Line 25"/>
              <p:cNvSpPr>
                <a:spLocks noChangeAspect="1" noChangeShapeType="1"/>
              </p:cNvSpPr>
              <p:nvPr/>
            </p:nvSpPr>
            <p:spPr bwMode="auto">
              <a:xfrm rot="10800000" flipH="1">
                <a:off x="1541" y="1169"/>
                <a:ext cx="783" cy="4"/>
              </a:xfrm>
              <a:prstGeom prst="line">
                <a:avLst/>
              </a:prstGeom>
              <a:noFill/>
              <a:ln w="7620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68" name="Text Box 26"/>
              <p:cNvSpPr txBox="1">
                <a:spLocks noChangeAspect="1" noChangeArrowheads="1"/>
              </p:cNvSpPr>
              <p:nvPr/>
            </p:nvSpPr>
            <p:spPr bwMode="auto">
              <a:xfrm>
                <a:off x="1301" y="942"/>
                <a:ext cx="122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100">
                    <a:solidFill>
                      <a:srgbClr val="000000"/>
                    </a:solidFill>
                    <a:ea typeface="黑体" pitchFamily="49" charset="-122"/>
                  </a:rPr>
                  <a:t>Forcing of Tibetan Plateau</a:t>
                </a:r>
              </a:p>
            </p:txBody>
          </p:sp>
          <p:sp>
            <p:nvSpPr>
              <p:cNvPr id="10269" name="AutoShape 27"/>
              <p:cNvSpPr>
                <a:spLocks noChangeAspect="1"/>
              </p:cNvSpPr>
              <p:nvPr/>
            </p:nvSpPr>
            <p:spPr bwMode="auto">
              <a:xfrm>
                <a:off x="1646" y="2137"/>
                <a:ext cx="375" cy="81"/>
              </a:xfrm>
              <a:custGeom>
                <a:avLst/>
                <a:gdLst>
                  <a:gd name="T0" fmla="*/ 5 w 21600"/>
                  <a:gd name="T1" fmla="*/ 0 h 21600"/>
                  <a:gd name="T2" fmla="*/ 5 w 21600"/>
                  <a:gd name="T3" fmla="*/ 0 h 21600"/>
                  <a:gd name="T4" fmla="*/ 1 w 21600"/>
                  <a:gd name="T5" fmla="*/ 0 h 21600"/>
                  <a:gd name="T6" fmla="*/ 1 w 21600"/>
                  <a:gd name="T7" fmla="*/ 0 h 21600"/>
                  <a:gd name="T8" fmla="*/ 5 w 21600"/>
                  <a:gd name="T9" fmla="*/ 0 h 21600"/>
                  <a:gd name="T10" fmla="*/ 5 w 21600"/>
                  <a:gd name="T11" fmla="*/ 0 h 21600"/>
                  <a:gd name="T12" fmla="*/ 7 w 21600"/>
                  <a:gd name="T13" fmla="*/ 0 h 21600"/>
                  <a:gd name="T14" fmla="*/ 5 w 21600"/>
                  <a:gd name="T15" fmla="*/ 0 h 21600"/>
                  <a:gd name="T16" fmla="*/ 0 w 21600"/>
                  <a:gd name="T17" fmla="*/ 0 h 21600"/>
                  <a:gd name="T18" fmla="*/ 0 w 21600"/>
                  <a:gd name="T19" fmla="*/ 0 h 21600"/>
                  <a:gd name="T20" fmla="*/ 1 w 21600"/>
                  <a:gd name="T21" fmla="*/ 0 h 21600"/>
                  <a:gd name="T22" fmla="*/ 1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3398 w 21600"/>
                  <a:gd name="T55" fmla="*/ 5333 h 21600"/>
                  <a:gd name="T56" fmla="*/ 18893 w 21600"/>
                  <a:gd name="T57" fmla="*/ 16267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cmpd="sng">
                <a:solidFill>
                  <a:srgbClr val="FFFF00"/>
                </a:solidFill>
                <a:round/>
                <a:headEnd/>
                <a:tailEnd/>
              </a:ln>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70" name="AutoShape 28"/>
              <p:cNvSpPr>
                <a:spLocks noChangeAspect="1"/>
              </p:cNvSpPr>
              <p:nvPr/>
            </p:nvSpPr>
            <p:spPr bwMode="auto">
              <a:xfrm>
                <a:off x="3763" y="2111"/>
                <a:ext cx="374" cy="81"/>
              </a:xfrm>
              <a:custGeom>
                <a:avLst/>
                <a:gdLst>
                  <a:gd name="T0" fmla="*/ 5 w 21600"/>
                  <a:gd name="T1" fmla="*/ 0 h 21600"/>
                  <a:gd name="T2" fmla="*/ 5 w 21600"/>
                  <a:gd name="T3" fmla="*/ 0 h 21600"/>
                  <a:gd name="T4" fmla="*/ 1 w 21600"/>
                  <a:gd name="T5" fmla="*/ 0 h 21600"/>
                  <a:gd name="T6" fmla="*/ 1 w 21600"/>
                  <a:gd name="T7" fmla="*/ 0 h 21600"/>
                  <a:gd name="T8" fmla="*/ 5 w 21600"/>
                  <a:gd name="T9" fmla="*/ 0 h 21600"/>
                  <a:gd name="T10" fmla="*/ 5 w 21600"/>
                  <a:gd name="T11" fmla="*/ 0 h 21600"/>
                  <a:gd name="T12" fmla="*/ 6 w 21600"/>
                  <a:gd name="T13" fmla="*/ 0 h 21600"/>
                  <a:gd name="T14" fmla="*/ 5 w 21600"/>
                  <a:gd name="T15" fmla="*/ 0 h 21600"/>
                  <a:gd name="T16" fmla="*/ 0 w 21600"/>
                  <a:gd name="T17" fmla="*/ 0 h 21600"/>
                  <a:gd name="T18" fmla="*/ 0 w 21600"/>
                  <a:gd name="T19" fmla="*/ 0 h 21600"/>
                  <a:gd name="T20" fmla="*/ 1 w 21600"/>
                  <a:gd name="T21" fmla="*/ 0 h 21600"/>
                  <a:gd name="T22" fmla="*/ 1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3350 w 21600"/>
                  <a:gd name="T55" fmla="*/ 5333 h 21600"/>
                  <a:gd name="T56" fmla="*/ 18886 w 21600"/>
                  <a:gd name="T57" fmla="*/ 16267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cmpd="sng">
                <a:solidFill>
                  <a:srgbClr val="FFFF00"/>
                </a:solidFill>
                <a:round/>
                <a:headEnd/>
                <a:tailEnd/>
              </a:ln>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71" name="AutoShape 29"/>
              <p:cNvSpPr>
                <a:spLocks noChangeArrowheads="1"/>
              </p:cNvSpPr>
              <p:nvPr/>
            </p:nvSpPr>
            <p:spPr bwMode="auto">
              <a:xfrm rot="-5400000">
                <a:off x="2024" y="2102"/>
                <a:ext cx="272" cy="102"/>
              </a:xfrm>
              <a:prstGeom prst="notchedRightArrow">
                <a:avLst>
                  <a:gd name="adj1" fmla="val 50000"/>
                  <a:gd name="adj2" fmla="val 66667"/>
                </a:avLst>
              </a:prstGeom>
              <a:solidFill>
                <a:srgbClr val="9933FF"/>
              </a:solidFill>
              <a:ln w="9525">
                <a:solidFill>
                  <a:srgbClr val="9933FF"/>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72" name="AutoShape 30"/>
              <p:cNvSpPr>
                <a:spLocks noChangeAspect="1"/>
              </p:cNvSpPr>
              <p:nvPr/>
            </p:nvSpPr>
            <p:spPr bwMode="auto">
              <a:xfrm>
                <a:off x="2702" y="2116"/>
                <a:ext cx="375" cy="81"/>
              </a:xfrm>
              <a:custGeom>
                <a:avLst/>
                <a:gdLst>
                  <a:gd name="T0" fmla="*/ 5 w 21600"/>
                  <a:gd name="T1" fmla="*/ 0 h 21600"/>
                  <a:gd name="T2" fmla="*/ 5 w 21600"/>
                  <a:gd name="T3" fmla="*/ 0 h 21600"/>
                  <a:gd name="T4" fmla="*/ 1 w 21600"/>
                  <a:gd name="T5" fmla="*/ 0 h 21600"/>
                  <a:gd name="T6" fmla="*/ 1 w 21600"/>
                  <a:gd name="T7" fmla="*/ 0 h 21600"/>
                  <a:gd name="T8" fmla="*/ 5 w 21600"/>
                  <a:gd name="T9" fmla="*/ 0 h 21600"/>
                  <a:gd name="T10" fmla="*/ 5 w 21600"/>
                  <a:gd name="T11" fmla="*/ 0 h 21600"/>
                  <a:gd name="T12" fmla="*/ 7 w 21600"/>
                  <a:gd name="T13" fmla="*/ 0 h 21600"/>
                  <a:gd name="T14" fmla="*/ 5 w 21600"/>
                  <a:gd name="T15" fmla="*/ 0 h 21600"/>
                  <a:gd name="T16" fmla="*/ 0 w 21600"/>
                  <a:gd name="T17" fmla="*/ 0 h 21600"/>
                  <a:gd name="T18" fmla="*/ 0 w 21600"/>
                  <a:gd name="T19" fmla="*/ 0 h 21600"/>
                  <a:gd name="T20" fmla="*/ 1 w 21600"/>
                  <a:gd name="T21" fmla="*/ 0 h 21600"/>
                  <a:gd name="T22" fmla="*/ 1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3398 w 21600"/>
                  <a:gd name="T55" fmla="*/ 5333 h 21600"/>
                  <a:gd name="T56" fmla="*/ 18893 w 21600"/>
                  <a:gd name="T57" fmla="*/ 16267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cmpd="sng">
                <a:solidFill>
                  <a:srgbClr val="FFFF00"/>
                </a:solidFill>
                <a:round/>
                <a:headEnd/>
                <a:tailEnd/>
              </a:ln>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73" name="Text Box 31"/>
              <p:cNvSpPr txBox="1">
                <a:spLocks noChangeArrowheads="1"/>
              </p:cNvSpPr>
              <p:nvPr/>
            </p:nvSpPr>
            <p:spPr bwMode="auto">
              <a:xfrm>
                <a:off x="794" y="1587"/>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000">
                  <a:solidFill>
                    <a:srgbClr val="000000"/>
                  </a:solidFill>
                  <a:latin typeface="Garamond" pitchFamily="18" charset="0"/>
                  <a:ea typeface="宋体" pitchFamily="2" charset="-122"/>
                </a:endParaRPr>
              </a:p>
            </p:txBody>
          </p:sp>
          <p:sp>
            <p:nvSpPr>
              <p:cNvPr id="10274" name="Text Box 32"/>
              <p:cNvSpPr txBox="1">
                <a:spLocks noChangeArrowheads="1"/>
              </p:cNvSpPr>
              <p:nvPr/>
            </p:nvSpPr>
            <p:spPr bwMode="auto">
              <a:xfrm>
                <a:off x="823" y="1481"/>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000" i="1">
                    <a:solidFill>
                      <a:srgbClr val="FF0000"/>
                    </a:solidFill>
                    <a:ea typeface="宋体" pitchFamily="2" charset="-122"/>
                  </a:rPr>
                  <a:t>D</a:t>
                </a:r>
              </a:p>
            </p:txBody>
          </p:sp>
          <p:sp>
            <p:nvSpPr>
              <p:cNvPr id="10275" name="Text Box 33"/>
              <p:cNvSpPr txBox="1">
                <a:spLocks noChangeArrowheads="1"/>
              </p:cNvSpPr>
              <p:nvPr/>
            </p:nvSpPr>
            <p:spPr bwMode="auto">
              <a:xfrm>
                <a:off x="1658" y="1369"/>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000" i="1">
                    <a:solidFill>
                      <a:srgbClr val="FF0000"/>
                    </a:solidFill>
                    <a:ea typeface="宋体" pitchFamily="2" charset="-122"/>
                  </a:rPr>
                  <a:t>D</a:t>
                </a:r>
              </a:p>
            </p:txBody>
          </p:sp>
          <p:sp>
            <p:nvSpPr>
              <p:cNvPr id="10276" name="Text Box 34"/>
              <p:cNvSpPr txBox="1">
                <a:spLocks noChangeArrowheads="1"/>
              </p:cNvSpPr>
              <p:nvPr/>
            </p:nvSpPr>
            <p:spPr bwMode="auto">
              <a:xfrm>
                <a:off x="2357" y="1033"/>
                <a:ext cx="3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400" i="1">
                    <a:solidFill>
                      <a:srgbClr val="FF0000"/>
                    </a:solidFill>
                    <a:ea typeface="宋体" pitchFamily="2" charset="-122"/>
                  </a:rPr>
                  <a:t>D</a:t>
                </a:r>
              </a:p>
            </p:txBody>
          </p:sp>
          <p:sp>
            <p:nvSpPr>
              <p:cNvPr id="10277" name="Text Box 35"/>
              <p:cNvSpPr txBox="1">
                <a:spLocks noChangeAspect="1" noChangeArrowheads="1"/>
              </p:cNvSpPr>
              <p:nvPr/>
            </p:nvSpPr>
            <p:spPr bwMode="auto">
              <a:xfrm>
                <a:off x="1932" y="352"/>
                <a:ext cx="1521" cy="1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200" b="1">
                    <a:solidFill>
                      <a:srgbClr val="FFFFFF"/>
                    </a:solidFill>
                    <a:ea typeface="仿宋_GB2312" pitchFamily="1" charset="-122"/>
                  </a:rPr>
                  <a:t>Cold air from mid-and high lat</a:t>
                </a:r>
              </a:p>
            </p:txBody>
          </p:sp>
          <p:sp>
            <p:nvSpPr>
              <p:cNvPr id="10278" name="Text Box 36"/>
              <p:cNvSpPr txBox="1">
                <a:spLocks noChangeAspect="1" noChangeArrowheads="1"/>
              </p:cNvSpPr>
              <p:nvPr/>
            </p:nvSpPr>
            <p:spPr bwMode="auto">
              <a:xfrm>
                <a:off x="3402" y="680"/>
                <a:ext cx="98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200" b="1">
                    <a:solidFill>
                      <a:srgbClr val="3333CC"/>
                    </a:solidFill>
                    <a:ea typeface="黑体" pitchFamily="49" charset="-122"/>
                  </a:rPr>
                  <a:t>Meiyu-Front</a:t>
                </a:r>
              </a:p>
            </p:txBody>
          </p:sp>
          <p:grpSp>
            <p:nvGrpSpPr>
              <p:cNvPr id="10279" name="Group 37"/>
              <p:cNvGrpSpPr>
                <a:grpSpLocks noChangeAspect="1"/>
              </p:cNvGrpSpPr>
              <p:nvPr/>
            </p:nvGrpSpPr>
            <p:grpSpPr bwMode="auto">
              <a:xfrm>
                <a:off x="2549" y="937"/>
                <a:ext cx="960" cy="288"/>
                <a:chOff x="0" y="0"/>
                <a:chExt cx="960" cy="476"/>
              </a:xfrm>
            </p:grpSpPr>
            <p:sp>
              <p:nvSpPr>
                <p:cNvPr id="10293" name="AutoShape 38"/>
                <p:cNvSpPr>
                  <a:spLocks noChangeAspect="1" noChangeArrowheads="1"/>
                </p:cNvSpPr>
                <p:nvPr/>
              </p:nvSpPr>
              <p:spPr bwMode="auto">
                <a:xfrm rot="10800000">
                  <a:off x="173" y="342"/>
                  <a:ext cx="94" cy="134"/>
                </a:xfrm>
                <a:prstGeom prst="triangle">
                  <a:avLst>
                    <a:gd name="adj" fmla="val 50000"/>
                  </a:avLst>
                </a:prstGeom>
                <a:solidFill>
                  <a:srgbClr val="0000FF"/>
                </a:solidFill>
                <a:ln w="57150">
                  <a:solidFill>
                    <a:srgbClr val="0000FF"/>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4" name="AutoShape 39"/>
                <p:cNvSpPr>
                  <a:spLocks noChangeAspect="1" noChangeArrowheads="1"/>
                </p:cNvSpPr>
                <p:nvPr/>
              </p:nvSpPr>
              <p:spPr bwMode="auto">
                <a:xfrm rot="9889750">
                  <a:off x="455" y="295"/>
                  <a:ext cx="94" cy="133"/>
                </a:xfrm>
                <a:prstGeom prst="triangle">
                  <a:avLst>
                    <a:gd name="adj" fmla="val 50000"/>
                  </a:avLst>
                </a:prstGeom>
                <a:solidFill>
                  <a:srgbClr val="0000FF"/>
                </a:solidFill>
                <a:ln w="57150">
                  <a:solidFill>
                    <a:srgbClr val="0000FF"/>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5" name="AutoShape 40"/>
                <p:cNvSpPr>
                  <a:spLocks noChangeAspect="1" noChangeArrowheads="1"/>
                </p:cNvSpPr>
                <p:nvPr/>
              </p:nvSpPr>
              <p:spPr bwMode="auto">
                <a:xfrm rot="9851095">
                  <a:off x="737" y="149"/>
                  <a:ext cx="93" cy="135"/>
                </a:xfrm>
                <a:prstGeom prst="triangle">
                  <a:avLst>
                    <a:gd name="adj" fmla="val 50000"/>
                  </a:avLst>
                </a:prstGeom>
                <a:solidFill>
                  <a:srgbClr val="0000FF"/>
                </a:solidFill>
                <a:ln w="57150">
                  <a:solidFill>
                    <a:srgbClr val="0000FF"/>
                  </a:solidFill>
                  <a:miter lim="800000"/>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6" name="Oval 41"/>
                <p:cNvSpPr>
                  <a:spLocks noChangeAspect="1" noChangeArrowheads="1"/>
                </p:cNvSpPr>
                <p:nvPr/>
              </p:nvSpPr>
              <p:spPr bwMode="auto">
                <a:xfrm>
                  <a:off x="586" y="140"/>
                  <a:ext cx="66" cy="93"/>
                </a:xfrm>
                <a:prstGeom prst="ellipse">
                  <a:avLst/>
                </a:prstGeom>
                <a:solidFill>
                  <a:srgbClr val="FF0000"/>
                </a:solidFill>
                <a:ln w="57150">
                  <a:solidFill>
                    <a:srgbClr val="FF0000"/>
                  </a:solidFill>
                  <a:round/>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7" name="Oval 42"/>
                <p:cNvSpPr>
                  <a:spLocks noChangeAspect="1" noChangeArrowheads="1"/>
                </p:cNvSpPr>
                <p:nvPr/>
              </p:nvSpPr>
              <p:spPr bwMode="auto">
                <a:xfrm>
                  <a:off x="843" y="0"/>
                  <a:ext cx="65" cy="92"/>
                </a:xfrm>
                <a:prstGeom prst="ellipse">
                  <a:avLst/>
                </a:prstGeom>
                <a:solidFill>
                  <a:srgbClr val="FF0000"/>
                </a:solidFill>
                <a:ln w="57150">
                  <a:solidFill>
                    <a:srgbClr val="FF0000"/>
                  </a:solidFill>
                  <a:round/>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8" name="Oval 43"/>
                <p:cNvSpPr>
                  <a:spLocks noChangeAspect="1" noChangeArrowheads="1"/>
                </p:cNvSpPr>
                <p:nvPr/>
              </p:nvSpPr>
              <p:spPr bwMode="auto">
                <a:xfrm>
                  <a:off x="315" y="238"/>
                  <a:ext cx="66" cy="94"/>
                </a:xfrm>
                <a:prstGeom prst="ellipse">
                  <a:avLst/>
                </a:prstGeom>
                <a:solidFill>
                  <a:srgbClr val="FF0000"/>
                </a:solidFill>
                <a:ln w="57150">
                  <a:solidFill>
                    <a:srgbClr val="FF0000"/>
                  </a:solidFill>
                  <a:round/>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299" name="Oval 44"/>
                <p:cNvSpPr>
                  <a:spLocks noChangeAspect="1" noChangeArrowheads="1"/>
                </p:cNvSpPr>
                <p:nvPr/>
              </p:nvSpPr>
              <p:spPr bwMode="auto">
                <a:xfrm>
                  <a:off x="0" y="239"/>
                  <a:ext cx="65" cy="93"/>
                </a:xfrm>
                <a:prstGeom prst="ellipse">
                  <a:avLst/>
                </a:prstGeom>
                <a:solidFill>
                  <a:srgbClr val="FF0000"/>
                </a:solidFill>
                <a:ln w="57150">
                  <a:solidFill>
                    <a:srgbClr val="FF0000"/>
                  </a:solidFill>
                  <a:round/>
                  <a:headEnd/>
                  <a:tailEnd/>
                </a:ln>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endParaRPr lang="zh-CN" altLang="en-US" sz="1800">
                    <a:solidFill>
                      <a:srgbClr val="000000"/>
                    </a:solidFill>
                    <a:latin typeface="Calibri" pitchFamily="34" charset="0"/>
                    <a:ea typeface="宋体" pitchFamily="2" charset="-122"/>
                  </a:endParaRPr>
                </a:p>
              </p:txBody>
            </p:sp>
            <p:sp>
              <p:nvSpPr>
                <p:cNvPr id="10300" name="Freeform 45"/>
                <p:cNvSpPr>
                  <a:spLocks noChangeAspect="1"/>
                </p:cNvSpPr>
                <p:nvPr/>
              </p:nvSpPr>
              <p:spPr bwMode="auto">
                <a:xfrm>
                  <a:off x="20" y="44"/>
                  <a:ext cx="940" cy="313"/>
                </a:xfrm>
                <a:custGeom>
                  <a:avLst/>
                  <a:gdLst>
                    <a:gd name="T0" fmla="*/ 0 w 1800"/>
                    <a:gd name="T1" fmla="*/ 230 h 364"/>
                    <a:gd name="T2" fmla="*/ 245 w 1800"/>
                    <a:gd name="T3" fmla="*/ 230 h 364"/>
                    <a:gd name="T4" fmla="*/ 491 w 1800"/>
                    <a:gd name="T5" fmla="*/ 0 h 364"/>
                    <a:gd name="T6" fmla="*/ 0 60000 65536"/>
                    <a:gd name="T7" fmla="*/ 0 60000 65536"/>
                    <a:gd name="T8" fmla="*/ 0 60000 65536"/>
                    <a:gd name="T9" fmla="*/ 0 w 1800"/>
                    <a:gd name="T10" fmla="*/ 0 h 364"/>
                    <a:gd name="T11" fmla="*/ 1800 w 1800"/>
                    <a:gd name="T12" fmla="*/ 364 h 364"/>
                  </a:gdLst>
                  <a:ahLst/>
                  <a:cxnLst>
                    <a:cxn ang="T6">
                      <a:pos x="T0" y="T1"/>
                    </a:cxn>
                    <a:cxn ang="T7">
                      <a:pos x="T2" y="T3"/>
                    </a:cxn>
                    <a:cxn ang="T8">
                      <a:pos x="T4" y="T5"/>
                    </a:cxn>
                  </a:cxnLst>
                  <a:rect l="T9" t="T10" r="T11" b="T12"/>
                  <a:pathLst>
                    <a:path w="1800" h="364">
                      <a:moveTo>
                        <a:pt x="0" y="312"/>
                      </a:moveTo>
                      <a:cubicBezTo>
                        <a:pt x="300" y="338"/>
                        <a:pt x="600" y="364"/>
                        <a:pt x="900" y="312"/>
                      </a:cubicBezTo>
                      <a:cubicBezTo>
                        <a:pt x="1200" y="260"/>
                        <a:pt x="1650" y="52"/>
                        <a:pt x="1800" y="0"/>
                      </a:cubicBezTo>
                    </a:path>
                  </a:pathLst>
                </a:custGeom>
                <a:noFill/>
                <a:ln w="762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grpSp>
          <p:sp>
            <p:nvSpPr>
              <p:cNvPr id="10280" name="Freeform 46"/>
              <p:cNvSpPr>
                <a:spLocks/>
              </p:cNvSpPr>
              <p:nvPr/>
            </p:nvSpPr>
            <p:spPr bwMode="auto">
              <a:xfrm>
                <a:off x="3725" y="1705"/>
                <a:ext cx="168" cy="144"/>
              </a:xfrm>
              <a:custGeom>
                <a:avLst/>
                <a:gdLst>
                  <a:gd name="T0" fmla="*/ 168 w 168"/>
                  <a:gd name="T1" fmla="*/ 0 h 160"/>
                  <a:gd name="T2" fmla="*/ 24 w 168"/>
                  <a:gd name="T3" fmla="*/ 39 h 160"/>
                  <a:gd name="T4" fmla="*/ 24 w 168"/>
                  <a:gd name="T5" fmla="*/ 117 h 160"/>
                  <a:gd name="T6" fmla="*/ 120 w 168"/>
                  <a:gd name="T7" fmla="*/ 117 h 160"/>
                  <a:gd name="T8" fmla="*/ 0 60000 65536"/>
                  <a:gd name="T9" fmla="*/ 0 60000 65536"/>
                  <a:gd name="T10" fmla="*/ 0 60000 65536"/>
                  <a:gd name="T11" fmla="*/ 0 60000 65536"/>
                  <a:gd name="T12" fmla="*/ 0 w 168"/>
                  <a:gd name="T13" fmla="*/ 0 h 160"/>
                  <a:gd name="T14" fmla="*/ 168 w 168"/>
                  <a:gd name="T15" fmla="*/ 160 h 160"/>
                </a:gdLst>
                <a:ahLst/>
                <a:cxnLst>
                  <a:cxn ang="T8">
                    <a:pos x="T0" y="T1"/>
                  </a:cxn>
                  <a:cxn ang="T9">
                    <a:pos x="T2" y="T3"/>
                  </a:cxn>
                  <a:cxn ang="T10">
                    <a:pos x="T4" y="T5"/>
                  </a:cxn>
                  <a:cxn ang="T11">
                    <a:pos x="T6" y="T7"/>
                  </a:cxn>
                </a:cxnLst>
                <a:rect l="T12" t="T13" r="T14" b="T15"/>
                <a:pathLst>
                  <a:path w="168" h="160">
                    <a:moveTo>
                      <a:pt x="168" y="0"/>
                    </a:moveTo>
                    <a:cubicBezTo>
                      <a:pt x="108" y="12"/>
                      <a:pt x="48" y="24"/>
                      <a:pt x="24" y="48"/>
                    </a:cubicBezTo>
                    <a:cubicBezTo>
                      <a:pt x="0" y="72"/>
                      <a:pt x="8" y="128"/>
                      <a:pt x="24" y="144"/>
                    </a:cubicBezTo>
                    <a:cubicBezTo>
                      <a:pt x="40" y="160"/>
                      <a:pt x="80" y="152"/>
                      <a:pt x="120" y="144"/>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1" name="Freeform 47"/>
              <p:cNvSpPr>
                <a:spLocks/>
              </p:cNvSpPr>
              <p:nvPr/>
            </p:nvSpPr>
            <p:spPr bwMode="auto">
              <a:xfrm rot="-9671525">
                <a:off x="3700" y="1756"/>
                <a:ext cx="144" cy="160"/>
              </a:xfrm>
              <a:custGeom>
                <a:avLst/>
                <a:gdLst>
                  <a:gd name="T0" fmla="*/ 123 w 168"/>
                  <a:gd name="T1" fmla="*/ 0 h 160"/>
                  <a:gd name="T2" fmla="*/ 18 w 168"/>
                  <a:gd name="T3" fmla="*/ 48 h 160"/>
                  <a:gd name="T4" fmla="*/ 18 w 168"/>
                  <a:gd name="T5" fmla="*/ 144 h 160"/>
                  <a:gd name="T6" fmla="*/ 88 w 168"/>
                  <a:gd name="T7" fmla="*/ 144 h 160"/>
                  <a:gd name="T8" fmla="*/ 0 60000 65536"/>
                  <a:gd name="T9" fmla="*/ 0 60000 65536"/>
                  <a:gd name="T10" fmla="*/ 0 60000 65536"/>
                  <a:gd name="T11" fmla="*/ 0 60000 65536"/>
                  <a:gd name="T12" fmla="*/ 0 w 168"/>
                  <a:gd name="T13" fmla="*/ 0 h 160"/>
                  <a:gd name="T14" fmla="*/ 168 w 168"/>
                  <a:gd name="T15" fmla="*/ 160 h 160"/>
                </a:gdLst>
                <a:ahLst/>
                <a:cxnLst>
                  <a:cxn ang="T8">
                    <a:pos x="T0" y="T1"/>
                  </a:cxn>
                  <a:cxn ang="T9">
                    <a:pos x="T2" y="T3"/>
                  </a:cxn>
                  <a:cxn ang="T10">
                    <a:pos x="T4" y="T5"/>
                  </a:cxn>
                  <a:cxn ang="T11">
                    <a:pos x="T6" y="T7"/>
                  </a:cxn>
                </a:cxnLst>
                <a:rect l="T12" t="T13" r="T14" b="T15"/>
                <a:pathLst>
                  <a:path w="168" h="160">
                    <a:moveTo>
                      <a:pt x="168" y="0"/>
                    </a:moveTo>
                    <a:cubicBezTo>
                      <a:pt x="108" y="12"/>
                      <a:pt x="48" y="24"/>
                      <a:pt x="24" y="48"/>
                    </a:cubicBezTo>
                    <a:cubicBezTo>
                      <a:pt x="0" y="72"/>
                      <a:pt x="8" y="128"/>
                      <a:pt x="24" y="144"/>
                    </a:cubicBezTo>
                    <a:cubicBezTo>
                      <a:pt x="40" y="160"/>
                      <a:pt x="80" y="152"/>
                      <a:pt x="120" y="144"/>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2" name="Freeform 48"/>
              <p:cNvSpPr>
                <a:spLocks/>
              </p:cNvSpPr>
              <p:nvPr/>
            </p:nvSpPr>
            <p:spPr bwMode="auto">
              <a:xfrm>
                <a:off x="1405" y="1273"/>
                <a:ext cx="1480" cy="1920"/>
              </a:xfrm>
              <a:custGeom>
                <a:avLst/>
                <a:gdLst>
                  <a:gd name="T0" fmla="*/ 1192 w 1480"/>
                  <a:gd name="T1" fmla="*/ 1920 h 1920"/>
                  <a:gd name="T2" fmla="*/ 1288 w 1480"/>
                  <a:gd name="T3" fmla="*/ 1584 h 1920"/>
                  <a:gd name="T4" fmla="*/ 40 w 1480"/>
                  <a:gd name="T5" fmla="*/ 1008 h 1920"/>
                  <a:gd name="T6" fmla="*/ 1048 w 1480"/>
                  <a:gd name="T7" fmla="*/ 528 h 1920"/>
                  <a:gd name="T8" fmla="*/ 1096 w 1480"/>
                  <a:gd name="T9" fmla="*/ 144 h 1920"/>
                  <a:gd name="T10" fmla="*/ 1144 w 1480"/>
                  <a:gd name="T11" fmla="*/ 0 h 1920"/>
                  <a:gd name="T12" fmla="*/ 0 60000 65536"/>
                  <a:gd name="T13" fmla="*/ 0 60000 65536"/>
                  <a:gd name="T14" fmla="*/ 0 60000 65536"/>
                  <a:gd name="T15" fmla="*/ 0 60000 65536"/>
                  <a:gd name="T16" fmla="*/ 0 60000 65536"/>
                  <a:gd name="T17" fmla="*/ 0 60000 65536"/>
                  <a:gd name="T18" fmla="*/ 0 w 1480"/>
                  <a:gd name="T19" fmla="*/ 0 h 1920"/>
                  <a:gd name="T20" fmla="*/ 1480 w 1480"/>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1480" h="1920">
                    <a:moveTo>
                      <a:pt x="1192" y="1920"/>
                    </a:moveTo>
                    <a:cubicBezTo>
                      <a:pt x="1336" y="1828"/>
                      <a:pt x="1480" y="1736"/>
                      <a:pt x="1288" y="1584"/>
                    </a:cubicBezTo>
                    <a:cubicBezTo>
                      <a:pt x="1096" y="1432"/>
                      <a:pt x="80" y="1184"/>
                      <a:pt x="40" y="1008"/>
                    </a:cubicBezTo>
                    <a:cubicBezTo>
                      <a:pt x="0" y="832"/>
                      <a:pt x="872" y="672"/>
                      <a:pt x="1048" y="528"/>
                    </a:cubicBezTo>
                    <a:cubicBezTo>
                      <a:pt x="1224" y="384"/>
                      <a:pt x="1080" y="232"/>
                      <a:pt x="1096" y="144"/>
                    </a:cubicBezTo>
                    <a:cubicBezTo>
                      <a:pt x="1112" y="56"/>
                      <a:pt x="1128" y="28"/>
                      <a:pt x="1144" y="0"/>
                    </a:cubicBezTo>
                  </a:path>
                </a:pathLst>
              </a:custGeom>
              <a:noFill/>
              <a:ln w="38100" cmpd="sng">
                <a:solidFill>
                  <a:srgbClr val="0000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3" name="Freeform 49"/>
              <p:cNvSpPr>
                <a:spLocks/>
              </p:cNvSpPr>
              <p:nvPr/>
            </p:nvSpPr>
            <p:spPr bwMode="auto">
              <a:xfrm>
                <a:off x="2109" y="1321"/>
                <a:ext cx="1312" cy="1872"/>
              </a:xfrm>
              <a:custGeom>
                <a:avLst/>
                <a:gdLst>
                  <a:gd name="T0" fmla="*/ 1016 w 1312"/>
                  <a:gd name="T1" fmla="*/ 1872 h 1872"/>
                  <a:gd name="T2" fmla="*/ 1160 w 1312"/>
                  <a:gd name="T3" fmla="*/ 1536 h 1872"/>
                  <a:gd name="T4" fmla="*/ 104 w 1312"/>
                  <a:gd name="T5" fmla="*/ 960 h 1872"/>
                  <a:gd name="T6" fmla="*/ 536 w 1312"/>
                  <a:gd name="T7" fmla="*/ 528 h 1872"/>
                  <a:gd name="T8" fmla="*/ 536 w 1312"/>
                  <a:gd name="T9" fmla="*/ 144 h 1872"/>
                  <a:gd name="T10" fmla="*/ 584 w 1312"/>
                  <a:gd name="T11" fmla="*/ 0 h 1872"/>
                  <a:gd name="T12" fmla="*/ 0 60000 65536"/>
                  <a:gd name="T13" fmla="*/ 0 60000 65536"/>
                  <a:gd name="T14" fmla="*/ 0 60000 65536"/>
                  <a:gd name="T15" fmla="*/ 0 60000 65536"/>
                  <a:gd name="T16" fmla="*/ 0 60000 65536"/>
                  <a:gd name="T17" fmla="*/ 0 60000 65536"/>
                  <a:gd name="T18" fmla="*/ 0 w 1312"/>
                  <a:gd name="T19" fmla="*/ 0 h 1872"/>
                  <a:gd name="T20" fmla="*/ 1312 w 1312"/>
                  <a:gd name="T21" fmla="*/ 1872 h 1872"/>
                </a:gdLst>
                <a:ahLst/>
                <a:cxnLst>
                  <a:cxn ang="T12">
                    <a:pos x="T0" y="T1"/>
                  </a:cxn>
                  <a:cxn ang="T13">
                    <a:pos x="T2" y="T3"/>
                  </a:cxn>
                  <a:cxn ang="T14">
                    <a:pos x="T4" y="T5"/>
                  </a:cxn>
                  <a:cxn ang="T15">
                    <a:pos x="T6" y="T7"/>
                  </a:cxn>
                  <a:cxn ang="T16">
                    <a:pos x="T8" y="T9"/>
                  </a:cxn>
                  <a:cxn ang="T17">
                    <a:pos x="T10" y="T11"/>
                  </a:cxn>
                </a:cxnLst>
                <a:rect l="T18" t="T19" r="T20" b="T21"/>
                <a:pathLst>
                  <a:path w="1312" h="1872">
                    <a:moveTo>
                      <a:pt x="1016" y="1872"/>
                    </a:moveTo>
                    <a:cubicBezTo>
                      <a:pt x="1164" y="1780"/>
                      <a:pt x="1312" y="1688"/>
                      <a:pt x="1160" y="1536"/>
                    </a:cubicBezTo>
                    <a:cubicBezTo>
                      <a:pt x="1008" y="1384"/>
                      <a:pt x="208" y="1128"/>
                      <a:pt x="104" y="960"/>
                    </a:cubicBezTo>
                    <a:cubicBezTo>
                      <a:pt x="0" y="792"/>
                      <a:pt x="464" y="664"/>
                      <a:pt x="536" y="528"/>
                    </a:cubicBezTo>
                    <a:cubicBezTo>
                      <a:pt x="608" y="392"/>
                      <a:pt x="528" y="232"/>
                      <a:pt x="536" y="144"/>
                    </a:cubicBezTo>
                    <a:cubicBezTo>
                      <a:pt x="544" y="56"/>
                      <a:pt x="564" y="28"/>
                      <a:pt x="584" y="0"/>
                    </a:cubicBezTo>
                  </a:path>
                </a:pathLst>
              </a:custGeom>
              <a:noFill/>
              <a:ln w="38100" cmpd="sng">
                <a:solidFill>
                  <a:srgbClr val="0000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4" name="Freeform 50"/>
              <p:cNvSpPr>
                <a:spLocks/>
              </p:cNvSpPr>
              <p:nvPr/>
            </p:nvSpPr>
            <p:spPr bwMode="auto">
              <a:xfrm>
                <a:off x="2501" y="1321"/>
                <a:ext cx="1376" cy="1872"/>
              </a:xfrm>
              <a:custGeom>
                <a:avLst/>
                <a:gdLst>
                  <a:gd name="T0" fmla="*/ 1200 w 1376"/>
                  <a:gd name="T1" fmla="*/ 1872 h 1872"/>
                  <a:gd name="T2" fmla="*/ 1200 w 1376"/>
                  <a:gd name="T3" fmla="*/ 1440 h 1872"/>
                  <a:gd name="T4" fmla="*/ 144 w 1376"/>
                  <a:gd name="T5" fmla="*/ 960 h 1872"/>
                  <a:gd name="T6" fmla="*/ 336 w 1376"/>
                  <a:gd name="T7" fmla="*/ 624 h 1872"/>
                  <a:gd name="T8" fmla="*/ 336 w 1376"/>
                  <a:gd name="T9" fmla="*/ 336 h 1872"/>
                  <a:gd name="T10" fmla="*/ 288 w 1376"/>
                  <a:gd name="T11" fmla="*/ 144 h 1872"/>
                  <a:gd name="T12" fmla="*/ 336 w 1376"/>
                  <a:gd name="T13" fmla="*/ 0 h 1872"/>
                  <a:gd name="T14" fmla="*/ 0 60000 65536"/>
                  <a:gd name="T15" fmla="*/ 0 60000 65536"/>
                  <a:gd name="T16" fmla="*/ 0 60000 65536"/>
                  <a:gd name="T17" fmla="*/ 0 60000 65536"/>
                  <a:gd name="T18" fmla="*/ 0 60000 65536"/>
                  <a:gd name="T19" fmla="*/ 0 60000 65536"/>
                  <a:gd name="T20" fmla="*/ 0 60000 65536"/>
                  <a:gd name="T21" fmla="*/ 0 w 1376"/>
                  <a:gd name="T22" fmla="*/ 0 h 1872"/>
                  <a:gd name="T23" fmla="*/ 1376 w 1376"/>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6" h="1872">
                    <a:moveTo>
                      <a:pt x="1200" y="1872"/>
                    </a:moveTo>
                    <a:cubicBezTo>
                      <a:pt x="1288" y="1732"/>
                      <a:pt x="1376" y="1592"/>
                      <a:pt x="1200" y="1440"/>
                    </a:cubicBezTo>
                    <a:cubicBezTo>
                      <a:pt x="1024" y="1288"/>
                      <a:pt x="288" y="1096"/>
                      <a:pt x="144" y="960"/>
                    </a:cubicBezTo>
                    <a:cubicBezTo>
                      <a:pt x="0" y="824"/>
                      <a:pt x="304" y="728"/>
                      <a:pt x="336" y="624"/>
                    </a:cubicBezTo>
                    <a:cubicBezTo>
                      <a:pt x="368" y="520"/>
                      <a:pt x="344" y="416"/>
                      <a:pt x="336" y="336"/>
                    </a:cubicBezTo>
                    <a:cubicBezTo>
                      <a:pt x="328" y="256"/>
                      <a:pt x="288" y="200"/>
                      <a:pt x="288" y="144"/>
                    </a:cubicBezTo>
                    <a:cubicBezTo>
                      <a:pt x="288" y="88"/>
                      <a:pt x="312" y="44"/>
                      <a:pt x="336" y="0"/>
                    </a:cubicBezTo>
                  </a:path>
                </a:pathLst>
              </a:custGeom>
              <a:noFill/>
              <a:ln w="38100" cmpd="sng">
                <a:solidFill>
                  <a:srgbClr val="0000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5" name="Freeform 51"/>
              <p:cNvSpPr>
                <a:spLocks/>
              </p:cNvSpPr>
              <p:nvPr/>
            </p:nvSpPr>
            <p:spPr bwMode="auto">
              <a:xfrm>
                <a:off x="861" y="1273"/>
                <a:ext cx="1544" cy="1920"/>
              </a:xfrm>
              <a:custGeom>
                <a:avLst/>
                <a:gdLst>
                  <a:gd name="T0" fmla="*/ 1064 w 1544"/>
                  <a:gd name="T1" fmla="*/ 1920 h 1920"/>
                  <a:gd name="T2" fmla="*/ 1208 w 1544"/>
                  <a:gd name="T3" fmla="*/ 1584 h 1920"/>
                  <a:gd name="T4" fmla="*/ 8 w 1544"/>
                  <a:gd name="T5" fmla="*/ 1008 h 1920"/>
                  <a:gd name="T6" fmla="*/ 1256 w 1544"/>
                  <a:gd name="T7" fmla="*/ 528 h 1920"/>
                  <a:gd name="T8" fmla="*/ 1496 w 1544"/>
                  <a:gd name="T9" fmla="*/ 336 h 1920"/>
                  <a:gd name="T10" fmla="*/ 1496 w 1544"/>
                  <a:gd name="T11" fmla="*/ 96 h 1920"/>
                  <a:gd name="T12" fmla="*/ 1544 w 1544"/>
                  <a:gd name="T13" fmla="*/ 0 h 1920"/>
                  <a:gd name="T14" fmla="*/ 0 60000 65536"/>
                  <a:gd name="T15" fmla="*/ 0 60000 65536"/>
                  <a:gd name="T16" fmla="*/ 0 60000 65536"/>
                  <a:gd name="T17" fmla="*/ 0 60000 65536"/>
                  <a:gd name="T18" fmla="*/ 0 60000 65536"/>
                  <a:gd name="T19" fmla="*/ 0 60000 65536"/>
                  <a:gd name="T20" fmla="*/ 0 60000 65536"/>
                  <a:gd name="T21" fmla="*/ 0 w 1544"/>
                  <a:gd name="T22" fmla="*/ 0 h 1920"/>
                  <a:gd name="T23" fmla="*/ 1544 w 154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4" h="1920">
                    <a:moveTo>
                      <a:pt x="1064" y="1920"/>
                    </a:moveTo>
                    <a:cubicBezTo>
                      <a:pt x="1224" y="1828"/>
                      <a:pt x="1384" y="1736"/>
                      <a:pt x="1208" y="1584"/>
                    </a:cubicBezTo>
                    <a:cubicBezTo>
                      <a:pt x="1032" y="1432"/>
                      <a:pt x="0" y="1184"/>
                      <a:pt x="8" y="1008"/>
                    </a:cubicBezTo>
                    <a:cubicBezTo>
                      <a:pt x="16" y="832"/>
                      <a:pt x="1008" y="640"/>
                      <a:pt x="1256" y="528"/>
                    </a:cubicBezTo>
                    <a:cubicBezTo>
                      <a:pt x="1504" y="416"/>
                      <a:pt x="1456" y="408"/>
                      <a:pt x="1496" y="336"/>
                    </a:cubicBezTo>
                    <a:cubicBezTo>
                      <a:pt x="1536" y="264"/>
                      <a:pt x="1488" y="152"/>
                      <a:pt x="1496" y="96"/>
                    </a:cubicBezTo>
                    <a:cubicBezTo>
                      <a:pt x="1504" y="40"/>
                      <a:pt x="1524" y="20"/>
                      <a:pt x="1544" y="0"/>
                    </a:cubicBezTo>
                  </a:path>
                </a:pathLst>
              </a:custGeom>
              <a:noFill/>
              <a:ln w="38100" cmpd="sng">
                <a:solidFill>
                  <a:srgbClr val="0000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6" name="Freeform 52"/>
              <p:cNvSpPr>
                <a:spLocks/>
              </p:cNvSpPr>
              <p:nvPr/>
            </p:nvSpPr>
            <p:spPr bwMode="auto">
              <a:xfrm>
                <a:off x="205" y="1273"/>
                <a:ext cx="2136" cy="1920"/>
              </a:xfrm>
              <a:custGeom>
                <a:avLst/>
                <a:gdLst>
                  <a:gd name="T0" fmla="*/ 1144 w 2136"/>
                  <a:gd name="T1" fmla="*/ 1920 h 1920"/>
                  <a:gd name="T2" fmla="*/ 1288 w 2136"/>
                  <a:gd name="T3" fmla="*/ 1584 h 1920"/>
                  <a:gd name="T4" fmla="*/ 88 w 2136"/>
                  <a:gd name="T5" fmla="*/ 960 h 1920"/>
                  <a:gd name="T6" fmla="*/ 1816 w 2136"/>
                  <a:gd name="T7" fmla="*/ 384 h 1920"/>
                  <a:gd name="T8" fmla="*/ 2008 w 2136"/>
                  <a:gd name="T9" fmla="*/ 96 h 1920"/>
                  <a:gd name="T10" fmla="*/ 2056 w 2136"/>
                  <a:gd name="T11" fmla="*/ 0 h 1920"/>
                  <a:gd name="T12" fmla="*/ 0 60000 65536"/>
                  <a:gd name="T13" fmla="*/ 0 60000 65536"/>
                  <a:gd name="T14" fmla="*/ 0 60000 65536"/>
                  <a:gd name="T15" fmla="*/ 0 60000 65536"/>
                  <a:gd name="T16" fmla="*/ 0 60000 65536"/>
                  <a:gd name="T17" fmla="*/ 0 60000 65536"/>
                  <a:gd name="T18" fmla="*/ 0 w 2136"/>
                  <a:gd name="T19" fmla="*/ 0 h 1920"/>
                  <a:gd name="T20" fmla="*/ 2136 w 2136"/>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2136" h="1920">
                    <a:moveTo>
                      <a:pt x="1144" y="1920"/>
                    </a:moveTo>
                    <a:cubicBezTo>
                      <a:pt x="1304" y="1832"/>
                      <a:pt x="1464" y="1744"/>
                      <a:pt x="1288" y="1584"/>
                    </a:cubicBezTo>
                    <a:cubicBezTo>
                      <a:pt x="1112" y="1424"/>
                      <a:pt x="0" y="1160"/>
                      <a:pt x="88" y="960"/>
                    </a:cubicBezTo>
                    <a:cubicBezTo>
                      <a:pt x="176" y="760"/>
                      <a:pt x="1496" y="528"/>
                      <a:pt x="1816" y="384"/>
                    </a:cubicBezTo>
                    <a:cubicBezTo>
                      <a:pt x="2136" y="240"/>
                      <a:pt x="1968" y="160"/>
                      <a:pt x="2008" y="96"/>
                    </a:cubicBezTo>
                    <a:cubicBezTo>
                      <a:pt x="2048" y="32"/>
                      <a:pt x="2052" y="16"/>
                      <a:pt x="2056" y="0"/>
                    </a:cubicBezTo>
                  </a:path>
                </a:pathLst>
              </a:custGeom>
              <a:noFill/>
              <a:ln w="38100" cmpd="sng">
                <a:solidFill>
                  <a:srgbClr val="0000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7" name="Freeform 53"/>
              <p:cNvSpPr>
                <a:spLocks/>
              </p:cNvSpPr>
              <p:nvPr/>
            </p:nvSpPr>
            <p:spPr bwMode="auto">
              <a:xfrm rot="145336">
                <a:off x="1877" y="1513"/>
                <a:ext cx="1152" cy="432"/>
              </a:xfrm>
              <a:custGeom>
                <a:avLst/>
                <a:gdLst>
                  <a:gd name="T0" fmla="*/ 0 w 1152"/>
                  <a:gd name="T1" fmla="*/ 0 h 432"/>
                  <a:gd name="T2" fmla="*/ 576 w 1152"/>
                  <a:gd name="T3" fmla="*/ 96 h 432"/>
                  <a:gd name="T4" fmla="*/ 1152 w 1152"/>
                  <a:gd name="T5" fmla="*/ 432 h 432"/>
                  <a:gd name="T6" fmla="*/ 0 60000 65536"/>
                  <a:gd name="T7" fmla="*/ 0 60000 65536"/>
                  <a:gd name="T8" fmla="*/ 0 60000 65536"/>
                  <a:gd name="T9" fmla="*/ 0 w 1152"/>
                  <a:gd name="T10" fmla="*/ 0 h 432"/>
                  <a:gd name="T11" fmla="*/ 1152 w 1152"/>
                  <a:gd name="T12" fmla="*/ 432 h 432"/>
                </a:gdLst>
                <a:ahLst/>
                <a:cxnLst>
                  <a:cxn ang="T6">
                    <a:pos x="T0" y="T1"/>
                  </a:cxn>
                  <a:cxn ang="T7">
                    <a:pos x="T2" y="T3"/>
                  </a:cxn>
                  <a:cxn ang="T8">
                    <a:pos x="T4" y="T5"/>
                  </a:cxn>
                </a:cxnLst>
                <a:rect l="T9" t="T10" r="T11" b="T12"/>
                <a:pathLst>
                  <a:path w="1152" h="432">
                    <a:moveTo>
                      <a:pt x="0" y="0"/>
                    </a:moveTo>
                    <a:cubicBezTo>
                      <a:pt x="192" y="12"/>
                      <a:pt x="384" y="24"/>
                      <a:pt x="576" y="96"/>
                    </a:cubicBezTo>
                    <a:cubicBezTo>
                      <a:pt x="768" y="168"/>
                      <a:pt x="960" y="300"/>
                      <a:pt x="1152" y="432"/>
                    </a:cubicBezTo>
                  </a:path>
                </a:pathLst>
              </a:custGeom>
              <a:noFill/>
              <a:ln w="88900" cmpd="sng">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lnSpc>
                    <a:spcPct val="80000"/>
                  </a:lnSpc>
                  <a:spcBef>
                    <a:spcPct val="0"/>
                  </a:spcBef>
                  <a:spcAft>
                    <a:spcPct val="0"/>
                  </a:spcAft>
                  <a:buFont typeface="Arial" pitchFamily="34" charset="0"/>
                  <a:buNone/>
                </a:pPr>
                <a:endParaRPr lang="fr-FR" sz="2400">
                  <a:solidFill>
                    <a:srgbClr val="000000"/>
                  </a:solidFill>
                  <a:latin typeface="Arial" pitchFamily="34" charset="0"/>
                  <a:ea typeface="隶书" pitchFamily="49" charset="-122"/>
                </a:endParaRPr>
              </a:p>
            </p:txBody>
          </p:sp>
          <p:sp>
            <p:nvSpPr>
              <p:cNvPr id="10288" name="Text Box 54"/>
              <p:cNvSpPr txBox="1">
                <a:spLocks noChangeAspect="1" noChangeArrowheads="1"/>
              </p:cNvSpPr>
              <p:nvPr/>
            </p:nvSpPr>
            <p:spPr bwMode="auto">
              <a:xfrm>
                <a:off x="1569" y="2512"/>
                <a:ext cx="119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200" b="1">
                    <a:solidFill>
                      <a:srgbClr val="FFFF00"/>
                    </a:solidFill>
                    <a:ea typeface="楷体_GB2312" pitchFamily="1" charset="-122"/>
                  </a:rPr>
                  <a:t>Southeast Trade Wind</a:t>
                </a:r>
                <a:endParaRPr lang="en-US" altLang="zh-CN" sz="1200" b="1">
                  <a:solidFill>
                    <a:srgbClr val="000000"/>
                  </a:solidFill>
                  <a:latin typeface="Garamond" pitchFamily="18" charset="0"/>
                  <a:ea typeface="宋体" pitchFamily="2" charset="-122"/>
                </a:endParaRPr>
              </a:p>
            </p:txBody>
          </p:sp>
          <p:sp>
            <p:nvSpPr>
              <p:cNvPr id="10289" name="Text Box 55"/>
              <p:cNvSpPr txBox="1">
                <a:spLocks noChangeAspect="1" noChangeArrowheads="1"/>
              </p:cNvSpPr>
              <p:nvPr/>
            </p:nvSpPr>
            <p:spPr bwMode="auto">
              <a:xfrm>
                <a:off x="1270" y="2195"/>
                <a:ext cx="13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200" b="1">
                    <a:solidFill>
                      <a:srgbClr val="FFFF00"/>
                    </a:solidFill>
                    <a:ea typeface="楷体_GB2312" pitchFamily="1" charset="-122"/>
                  </a:rPr>
                  <a:t>Eastward MJO</a:t>
                </a:r>
                <a:endParaRPr lang="en-US" altLang="zh-CN" sz="1200" b="1">
                  <a:solidFill>
                    <a:srgbClr val="000000"/>
                  </a:solidFill>
                  <a:latin typeface="Garamond" pitchFamily="18" charset="0"/>
                  <a:ea typeface="宋体" pitchFamily="2" charset="-122"/>
                </a:endParaRPr>
              </a:p>
            </p:txBody>
          </p:sp>
          <p:sp>
            <p:nvSpPr>
              <p:cNvPr id="10290" name="Text Box 56"/>
              <p:cNvSpPr txBox="1">
                <a:spLocks noChangeAspect="1" noChangeArrowheads="1"/>
              </p:cNvSpPr>
              <p:nvPr/>
            </p:nvSpPr>
            <p:spPr bwMode="auto">
              <a:xfrm>
                <a:off x="1769" y="1514"/>
                <a:ext cx="81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200" b="1">
                    <a:solidFill>
                      <a:srgbClr val="800000"/>
                    </a:solidFill>
                    <a:latin typeface="Garamond" pitchFamily="18" charset="0"/>
                    <a:ea typeface="黑体" pitchFamily="49" charset="-122"/>
                  </a:rPr>
                  <a:t>Monsoon Trough</a:t>
                </a:r>
              </a:p>
            </p:txBody>
          </p:sp>
          <p:sp>
            <p:nvSpPr>
              <p:cNvPr id="10291" name="Text Box 57"/>
              <p:cNvSpPr txBox="1">
                <a:spLocks noChangeAspect="1" noChangeArrowheads="1"/>
              </p:cNvSpPr>
              <p:nvPr/>
            </p:nvSpPr>
            <p:spPr bwMode="auto">
              <a:xfrm>
                <a:off x="2794" y="2177"/>
                <a:ext cx="1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200" b="1">
                    <a:solidFill>
                      <a:srgbClr val="FFFF00"/>
                    </a:solidFill>
                    <a:ea typeface="楷体_GB2312" pitchFamily="1" charset="-122"/>
                  </a:rPr>
                  <a:t>Convective Cloud-Cluster</a:t>
                </a:r>
                <a:endParaRPr lang="en-US" altLang="zh-CN" sz="1200" b="1">
                  <a:solidFill>
                    <a:srgbClr val="000000"/>
                  </a:solidFill>
                  <a:latin typeface="Garamond" pitchFamily="18" charset="0"/>
                  <a:ea typeface="宋体" pitchFamily="2" charset="-122"/>
                </a:endParaRPr>
              </a:p>
            </p:txBody>
          </p:sp>
          <p:sp>
            <p:nvSpPr>
              <p:cNvPr id="10292" name="Text Box 58"/>
              <p:cNvSpPr txBox="1">
                <a:spLocks noChangeAspect="1" noChangeArrowheads="1"/>
              </p:cNvSpPr>
              <p:nvPr/>
            </p:nvSpPr>
            <p:spPr bwMode="auto">
              <a:xfrm>
                <a:off x="571" y="1270"/>
                <a:ext cx="125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0"/>
                  </a:spcBef>
                  <a:spcAft>
                    <a:spcPct val="0"/>
                  </a:spcAft>
                  <a:buFont typeface="Arial" pitchFamily="34" charset="0"/>
                  <a:buNone/>
                </a:pPr>
                <a:r>
                  <a:rPr lang="en-US" altLang="zh-CN" sz="1200" b="1">
                    <a:solidFill>
                      <a:srgbClr val="FF0000"/>
                    </a:solidFill>
                    <a:ea typeface="楷体_GB2312" pitchFamily="1" charset="-122"/>
                  </a:rPr>
                  <a:t>Monsoon Low </a:t>
                </a:r>
                <a:endParaRPr lang="en-US" altLang="zh-CN" sz="1200" b="1">
                  <a:solidFill>
                    <a:srgbClr val="FF0000"/>
                  </a:solidFill>
                  <a:latin typeface="Garamond" pitchFamily="18" charset="0"/>
                  <a:ea typeface="宋体" pitchFamily="2" charset="-122"/>
                </a:endParaRPr>
              </a:p>
            </p:txBody>
          </p:sp>
        </p:grpSp>
        <p:sp>
          <p:nvSpPr>
            <p:cNvPr id="10245" name="Text Box 59"/>
            <p:cNvSpPr txBox="1">
              <a:spLocks noChangeAspect="1" noChangeArrowheads="1"/>
            </p:cNvSpPr>
            <p:nvPr/>
          </p:nvSpPr>
          <p:spPr bwMode="auto">
            <a:xfrm>
              <a:off x="3383" y="1088"/>
              <a:ext cx="771"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just" eaLnBrk="1" fontAlgn="base" hangingPunct="1">
                <a:spcBef>
                  <a:spcPct val="0"/>
                </a:spcBef>
                <a:spcAft>
                  <a:spcPct val="0"/>
                </a:spcAft>
                <a:buFont typeface="Arial" pitchFamily="34" charset="0"/>
                <a:buNone/>
              </a:pPr>
              <a:r>
                <a:rPr lang="en-US" altLang="zh-CN" sz="1100">
                  <a:solidFill>
                    <a:srgbClr val="3333CC"/>
                  </a:solidFill>
                  <a:ea typeface="楷体_GB2312" pitchFamily="1" charset="-122"/>
                </a:rPr>
                <a:t>Northwestern </a:t>
              </a:r>
            </a:p>
            <a:p>
              <a:pPr algn="just" eaLnBrk="1" fontAlgn="base" hangingPunct="1">
                <a:spcBef>
                  <a:spcPct val="0"/>
                </a:spcBef>
                <a:spcAft>
                  <a:spcPct val="0"/>
                </a:spcAft>
                <a:buFont typeface="Arial" pitchFamily="34" charset="0"/>
                <a:buNone/>
              </a:pPr>
              <a:r>
                <a:rPr lang="en-US" altLang="zh-CN" sz="1100">
                  <a:solidFill>
                    <a:srgbClr val="3333CC"/>
                  </a:solidFill>
                  <a:ea typeface="楷体_GB2312" pitchFamily="1" charset="-122"/>
                </a:rPr>
                <a:t>Pacific </a:t>
              </a:r>
            </a:p>
            <a:p>
              <a:pPr algn="just" eaLnBrk="1" fontAlgn="base" hangingPunct="1">
                <a:spcBef>
                  <a:spcPct val="0"/>
                </a:spcBef>
                <a:spcAft>
                  <a:spcPct val="0"/>
                </a:spcAft>
                <a:buFont typeface="Arial" pitchFamily="34" charset="0"/>
                <a:buNone/>
              </a:pPr>
              <a:r>
                <a:rPr lang="en-US" altLang="zh-CN" sz="1100">
                  <a:solidFill>
                    <a:srgbClr val="3333CC"/>
                  </a:solidFill>
                  <a:ea typeface="楷体_GB2312" pitchFamily="1" charset="-122"/>
                </a:rPr>
                <a:t>Subtropical </a:t>
              </a:r>
            </a:p>
            <a:p>
              <a:pPr algn="just" eaLnBrk="1" fontAlgn="base" hangingPunct="1">
                <a:spcBef>
                  <a:spcPct val="0"/>
                </a:spcBef>
                <a:spcAft>
                  <a:spcPct val="0"/>
                </a:spcAft>
                <a:buFont typeface="Arial" pitchFamily="34" charset="0"/>
                <a:buNone/>
              </a:pPr>
              <a:r>
                <a:rPr lang="en-US" altLang="zh-CN" sz="1100">
                  <a:solidFill>
                    <a:srgbClr val="3333CC"/>
                  </a:solidFill>
                  <a:ea typeface="楷体_GB2312" pitchFamily="1" charset="-122"/>
                </a:rPr>
                <a:t>High</a:t>
              </a:r>
            </a:p>
          </p:txBody>
        </p:sp>
      </p:grpSp>
      <p:sp>
        <p:nvSpPr>
          <p:cNvPr id="10243" name="Rectangle 60"/>
          <p:cNvSpPr>
            <a:spLocks noGrp="1" noChangeArrowheads="1"/>
          </p:cNvSpPr>
          <p:nvPr>
            <p:ph type="title" idx="4294967295"/>
          </p:nvPr>
        </p:nvSpPr>
        <p:spPr>
          <a:xfrm>
            <a:off x="179512" y="445294"/>
            <a:ext cx="8388350" cy="679450"/>
          </a:xfrm>
        </p:spPr>
        <p:txBody>
          <a:bodyPr/>
          <a:lstStyle/>
          <a:p>
            <a:r>
              <a:rPr kumimoji="0" lang="en-US" altLang="zh-CN" sz="3200" b="1" dirty="0">
                <a:solidFill>
                  <a:srgbClr val="993300"/>
                </a:solidFill>
                <a:latin typeface="Arial" pitchFamily="34" charset="0"/>
              </a:rPr>
              <a:t>East Asian Summer Monsoon Systems</a:t>
            </a:r>
          </a:p>
        </p:txBody>
      </p:sp>
    </p:spTree>
    <p:extLst>
      <p:ext uri="{BB962C8B-B14F-4D97-AF65-F5344CB8AC3E}">
        <p14:creationId xmlns:p14="http://schemas.microsoft.com/office/powerpoint/2010/main" val="371551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80" y="332656"/>
            <a:ext cx="4200525" cy="2905125"/>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805" y="310052"/>
            <a:ext cx="4257675" cy="292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99580" y="3429000"/>
            <a:ext cx="8574111" cy="1200329"/>
          </a:xfrm>
          <a:prstGeom prst="rect">
            <a:avLst/>
          </a:prstGeom>
          <a:noFill/>
        </p:spPr>
        <p:txBody>
          <a:bodyPr wrap="square" rtlCol="0">
            <a:spAutoFit/>
          </a:bodyPr>
          <a:lstStyle/>
          <a:p>
            <a:r>
              <a:rPr lang="en-GB" dirty="0"/>
              <a:t>The 20 year (1979-1999) climatology of </a:t>
            </a:r>
            <a:r>
              <a:rPr lang="en-GB" b="1" dirty="0">
                <a:solidFill>
                  <a:srgbClr val="0070C0"/>
                </a:solidFill>
              </a:rPr>
              <a:t>precipitation</a:t>
            </a:r>
            <a:r>
              <a:rPr lang="en-GB" dirty="0"/>
              <a:t> (mm/d, shading), </a:t>
            </a:r>
            <a:r>
              <a:rPr lang="en-GB" b="1" dirty="0">
                <a:solidFill>
                  <a:srgbClr val="0070C0"/>
                </a:solidFill>
              </a:rPr>
              <a:t>sea level pressure </a:t>
            </a:r>
            <a:r>
              <a:rPr lang="en-GB" dirty="0"/>
              <a:t>(</a:t>
            </a:r>
            <a:r>
              <a:rPr lang="en-GB" dirty="0" err="1"/>
              <a:t>hPa</a:t>
            </a:r>
            <a:r>
              <a:rPr lang="en-GB" dirty="0"/>
              <a:t>, solid line), and </a:t>
            </a:r>
            <a:r>
              <a:rPr lang="en-GB" b="1" dirty="0">
                <a:solidFill>
                  <a:srgbClr val="0070C0"/>
                </a:solidFill>
              </a:rPr>
              <a:t>850 </a:t>
            </a:r>
            <a:r>
              <a:rPr lang="en-GB" b="1" dirty="0" err="1">
                <a:solidFill>
                  <a:srgbClr val="0070C0"/>
                </a:solidFill>
              </a:rPr>
              <a:t>hPa</a:t>
            </a:r>
            <a:r>
              <a:rPr lang="en-GB" b="1" dirty="0">
                <a:solidFill>
                  <a:srgbClr val="0070C0"/>
                </a:solidFill>
              </a:rPr>
              <a:t> winds </a:t>
            </a:r>
            <a:r>
              <a:rPr lang="en-GB" dirty="0"/>
              <a:t>(m/s) in (a) JJA and (b) DJF using GPCP, ERA40, and HadSLP2. Dotted box indicates the East Asia domain for quantitative evaluations. The contour intervals of SLP are 3 </a:t>
            </a:r>
            <a:r>
              <a:rPr lang="en-GB" dirty="0" err="1"/>
              <a:t>hPa</a:t>
            </a:r>
            <a:r>
              <a:rPr lang="en-GB" dirty="0"/>
              <a:t> in JJA above 1009 </a:t>
            </a:r>
            <a:r>
              <a:rPr lang="en-GB" dirty="0" err="1"/>
              <a:t>hPa</a:t>
            </a:r>
            <a:r>
              <a:rPr lang="en-GB" dirty="0"/>
              <a:t> and 5 </a:t>
            </a:r>
            <a:r>
              <a:rPr lang="en-GB" dirty="0" err="1"/>
              <a:t>hPa</a:t>
            </a:r>
            <a:r>
              <a:rPr lang="en-GB" dirty="0"/>
              <a:t> in DJF.</a:t>
            </a:r>
          </a:p>
        </p:txBody>
      </p:sp>
      <p:sp>
        <p:nvSpPr>
          <p:cNvPr id="4" name="ZoneTexte 3"/>
          <p:cNvSpPr txBox="1"/>
          <p:nvPr/>
        </p:nvSpPr>
        <p:spPr>
          <a:xfrm>
            <a:off x="3930551" y="3224009"/>
            <a:ext cx="1512168" cy="276999"/>
          </a:xfrm>
          <a:prstGeom prst="rect">
            <a:avLst/>
          </a:prstGeom>
          <a:noFill/>
        </p:spPr>
        <p:txBody>
          <a:bodyPr wrap="square" rtlCol="0">
            <a:spAutoFit/>
          </a:bodyPr>
          <a:lstStyle/>
          <a:p>
            <a:r>
              <a:rPr lang="en-GB" sz="1200" dirty="0"/>
              <a:t>Boo et al 2011, JGR</a:t>
            </a:r>
          </a:p>
        </p:txBody>
      </p:sp>
    </p:spTree>
    <p:extLst>
      <p:ext uri="{BB962C8B-B14F-4D97-AF65-F5344CB8AC3E}">
        <p14:creationId xmlns:p14="http://schemas.microsoft.com/office/powerpoint/2010/main" val="125450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33336"/>
            <a:ext cx="3665220" cy="5903976"/>
          </a:xfrm>
          <a:prstGeom prst="rect">
            <a:avLst/>
          </a:prstGeom>
        </p:spPr>
      </p:pic>
      <p:sp>
        <p:nvSpPr>
          <p:cNvPr id="3" name="ZoneTexte 2"/>
          <p:cNvSpPr txBox="1"/>
          <p:nvPr/>
        </p:nvSpPr>
        <p:spPr>
          <a:xfrm>
            <a:off x="4860032" y="333336"/>
            <a:ext cx="3168352" cy="2308324"/>
          </a:xfrm>
          <a:prstGeom prst="rect">
            <a:avLst/>
          </a:prstGeom>
          <a:noFill/>
        </p:spPr>
        <p:txBody>
          <a:bodyPr wrap="square" rtlCol="0">
            <a:spAutoFit/>
          </a:bodyPr>
          <a:lstStyle/>
          <a:p>
            <a:r>
              <a:rPr lang="en-US" dirty="0"/>
              <a:t>Moisture transport patterns averaged for 1990–1999 during </a:t>
            </a:r>
            <a:r>
              <a:rPr lang="en-US" b="1" dirty="0">
                <a:solidFill>
                  <a:srgbClr val="FF0000"/>
                </a:solidFill>
              </a:rPr>
              <a:t>(a) Pre-onset of the ASM</a:t>
            </a:r>
            <a:r>
              <a:rPr lang="en-US" dirty="0"/>
              <a:t> (the 6th pentad of March-the 3rd pentad of May), and </a:t>
            </a:r>
            <a:r>
              <a:rPr lang="en-US" b="1" dirty="0">
                <a:solidFill>
                  <a:srgbClr val="FF0000"/>
                </a:solidFill>
              </a:rPr>
              <a:t>(b) Post-onset of the ASM</a:t>
            </a:r>
            <a:r>
              <a:rPr lang="en-US" dirty="0">
                <a:solidFill>
                  <a:srgbClr val="FF0000"/>
                </a:solidFill>
              </a:rPr>
              <a:t> </a:t>
            </a:r>
            <a:r>
              <a:rPr lang="en-US" dirty="0"/>
              <a:t>(the 5th pentad of May-the 2nd pentad of July).</a:t>
            </a:r>
            <a:endParaRPr lang="fr-FR" dirty="0"/>
          </a:p>
        </p:txBody>
      </p:sp>
      <p:sp>
        <p:nvSpPr>
          <p:cNvPr id="4" name="ZoneTexte 3"/>
          <p:cNvSpPr txBox="1"/>
          <p:nvPr/>
        </p:nvSpPr>
        <p:spPr>
          <a:xfrm>
            <a:off x="827584" y="6329308"/>
            <a:ext cx="4459041" cy="369332"/>
          </a:xfrm>
          <a:prstGeom prst="rect">
            <a:avLst/>
          </a:prstGeom>
          <a:noFill/>
        </p:spPr>
        <p:txBody>
          <a:bodyPr wrap="none" rtlCol="0">
            <a:spAutoFit/>
          </a:bodyPr>
          <a:lstStyle/>
          <a:p>
            <a:r>
              <a:rPr lang="fr-FR" dirty="0"/>
              <a:t>Cheng et al. 2012; Ding 2004; Ding et al. 2004</a:t>
            </a:r>
          </a:p>
        </p:txBody>
      </p:sp>
    </p:spTree>
    <p:extLst>
      <p:ext uri="{BB962C8B-B14F-4D97-AF65-F5344CB8AC3E}">
        <p14:creationId xmlns:p14="http://schemas.microsoft.com/office/powerpoint/2010/main" val="194596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70" y="826098"/>
            <a:ext cx="2130047" cy="159848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839747"/>
            <a:ext cx="2130047" cy="159848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775" y="839747"/>
            <a:ext cx="2130047" cy="159848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803" y="826098"/>
            <a:ext cx="2130047" cy="159848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68" y="2370918"/>
            <a:ext cx="2130047" cy="1598485"/>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4" y="2397841"/>
            <a:ext cx="2130047" cy="1598485"/>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9134" y="2406579"/>
            <a:ext cx="2130047" cy="1598485"/>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9803" y="2422797"/>
            <a:ext cx="2130047" cy="1598485"/>
          </a:xfrm>
          <a:prstGeom prst="rect">
            <a:avLst/>
          </a:prstGeom>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269" y="3966708"/>
            <a:ext cx="2130047" cy="1598485"/>
          </a:xfrm>
          <a:prstGeom prst="rect">
            <a:avLst/>
          </a:prstGeom>
        </p:spPr>
      </p:pic>
      <p:pic>
        <p:nvPicPr>
          <p:cNvPr id="19"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7744" y="3966707"/>
            <a:ext cx="2130047" cy="1598485"/>
          </a:xfrm>
          <a:prstGeom prst="rect">
            <a:avLst/>
          </a:prstGeom>
        </p:spPr>
      </p:pic>
      <p:pic>
        <p:nvPicPr>
          <p:cNvPr id="20" name="Imag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9134" y="3966706"/>
            <a:ext cx="2130047" cy="1598485"/>
          </a:xfrm>
          <a:prstGeom prst="rect">
            <a:avLst/>
          </a:prstGeom>
        </p:spPr>
      </p:pic>
      <p:pic>
        <p:nvPicPr>
          <p:cNvPr id="21" name="Imag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8184" y="3966708"/>
            <a:ext cx="2130047" cy="1598485"/>
          </a:xfrm>
          <a:prstGeom prst="rect">
            <a:avLst/>
          </a:prstGeom>
        </p:spPr>
      </p:pic>
      <p:sp>
        <p:nvSpPr>
          <p:cNvPr id="22" name="ZoneTexte 21"/>
          <p:cNvSpPr txBox="1"/>
          <p:nvPr/>
        </p:nvSpPr>
        <p:spPr>
          <a:xfrm>
            <a:off x="1043608" y="467380"/>
            <a:ext cx="490840" cy="369332"/>
          </a:xfrm>
          <a:prstGeom prst="rect">
            <a:avLst/>
          </a:prstGeom>
          <a:noFill/>
        </p:spPr>
        <p:txBody>
          <a:bodyPr wrap="none" rtlCol="0">
            <a:spAutoFit/>
          </a:bodyPr>
          <a:lstStyle/>
          <a:p>
            <a:r>
              <a:rPr lang="en-GB" dirty="0"/>
              <a:t>Jan</a:t>
            </a:r>
          </a:p>
        </p:txBody>
      </p:sp>
      <p:sp>
        <p:nvSpPr>
          <p:cNvPr id="23" name="ZoneTexte 22"/>
          <p:cNvSpPr txBox="1"/>
          <p:nvPr/>
        </p:nvSpPr>
        <p:spPr>
          <a:xfrm>
            <a:off x="2915816" y="467380"/>
            <a:ext cx="519694" cy="369332"/>
          </a:xfrm>
          <a:prstGeom prst="rect">
            <a:avLst/>
          </a:prstGeom>
          <a:noFill/>
        </p:spPr>
        <p:txBody>
          <a:bodyPr wrap="none" rtlCol="0">
            <a:spAutoFit/>
          </a:bodyPr>
          <a:lstStyle/>
          <a:p>
            <a:r>
              <a:rPr lang="en-GB" dirty="0"/>
              <a:t>Apr</a:t>
            </a:r>
          </a:p>
        </p:txBody>
      </p:sp>
      <p:sp>
        <p:nvSpPr>
          <p:cNvPr id="24" name="ZoneTexte 23"/>
          <p:cNvSpPr txBox="1"/>
          <p:nvPr/>
        </p:nvSpPr>
        <p:spPr>
          <a:xfrm>
            <a:off x="4932040" y="467380"/>
            <a:ext cx="433132" cy="369332"/>
          </a:xfrm>
          <a:prstGeom prst="rect">
            <a:avLst/>
          </a:prstGeom>
          <a:noFill/>
        </p:spPr>
        <p:txBody>
          <a:bodyPr wrap="none" rtlCol="0">
            <a:spAutoFit/>
          </a:bodyPr>
          <a:lstStyle/>
          <a:p>
            <a:r>
              <a:rPr lang="en-GB" dirty="0"/>
              <a:t>Jul</a:t>
            </a:r>
          </a:p>
        </p:txBody>
      </p:sp>
      <p:sp>
        <p:nvSpPr>
          <p:cNvPr id="25" name="ZoneTexte 24"/>
          <p:cNvSpPr txBox="1"/>
          <p:nvPr/>
        </p:nvSpPr>
        <p:spPr>
          <a:xfrm>
            <a:off x="6876256" y="467380"/>
            <a:ext cx="511679" cy="369332"/>
          </a:xfrm>
          <a:prstGeom prst="rect">
            <a:avLst/>
          </a:prstGeom>
          <a:noFill/>
        </p:spPr>
        <p:txBody>
          <a:bodyPr wrap="none" rtlCol="0">
            <a:spAutoFit/>
          </a:bodyPr>
          <a:lstStyle/>
          <a:p>
            <a:r>
              <a:rPr lang="en-GB" dirty="0"/>
              <a:t>Oct</a:t>
            </a:r>
          </a:p>
        </p:txBody>
      </p:sp>
      <p:sp>
        <p:nvSpPr>
          <p:cNvPr id="26" name="ZoneTexte 25"/>
          <p:cNvSpPr txBox="1"/>
          <p:nvPr/>
        </p:nvSpPr>
        <p:spPr>
          <a:xfrm>
            <a:off x="8244408" y="980728"/>
            <a:ext cx="598241" cy="369332"/>
          </a:xfrm>
          <a:prstGeom prst="rect">
            <a:avLst/>
          </a:prstGeom>
          <a:noFill/>
        </p:spPr>
        <p:txBody>
          <a:bodyPr wrap="none" rtlCol="0">
            <a:spAutoFit/>
          </a:bodyPr>
          <a:lstStyle/>
          <a:p>
            <a:r>
              <a:rPr lang="en-GB" dirty="0"/>
              <a:t>T2m</a:t>
            </a:r>
          </a:p>
        </p:txBody>
      </p:sp>
      <p:sp>
        <p:nvSpPr>
          <p:cNvPr id="27" name="ZoneTexte 26"/>
          <p:cNvSpPr txBox="1"/>
          <p:nvPr/>
        </p:nvSpPr>
        <p:spPr>
          <a:xfrm>
            <a:off x="8244408" y="2564904"/>
            <a:ext cx="383438" cy="369332"/>
          </a:xfrm>
          <a:prstGeom prst="rect">
            <a:avLst/>
          </a:prstGeom>
          <a:noFill/>
        </p:spPr>
        <p:txBody>
          <a:bodyPr wrap="none" rtlCol="0">
            <a:spAutoFit/>
          </a:bodyPr>
          <a:lstStyle/>
          <a:p>
            <a:r>
              <a:rPr lang="en-GB" dirty="0" err="1"/>
              <a:t>Pr</a:t>
            </a:r>
            <a:endParaRPr lang="en-GB" dirty="0"/>
          </a:p>
        </p:txBody>
      </p:sp>
      <p:sp>
        <p:nvSpPr>
          <p:cNvPr id="28" name="ZoneTexte 27"/>
          <p:cNvSpPr txBox="1"/>
          <p:nvPr/>
        </p:nvSpPr>
        <p:spPr>
          <a:xfrm>
            <a:off x="8172400" y="4149080"/>
            <a:ext cx="761747" cy="369332"/>
          </a:xfrm>
          <a:prstGeom prst="rect">
            <a:avLst/>
          </a:prstGeom>
          <a:noFill/>
        </p:spPr>
        <p:txBody>
          <a:bodyPr wrap="none" rtlCol="0">
            <a:spAutoFit/>
          </a:bodyPr>
          <a:lstStyle/>
          <a:p>
            <a:r>
              <a:rPr lang="en-GB" dirty="0" err="1"/>
              <a:t>Pr</a:t>
            </a:r>
            <a:r>
              <a:rPr lang="en-GB" dirty="0"/>
              <a:t> </a:t>
            </a:r>
            <a:r>
              <a:rPr lang="en-GB" dirty="0" err="1"/>
              <a:t>StD</a:t>
            </a:r>
            <a:endParaRPr lang="en-GB" dirty="0"/>
          </a:p>
        </p:txBody>
      </p:sp>
    </p:spTree>
    <p:extLst>
      <p:ext uri="{BB962C8B-B14F-4D97-AF65-F5344CB8AC3E}">
        <p14:creationId xmlns:p14="http://schemas.microsoft.com/office/powerpoint/2010/main" val="46504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3671887" cy="21510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6147" name="Object 7"/>
          <p:cNvGraphicFramePr>
            <a:graphicFrameLocks noChangeAspect="1"/>
          </p:cNvGraphicFramePr>
          <p:nvPr/>
        </p:nvGraphicFramePr>
        <p:xfrm>
          <a:off x="400050" y="3719513"/>
          <a:ext cx="3638550" cy="2459037"/>
        </p:xfrm>
        <a:graphic>
          <a:graphicData uri="http://schemas.openxmlformats.org/presentationml/2006/ole">
            <mc:AlternateContent xmlns:mc="http://schemas.openxmlformats.org/markup-compatibility/2006">
              <mc:Choice xmlns:v="urn:schemas-microsoft-com:vml" Requires="v">
                <p:oleObj r:id="rId4" imgW="5080000" imgH="3441700" progId="MSGraph.Chart.8">
                  <p:embed/>
                </p:oleObj>
              </mc:Choice>
              <mc:Fallback>
                <p:oleObj r:id="rId4" imgW="5080000" imgH="344170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3719513"/>
                        <a:ext cx="3638550" cy="2459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Text Box 4"/>
          <p:cNvSpPr txBox="1">
            <a:spLocks noChangeArrowheads="1"/>
          </p:cNvSpPr>
          <p:nvPr/>
        </p:nvSpPr>
        <p:spPr bwMode="auto">
          <a:xfrm>
            <a:off x="539750" y="188913"/>
            <a:ext cx="8121650" cy="946150"/>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eaLnBrk="1" fontAlgn="base" hangingPunct="1">
              <a:spcBef>
                <a:spcPct val="50000"/>
              </a:spcBef>
              <a:spcAft>
                <a:spcPct val="0"/>
              </a:spcAft>
              <a:buFont typeface="Arial" pitchFamily="34" charset="0"/>
              <a:buNone/>
            </a:pPr>
            <a:r>
              <a:rPr lang="en-US" altLang="zh-CN" sz="2800" b="1">
                <a:solidFill>
                  <a:srgbClr val="A50021"/>
                </a:solidFill>
                <a:ea typeface="黑体" pitchFamily="49" charset="-122"/>
              </a:rPr>
              <a:t>Meteorological disasters occur frequently with great losses in China </a:t>
            </a:r>
          </a:p>
        </p:txBody>
      </p:sp>
      <p:sp>
        <p:nvSpPr>
          <p:cNvPr id="6149" name="AutoShape 5"/>
          <p:cNvSpPr>
            <a:spLocks noChangeArrowheads="1"/>
          </p:cNvSpPr>
          <p:nvPr/>
        </p:nvSpPr>
        <p:spPr bwMode="auto">
          <a:xfrm>
            <a:off x="1476375" y="1196975"/>
            <a:ext cx="2735263" cy="576263"/>
          </a:xfrm>
          <a:prstGeom prst="wedgeRoundRectCallout">
            <a:avLst>
              <a:gd name="adj1" fmla="val -33046"/>
              <a:gd name="adj2" fmla="val 76963"/>
              <a:gd name="adj3" fmla="val 16667"/>
            </a:avLst>
          </a:prstGeom>
          <a:solidFill>
            <a:srgbClr val="FFFFCC"/>
          </a:solidFill>
          <a:ln w="9525">
            <a:solidFill>
              <a:schemeClr val="hlink"/>
            </a:solidFill>
            <a:prstDash val="sysDot"/>
            <a:miter lim="800000"/>
            <a:headEnd/>
            <a:tailEnd/>
          </a:ln>
          <a:effectLst>
            <a:prstShdw prst="shdw17" dist="17961" dir="2700000">
              <a:schemeClr val="bg2">
                <a:alpha val="74997"/>
              </a:schemeClr>
            </a:prstShdw>
          </a:effec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ctr" eaLnBrk="1" fontAlgn="base" hangingPunct="1">
              <a:spcBef>
                <a:spcPct val="0"/>
              </a:spcBef>
              <a:spcAft>
                <a:spcPct val="0"/>
              </a:spcAft>
              <a:buFont typeface="Arial" pitchFamily="34" charset="0"/>
              <a:buNone/>
            </a:pPr>
            <a:r>
              <a:rPr lang="en-US" altLang="zh-CN" sz="1200" b="1">
                <a:solidFill>
                  <a:srgbClr val="FF0000"/>
                </a:solidFill>
                <a:ea typeface="黑体" pitchFamily="49" charset="-122"/>
              </a:rPr>
              <a:t>Great influence and heavy losses in meteorological disasters</a:t>
            </a:r>
          </a:p>
        </p:txBody>
      </p:sp>
      <p:sp>
        <p:nvSpPr>
          <p:cNvPr id="6150" name="AutoShape 6"/>
          <p:cNvSpPr>
            <a:spLocks noChangeArrowheads="1"/>
          </p:cNvSpPr>
          <p:nvPr/>
        </p:nvSpPr>
        <p:spPr bwMode="auto">
          <a:xfrm>
            <a:off x="1692275" y="3573463"/>
            <a:ext cx="2303463" cy="431800"/>
          </a:xfrm>
          <a:prstGeom prst="wedgeRoundRectCallout">
            <a:avLst>
              <a:gd name="adj1" fmla="val -35458"/>
              <a:gd name="adj2" fmla="val 126102"/>
              <a:gd name="adj3" fmla="val 16667"/>
            </a:avLst>
          </a:prstGeom>
          <a:solidFill>
            <a:srgbClr val="FFFFCC"/>
          </a:solidFill>
          <a:ln>
            <a:noFill/>
          </a:ln>
          <a:effectLst>
            <a:prstShdw prst="shdw17" dist="17961" dir="2700000">
              <a:schemeClr val="bg2">
                <a:alpha val="74997"/>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ctr" eaLnBrk="1" fontAlgn="base" hangingPunct="1">
              <a:spcBef>
                <a:spcPct val="0"/>
              </a:spcBef>
              <a:spcAft>
                <a:spcPct val="0"/>
              </a:spcAft>
              <a:buFont typeface="Arial" pitchFamily="34" charset="0"/>
              <a:buNone/>
            </a:pPr>
            <a:r>
              <a:rPr lang="en-US" altLang="zh-CN" sz="1200" b="1">
                <a:solidFill>
                  <a:srgbClr val="FF0000"/>
                </a:solidFill>
                <a:ea typeface="黑体" pitchFamily="49" charset="-122"/>
              </a:rPr>
              <a:t>Drought  and flood  are the major contributors</a:t>
            </a:r>
          </a:p>
        </p:txBody>
      </p:sp>
      <p:graphicFrame>
        <p:nvGraphicFramePr>
          <p:cNvPr id="6151" name="Object 2"/>
          <p:cNvGraphicFramePr>
            <a:graphicFrameLocks noChangeAspect="1"/>
          </p:cNvGraphicFramePr>
          <p:nvPr/>
        </p:nvGraphicFramePr>
        <p:xfrm>
          <a:off x="4211638" y="1268413"/>
          <a:ext cx="4932362" cy="2246312"/>
        </p:xfrm>
        <a:graphic>
          <a:graphicData uri="http://schemas.openxmlformats.org/presentationml/2006/ole">
            <mc:AlternateContent xmlns:mc="http://schemas.openxmlformats.org/markup-compatibility/2006">
              <mc:Choice xmlns:v="urn:schemas-microsoft-com:vml" Requires="v">
                <p:oleObj r:id="rId6" imgW="5295900" imgH="2438400" progId="MSGraph.Chart.8">
                  <p:embed/>
                </p:oleObj>
              </mc:Choice>
              <mc:Fallback>
                <p:oleObj r:id="rId6" imgW="5295900" imgH="2438400"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11406"/>
                      <a:stretch>
                        <a:fillRect/>
                      </a:stretch>
                    </p:blipFill>
                    <p:spPr bwMode="auto">
                      <a:xfrm>
                        <a:off x="4211638" y="1268413"/>
                        <a:ext cx="49323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矩形标注 5"/>
          <p:cNvSpPr>
            <a:spLocks noChangeArrowheads="1"/>
          </p:cNvSpPr>
          <p:nvPr/>
        </p:nvSpPr>
        <p:spPr bwMode="auto">
          <a:xfrm>
            <a:off x="6804025" y="1889125"/>
            <a:ext cx="1655763" cy="285750"/>
          </a:xfrm>
          <a:prstGeom prst="wedgeRectCallout">
            <a:avLst>
              <a:gd name="adj1" fmla="val -34806"/>
              <a:gd name="adj2" fmla="val 115866"/>
            </a:avLst>
          </a:prstGeom>
          <a:solidFill>
            <a:srgbClr val="FFFFCC"/>
          </a:solidFill>
          <a:ln w="25400" cap="rnd">
            <a:solidFill>
              <a:srgbClr val="44647E"/>
            </a:solidFill>
            <a:prstDash val="sysDot"/>
            <a:miter lim="800000"/>
            <a:headEnd/>
            <a:tailEnd/>
          </a:ln>
        </p:spPr>
        <p:txBody>
          <a:bodyPr anchor="ct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ctr" eaLnBrk="1" fontAlgn="base" hangingPunct="1">
              <a:spcBef>
                <a:spcPct val="0"/>
              </a:spcBef>
              <a:spcAft>
                <a:spcPct val="0"/>
              </a:spcAft>
              <a:buFont typeface="Arial" pitchFamily="34" charset="0"/>
              <a:buNone/>
            </a:pPr>
            <a:r>
              <a:rPr lang="en-US" altLang="zh-CN" sz="1400" b="1">
                <a:solidFill>
                  <a:srgbClr val="FF0000"/>
                </a:solidFill>
                <a:latin typeface="黑体" pitchFamily="49" charset="-122"/>
                <a:ea typeface="黑体" pitchFamily="49" charset="-122"/>
              </a:rPr>
              <a:t>4044 deaths </a:t>
            </a:r>
          </a:p>
        </p:txBody>
      </p:sp>
      <p:pic>
        <p:nvPicPr>
          <p:cNvPr id="8201" name="Object 9"/>
          <p:cNvPicPr>
            <a:picLocks noChangeAspect="1" noChangeArrowheads="1"/>
          </p:cNvPicPr>
          <p:nvPr/>
        </p:nvPicPr>
        <p:blipFill>
          <a:blip r:embed="rId8"/>
          <a:srcRect/>
          <a:stretch>
            <a:fillRect/>
          </a:stretch>
        </p:blipFill>
        <p:spPr bwMode="auto">
          <a:xfrm>
            <a:off x="4322763" y="3678238"/>
            <a:ext cx="4467225" cy="290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pic>
      <p:sp>
        <p:nvSpPr>
          <p:cNvPr id="6154" name="矩形标注 5"/>
          <p:cNvSpPr>
            <a:spLocks noChangeArrowheads="1"/>
          </p:cNvSpPr>
          <p:nvPr/>
        </p:nvSpPr>
        <p:spPr bwMode="auto">
          <a:xfrm>
            <a:off x="5292725" y="4467225"/>
            <a:ext cx="647700" cy="373063"/>
          </a:xfrm>
          <a:prstGeom prst="wedgeRectCallout">
            <a:avLst>
              <a:gd name="adj1" fmla="val -56370"/>
              <a:gd name="adj2" fmla="val 135106"/>
            </a:avLst>
          </a:prstGeom>
          <a:solidFill>
            <a:srgbClr val="FFFFCC"/>
          </a:solidFill>
          <a:ln w="25400" cap="rnd">
            <a:solidFill>
              <a:srgbClr val="0000FF"/>
            </a:solidFill>
            <a:prstDash val="sysDot"/>
            <a:miter lim="800000"/>
            <a:headEnd/>
            <a:tailEnd/>
          </a:ln>
        </p:spPr>
        <p:txBody>
          <a:bodyPr anchor="ct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ctr" eaLnBrk="1" fontAlgn="base" hangingPunct="1">
              <a:spcBef>
                <a:spcPct val="0"/>
              </a:spcBef>
              <a:spcAft>
                <a:spcPct val="0"/>
              </a:spcAft>
              <a:buFont typeface="Arial" pitchFamily="34" charset="0"/>
              <a:buNone/>
            </a:pPr>
            <a:r>
              <a:rPr lang="en-US" altLang="zh-CN" sz="1200" b="1">
                <a:solidFill>
                  <a:srgbClr val="FF0000"/>
                </a:solidFill>
                <a:latin typeface="黑体" pitchFamily="49" charset="-122"/>
                <a:ea typeface="黑体" pitchFamily="49" charset="-122"/>
              </a:rPr>
              <a:t>2.37%</a:t>
            </a:r>
          </a:p>
        </p:txBody>
      </p:sp>
      <p:sp>
        <p:nvSpPr>
          <p:cNvPr id="6155" name="矩形标注 5"/>
          <p:cNvSpPr>
            <a:spLocks noChangeArrowheads="1"/>
          </p:cNvSpPr>
          <p:nvPr/>
        </p:nvSpPr>
        <p:spPr bwMode="auto">
          <a:xfrm>
            <a:off x="6516688" y="4437063"/>
            <a:ext cx="1584325" cy="431800"/>
          </a:xfrm>
          <a:prstGeom prst="wedgeRectCallout">
            <a:avLst>
              <a:gd name="adj1" fmla="val 12523"/>
              <a:gd name="adj2" fmla="val 118384"/>
            </a:avLst>
          </a:prstGeom>
          <a:solidFill>
            <a:srgbClr val="FFFFCC"/>
          </a:solidFill>
          <a:ln w="25400" cap="rnd">
            <a:solidFill>
              <a:srgbClr val="993300"/>
            </a:solidFill>
            <a:prstDash val="sysDot"/>
            <a:miter lim="800000"/>
            <a:headEnd/>
            <a:tailEnd/>
          </a:ln>
        </p:spPr>
        <p:txBody>
          <a:bodyPr anchor="ctr"/>
          <a:lstStyle>
            <a:lvl1pPr eaLnBrk="0" hangingPunct="0">
              <a:defRPr sz="2400">
                <a:solidFill>
                  <a:schemeClr val="tx1"/>
                </a:solidFill>
                <a:latin typeface="Arial" pitchFamily="34" charset="0"/>
                <a:ea typeface="隶书" pitchFamily="49" charset="-122"/>
              </a:defRPr>
            </a:lvl1pPr>
            <a:lvl2pPr marL="742950" indent="-285750" eaLnBrk="0" hangingPunct="0">
              <a:defRPr sz="2400">
                <a:solidFill>
                  <a:schemeClr val="tx1"/>
                </a:solidFill>
                <a:latin typeface="Arial" pitchFamily="34" charset="0"/>
                <a:ea typeface="隶书" pitchFamily="49" charset="-122"/>
              </a:defRPr>
            </a:lvl2pPr>
            <a:lvl3pPr marL="1143000" indent="-228600" eaLnBrk="0" hangingPunct="0">
              <a:defRPr sz="2400">
                <a:solidFill>
                  <a:schemeClr val="tx1"/>
                </a:solidFill>
                <a:latin typeface="Arial" pitchFamily="34" charset="0"/>
                <a:ea typeface="隶书" pitchFamily="49" charset="-122"/>
              </a:defRPr>
            </a:lvl3pPr>
            <a:lvl4pPr marL="1600200" indent="-228600" eaLnBrk="0" hangingPunct="0">
              <a:defRPr sz="2400">
                <a:solidFill>
                  <a:schemeClr val="tx1"/>
                </a:solidFill>
                <a:latin typeface="Arial" pitchFamily="34" charset="0"/>
                <a:ea typeface="隶书" pitchFamily="49" charset="-122"/>
              </a:defRPr>
            </a:lvl4pPr>
            <a:lvl5pPr marL="2057400" indent="-228600" eaLnBrk="0" hangingPunct="0">
              <a:defRPr sz="2400">
                <a:solidFill>
                  <a:schemeClr val="tx1"/>
                </a:solidFill>
                <a:latin typeface="Arial" pitchFamily="34" charset="0"/>
                <a:ea typeface="隶书" pitchFamily="49" charset="-122"/>
              </a:defRPr>
            </a:lvl5pPr>
            <a:lvl6pPr marL="25146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6pPr>
            <a:lvl7pPr marL="29718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7pPr>
            <a:lvl8pPr marL="34290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8pPr>
            <a:lvl9pPr marL="3886200" indent="-228600" algn="ctr" eaLnBrk="0" fontAlgn="base" hangingPunct="0">
              <a:lnSpc>
                <a:spcPct val="80000"/>
              </a:lnSpc>
              <a:spcBef>
                <a:spcPct val="0"/>
              </a:spcBef>
              <a:spcAft>
                <a:spcPct val="0"/>
              </a:spcAft>
              <a:buFont typeface="Arial" pitchFamily="34" charset="0"/>
              <a:defRPr sz="2400">
                <a:solidFill>
                  <a:schemeClr val="tx1"/>
                </a:solidFill>
                <a:latin typeface="Arial" pitchFamily="34" charset="0"/>
                <a:ea typeface="隶书" pitchFamily="49" charset="-122"/>
              </a:defRPr>
            </a:lvl9pPr>
          </a:lstStyle>
          <a:p>
            <a:pPr algn="ctr" eaLnBrk="1" fontAlgn="base" hangingPunct="1">
              <a:spcBef>
                <a:spcPct val="0"/>
              </a:spcBef>
              <a:spcAft>
                <a:spcPct val="0"/>
              </a:spcAft>
              <a:buFont typeface="Arial" pitchFamily="34" charset="0"/>
              <a:buNone/>
            </a:pPr>
            <a:r>
              <a:rPr lang="en-US" altLang="zh-CN" sz="1200" b="1">
                <a:solidFill>
                  <a:srgbClr val="FF0000"/>
                </a:solidFill>
                <a:latin typeface="黑体" pitchFamily="49" charset="-122"/>
                <a:ea typeface="黑体" pitchFamily="49" charset="-122"/>
              </a:rPr>
              <a:t>210.5 billion Yuan</a:t>
            </a:r>
          </a:p>
        </p:txBody>
      </p:sp>
    </p:spTree>
    <p:extLst>
      <p:ext uri="{BB962C8B-B14F-4D97-AF65-F5344CB8AC3E}">
        <p14:creationId xmlns:p14="http://schemas.microsoft.com/office/powerpoint/2010/main" val="343627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1455814" y="404664"/>
            <a:ext cx="6335400" cy="783044"/>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zh-CN" sz="2400" b="1">
                <a:latin typeface="Times New Roman" pitchFamily="18" charset="0"/>
                <a:ea typeface="黑体" pitchFamily="49" charset="-122"/>
              </a:rPr>
              <a:t>Variation of the East Asian Summer Monsoon during the second half of the 20th century</a:t>
            </a:r>
          </a:p>
        </p:txBody>
      </p:sp>
      <p:sp>
        <p:nvSpPr>
          <p:cNvPr id="296963" name="Text Box 3"/>
          <p:cNvSpPr txBox="1">
            <a:spLocks noChangeArrowheads="1"/>
          </p:cNvSpPr>
          <p:nvPr/>
        </p:nvSpPr>
        <p:spPr bwMode="auto">
          <a:xfrm>
            <a:off x="611179" y="4581128"/>
            <a:ext cx="82092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zh-CN" sz="2400" b="1" dirty="0">
                <a:solidFill>
                  <a:srgbClr val="0000CC"/>
                </a:solidFill>
                <a:latin typeface="Times New Roman" pitchFamily="18" charset="0"/>
                <a:ea typeface="黑体" pitchFamily="49" charset="-122"/>
                <a:cs typeface="Times New Roman" pitchFamily="18" charset="0"/>
              </a:rPr>
              <a:t>East </a:t>
            </a:r>
            <a:r>
              <a:rPr lang="en-US" altLang="zh-CN" sz="2400" b="1" dirty="0">
                <a:solidFill>
                  <a:srgbClr val="0000CC"/>
                </a:solidFill>
                <a:latin typeface="Times New Roman" pitchFamily="18" charset="0"/>
                <a:ea typeface="黑体" pitchFamily="49" charset="-122"/>
                <a:cs typeface="Times New Roman" pitchFamily="18" charset="0"/>
              </a:rPr>
              <a:t>Asian Summer Monsoon has strong </a:t>
            </a:r>
            <a:r>
              <a:rPr lang="en-US" altLang="zh-CN" sz="2400" b="1" dirty="0" err="1">
                <a:solidFill>
                  <a:srgbClr val="0000CC"/>
                </a:solidFill>
                <a:latin typeface="Times New Roman" pitchFamily="18" charset="0"/>
                <a:ea typeface="黑体" pitchFamily="49" charset="-122"/>
                <a:cs typeface="Times New Roman" pitchFamily="18" charset="0"/>
              </a:rPr>
              <a:t>variabilities</a:t>
            </a:r>
            <a:r>
              <a:rPr lang="en-US" altLang="zh-CN" sz="2400" b="1" dirty="0">
                <a:solidFill>
                  <a:srgbClr val="0000CC"/>
                </a:solidFill>
                <a:latin typeface="Times New Roman" pitchFamily="18" charset="0"/>
                <a:ea typeface="黑体" pitchFamily="49" charset="-122"/>
                <a:cs typeface="Times New Roman" pitchFamily="18" charset="0"/>
              </a:rPr>
              <a:t> at </a:t>
            </a:r>
            <a:r>
              <a:rPr lang="en-US" altLang="zh-CN" sz="2400" b="1" dirty="0" err="1">
                <a:solidFill>
                  <a:srgbClr val="0000CC"/>
                </a:solidFill>
                <a:latin typeface="Times New Roman" pitchFamily="18" charset="0"/>
                <a:ea typeface="黑体" pitchFamily="49" charset="-122"/>
                <a:cs typeface="Times New Roman" pitchFamily="18" charset="0"/>
              </a:rPr>
              <a:t>interannual</a:t>
            </a:r>
            <a:r>
              <a:rPr lang="en-US" altLang="zh-CN" sz="2400" b="1" dirty="0">
                <a:solidFill>
                  <a:srgbClr val="0000CC"/>
                </a:solidFill>
                <a:latin typeface="Times New Roman" pitchFamily="18" charset="0"/>
                <a:ea typeface="黑体" pitchFamily="49" charset="-122"/>
                <a:cs typeface="Times New Roman" pitchFamily="18" charset="0"/>
              </a:rPr>
              <a:t> and decadal scales. Since the 1980s, the monsoon diminished in intensity, creating</a:t>
            </a:r>
            <a:r>
              <a:rPr lang="fr-FR" altLang="zh-CN" sz="2400" b="1" dirty="0">
                <a:solidFill>
                  <a:srgbClr val="0000CC"/>
                </a:solidFill>
                <a:latin typeface="Times New Roman" pitchFamily="18" charset="0"/>
                <a:ea typeface="黑体" pitchFamily="49" charset="-122"/>
                <a:cs typeface="Times New Roman" pitchFamily="18" charset="0"/>
              </a:rPr>
              <a:t> </a:t>
            </a:r>
            <a:r>
              <a:rPr lang="en-US" altLang="zh-CN" sz="2400" b="1" dirty="0">
                <a:solidFill>
                  <a:srgbClr val="0000CC"/>
                </a:solidFill>
                <a:latin typeface="Times New Roman" pitchFamily="18" charset="0"/>
                <a:ea typeface="黑体" pitchFamily="49" charset="-122"/>
                <a:cs typeface="Times New Roman" pitchFamily="18" charset="0"/>
              </a:rPr>
              <a:t>precipitation</a:t>
            </a:r>
            <a:r>
              <a:rPr lang="fr-FR" altLang="zh-CN" sz="2400" b="1" dirty="0">
                <a:solidFill>
                  <a:srgbClr val="0000CC"/>
                </a:solidFill>
                <a:latin typeface="Times New Roman" pitchFamily="18" charset="0"/>
                <a:ea typeface="黑体" pitchFamily="49" charset="-122"/>
                <a:cs typeface="Times New Roman" pitchFamily="18" charset="0"/>
              </a:rPr>
              <a:t> anomalies (</a:t>
            </a:r>
            <a:r>
              <a:rPr lang="en-US" altLang="zh-CN" sz="2400" b="1" dirty="0">
                <a:solidFill>
                  <a:srgbClr val="0000CC"/>
                </a:solidFill>
                <a:latin typeface="Times New Roman" pitchFamily="18" charset="0"/>
                <a:ea typeface="黑体" pitchFamily="49" charset="-122"/>
                <a:cs typeface="Times New Roman" pitchFamily="18" charset="0"/>
              </a:rPr>
              <a:t>above-normal in the south and below-normal in the north).</a:t>
            </a:r>
            <a:endParaRPr lang="en-US" altLang="zh-CN" sz="2400" dirty="0">
              <a:solidFill>
                <a:srgbClr val="FF0066"/>
              </a:solidFill>
              <a:latin typeface="Times New Roman" pitchFamily="18" charset="0"/>
              <a:cs typeface="Times New Roman" pitchFamily="18" charset="0"/>
            </a:endParaRPr>
          </a:p>
        </p:txBody>
      </p:sp>
      <p:grpSp>
        <p:nvGrpSpPr>
          <p:cNvPr id="296964" name="Group 4"/>
          <p:cNvGrpSpPr>
            <a:grpSpLocks/>
          </p:cNvGrpSpPr>
          <p:nvPr/>
        </p:nvGrpSpPr>
        <p:grpSpPr bwMode="auto">
          <a:xfrm>
            <a:off x="179512" y="2061061"/>
            <a:ext cx="4968983" cy="2447808"/>
            <a:chOff x="0" y="300"/>
            <a:chExt cx="4722" cy="1633"/>
          </a:xfrm>
        </p:grpSpPr>
        <p:pic>
          <p:nvPicPr>
            <p:cNvPr id="296965" name="Picture 5"/>
            <p:cNvPicPr>
              <a:picLocks noChangeAspect="1" noChangeArrowheads="1"/>
            </p:cNvPicPr>
            <p:nvPr/>
          </p:nvPicPr>
          <p:blipFill>
            <a:blip r:embed="rId3">
              <a:extLst>
                <a:ext uri="{28A0092B-C50C-407E-A947-70E740481C1C}">
                  <a14:useLocalDpi xmlns:a14="http://schemas.microsoft.com/office/drawing/2010/main" val="0"/>
                </a:ext>
              </a:extLst>
            </a:blip>
            <a:srcRect l="3346" b="60803"/>
            <a:stretch>
              <a:fillRect/>
            </a:stretch>
          </p:blipFill>
          <p:spPr bwMode="auto">
            <a:xfrm>
              <a:off x="158" y="300"/>
              <a:ext cx="4564" cy="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66" name="Picture 6"/>
            <p:cNvPicPr>
              <a:picLocks noChangeAspect="1" noChangeArrowheads="1"/>
            </p:cNvPicPr>
            <p:nvPr/>
          </p:nvPicPr>
          <p:blipFill>
            <a:blip r:embed="rId3">
              <a:extLst>
                <a:ext uri="{28A0092B-C50C-407E-A947-70E740481C1C}">
                  <a14:useLocalDpi xmlns:a14="http://schemas.microsoft.com/office/drawing/2010/main" val="0"/>
                </a:ext>
              </a:extLst>
            </a:blip>
            <a:srcRect t="88795"/>
            <a:stretch>
              <a:fillRect/>
            </a:stretch>
          </p:blipFill>
          <p:spPr bwMode="auto">
            <a:xfrm>
              <a:off x="0" y="1570"/>
              <a:ext cx="472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67" name="Rectangle 7"/>
            <p:cNvSpPr>
              <a:spLocks noChangeArrowheads="1"/>
            </p:cNvSpPr>
            <p:nvPr/>
          </p:nvSpPr>
          <p:spPr bwMode="auto">
            <a:xfrm>
              <a:off x="521" y="391"/>
              <a:ext cx="953" cy="1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968" name="Rectangle 8"/>
            <p:cNvSpPr>
              <a:spLocks noChangeArrowheads="1"/>
            </p:cNvSpPr>
            <p:nvPr/>
          </p:nvSpPr>
          <p:spPr bwMode="auto">
            <a:xfrm>
              <a:off x="3560" y="391"/>
              <a:ext cx="953" cy="2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29696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5221" t="12611" r="21262" b="10945"/>
          <a:stretch>
            <a:fillRect/>
          </a:stretch>
        </p:blipFill>
        <p:spPr bwMode="auto">
          <a:xfrm>
            <a:off x="5293525" y="1989441"/>
            <a:ext cx="3742971" cy="251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70" name="Text Box 10"/>
          <p:cNvSpPr txBox="1">
            <a:spLocks noChangeArrowheads="1"/>
          </p:cNvSpPr>
          <p:nvPr/>
        </p:nvSpPr>
        <p:spPr bwMode="auto">
          <a:xfrm>
            <a:off x="755530" y="1268468"/>
            <a:ext cx="36716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a:solidFill>
                  <a:srgbClr val="0000CC"/>
                </a:solidFill>
                <a:ea typeface="黑体" pitchFamily="49" charset="-122"/>
              </a:rPr>
              <a:t>East Asian Summer Monsoon Index</a:t>
            </a:r>
          </a:p>
        </p:txBody>
      </p:sp>
      <p:sp>
        <p:nvSpPr>
          <p:cNvPr id="296971" name="Text Box 11"/>
          <p:cNvSpPr txBox="1">
            <a:spLocks noChangeArrowheads="1"/>
          </p:cNvSpPr>
          <p:nvPr/>
        </p:nvSpPr>
        <p:spPr bwMode="auto">
          <a:xfrm>
            <a:off x="5651542" y="1316214"/>
            <a:ext cx="28817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a:solidFill>
                  <a:srgbClr val="FF0000"/>
                </a:solidFill>
                <a:ea typeface="黑体" pitchFamily="49" charset="-122"/>
              </a:rPr>
              <a:t>Decadal variation of rainfall</a:t>
            </a:r>
          </a:p>
        </p:txBody>
      </p:sp>
      <p:sp>
        <p:nvSpPr>
          <p:cNvPr id="12" name="ZoneTexte 11"/>
          <p:cNvSpPr txBox="1"/>
          <p:nvPr/>
        </p:nvSpPr>
        <p:spPr>
          <a:xfrm>
            <a:off x="6340940" y="6156012"/>
            <a:ext cx="2047484" cy="369332"/>
          </a:xfrm>
          <a:prstGeom prst="rect">
            <a:avLst/>
          </a:prstGeom>
          <a:noFill/>
        </p:spPr>
        <p:txBody>
          <a:bodyPr wrap="none" rtlCol="0">
            <a:spAutoFit/>
          </a:bodyPr>
          <a:lstStyle/>
          <a:p>
            <a:r>
              <a:rPr lang="en-GB" dirty="0"/>
              <a:t>Courtesy </a:t>
            </a:r>
            <a:r>
              <a:rPr lang="en-GB" dirty="0" err="1"/>
              <a:t>Dr.</a:t>
            </a:r>
            <a:r>
              <a:rPr lang="en-GB" dirty="0"/>
              <a:t> T. Zhou</a:t>
            </a:r>
          </a:p>
        </p:txBody>
      </p:sp>
    </p:spTree>
    <p:extLst>
      <p:ext uri="{BB962C8B-B14F-4D97-AF65-F5344CB8AC3E}">
        <p14:creationId xmlns:p14="http://schemas.microsoft.com/office/powerpoint/2010/main" val="49449635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7">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gn="ctr" eaLnBrk="1" hangingPunct="1">
          <a:spcBef>
            <a:spcPct val="50000"/>
          </a:spcBef>
          <a:defRPr sz="2400" b="1" dirty="0" smtClean="0">
            <a:latin typeface="Times New Roman" panose="02020603050405020304" pitchFamily="18" charset="0"/>
            <a:ea typeface="黑体" panose="02010609060101010101" pitchFamily="49" charset="-122"/>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726</TotalTime>
  <Words>3327</Words>
  <Application>Microsoft Office PowerPoint</Application>
  <PresentationFormat>全屏显示(4:3)</PresentationFormat>
  <Paragraphs>167</Paragraphs>
  <Slides>38</Slides>
  <Notes>4</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1</vt:i4>
      </vt:variant>
      <vt:variant>
        <vt:lpstr>幻灯片标题</vt:lpstr>
      </vt:variant>
      <vt:variant>
        <vt:i4>38</vt:i4>
      </vt:variant>
    </vt:vector>
  </HeadingPairs>
  <TitlesOfParts>
    <vt:vector size="53" baseType="lpstr">
      <vt:lpstr>Harding</vt:lpstr>
      <vt:lpstr>黑体</vt:lpstr>
      <vt:lpstr>Arial</vt:lpstr>
      <vt:lpstr>Calibri</vt:lpstr>
      <vt:lpstr>Courier New</vt:lpstr>
      <vt:lpstr>Garamond</vt:lpstr>
      <vt:lpstr>Roboto</vt:lpstr>
      <vt:lpstr>Roboto Condensed</vt:lpstr>
      <vt:lpstr>Times</vt:lpstr>
      <vt:lpstr>Times New Roman</vt:lpstr>
      <vt:lpstr>Wingdings</vt:lpstr>
      <vt:lpstr>Thème Office</vt:lpstr>
      <vt:lpstr>1_7</vt:lpstr>
      <vt:lpstr>7</vt:lpstr>
      <vt:lpstr>Microsoft Graph Chart</vt:lpstr>
      <vt:lpstr>PowerPoint 演示文稿</vt:lpstr>
      <vt:lpstr>PowerPoint 演示文稿</vt:lpstr>
      <vt:lpstr>PowerPoint 演示文稿</vt:lpstr>
      <vt:lpstr>East Asian Summer Monsoon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dc:creator>
  <cp:lastModifiedBy>Laurent Li</cp:lastModifiedBy>
  <cp:revision>146</cp:revision>
  <dcterms:created xsi:type="dcterms:W3CDTF">2016-06-24T08:23:56Z</dcterms:created>
  <dcterms:modified xsi:type="dcterms:W3CDTF">2021-06-08T07:56:34Z</dcterms:modified>
</cp:coreProperties>
</file>