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07" r:id="rId2"/>
    <p:sldId id="508" r:id="rId3"/>
    <p:sldId id="510" r:id="rId4"/>
    <p:sldId id="519" r:id="rId5"/>
    <p:sldId id="368" r:id="rId6"/>
    <p:sldId id="512" r:id="rId7"/>
    <p:sldId id="520" r:id="rId8"/>
    <p:sldId id="522" r:id="rId9"/>
    <p:sldId id="523" r:id="rId10"/>
    <p:sldId id="451" r:id="rId11"/>
    <p:sldId id="469" r:id="rId12"/>
    <p:sldId id="452" r:id="rId13"/>
    <p:sldId id="436" r:id="rId14"/>
    <p:sldId id="488" r:id="rId15"/>
    <p:sldId id="524" r:id="rId16"/>
    <p:sldId id="437" r:id="rId17"/>
    <p:sldId id="438" r:id="rId18"/>
    <p:sldId id="432" r:id="rId19"/>
    <p:sldId id="424" r:id="rId20"/>
    <p:sldId id="392" r:id="rId21"/>
    <p:sldId id="402" r:id="rId22"/>
    <p:sldId id="403" r:id="rId23"/>
    <p:sldId id="404" r:id="rId24"/>
    <p:sldId id="405" r:id="rId25"/>
    <p:sldId id="435" r:id="rId26"/>
    <p:sldId id="409" r:id="rId27"/>
    <p:sldId id="410" r:id="rId28"/>
  </p:sldIdLst>
  <p:sldSz cx="9144000" cy="6858000" type="screen4x3"/>
  <p:notesSz cx="6921500" cy="100838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>
      <p:cViewPr varScale="1">
        <p:scale>
          <a:sx n="104" d="100"/>
          <a:sy n="104" d="100"/>
        </p:scale>
        <p:origin x="18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40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1125" y="0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7388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1125" y="9577388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CCF8433D-83FC-6A41-A541-F97F3B1FF1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0199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7164" tIns="48582" rIns="97164" bIns="48582" numCol="1" anchor="t" anchorCtr="0" compatLnSpc="1">
            <a:prstTxWarp prst="textNoShape">
              <a:avLst/>
            </a:prstTxWarp>
          </a:bodyPr>
          <a:lstStyle>
            <a:lvl1pPr defTabSz="971550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1125" y="0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7164" tIns="48582" rIns="97164" bIns="48582" numCol="1" anchor="t" anchorCtr="0" compatLnSpc="1">
            <a:prstTxWarp prst="textNoShape">
              <a:avLst/>
            </a:prstTxWarp>
          </a:bodyPr>
          <a:lstStyle>
            <a:lvl1pPr algn="r" defTabSz="971550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5650"/>
            <a:ext cx="5041900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2150" y="4789488"/>
            <a:ext cx="5537200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7164" tIns="48582" rIns="97164" bIns="48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7388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7164" tIns="48582" rIns="97164" bIns="48582" numCol="1" anchor="b" anchorCtr="0" compatLnSpc="1">
            <a:prstTxWarp prst="textNoShape">
              <a:avLst/>
            </a:prstTxWarp>
          </a:bodyPr>
          <a:lstStyle>
            <a:lvl1pPr defTabSz="971550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1125" y="9577388"/>
            <a:ext cx="2998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7164" tIns="48582" rIns="97164" bIns="48582" numCol="1" anchor="b" anchorCtr="0" compatLnSpc="1">
            <a:prstTxWarp prst="textNoShape">
              <a:avLst/>
            </a:prstTxWarp>
          </a:bodyPr>
          <a:lstStyle>
            <a:lvl1pPr algn="r" defTabSz="971550">
              <a:defRPr sz="1300" smtClean="0">
                <a:cs typeface="+mn-cs"/>
              </a:defRPr>
            </a:lvl1pPr>
          </a:lstStyle>
          <a:p>
            <a:pPr>
              <a:defRPr/>
            </a:pPr>
            <a:fld id="{4DB21788-56EE-BC4E-A931-016D4896E8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549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377CF-A2E0-834C-99D8-D44880B5A4DF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8825"/>
            <a:ext cx="5041900" cy="37814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89488"/>
            <a:ext cx="5073650" cy="4535487"/>
          </a:xfrm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685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87B49F-8781-B14B-9A30-C8FB4EC7E60A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61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Pareil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la slide </a:t>
            </a:r>
            <a:r>
              <a:rPr lang="en-US" dirty="0" err="1"/>
              <a:t>d’avant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simplifiée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F326E-C8BF-2C46-BDF0-99FF179D91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86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dirty="0">
                <a:latin typeface="+mn-lt"/>
                <a:ea typeface="+mn-ea"/>
                <a:cs typeface="+mn-cs"/>
              </a:rPr>
              <a:t>Anomalies of zonal wind at 200 </a:t>
            </a:r>
            <a:r>
              <a:rPr lang="en-GB" sz="1300" dirty="0" err="1">
                <a:latin typeface="+mn-lt"/>
                <a:ea typeface="+mn-ea"/>
                <a:cs typeface="+mn-cs"/>
              </a:rPr>
              <a:t>hPa</a:t>
            </a:r>
            <a:r>
              <a:rPr lang="en-GB" sz="1300" dirty="0">
                <a:latin typeface="+mn-lt"/>
                <a:ea typeface="+mn-ea"/>
                <a:cs typeface="+mn-cs"/>
              </a:rPr>
              <a:t> for January 2014 </a:t>
            </a:r>
            <a:r>
              <a:rPr lang="en-GB" sz="1300" b="1" dirty="0">
                <a:latin typeface="+mn-lt"/>
                <a:ea typeface="+mn-ea"/>
                <a:cs typeface="+mn-cs"/>
              </a:rPr>
              <a:t>a</a:t>
            </a:r>
            <a:r>
              <a:rPr lang="en-GB" sz="1300" dirty="0">
                <a:latin typeface="+mn-lt"/>
                <a:ea typeface="+mn-ea"/>
                <a:cs typeface="+mn-cs"/>
              </a:rPr>
              <a:t> in ERA-interim</a:t>
            </a:r>
            <a:r>
              <a:rPr lang="en-GB" sz="1300" baseline="30000" dirty="0">
                <a:latin typeface="+mn-lt"/>
                <a:ea typeface="+mn-ea"/>
                <a:cs typeface="+mn-cs"/>
              </a:rPr>
              <a:t>11</a:t>
            </a:r>
            <a:r>
              <a:rPr lang="en-GB" sz="1300" dirty="0">
                <a:latin typeface="+mn-lt"/>
                <a:ea typeface="+mn-ea"/>
                <a:cs typeface="+mn-cs"/>
              </a:rPr>
              <a:t>, relative to the 1986-2011 ERA-interim climatology, and </a:t>
            </a:r>
            <a:r>
              <a:rPr lang="en-GB" sz="1300" b="1" dirty="0">
                <a:latin typeface="+mn-lt"/>
                <a:ea typeface="+mn-ea"/>
                <a:cs typeface="+mn-cs"/>
              </a:rPr>
              <a:t>b</a:t>
            </a:r>
            <a:r>
              <a:rPr lang="en-GB" sz="1300" dirty="0">
                <a:latin typeface="+mn-lt"/>
                <a:ea typeface="+mn-ea"/>
                <a:cs typeface="+mn-cs"/>
              </a:rPr>
              <a:t> in the ensemble mean of the Actual Conditions simulations, relative to the model 1986-2011 climatology. </a:t>
            </a:r>
            <a:r>
              <a:rPr lang="en-GB" sz="1300" b="1" dirty="0">
                <a:latin typeface="+mn-lt"/>
                <a:ea typeface="+mn-ea"/>
                <a:cs typeface="+mn-cs"/>
              </a:rPr>
              <a:t>c</a:t>
            </a:r>
            <a:r>
              <a:rPr lang="en-GB" sz="1300" dirty="0">
                <a:latin typeface="+mn-lt"/>
                <a:ea typeface="+mn-ea"/>
                <a:cs typeface="+mn-cs"/>
              </a:rPr>
              <a:t> and </a:t>
            </a:r>
            <a:r>
              <a:rPr lang="en-GB" sz="1300" b="1" dirty="0">
                <a:latin typeface="+mn-lt"/>
                <a:ea typeface="+mn-ea"/>
                <a:cs typeface="+mn-cs"/>
              </a:rPr>
              <a:t>d</a:t>
            </a:r>
            <a:r>
              <a:rPr lang="en-GB" sz="1300" dirty="0">
                <a:latin typeface="+mn-lt"/>
                <a:ea typeface="+mn-ea"/>
                <a:cs typeface="+mn-cs"/>
              </a:rPr>
              <a:t>, as </a:t>
            </a:r>
            <a:r>
              <a:rPr lang="en-GB" sz="1300" b="1" dirty="0">
                <a:latin typeface="+mn-lt"/>
                <a:ea typeface="+mn-ea"/>
                <a:cs typeface="+mn-cs"/>
              </a:rPr>
              <a:t>b</a:t>
            </a:r>
            <a:r>
              <a:rPr lang="en-GB" sz="1300" dirty="0">
                <a:latin typeface="+mn-lt"/>
                <a:ea typeface="+mn-ea"/>
                <a:cs typeface="+mn-cs"/>
              </a:rPr>
              <a:t>, but for the ensemble means of the Natural simulations with the HadGEM2-ES and CCSM4 models respectively.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7A98-A7BB-F442-9D1B-F7DA43E7A5C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63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14960" y="6258257"/>
            <a:ext cx="3938239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1870A-24BB-6B4B-98E2-72CC70E9B5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56073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9E5E8-245E-884F-8B77-CD9D6F77E6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6630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D281D-C9C7-A54C-9377-6BC425DCC5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6156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A25CF-AF3B-104E-B6E2-3F7B158F42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22292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6C04-4067-5C4B-AB01-26662AAF9D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0896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03810" y="6242005"/>
            <a:ext cx="394939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EF9DE-0EE1-CF45-9B6C-8E135D0243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9894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DA7D3-8D9E-2C4B-B996-8237AC1694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2404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0" y="6245225"/>
            <a:ext cx="39624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E9BCD-BD01-5240-8707-5E7716B3E2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1012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ED624-1B25-9D47-9D65-884BFEC446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11861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90294-54F0-CB4C-95DF-5BBA2BD9DE8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7151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0C7DF-8239-D549-BCF4-AEEA5CD97B7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059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1312A-6158-704B-9B4E-0D2A162DEF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6749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D5893-2DFD-844B-9937-1B2C273A50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421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2658" y="6245225"/>
            <a:ext cx="39605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9388118-20E1-8948-8A5D-CF445E39CF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e.ipsl.fr/projets/151-conventionsc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263AD-7CFA-1448-82F6-F8F00F9F5C51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609600"/>
            <a:ext cx="7772400" cy="1523256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chemeClr val="accent2"/>
                </a:solidFill>
                <a:cs typeface="+mj-cs"/>
              </a:rPr>
              <a:t>Peut</a:t>
            </a:r>
            <a:r>
              <a:rPr lang="en-US" sz="4800" b="1" dirty="0">
                <a:solidFill>
                  <a:schemeClr val="accent2"/>
                </a:solidFill>
                <a:cs typeface="+mj-cs"/>
              </a:rPr>
              <a:t>-on </a:t>
            </a:r>
            <a:r>
              <a:rPr lang="en-US" sz="4800" b="1" dirty="0" err="1">
                <a:solidFill>
                  <a:schemeClr val="accent2"/>
                </a:solidFill>
                <a:cs typeface="+mj-cs"/>
              </a:rPr>
              <a:t>attribuer</a:t>
            </a:r>
            <a:r>
              <a:rPr lang="en-US" sz="4800" b="1" dirty="0">
                <a:solidFill>
                  <a:schemeClr val="accent2"/>
                </a:solidFill>
                <a:cs typeface="+mj-cs"/>
              </a:rPr>
              <a:t> un </a:t>
            </a:r>
            <a:r>
              <a:rPr lang="en-US" sz="4800" b="1" dirty="0" err="1">
                <a:solidFill>
                  <a:schemeClr val="accent2"/>
                </a:solidFill>
                <a:cs typeface="+mj-cs"/>
              </a:rPr>
              <a:t>événement</a:t>
            </a:r>
            <a:r>
              <a:rPr lang="en-US" sz="4800" b="1" dirty="0">
                <a:solidFill>
                  <a:schemeClr val="accent2"/>
                </a:solidFill>
                <a:cs typeface="+mj-cs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cs typeface="+mj-cs"/>
              </a:rPr>
              <a:t>extrême</a:t>
            </a:r>
            <a:r>
              <a:rPr lang="en-US" sz="4800" b="1" dirty="0">
                <a:solidFill>
                  <a:schemeClr val="accent2"/>
                </a:solidFill>
                <a:cs typeface="+mj-cs"/>
              </a:rPr>
              <a:t>?</a:t>
            </a:r>
            <a:endParaRPr lang="en-US" sz="3200" b="1" dirty="0">
              <a:solidFill>
                <a:schemeClr val="accent2"/>
              </a:solidFill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7432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Comic Sans MS" charset="0"/>
                <a:cs typeface="+mn-cs"/>
              </a:rPr>
              <a:t>Pascal Yiou</a:t>
            </a:r>
          </a:p>
          <a:p>
            <a:pPr eaLnBrk="1" hangingPunct="1">
              <a:defRPr/>
            </a:pPr>
            <a:endParaRPr lang="en-US" dirty="0">
              <a:latin typeface="Comic Sans MS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Comic Sans MS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LSCE, IPSL</a:t>
            </a:r>
          </a:p>
        </p:txBody>
      </p:sp>
      <p:pic>
        <p:nvPicPr>
          <p:cNvPr id="4101" name="Picture 6" descr="298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9914" r="12315" b="16170"/>
          <a:stretch>
            <a:fillRect/>
          </a:stretch>
        </p:blipFill>
        <p:spPr bwMode="auto">
          <a:xfrm>
            <a:off x="76200" y="5638800"/>
            <a:ext cx="893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30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Event Attribution (EEA)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How to characterize the event?</a:t>
            </a:r>
          </a:p>
          <a:p>
            <a:pPr lvl="1"/>
            <a:r>
              <a:rPr lang="en-US" sz="2400" dirty="0"/>
              <a:t>Extent, duration, variable?</a:t>
            </a:r>
          </a:p>
          <a:p>
            <a:r>
              <a:rPr lang="en-US" sz="2800" dirty="0"/>
              <a:t>How are the ingredients of the event (e.g. atmospheric circulation) altered by climate change?</a:t>
            </a:r>
          </a:p>
          <a:p>
            <a:pPr lvl="1"/>
            <a:r>
              <a:rPr lang="en-US" sz="2400" dirty="0"/>
              <a:t>Storylines, scenario simulations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EF9DE-0EE1-CF45-9B6C-8E135D0243B0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49428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Matériau de l’AEE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Séries d’observations</a:t>
            </a:r>
          </a:p>
          <a:p>
            <a:pPr lvl="1"/>
            <a:r>
              <a:rPr lang="fr-FR" sz="2400" dirty="0"/>
              <a:t>Limitées à quelques décennies, 150 ans max pour certaines régions: peu d’extrêmes enregistrés</a:t>
            </a:r>
          </a:p>
          <a:p>
            <a:r>
              <a:rPr lang="fr-FR" sz="2800" dirty="0"/>
              <a:t>Simulations de modèles climatiques</a:t>
            </a:r>
          </a:p>
          <a:p>
            <a:pPr lvl="1"/>
            <a:r>
              <a:rPr lang="fr-FR" sz="2400" dirty="0"/>
              <a:t>Ensembles multi-modèles de 1850 à 2100, avec et sans forçages anthropiques, avec forçages naturels.</a:t>
            </a:r>
          </a:p>
          <a:p>
            <a:r>
              <a:rPr lang="fr-FR" sz="2800" dirty="0"/>
              <a:t>Simulations météorologiques</a:t>
            </a:r>
          </a:p>
          <a:p>
            <a:pPr lvl="1"/>
            <a:r>
              <a:rPr lang="fr-FR" sz="2400" dirty="0"/>
              <a:t>Un seul modèle, mais dizaines de milliers de simulations</a:t>
            </a:r>
          </a:p>
          <a:p>
            <a:pPr lvl="2"/>
            <a:r>
              <a:rPr lang="fr-FR" sz="2000" dirty="0" err="1"/>
              <a:t>E.g</a:t>
            </a:r>
            <a:r>
              <a:rPr lang="fr-FR" sz="2000" dirty="0"/>
              <a:t>. </a:t>
            </a:r>
            <a:r>
              <a:rPr lang="fr-FR" sz="2000" dirty="0">
                <a:solidFill>
                  <a:srgbClr val="FF0000"/>
                </a:solidFill>
              </a:rPr>
              <a:t>simuler les </a:t>
            </a:r>
            <a:r>
              <a:rPr lang="fr-FR" sz="2000" u="sng" dirty="0">
                <a:solidFill>
                  <a:srgbClr val="FF0000"/>
                </a:solidFill>
              </a:rPr>
              <a:t>étés 2018</a:t>
            </a:r>
            <a:r>
              <a:rPr lang="fr-FR" sz="2000" dirty="0">
                <a:solidFill>
                  <a:srgbClr val="FF0000"/>
                </a:solidFill>
              </a:rPr>
              <a:t> possibles dans deux mondes différents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EF9DE-0EE1-CF45-9B6C-8E135D0243B0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05809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of EEA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or statistical models</a:t>
            </a:r>
          </a:p>
          <a:p>
            <a:pPr lvl="1"/>
            <a:r>
              <a:rPr lang="en-US" dirty="0"/>
              <a:t>Validation of models</a:t>
            </a:r>
          </a:p>
          <a:p>
            <a:pPr lvl="1"/>
            <a:r>
              <a:rPr lang="en-US" dirty="0"/>
              <a:t>Ensembles of simulations</a:t>
            </a:r>
          </a:p>
          <a:p>
            <a:r>
              <a:rPr lang="en-US" dirty="0"/>
              <a:t>Statistical methods</a:t>
            </a:r>
          </a:p>
          <a:p>
            <a:pPr lvl="1"/>
            <a:r>
              <a:rPr lang="en-US" dirty="0"/>
              <a:t>Estimation of probability densities and confidence intervals</a:t>
            </a:r>
          </a:p>
          <a:p>
            <a:pPr lvl="1"/>
            <a:r>
              <a:rPr lang="en-US" dirty="0"/>
              <a:t>E.g. Generalized extreme value theory, recurrences &amp; analogues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EF9DE-0EE1-CF45-9B6C-8E135D0243B0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3300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Vague de Chaleur de 2018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90294-54F0-CB4C-95DF-5BBA2BD9DE83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5" name="Image 4" descr="Figure1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"/>
          <a:stretch/>
        </p:blipFill>
        <p:spPr>
          <a:xfrm>
            <a:off x="4785198" y="1196752"/>
            <a:ext cx="4107282" cy="49580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1700808"/>
            <a:ext cx="511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Anomalie</a:t>
            </a:r>
            <a:r>
              <a:rPr lang="en-US" sz="2400" dirty="0"/>
              <a:t> </a:t>
            </a:r>
            <a:r>
              <a:rPr lang="en-US" sz="2400" dirty="0" err="1"/>
              <a:t>principale</a:t>
            </a:r>
            <a:r>
              <a:rPr lang="en-US" sz="2400" dirty="0"/>
              <a:t> en </a:t>
            </a:r>
            <a:r>
              <a:rPr lang="en-US" sz="2400" dirty="0" err="1"/>
              <a:t>Scandinavie</a:t>
            </a:r>
            <a:endParaRPr lang="en-US" sz="2400" dirty="0"/>
          </a:p>
          <a:p>
            <a:r>
              <a:rPr lang="en-US" sz="2400" dirty="0" err="1"/>
              <a:t>Feux</a:t>
            </a:r>
            <a:r>
              <a:rPr lang="en-US" sz="2400" dirty="0"/>
              <a:t> de </a:t>
            </a:r>
            <a:r>
              <a:rPr lang="en-US" sz="2400" dirty="0" err="1"/>
              <a:t>forêts</a:t>
            </a:r>
            <a:r>
              <a:rPr lang="en-US" sz="2400" dirty="0"/>
              <a:t>, </a:t>
            </a:r>
            <a:r>
              <a:rPr lang="en-US" sz="2400" dirty="0" err="1"/>
              <a:t>sécheresse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Records de </a:t>
            </a:r>
            <a:r>
              <a:rPr lang="en-US" sz="2400" dirty="0" err="1"/>
              <a:t>température</a:t>
            </a:r>
            <a:r>
              <a:rPr lang="en-US" sz="2400" dirty="0"/>
              <a:t> aux Pays-Bas et en </a:t>
            </a:r>
            <a:r>
              <a:rPr lang="en-US" sz="2400" dirty="0" err="1"/>
              <a:t>Allemagne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50519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E412F-6FAE-4346-8598-C93BD522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Vague de Chaleur de 2018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4E4B954-5284-6745-99EE-7B800B79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45F093-4E46-874F-B22C-67669741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90294-54F0-CB4C-95DF-5BBA2BD9DE83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99FB50-4A51-9849-A84A-03A6AE78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0727"/>
            <a:ext cx="6336704" cy="46091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51578C-CA90-2E45-B3A1-52AAD214C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382" y="2204864"/>
            <a:ext cx="5624098" cy="38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2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Rapports de </a:t>
            </a:r>
            <a:r>
              <a:rPr lang="en-US" dirty="0" err="1"/>
              <a:t>probabilités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90294-54F0-CB4C-95DF-5BBA2BD9DE83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4572000" y="2060848"/>
          <a:ext cx="1117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…quation" r:id="rId3" imgW="558800" imgH="431800" progId="Equation.3">
                  <p:embed/>
                </p:oleObj>
              </mc:Choice>
              <mc:Fallback>
                <p:oleObj name="…quation" r:id="rId3" imgW="558800" imgH="431800" progId="Equation.3">
                  <p:embed/>
                  <p:pic>
                    <p:nvPicPr>
                      <p:cNvPr id="6" name="Obje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0" y="2060848"/>
                        <a:ext cx="11176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300193" y="126876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Proba</a:t>
            </a:r>
            <a:r>
              <a:rPr lang="en-US" dirty="0"/>
              <a:t> </a:t>
            </a:r>
            <a:r>
              <a:rPr lang="en-US" b="1" u="sng" dirty="0"/>
              <a:t>avec</a:t>
            </a:r>
            <a:r>
              <a:rPr lang="en-US" dirty="0"/>
              <a:t> </a:t>
            </a:r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humaine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6300193" y="234888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Proba</a:t>
            </a:r>
            <a:r>
              <a:rPr lang="en-US" dirty="0"/>
              <a:t> </a:t>
            </a:r>
            <a:r>
              <a:rPr lang="en-US" b="1" u="sng" dirty="0"/>
              <a:t>sans</a:t>
            </a:r>
            <a:r>
              <a:rPr lang="en-US" dirty="0"/>
              <a:t> </a:t>
            </a:r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humaine</a:t>
            </a:r>
            <a:endParaRPr lang="en-US" dirty="0"/>
          </a:p>
        </p:txBody>
      </p:sp>
      <p:cxnSp>
        <p:nvCxnSpPr>
          <p:cNvPr id="11" name="Connecteur droit avec flèche 10"/>
          <p:cNvCxnSpPr>
            <a:stCxn id="7" idx="1"/>
          </p:cNvCxnSpPr>
          <p:nvPr/>
        </p:nvCxnSpPr>
        <p:spPr bwMode="auto">
          <a:xfrm flipH="1">
            <a:off x="5652120" y="1622703"/>
            <a:ext cx="648073" cy="5821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12"/>
          <p:cNvCxnSpPr>
            <a:stCxn id="8" idx="1"/>
          </p:cNvCxnSpPr>
          <p:nvPr/>
        </p:nvCxnSpPr>
        <p:spPr bwMode="auto">
          <a:xfrm flipH="1">
            <a:off x="5652120" y="2702823"/>
            <a:ext cx="648073" cy="781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A5A994A4-8C36-4243-B450-D1301A6BEB5A}"/>
              </a:ext>
            </a:extLst>
          </p:cNvPr>
          <p:cNvSpPr txBox="1"/>
          <p:nvPr/>
        </p:nvSpPr>
        <p:spPr>
          <a:xfrm>
            <a:off x="107504" y="1340768"/>
            <a:ext cx="41284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Déterminer si/comment le changement climatique anthropique change la probabilité d’occurrence de l’événement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3BE599-BC8D-E140-B9D7-16312EEE9611}"/>
              </a:ext>
            </a:extLst>
          </p:cNvPr>
          <p:cNvSpPr txBox="1"/>
          <p:nvPr/>
        </p:nvSpPr>
        <p:spPr>
          <a:xfrm>
            <a:off x="107504" y="4005064"/>
            <a:ext cx="878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PR est calculé entre deux périodes: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 ancienne vs récente: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récente vs futur: simulations climatiques</a:t>
            </a:r>
          </a:p>
        </p:txBody>
      </p:sp>
    </p:spTree>
    <p:extLst>
      <p:ext uri="{BB962C8B-B14F-4D97-AF65-F5344CB8AC3E}">
        <p14:creationId xmlns:p14="http://schemas.microsoft.com/office/powerpoint/2010/main" val="30813728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igureS2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6"/>
          <a:stretch/>
        </p:blipFill>
        <p:spPr>
          <a:xfrm>
            <a:off x="3293391" y="2924943"/>
            <a:ext cx="5643714" cy="34525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Rapports de </a:t>
            </a:r>
            <a:r>
              <a:rPr lang="en-US" dirty="0" err="1"/>
              <a:t>probabilités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90294-54F0-CB4C-95DF-5BBA2BD9DE83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pic>
        <p:nvPicPr>
          <p:cNvPr id="5" name="Image 4" descr="Figure2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/>
          <a:stretch/>
        </p:blipFill>
        <p:spPr>
          <a:xfrm rot="5400000">
            <a:off x="1054564" y="609732"/>
            <a:ext cx="2354351" cy="3960439"/>
          </a:xfrm>
          <a:prstGeom prst="rect">
            <a:avLst/>
          </a:prstGeom>
        </p:spPr>
      </p:pic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4572000" y="2060848"/>
          <a:ext cx="1117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…quation" r:id="rId5" imgW="558800" imgH="431800" progId="Equation.3">
                  <p:embed/>
                </p:oleObj>
              </mc:Choice>
              <mc:Fallback>
                <p:oleObj name="…quation" r:id="rId5" imgW="558800" imgH="431800" progId="Equation.3">
                  <p:embed/>
                  <p:pic>
                    <p:nvPicPr>
                      <p:cNvPr id="6" name="Obje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2060848"/>
                        <a:ext cx="11176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300193" y="126876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Proba</a:t>
            </a:r>
            <a:r>
              <a:rPr lang="en-US" dirty="0"/>
              <a:t> </a:t>
            </a:r>
            <a:r>
              <a:rPr lang="en-US" b="1" u="sng" dirty="0"/>
              <a:t>avec</a:t>
            </a:r>
            <a:r>
              <a:rPr lang="en-US" dirty="0"/>
              <a:t> </a:t>
            </a:r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humaine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6300193" y="234888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Proba</a:t>
            </a:r>
            <a:r>
              <a:rPr lang="en-US" dirty="0"/>
              <a:t> </a:t>
            </a:r>
            <a:r>
              <a:rPr lang="en-US" b="1" u="sng" dirty="0"/>
              <a:t>sans</a:t>
            </a:r>
            <a:r>
              <a:rPr lang="en-US" dirty="0"/>
              <a:t> </a:t>
            </a:r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humaine</a:t>
            </a:r>
            <a:endParaRPr lang="en-US" dirty="0"/>
          </a:p>
        </p:txBody>
      </p:sp>
      <p:cxnSp>
        <p:nvCxnSpPr>
          <p:cNvPr id="11" name="Connecteur droit avec flèche 10"/>
          <p:cNvCxnSpPr>
            <a:stCxn id="7" idx="1"/>
          </p:cNvCxnSpPr>
          <p:nvPr/>
        </p:nvCxnSpPr>
        <p:spPr bwMode="auto">
          <a:xfrm flipH="1">
            <a:off x="5652120" y="1622703"/>
            <a:ext cx="648073" cy="5821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12"/>
          <p:cNvCxnSpPr>
            <a:stCxn id="8" idx="1"/>
          </p:cNvCxnSpPr>
          <p:nvPr/>
        </p:nvCxnSpPr>
        <p:spPr bwMode="auto">
          <a:xfrm flipH="1">
            <a:off x="5652120" y="2702823"/>
            <a:ext cx="648073" cy="781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ZoneTexte 13"/>
          <p:cNvSpPr txBox="1"/>
          <p:nvPr/>
        </p:nvSpPr>
        <p:spPr>
          <a:xfrm>
            <a:off x="323528" y="3789040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Multiplication par 100 de la </a:t>
            </a:r>
            <a:r>
              <a:rPr lang="en-US" dirty="0" err="1"/>
              <a:t>probabilité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vague de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similaire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simulations </a:t>
            </a:r>
            <a:r>
              <a:rPr lang="en-US" dirty="0" err="1"/>
              <a:t>climatiques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B10080-5315-F543-907A-377A73264C06}"/>
              </a:ext>
            </a:extLst>
          </p:cNvPr>
          <p:cNvSpPr txBox="1"/>
          <p:nvPr/>
        </p:nvSpPr>
        <p:spPr>
          <a:xfrm>
            <a:off x="323528" y="5970766"/>
            <a:ext cx="2297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Yiou</a:t>
            </a:r>
            <a:r>
              <a:rPr lang="fr-FR" sz="1600" dirty="0"/>
              <a:t> et al. BAMS, 2020</a:t>
            </a:r>
          </a:p>
        </p:txBody>
      </p:sp>
    </p:spTree>
    <p:extLst>
      <p:ext uri="{BB962C8B-B14F-4D97-AF65-F5344CB8AC3E}">
        <p14:creationId xmlns:p14="http://schemas.microsoft.com/office/powerpoint/2010/main" val="2869587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Attribution </a:t>
            </a:r>
            <a:r>
              <a:rPr lang="en-US" dirty="0" err="1"/>
              <a:t>conditionnelle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90294-54F0-CB4C-95DF-5BBA2BD9DE83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5" name="Image 4" descr="Figure2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54" y="1484785"/>
            <a:ext cx="5784976" cy="48245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1484784"/>
            <a:ext cx="316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Pour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même</a:t>
            </a:r>
            <a:r>
              <a:rPr lang="en-US" dirty="0"/>
              <a:t> circulation </a:t>
            </a:r>
            <a:r>
              <a:rPr lang="en-US" dirty="0" err="1"/>
              <a:t>atmosphérique</a:t>
            </a:r>
            <a:r>
              <a:rPr lang="en-US" dirty="0"/>
              <a:t>, </a:t>
            </a:r>
            <a:r>
              <a:rPr lang="en-US" dirty="0" err="1"/>
              <a:t>quel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l’impact</a:t>
            </a:r>
            <a:r>
              <a:rPr lang="en-US" dirty="0"/>
              <a:t> du CC </a:t>
            </a:r>
            <a:r>
              <a:rPr lang="en-US" dirty="0" err="1"/>
              <a:t>sur</a:t>
            </a:r>
            <a:r>
              <a:rPr lang="en-US" dirty="0"/>
              <a:t> la </a:t>
            </a:r>
            <a:r>
              <a:rPr lang="en-US" dirty="0" err="1"/>
              <a:t>température</a:t>
            </a:r>
            <a:r>
              <a:rPr lang="en-US" dirty="0"/>
              <a:t> </a:t>
            </a:r>
            <a:r>
              <a:rPr lang="en-US" dirty="0" err="1"/>
              <a:t>moyenne</a:t>
            </a:r>
            <a:r>
              <a:rPr lang="en-US" dirty="0"/>
              <a:t> de </a:t>
            </a:r>
            <a:r>
              <a:rPr lang="en-US" dirty="0" err="1"/>
              <a:t>l’événement</a:t>
            </a:r>
            <a:r>
              <a:rPr lang="en-US" dirty="0"/>
              <a:t>?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504" y="3645024"/>
            <a:ext cx="316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 </a:t>
            </a:r>
            <a:r>
              <a:rPr lang="en-US" dirty="0" err="1"/>
              <a:t>événement</a:t>
            </a:r>
            <a:r>
              <a:rPr lang="en-US" dirty="0"/>
              <a:t> </a:t>
            </a:r>
            <a:r>
              <a:rPr lang="en-US" dirty="0" err="1"/>
              <a:t>pratiquement</a:t>
            </a:r>
            <a:r>
              <a:rPr lang="en-US" dirty="0"/>
              <a:t> impossible au 20ème siècle </a:t>
            </a:r>
            <a:r>
              <a:rPr lang="en-US" dirty="0" err="1"/>
              <a:t>devient</a:t>
            </a:r>
            <a:r>
              <a:rPr lang="en-US" dirty="0"/>
              <a:t> “</a:t>
            </a:r>
            <a:r>
              <a:rPr lang="en-US" dirty="0" err="1"/>
              <a:t>typique</a:t>
            </a:r>
            <a:r>
              <a:rPr lang="en-US" dirty="0"/>
              <a:t>” </a:t>
            </a:r>
            <a:r>
              <a:rPr lang="en-US" dirty="0" err="1"/>
              <a:t>à</a:t>
            </a:r>
            <a:r>
              <a:rPr lang="en-US" dirty="0"/>
              <a:t> la fin du 21ème siècle. </a:t>
            </a:r>
          </a:p>
        </p:txBody>
      </p:sp>
    </p:spTree>
    <p:extLst>
      <p:ext uri="{BB962C8B-B14F-4D97-AF65-F5344CB8AC3E}">
        <p14:creationId xmlns:p14="http://schemas.microsoft.com/office/powerpoint/2010/main" val="22633527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</a:t>
            </a:r>
            <a:r>
              <a:rPr lang="en-US" dirty="0" err="1"/>
              <a:t>Climatique</a:t>
            </a:r>
            <a:r>
              <a:rPr lang="en-US" dirty="0"/>
              <a:t> </a:t>
            </a:r>
            <a:r>
              <a:rPr lang="en-US" dirty="0" err="1"/>
              <a:t>d’Attribution</a:t>
            </a:r>
            <a:endParaRPr lang="en-US" dirty="0"/>
          </a:p>
        </p:txBody>
      </p:sp>
      <p:pic>
        <p:nvPicPr>
          <p:cNvPr id="4" name="Espace réservé du contenu 3" descr="6-Fiche_extreme_Juin2017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1" t="1" r="-2112" b="44458"/>
          <a:stretch/>
        </p:blipFill>
        <p:spPr>
          <a:xfrm>
            <a:off x="0" y="2071491"/>
            <a:ext cx="5724128" cy="4381845"/>
          </a:xfrm>
        </p:spPr>
      </p:pic>
      <p:pic>
        <p:nvPicPr>
          <p:cNvPr id="5" name="Image 4" descr="6-Fiche_extreme_Juin20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06"/>
          <a:stretch/>
        </p:blipFill>
        <p:spPr>
          <a:xfrm>
            <a:off x="4407536" y="1052736"/>
            <a:ext cx="4747846" cy="3483429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Yiou, ECOCLIM,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1A8DA-E64E-466E-BF2B-DA576210C029}" type="slidenum">
              <a:rPr lang="fr-FR" smtClean="0"/>
              <a:t>18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51520" y="1340768"/>
            <a:ext cx="4161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Fiche Juin 2017 pour les décideurs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338" y="4759984"/>
            <a:ext cx="3177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Convention de Service </a:t>
            </a:r>
            <a:r>
              <a:rPr lang="en-US" sz="1800" dirty="0" err="1"/>
              <a:t>Climatique</a:t>
            </a:r>
            <a:r>
              <a:rPr lang="en-US" sz="1800" dirty="0"/>
              <a:t> pour </a:t>
            </a:r>
            <a:r>
              <a:rPr lang="en-US" sz="1800" dirty="0" err="1"/>
              <a:t>l’attribution</a:t>
            </a:r>
            <a:r>
              <a:rPr lang="en-US" sz="1800" dirty="0"/>
              <a:t> (</a:t>
            </a:r>
            <a:r>
              <a:rPr lang="en-US" sz="1800" dirty="0">
                <a:hlinkClick r:id="rId4"/>
              </a:rPr>
              <a:t>COSC</a:t>
            </a:r>
            <a:r>
              <a:rPr lang="en-US" sz="1800" dirty="0"/>
              <a:t>)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français</a:t>
            </a:r>
            <a:endParaRPr lang="en-US" sz="1800" dirty="0"/>
          </a:p>
          <a:p>
            <a:pPr lvl="1"/>
            <a:r>
              <a:rPr lang="en-US" sz="1800" dirty="0"/>
              <a:t>MF, IPSL, BRGM, CERFACS, CIRED</a:t>
            </a:r>
          </a:p>
        </p:txBody>
      </p:sp>
    </p:spTree>
    <p:extLst>
      <p:ext uri="{BB962C8B-B14F-4D97-AF65-F5344CB8AC3E}">
        <p14:creationId xmlns:p14="http://schemas.microsoft.com/office/powerpoint/2010/main" val="41343030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know more about extremes</a:t>
            </a:r>
          </a:p>
        </p:txBody>
      </p:sp>
      <p:pic>
        <p:nvPicPr>
          <p:cNvPr id="6" name="Espace réservé du contenu 5" descr="Yiou_Le_Temp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0" t="24014" r="6366" b="9851"/>
          <a:stretch/>
        </p:blipFill>
        <p:spPr>
          <a:xfrm>
            <a:off x="2236002" y="1340768"/>
            <a:ext cx="6584470" cy="4968551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EF9DE-0EE1-CF45-9B6C-8E135D0243B0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92886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/>
          <a:lstStyle/>
          <a:p>
            <a:r>
              <a:rPr lang="fr-FR" dirty="0"/>
              <a:t>Est-ce normal? </a:t>
            </a:r>
          </a:p>
          <a:p>
            <a:pPr lvl="1"/>
            <a:r>
              <a:rPr lang="fr-FR" dirty="0"/>
              <a:t>Par rapport à quoi?</a:t>
            </a:r>
          </a:p>
          <a:p>
            <a:r>
              <a:rPr lang="fr-FR" dirty="0"/>
              <a:t>Qui est responsable?</a:t>
            </a:r>
          </a:p>
          <a:p>
            <a:r>
              <a:rPr lang="fr-FR" dirty="0"/>
              <a:t>Quelles décisions à prendre?</a:t>
            </a:r>
          </a:p>
        </p:txBody>
      </p:sp>
      <p:pic>
        <p:nvPicPr>
          <p:cNvPr id="10" name="Espace réservé du contenu 9" descr="sos_meteores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r="-2413"/>
          <a:stretch/>
        </p:blipFill>
        <p:spPr>
          <a:xfrm>
            <a:off x="4572001" y="165962"/>
            <a:ext cx="4464496" cy="614318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F485-0DB8-4C93-95AE-7E13B18A4C6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46161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1BA6F-EDB5-B748-91BE-A2DFC1B6E414}" type="slidenum">
              <a:rPr lang="fr-FR"/>
              <a:pPr>
                <a:defRPr/>
              </a:pPr>
              <a:t>20</a:t>
            </a:fld>
            <a:endParaRPr lang="fr-FR"/>
          </a:p>
        </p:txBody>
      </p:sp>
      <p:sp>
        <p:nvSpPr>
          <p:cNvPr id="29082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To know more about extremes</a:t>
            </a:r>
          </a:p>
        </p:txBody>
      </p:sp>
      <p:pic>
        <p:nvPicPr>
          <p:cNvPr id="290821" name="Picture 4" descr="Cliché 2012-12-13 22-39-5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38" y="1600200"/>
            <a:ext cx="7602537" cy="4525963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176"/>
            <a:ext cx="8229600" cy="5020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Didot"/>
              </a:rPr>
              <a:t>Did anthropogenic forcing affect the risk of the circulation, heavy precipitation and floods to occur in Southern England?</a:t>
            </a:r>
            <a:endParaRPr lang="en-US" sz="2000" dirty="0">
              <a:cs typeface="Arial"/>
            </a:endParaRPr>
          </a:p>
        </p:txBody>
      </p:sp>
      <p:pic>
        <p:nvPicPr>
          <p:cNvPr id="5" name="Picture 4" descr="Floods_oxfor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27778" r="35324" b="48333"/>
          <a:stretch/>
        </p:blipFill>
        <p:spPr>
          <a:xfrm>
            <a:off x="863600" y="2192390"/>
            <a:ext cx="3201864" cy="178805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/>
          <a:srcRect l="-65011" r="-65011"/>
          <a:stretch>
            <a:fillRect/>
          </a:stretch>
        </p:blipFill>
        <p:spPr>
          <a:xfrm>
            <a:off x="2797400" y="2192390"/>
            <a:ext cx="7268814" cy="3937275"/>
          </a:xfrm>
          <a:prstGeom prst="rect">
            <a:avLst/>
          </a:prstGeom>
        </p:spPr>
      </p:pic>
      <p:pic>
        <p:nvPicPr>
          <p:cNvPr id="11" name="Picture 10" descr="dawlish_storm_05022014_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4326316"/>
            <a:ext cx="3201864" cy="1803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3941368"/>
            <a:ext cx="162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The Oxford Mail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3768" y="6129664"/>
            <a:ext cx="16989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/>
              <a:t>www.metoffice.co.uk</a:t>
            </a:r>
            <a:endParaRPr lang="en-US" sz="900" i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65464" y="3350846"/>
            <a:ext cx="3066074" cy="19916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65464" y="5480538"/>
            <a:ext cx="2645998" cy="1953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Yiou, ECOCLIM, 2021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F485-0DB8-4C93-95AE-7E13B18A4C67}" type="slidenum">
              <a:rPr lang="fr-FR" smtClean="0"/>
              <a:t>21</a:t>
            </a:fld>
            <a:endParaRPr lang="fr-FR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2013/2014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1599730" y="4592110"/>
            <a:ext cx="3734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Schaller et al. Nature CC, 2016</a:t>
            </a:r>
          </a:p>
        </p:txBody>
      </p:sp>
    </p:spTree>
    <p:extLst>
      <p:ext uri="{BB962C8B-B14F-4D97-AF65-F5344CB8AC3E}">
        <p14:creationId xmlns:p14="http://schemas.microsoft.com/office/powerpoint/2010/main" val="299774935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NCEP-20CR-WAH_regimes-J_1948-20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34620" b="49074"/>
          <a:stretch/>
        </p:blipFill>
        <p:spPr>
          <a:xfrm>
            <a:off x="401742" y="1289351"/>
            <a:ext cx="8319230" cy="4552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Régime Zonal</a:t>
            </a:r>
          </a:p>
        </p:txBody>
      </p:sp>
      <p:sp>
        <p:nvSpPr>
          <p:cNvPr id="5" name="Ellipse 4"/>
          <p:cNvSpPr/>
          <p:nvPr/>
        </p:nvSpPr>
        <p:spPr>
          <a:xfrm>
            <a:off x="7734300" y="1638300"/>
            <a:ext cx="215900" cy="254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46100" y="5943600"/>
            <a:ext cx="193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 Anomaly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60032" y="5943600"/>
            <a:ext cx="347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Zonal WR Frequency (%) in January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Yiou, ECOCLIM, 2021</a:t>
            </a:r>
          </a:p>
        </p:txBody>
      </p:sp>
      <p:sp>
        <p:nvSpPr>
          <p:cNvPr id="3" name="Ellipse 2"/>
          <p:cNvSpPr/>
          <p:nvPr/>
        </p:nvSpPr>
        <p:spPr>
          <a:xfrm>
            <a:off x="2369613" y="2260600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eur droit avec flèche 8"/>
          <p:cNvCxnSpPr>
            <a:endCxn id="3" idx="1"/>
          </p:cNvCxnSpPr>
          <p:nvPr/>
        </p:nvCxnSpPr>
        <p:spPr>
          <a:xfrm>
            <a:off x="457200" y="1003300"/>
            <a:ext cx="1944031" cy="128891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369613" y="2349500"/>
            <a:ext cx="31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F485-0DB8-4C93-95AE-7E13B18A4C67}" type="slidenum">
              <a:rPr lang="fr-FR" smtClean="0"/>
              <a:t>22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123728" y="4365104"/>
            <a:ext cx="34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3072512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5276"/>
            <a:ext cx="8229600" cy="5020887"/>
          </a:xfrm>
        </p:spPr>
        <p:txBody>
          <a:bodyPr>
            <a:normAutofit/>
          </a:bodyPr>
          <a:lstStyle/>
          <a:p>
            <a:r>
              <a:rPr lang="en-US" sz="2400" dirty="0">
                <a:cs typeface="Arial"/>
              </a:rPr>
              <a:t>Citizen science project </a:t>
            </a:r>
            <a:r>
              <a:rPr lang="en-US" sz="2400" dirty="0" err="1">
                <a:cs typeface="Arial"/>
              </a:rPr>
              <a:t>weather@home</a:t>
            </a:r>
            <a:r>
              <a:rPr lang="en-US" sz="2400" dirty="0">
                <a:cs typeface="Arial"/>
              </a:rPr>
              <a:t> </a:t>
            </a:r>
            <a:endParaRPr lang="en-US" sz="2400" dirty="0"/>
          </a:p>
          <a:p>
            <a:r>
              <a:rPr lang="en-US" sz="2400" dirty="0"/>
              <a:t>HadAM3P global model with nested HadRM3P regional model</a:t>
            </a:r>
          </a:p>
          <a:p>
            <a:r>
              <a:rPr lang="en-US" sz="2400" dirty="0"/>
              <a:t>Extreme events are rare by definition, </a:t>
            </a:r>
            <a:r>
              <a:rPr lang="en-US" sz="2400" dirty="0" err="1"/>
              <a:t>weather@home</a:t>
            </a:r>
            <a:r>
              <a:rPr lang="en-US" sz="2400" dirty="0"/>
              <a:t> allows us to perform the ten thousands of simulations needed to detect a change in risk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621544"/>
            <a:ext cx="3341689" cy="200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41" y="3595241"/>
            <a:ext cx="3386000" cy="203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Yiou, ECOCLIM, 2021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F485-0DB8-4C93-95AE-7E13B18A4C67}" type="slidenum">
              <a:rPr lang="fr-FR" smtClean="0"/>
              <a:t>23</a:t>
            </a:fld>
            <a:endParaRPr lang="fr-FR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-1599730" y="4592110"/>
            <a:ext cx="3734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Schaller et al. Nature CC, 2016</a:t>
            </a:r>
          </a:p>
        </p:txBody>
      </p:sp>
    </p:spTree>
    <p:extLst>
      <p:ext uri="{BB962C8B-B14F-4D97-AF65-F5344CB8AC3E}">
        <p14:creationId xmlns:p14="http://schemas.microsoft.com/office/powerpoint/2010/main" val="72980803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4417"/>
            <a:ext cx="8229600" cy="5020887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GB" sz="2800" dirty="0">
                <a:cs typeface="Arial"/>
              </a:rPr>
              <a:t>Compare two ensembles of simulations</a:t>
            </a:r>
            <a:endParaRPr lang="en-GB" sz="2400" dirty="0">
              <a:cs typeface="Arial"/>
            </a:endParaRPr>
          </a:p>
          <a:p>
            <a:pPr marL="457200" indent="-457200">
              <a:buFont typeface="Wingdings" charset="0"/>
              <a:buAutoNum type="arabicParenR"/>
              <a:defRPr/>
            </a:pPr>
            <a:r>
              <a:rPr lang="en-GB" sz="2400" dirty="0">
                <a:cs typeface="Arial"/>
              </a:rPr>
              <a:t>Simulations under “actual” conditions (“factual”): ~10</a:t>
            </a:r>
            <a:r>
              <a:rPr lang="en-GB" sz="2400" baseline="30000" dirty="0">
                <a:cs typeface="Arial"/>
              </a:rPr>
              <a:t>4</a:t>
            </a:r>
            <a:r>
              <a:rPr lang="en-GB" sz="2400" dirty="0">
                <a:cs typeface="Arial"/>
              </a:rPr>
              <a:t> climate model simulations</a:t>
            </a:r>
          </a:p>
          <a:p>
            <a:pPr marL="457200" indent="-457200">
              <a:buFont typeface="Wingdings" charset="0"/>
              <a:buAutoNum type="arabicParenR"/>
              <a:defRPr/>
            </a:pPr>
            <a:endParaRPr lang="en-GB" sz="2400" dirty="0">
              <a:cs typeface="Arial"/>
            </a:endParaRPr>
          </a:p>
          <a:p>
            <a:pPr marL="457200" indent="-457200">
              <a:buFont typeface="Wingdings" charset="0"/>
              <a:buAutoNum type="arabicParenR"/>
              <a:defRPr/>
            </a:pPr>
            <a:endParaRPr lang="en-GB" sz="2400" dirty="0">
              <a:cs typeface="Arial"/>
            </a:endParaRPr>
          </a:p>
          <a:p>
            <a:pPr marL="457200" indent="-457200">
              <a:buFont typeface="Wingdings" charset="0"/>
              <a:buAutoNum type="arabicParenR"/>
              <a:defRPr/>
            </a:pPr>
            <a:endParaRPr lang="en-GB" sz="2400" dirty="0">
              <a:cs typeface="Arial"/>
            </a:endParaRPr>
          </a:p>
          <a:p>
            <a:pPr marL="457200" indent="-457200">
              <a:buFont typeface="Wingdings" charset="0"/>
              <a:buAutoNum type="arabicParenR"/>
              <a:defRPr/>
            </a:pPr>
            <a:endParaRPr lang="en-GB" sz="2400" dirty="0">
              <a:cs typeface="Arial"/>
            </a:endParaRPr>
          </a:p>
          <a:p>
            <a:pPr marL="457200" indent="-457200">
              <a:buFont typeface="Wingdings" charset="0"/>
              <a:buAutoNum type="arabicParenR"/>
              <a:defRPr/>
            </a:pPr>
            <a:r>
              <a:rPr lang="en-GB" sz="2400" dirty="0"/>
              <a:t>Simulations under “world that might have been” conditions (“counterfactual”): 5 10</a:t>
            </a:r>
            <a:r>
              <a:rPr lang="en-GB" sz="2400" baseline="30000" dirty="0"/>
              <a:t>4</a:t>
            </a:r>
            <a:r>
              <a:rPr lang="en-GB" sz="2400" dirty="0"/>
              <a:t> climate model simulations</a:t>
            </a:r>
          </a:p>
          <a:p>
            <a:pPr marL="457200" indent="-457200">
              <a:buFont typeface="Wingdings" charset="0"/>
              <a:buAutoNum type="arabicParenR"/>
              <a:defRPr/>
            </a:pPr>
            <a:endParaRPr lang="en-GB" sz="2400" dirty="0"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pic>
        <p:nvPicPr>
          <p:cNvPr id="9" name="Picture 8" descr="ea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36" y="2913512"/>
            <a:ext cx="815988" cy="815988"/>
          </a:xfrm>
          <a:prstGeom prst="rect">
            <a:avLst/>
          </a:prstGeom>
        </p:spPr>
      </p:pic>
      <p:pic>
        <p:nvPicPr>
          <p:cNvPr id="10" name="Picture 9" descr="volca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2" y="2913512"/>
            <a:ext cx="815988" cy="815988"/>
          </a:xfrm>
          <a:prstGeom prst="rect">
            <a:avLst/>
          </a:prstGeom>
        </p:spPr>
      </p:pic>
      <p:pic>
        <p:nvPicPr>
          <p:cNvPr id="11" name="Picture 10" descr="pla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12" y="2913512"/>
            <a:ext cx="815988" cy="815988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3197758" y="2956504"/>
            <a:ext cx="705191" cy="65029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451970" y="3074210"/>
            <a:ext cx="542454" cy="392890"/>
          </a:xfrm>
          <a:prstGeom prst="right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ea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01" y="5339212"/>
            <a:ext cx="828688" cy="828688"/>
          </a:xfrm>
          <a:prstGeom prst="rect">
            <a:avLst/>
          </a:prstGeom>
        </p:spPr>
      </p:pic>
      <p:pic>
        <p:nvPicPr>
          <p:cNvPr id="25" name="Picture 24" descr="volca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62" y="5339212"/>
            <a:ext cx="828688" cy="828688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5388977" y="5512610"/>
            <a:ext cx="550897" cy="392890"/>
          </a:xfrm>
          <a:prstGeom prst="right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ame 4"/>
          <p:cNvSpPr/>
          <p:nvPr/>
        </p:nvSpPr>
        <p:spPr>
          <a:xfrm>
            <a:off x="6371689" y="2794976"/>
            <a:ext cx="1043182" cy="1055077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6354289" y="5217745"/>
            <a:ext cx="1059418" cy="1053707"/>
          </a:xfrm>
          <a:prstGeom prst="fram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3565" y="5287916"/>
            <a:ext cx="1230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 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Yiou, ECOCLIM, 2021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F485-0DB8-4C93-95AE-7E13B18A4C67}" type="slidenum">
              <a:rPr lang="fr-FR" smtClean="0"/>
              <a:t>24</a:t>
            </a:fld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-1599730" y="4592110"/>
            <a:ext cx="3734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Schaller et al. Nature CC, 2016</a:t>
            </a:r>
          </a:p>
        </p:txBody>
      </p:sp>
    </p:spTree>
    <p:extLst>
      <p:ext uri="{BB962C8B-B14F-4D97-AF65-F5344CB8AC3E}">
        <p14:creationId xmlns:p14="http://schemas.microsoft.com/office/powerpoint/2010/main" val="301215472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Circulation validation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17" y="1307306"/>
            <a:ext cx="4211916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P. Yiou, ECOCLIM,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07FB-30AF-FC4B-BDDF-CE458D405FD4}" type="slidenum">
              <a:rPr lang="fr-FR" smtClean="0"/>
              <a:t>25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951" y="1837748"/>
            <a:ext cx="30050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Anomalies of zonal wind at 200 </a:t>
            </a:r>
            <a:r>
              <a:rPr lang="en-GB" sz="2400" dirty="0" err="1"/>
              <a:t>hPa</a:t>
            </a:r>
            <a:r>
              <a:rPr lang="en-GB" sz="2400" dirty="0"/>
              <a:t> for January 2014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7752173" y="1124744"/>
            <a:ext cx="85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Factual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240349" y="112474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ERA-I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424251" y="5877272"/>
            <a:ext cx="166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Counterfactuals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5487209"/>
            <a:ext cx="264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Schaller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7151337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343900" cy="4479925"/>
          </a:xfrm>
        </p:spPr>
        <p:txBody>
          <a:bodyPr>
            <a:normAutofit/>
          </a:bodyPr>
          <a:lstStyle/>
          <a:p>
            <a:r>
              <a:rPr lang="en-US" sz="2800" dirty="0"/>
              <a:t>Increase in risk of heavy precipitation (FAR): </a:t>
            </a:r>
          </a:p>
          <a:p>
            <a:pPr lvl="1">
              <a:buFont typeface="Wingdings" charset="2"/>
              <a:buChar char="Ø"/>
            </a:pPr>
            <a:r>
              <a:rPr lang="en-US" sz="2400" dirty="0"/>
              <a:t>40% [0%:160%]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 descr="precip_Myl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7" y="2292744"/>
            <a:ext cx="5184849" cy="4089600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Yiou, ECOCLIM, 2021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521090"/>
              </p:ext>
            </p:extLst>
          </p:nvPr>
        </p:nvGraphicFramePr>
        <p:xfrm>
          <a:off x="6660232" y="3789040"/>
          <a:ext cx="1676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" name="…quation" r:id="rId4" imgW="838200" imgH="431800" progId="Equation.3">
                  <p:embed/>
                </p:oleObj>
              </mc:Choice>
              <mc:Fallback>
                <p:oleObj name="…quation" r:id="rId4" imgW="838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0232" y="3789040"/>
                        <a:ext cx="16764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6948264" y="5373216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Factual world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588224" y="3140968"/>
            <a:ext cx="217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Counterfactual world</a:t>
            </a: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cxnSp>
        <p:nvCxnSpPr>
          <p:cNvPr id="18" name="Connecteur droit avec flèche 17"/>
          <p:cNvCxnSpPr>
            <a:stCxn id="14" idx="0"/>
          </p:cNvCxnSpPr>
          <p:nvPr/>
        </p:nvCxnSpPr>
        <p:spPr>
          <a:xfrm flipV="1">
            <a:off x="7675612" y="4581128"/>
            <a:ext cx="352772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5" idx="2"/>
          </p:cNvCxnSpPr>
          <p:nvPr/>
        </p:nvCxnSpPr>
        <p:spPr>
          <a:xfrm>
            <a:off x="7677769" y="3510300"/>
            <a:ext cx="422623" cy="350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F485-0DB8-4C93-95AE-7E13B18A4C67}" type="slidenum">
              <a:rPr lang="fr-FR" smtClean="0"/>
              <a:t>26</a:t>
            </a:fld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-922713" y="4995211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Schaller et al. 2015</a:t>
            </a:r>
          </a:p>
        </p:txBody>
      </p:sp>
    </p:spTree>
    <p:extLst>
      <p:ext uri="{BB962C8B-B14F-4D97-AF65-F5344CB8AC3E}">
        <p14:creationId xmlns:p14="http://schemas.microsoft.com/office/powerpoint/2010/main" val="39947136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Résultat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Vers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augmentation de la </a:t>
            </a:r>
            <a:r>
              <a:rPr lang="en-US" dirty="0" err="1"/>
              <a:t>précipitation</a:t>
            </a:r>
            <a:r>
              <a:rPr lang="en-US" dirty="0"/>
              <a:t>, pour </a:t>
            </a:r>
            <a:r>
              <a:rPr lang="en-US" dirty="0" err="1"/>
              <a:t>une</a:t>
            </a:r>
            <a:r>
              <a:rPr lang="en-US" dirty="0"/>
              <a:t> situation </a:t>
            </a:r>
            <a:r>
              <a:rPr lang="en-US" dirty="0" err="1"/>
              <a:t>météorologique</a:t>
            </a:r>
            <a:r>
              <a:rPr lang="en-US" dirty="0"/>
              <a:t> </a:t>
            </a:r>
            <a:r>
              <a:rPr lang="en-US" dirty="0" err="1"/>
              <a:t>zonale</a:t>
            </a:r>
            <a:r>
              <a:rPr lang="en-US" dirty="0"/>
              <a:t> </a:t>
            </a:r>
            <a:r>
              <a:rPr lang="en-US" dirty="0" err="1"/>
              <a:t>persistente</a:t>
            </a:r>
            <a:endParaRPr lang="en-US" dirty="0"/>
          </a:p>
          <a:p>
            <a:pPr lvl="1"/>
            <a:r>
              <a:rPr lang="en-US" dirty="0" err="1"/>
              <a:t>Clausius-Clapeyron</a:t>
            </a:r>
            <a:endParaRPr lang="en-US" dirty="0"/>
          </a:p>
          <a:p>
            <a:r>
              <a:rPr lang="en-US" dirty="0" err="1"/>
              <a:t>Débit</a:t>
            </a:r>
            <a:r>
              <a:rPr lang="en-US" dirty="0"/>
              <a:t> de </a:t>
            </a:r>
            <a:r>
              <a:rPr lang="en-US" dirty="0" err="1"/>
              <a:t>rivières</a:t>
            </a:r>
            <a:r>
              <a:rPr lang="en-US" dirty="0"/>
              <a:t> record </a:t>
            </a:r>
            <a:r>
              <a:rPr lang="en-US" dirty="0" err="1"/>
              <a:t>à</a:t>
            </a:r>
            <a:r>
              <a:rPr lang="en-US" dirty="0"/>
              <a:t> cause de la </a:t>
            </a:r>
            <a:r>
              <a:rPr lang="en-US" dirty="0" err="1"/>
              <a:t>pluie</a:t>
            </a:r>
            <a:endParaRPr lang="en-US" dirty="0"/>
          </a:p>
          <a:p>
            <a:r>
              <a:rPr lang="en-US" dirty="0" err="1"/>
              <a:t>Pertes</a:t>
            </a:r>
            <a:r>
              <a:rPr lang="en-US" dirty="0"/>
              <a:t> </a:t>
            </a:r>
            <a:r>
              <a:rPr lang="en-US" dirty="0" err="1"/>
              <a:t>économiques</a:t>
            </a:r>
            <a:r>
              <a:rPr lang="en-US" dirty="0"/>
              <a:t> record en </a:t>
            </a:r>
            <a:r>
              <a:rPr lang="en-US" dirty="0" err="1"/>
              <a:t>Angleterre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F485-0DB8-4C93-95AE-7E13B18A4C6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8666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95D7C-E19E-834F-A19B-916BF680E3DC}" type="slidenum">
              <a:rPr lang="fr-FR"/>
              <a:pPr>
                <a:defRPr/>
              </a:pPr>
              <a:t>3</a:t>
            </a:fld>
            <a:endParaRPr lang="fr-FR"/>
          </a:p>
        </p:txBody>
      </p:sp>
      <p:sp>
        <p:nvSpPr>
          <p:cNvPr id="25498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Définitions</a:t>
            </a:r>
            <a:r>
              <a:rPr lang="en-US" dirty="0">
                <a:cs typeface="+mj-cs"/>
              </a:rPr>
              <a:t> des </a:t>
            </a:r>
            <a:r>
              <a:rPr lang="en-US" dirty="0" err="1">
                <a:cs typeface="+mj-cs"/>
              </a:rPr>
              <a:t>Extrêmes</a:t>
            </a:r>
            <a:endParaRPr lang="en-US" dirty="0">
              <a:cs typeface="+mj-cs"/>
            </a:endParaRPr>
          </a:p>
        </p:txBody>
      </p:sp>
      <p:sp>
        <p:nvSpPr>
          <p:cNvPr id="25498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err="1">
                <a:cs typeface="+mn-cs"/>
              </a:rPr>
              <a:t>Mathématiques</a:t>
            </a:r>
            <a:r>
              <a:rPr lang="en-US" dirty="0">
                <a:cs typeface="+mn-cs"/>
              </a:rPr>
              <a:t> &amp; </a:t>
            </a:r>
            <a:r>
              <a:rPr lang="en-US" dirty="0" err="1">
                <a:cs typeface="+mn-cs"/>
              </a:rPr>
              <a:t>statistiques</a:t>
            </a:r>
            <a:endParaRPr lang="en-US" dirty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Maximum </a:t>
            </a:r>
            <a:r>
              <a:rPr lang="en-US" dirty="0" err="1"/>
              <a:t>annuel</a:t>
            </a:r>
            <a:r>
              <a:rPr lang="en-US" dirty="0"/>
              <a:t>, </a:t>
            </a:r>
            <a:r>
              <a:rPr lang="en-US" dirty="0" err="1"/>
              <a:t>dépassement</a:t>
            </a:r>
            <a:r>
              <a:rPr lang="en-US" dirty="0"/>
              <a:t> de </a:t>
            </a:r>
            <a:r>
              <a:rPr lang="en-US" dirty="0" err="1"/>
              <a:t>seuil</a:t>
            </a:r>
            <a:r>
              <a:rPr lang="en-US" dirty="0"/>
              <a:t>, </a:t>
            </a:r>
            <a:r>
              <a:rPr lang="en-US" dirty="0" err="1"/>
              <a:t>valeurs</a:t>
            </a:r>
            <a:r>
              <a:rPr lang="en-US" dirty="0"/>
              <a:t> </a:t>
            </a:r>
            <a:r>
              <a:rPr lang="en-US" dirty="0" err="1"/>
              <a:t>rares</a:t>
            </a:r>
            <a:r>
              <a:rPr lang="en-US" dirty="0"/>
              <a:t>…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cs typeface="+mn-cs"/>
              </a:rPr>
              <a:t>Physique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/>
              <a:t>Typologie</a:t>
            </a:r>
            <a:r>
              <a:rPr lang="en-US" dirty="0"/>
              <a:t> </a:t>
            </a:r>
            <a:r>
              <a:rPr lang="en-US" dirty="0" err="1"/>
              <a:t>d’événements</a:t>
            </a:r>
            <a:r>
              <a:rPr lang="en-US" dirty="0"/>
              <a:t>: </a:t>
            </a:r>
            <a:r>
              <a:rPr lang="en-US" dirty="0" err="1"/>
              <a:t>vagues</a:t>
            </a:r>
            <a:r>
              <a:rPr lang="en-US" dirty="0"/>
              <a:t> de </a:t>
            </a:r>
            <a:r>
              <a:rPr lang="en-US" dirty="0" err="1"/>
              <a:t>chaleur</a:t>
            </a:r>
            <a:r>
              <a:rPr lang="en-US" dirty="0"/>
              <a:t>, </a:t>
            </a:r>
            <a:r>
              <a:rPr lang="en-US" dirty="0" err="1"/>
              <a:t>vagues</a:t>
            </a:r>
            <a:r>
              <a:rPr lang="en-US" dirty="0"/>
              <a:t> de </a:t>
            </a:r>
            <a:r>
              <a:rPr lang="en-US" dirty="0" err="1"/>
              <a:t>froid</a:t>
            </a:r>
            <a:r>
              <a:rPr lang="en-US" dirty="0"/>
              <a:t>, </a:t>
            </a:r>
            <a:r>
              <a:rPr lang="en-US" dirty="0" err="1"/>
              <a:t>sécheresses</a:t>
            </a:r>
            <a:r>
              <a:rPr lang="en-US" dirty="0"/>
              <a:t>, </a:t>
            </a:r>
            <a:r>
              <a:rPr lang="en-US" dirty="0" err="1"/>
              <a:t>tempêtes</a:t>
            </a:r>
            <a:r>
              <a:rPr lang="en-US" dirty="0"/>
              <a:t>…</a:t>
            </a:r>
            <a:endParaRPr lang="en-US" altLang="ja-JP" dirty="0"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>
                <a:cs typeface="+mn-cs"/>
              </a:rPr>
              <a:t>Société</a:t>
            </a:r>
            <a:r>
              <a:rPr lang="en-US" dirty="0">
                <a:cs typeface="+mn-cs"/>
              </a:rPr>
              <a:t> &amp; impacts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/>
              <a:t>Pertes</a:t>
            </a:r>
            <a:r>
              <a:rPr lang="en-US" dirty="0"/>
              <a:t>, </a:t>
            </a:r>
            <a:r>
              <a:rPr lang="en-US" dirty="0" err="1"/>
              <a:t>dommages</a:t>
            </a:r>
            <a:r>
              <a:rPr lang="en-US" altLang="ja-JP" dirty="0">
                <a:cs typeface="ＭＳ Ｐゴシック" charset="0"/>
              </a:rPr>
              <a:t>…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E"/>
              <a:defRPr/>
            </a:pPr>
            <a:r>
              <a:rPr lang="en-US" dirty="0"/>
              <a:t> </a:t>
            </a:r>
            <a:r>
              <a:rPr lang="en-US" dirty="0" err="1"/>
              <a:t>Risque</a:t>
            </a:r>
            <a:r>
              <a:rPr lang="en-US" dirty="0"/>
              <a:t> &amp; </a:t>
            </a:r>
            <a:r>
              <a:rPr lang="en-US" dirty="0" err="1"/>
              <a:t>Vulnérabilité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155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71F9A-11EF-274F-8F68-028BF8AA7948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Examples</a:t>
            </a:r>
          </a:p>
        </p:txBody>
      </p:sp>
      <p:pic>
        <p:nvPicPr>
          <p:cNvPr id="9220" name="Picture 6" descr="image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0637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images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images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26670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images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8194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2942758" y="1331912"/>
            <a:ext cx="337549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+mn-cs"/>
              </a:rPr>
              <a:t>Cold, hot, wet, dry…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+mn-cs"/>
              </a:rPr>
              <a:t>Local vs. widespread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+mn-cs"/>
              </a:rPr>
              <a:t>Long vs. short durations</a:t>
            </a:r>
          </a:p>
        </p:txBody>
      </p:sp>
    </p:spTree>
    <p:extLst>
      <p:ext uri="{BB962C8B-B14F-4D97-AF65-F5344CB8AC3E}">
        <p14:creationId xmlns:p14="http://schemas.microsoft.com/office/powerpoint/2010/main" val="36413994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6D963-61FE-A74B-A6E6-86DF3184B78B}" type="slidenum">
              <a:rPr lang="fr-FR"/>
              <a:pPr>
                <a:defRPr/>
              </a:pPr>
              <a:t>5</a:t>
            </a:fld>
            <a:endParaRPr lang="fr-FR"/>
          </a:p>
        </p:txBody>
      </p:sp>
      <p:sp>
        <p:nvSpPr>
          <p:cNvPr id="11267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50E878F-7996-B243-BC77-2ACEFD734040}" type="slidenum">
              <a:rPr lang="fr-FR" sz="1400"/>
              <a:pPr algn="r" eaLnBrk="1" hangingPunct="1"/>
              <a:t>5</a:t>
            </a:fld>
            <a:endParaRPr lang="fr-FR" sz="1400"/>
          </a:p>
        </p:txBody>
      </p:sp>
      <p:sp>
        <p:nvSpPr>
          <p:cNvPr id="257028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Défis</a:t>
            </a:r>
            <a:r>
              <a:rPr lang="en-US" dirty="0">
                <a:cs typeface="+mj-cs"/>
              </a:rPr>
              <a:t> (1)</a:t>
            </a:r>
          </a:p>
        </p:txBody>
      </p:sp>
      <p:sp>
        <p:nvSpPr>
          <p:cNvPr id="257029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>
                <a:cs typeface="+mn-cs"/>
              </a:rPr>
              <a:t>Questions scientifiques</a:t>
            </a:r>
          </a:p>
          <a:p>
            <a:pPr lvl="1" eaLnBrk="1" hangingPunct="1">
              <a:defRPr/>
            </a:pPr>
            <a:r>
              <a:rPr lang="fr-FR" dirty="0"/>
              <a:t>Les événements climatiques extrêmes sont-ils comme les autres, mais juste plus intenses? (</a:t>
            </a:r>
            <a:r>
              <a:rPr lang="fr-FR" dirty="0" err="1"/>
              <a:t>e.g</a:t>
            </a:r>
            <a:r>
              <a:rPr lang="fr-FR" dirty="0"/>
              <a:t>. S.F. Fitzgerald, on </a:t>
            </a:r>
            <a:r>
              <a:rPr lang="fr-FR" i="1" dirty="0"/>
              <a:t>The Great </a:t>
            </a:r>
            <a:r>
              <a:rPr lang="fr-FR" i="1" dirty="0" err="1"/>
              <a:t>Gatsby</a:t>
            </a:r>
            <a:r>
              <a:rPr lang="fr-FR" dirty="0"/>
              <a:t>)</a:t>
            </a:r>
          </a:p>
          <a:p>
            <a:pPr lvl="1" eaLnBrk="1" hangingPunct="1">
              <a:defRPr/>
            </a:pPr>
            <a:r>
              <a:rPr lang="fr-FR" dirty="0"/>
              <a:t>Sont-ils devenus plus intenses? </a:t>
            </a:r>
          </a:p>
          <a:p>
            <a:pPr lvl="1" eaLnBrk="1" hangingPunct="1">
              <a:defRPr/>
            </a:pPr>
            <a:r>
              <a:rPr lang="fr-FR" dirty="0"/>
              <a:t>Sont-ils devenus plus fréquents?</a:t>
            </a:r>
          </a:p>
          <a:p>
            <a:pPr lvl="1" eaLnBrk="1" hangingPunct="1">
              <a:defRPr/>
            </a:pPr>
            <a:r>
              <a:rPr lang="fr-FR" dirty="0"/>
              <a:t>Quel est le rôle des forçages?</a:t>
            </a:r>
          </a:p>
          <a:p>
            <a:pPr lvl="2" eaLnBrk="1" hangingPunct="1">
              <a:defRPr/>
            </a:pPr>
            <a:r>
              <a:rPr lang="fr-FR" dirty="0"/>
              <a:t>Naturels</a:t>
            </a:r>
          </a:p>
          <a:p>
            <a:pPr lvl="2" eaLnBrk="1" hangingPunct="1">
              <a:defRPr/>
            </a:pPr>
            <a:r>
              <a:rPr lang="fr-FR" dirty="0"/>
              <a:t>Anthropogéniques</a:t>
            </a:r>
          </a:p>
        </p:txBody>
      </p:sp>
    </p:spTree>
    <p:extLst>
      <p:ext uri="{BB962C8B-B14F-4D97-AF65-F5344CB8AC3E}">
        <p14:creationId xmlns:p14="http://schemas.microsoft.com/office/powerpoint/2010/main" val="271446096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Défis</a:t>
            </a:r>
            <a:r>
              <a:rPr lang="en-US" dirty="0"/>
              <a:t> (2)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fr-FR" sz="2800" dirty="0"/>
              <a:t>Questions </a:t>
            </a:r>
            <a:r>
              <a:rPr lang="fr-FR" sz="2800" b="1" u="sng" dirty="0"/>
              <a:t>non</a:t>
            </a:r>
            <a:r>
              <a:rPr lang="fr-FR" sz="2800" dirty="0"/>
              <a:t> scientifiques:</a:t>
            </a:r>
          </a:p>
          <a:p>
            <a:pPr lvl="1"/>
            <a:r>
              <a:rPr lang="fr-FR" sz="2400" dirty="0"/>
              <a:t>Un événement spécifique (vague de chaleur de l’été 2019) </a:t>
            </a:r>
            <a:r>
              <a:rPr lang="fr-FR" sz="2400" dirty="0" err="1"/>
              <a:t>a-t-il</a:t>
            </a:r>
            <a:r>
              <a:rPr lang="fr-FR" sz="2400" dirty="0"/>
              <a:t> été </a:t>
            </a:r>
            <a:r>
              <a:rPr lang="fr-FR" sz="2400" u="sng" dirty="0"/>
              <a:t>provoqué</a:t>
            </a:r>
            <a:r>
              <a:rPr lang="fr-FR" sz="2400" dirty="0"/>
              <a:t> par le changement climatique? </a:t>
            </a:r>
          </a:p>
          <a:p>
            <a:pPr lvl="1"/>
            <a:r>
              <a:rPr lang="fr-FR" sz="2400" dirty="0"/>
              <a:t>Les événements extrêmes prouvent-ils (ou infirment) le changement climatique? </a:t>
            </a:r>
          </a:p>
          <a:p>
            <a:r>
              <a:rPr lang="fr-FR" sz="2800" dirty="0"/>
              <a:t>(Contre) Exemple:</a:t>
            </a:r>
          </a:p>
          <a:p>
            <a:pPr lvl="1"/>
            <a:r>
              <a:rPr lang="fr-FR" sz="2400" dirty="0"/>
              <a:t>On peut gagner au casino ou au loto, même si l’espérance du gain est négative: c’est </a:t>
            </a:r>
            <a:r>
              <a:rPr lang="fr-FR" sz="2400" i="1" u="sng" dirty="0"/>
              <a:t>presque</a:t>
            </a:r>
            <a:r>
              <a:rPr lang="fr-FR" sz="2400" dirty="0"/>
              <a:t> toujours l’état qui gagne!</a:t>
            </a:r>
          </a:p>
          <a:p>
            <a:pPr>
              <a:buFont typeface="Wingdings" pitchFamily="2" charset="2"/>
              <a:buChar char="Ø"/>
            </a:pPr>
            <a:r>
              <a:rPr lang="fr-FR" sz="2800" b="1" dirty="0"/>
              <a:t>Langage probabiliste pour décrire le climat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0C7DF-8239-D549-BCF4-AEEA5CD97B70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1815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5DA728-65B2-2C43-B070-E17B994B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Difficultés 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06B539-20B8-DE45-8822-A62AEB340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On s’intéresse à des événements de probabilités inférieures à 10</a:t>
            </a:r>
            <a:r>
              <a:rPr lang="fr-FR" baseline="30000" dirty="0"/>
              <a:t>-N</a:t>
            </a:r>
            <a:r>
              <a:rPr lang="fr-FR" dirty="0"/>
              <a:t>, où N&gt;2</a:t>
            </a:r>
          </a:p>
          <a:p>
            <a:r>
              <a:rPr lang="fr-FR" dirty="0"/>
              <a:t>On dispose de moins de 150 années d’observations fiables (parfois moins de 50 ans)</a:t>
            </a:r>
          </a:p>
          <a:p>
            <a:r>
              <a:rPr lang="fr-FR" dirty="0"/>
              <a:t>Problème de l’échantillonnage des événements pour bâtir une statistique!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5DCE4A-9F41-C449-A465-33E27CFD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09CCE9-1366-9D41-BF4F-09DFFDDD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EF9DE-0EE1-CF45-9B6C-8E135D0243B0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6240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question nouvelle pour les climatologues</a:t>
            </a:r>
          </a:p>
          <a:p>
            <a:pPr lvl="1"/>
            <a:r>
              <a:rPr lang="fr-FR" dirty="0"/>
              <a:t>Prémisses en 2003, à la suite de la canicule</a:t>
            </a:r>
          </a:p>
          <a:p>
            <a:r>
              <a:rPr lang="fr-FR" dirty="0">
                <a:solidFill>
                  <a:srgbClr val="FF0000"/>
                </a:solidFill>
              </a:rPr>
              <a:t>Comment comparer la survenue d’un événement extrême dans deux mondes?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Avec et sans activité humaine</a:t>
            </a:r>
          </a:p>
          <a:p>
            <a:r>
              <a:rPr lang="fr-FR" dirty="0"/>
              <a:t>Activité de recherche intense à l’interface entre climatologie et statistiques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L’Attribution</a:t>
            </a:r>
            <a:r>
              <a:rPr lang="en-US" dirty="0"/>
              <a:t> </a:t>
            </a:r>
            <a:r>
              <a:rPr lang="en-US" dirty="0" err="1"/>
              <a:t>d’Evénements</a:t>
            </a:r>
            <a:r>
              <a:rPr lang="en-US" dirty="0"/>
              <a:t> </a:t>
            </a:r>
            <a:r>
              <a:rPr lang="en-US" dirty="0" err="1"/>
              <a:t>Extrêmes</a:t>
            </a:r>
            <a:r>
              <a:rPr lang="en-US" dirty="0"/>
              <a:t> (AEE)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EF9DE-0EE1-CF45-9B6C-8E135D0243B0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3117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Approche</a:t>
            </a:r>
            <a:r>
              <a:rPr lang="en-US" dirty="0"/>
              <a:t> </a:t>
            </a:r>
            <a:r>
              <a:rPr lang="en-US" dirty="0" err="1"/>
              <a:t>Probabiliste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Etant</a:t>
            </a:r>
            <a:r>
              <a:rPr lang="en-US" sz="2800" dirty="0"/>
              <a:t> </a:t>
            </a:r>
            <a:r>
              <a:rPr lang="en-US" sz="2800" dirty="0" err="1"/>
              <a:t>donnée</a:t>
            </a:r>
            <a:r>
              <a:rPr lang="en-US" sz="2800" dirty="0"/>
              <a:t> </a:t>
            </a:r>
            <a:r>
              <a:rPr lang="en-US" sz="2800" dirty="0" err="1"/>
              <a:t>une</a:t>
            </a:r>
            <a:r>
              <a:rPr lang="en-US" sz="2800" dirty="0"/>
              <a:t> </a:t>
            </a:r>
            <a:r>
              <a:rPr lang="en-US" sz="2800" b="1" i="1" u="sng" dirty="0" err="1"/>
              <a:t>classe</a:t>
            </a:r>
            <a:r>
              <a:rPr lang="en-US" sz="2800" dirty="0"/>
              <a:t> </a:t>
            </a:r>
            <a:r>
              <a:rPr lang="en-US" sz="2800" dirty="0" err="1"/>
              <a:t>d’événements</a:t>
            </a:r>
            <a:r>
              <a:rPr lang="en-US" sz="2800" dirty="0"/>
              <a:t> </a:t>
            </a:r>
            <a:r>
              <a:rPr lang="en-US" sz="2800" dirty="0" err="1"/>
              <a:t>extrêmes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e.g. </a:t>
            </a:r>
            <a:r>
              <a:rPr lang="en-US" sz="2400" dirty="0" err="1"/>
              <a:t>Précipitation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température</a:t>
            </a:r>
            <a:r>
              <a:rPr lang="en-US" sz="2400" dirty="0"/>
              <a:t> </a:t>
            </a:r>
            <a:r>
              <a:rPr lang="en-US" sz="2400" dirty="0" err="1"/>
              <a:t>dépassant</a:t>
            </a:r>
            <a:r>
              <a:rPr lang="en-US" sz="2400" dirty="0"/>
              <a:t> un </a:t>
            </a:r>
            <a:r>
              <a:rPr lang="en-US" sz="2400" dirty="0" err="1"/>
              <a:t>seuil</a:t>
            </a:r>
            <a:endParaRPr lang="en-US" sz="2400" dirty="0"/>
          </a:p>
          <a:p>
            <a:r>
              <a:rPr lang="en-US" sz="2800" b="1" dirty="0"/>
              <a:t>Comment la </a:t>
            </a:r>
            <a:r>
              <a:rPr lang="en-US" sz="2800" b="1" dirty="0" err="1"/>
              <a:t>probabilité</a:t>
            </a:r>
            <a:r>
              <a:rPr lang="en-US" sz="2800" b="1" dirty="0"/>
              <a:t> de </a:t>
            </a:r>
            <a:r>
              <a:rPr lang="en-US" sz="2800" b="1" dirty="0" err="1"/>
              <a:t>cette</a:t>
            </a:r>
            <a:r>
              <a:rPr lang="en-US" sz="2800" b="1" dirty="0"/>
              <a:t> </a:t>
            </a:r>
            <a:r>
              <a:rPr lang="en-US" sz="2800" b="1" dirty="0" err="1"/>
              <a:t>classe</a:t>
            </a:r>
            <a:r>
              <a:rPr lang="en-US" sz="2800" b="1" dirty="0"/>
              <a:t> change avec des </a:t>
            </a:r>
            <a:r>
              <a:rPr lang="en-US" sz="2800" b="1" dirty="0" err="1"/>
              <a:t>forçages</a:t>
            </a:r>
            <a:r>
              <a:rPr lang="en-US" sz="2800" b="1" dirty="0"/>
              <a:t> </a:t>
            </a:r>
            <a:r>
              <a:rPr lang="en-US" sz="2800" b="1" dirty="0" err="1"/>
              <a:t>extérieurs</a:t>
            </a:r>
            <a:r>
              <a:rPr lang="en-US" sz="2800" b="1" dirty="0"/>
              <a:t>?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Estimer</a:t>
            </a:r>
            <a:r>
              <a:rPr lang="en-US" sz="2800" dirty="0">
                <a:solidFill>
                  <a:srgbClr val="FF0000"/>
                </a:solidFill>
              </a:rPr>
              <a:t>/comparer la </a:t>
            </a:r>
            <a:r>
              <a:rPr lang="en-US" sz="2800" dirty="0" err="1">
                <a:solidFill>
                  <a:srgbClr val="FF0000"/>
                </a:solidFill>
              </a:rPr>
              <a:t>probabilité</a:t>
            </a:r>
            <a:r>
              <a:rPr lang="en-US" sz="2800" dirty="0">
                <a:solidFill>
                  <a:srgbClr val="FF0000"/>
                </a:solidFill>
              </a:rPr>
              <a:t> de </a:t>
            </a:r>
            <a:r>
              <a:rPr lang="en-US" sz="2800" dirty="0" err="1">
                <a:solidFill>
                  <a:srgbClr val="FF0000"/>
                </a:solidFill>
              </a:rPr>
              <a:t>dépasser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une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grande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valeur</a:t>
            </a:r>
            <a:r>
              <a:rPr lang="en-US" sz="2800" dirty="0">
                <a:solidFill>
                  <a:srgbClr val="FF0000"/>
                </a:solidFill>
              </a:rPr>
              <a:t> dans…</a:t>
            </a:r>
          </a:p>
          <a:p>
            <a:pPr lvl="1"/>
            <a:r>
              <a:rPr lang="en-US" sz="2400" dirty="0"/>
              <a:t>Un monde </a:t>
            </a:r>
            <a:r>
              <a:rPr lang="en-US" sz="2400" dirty="0" err="1"/>
              <a:t>factuel</a:t>
            </a:r>
            <a:r>
              <a:rPr lang="en-US" sz="2400" dirty="0"/>
              <a:t> (e.g. </a:t>
            </a:r>
            <a:r>
              <a:rPr lang="en-US" sz="2400" dirty="0" err="1"/>
              <a:t>actuel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Un monde </a:t>
            </a:r>
            <a:r>
              <a:rPr lang="en-US" sz="2400" dirty="0" err="1"/>
              <a:t>contrefactuel</a:t>
            </a:r>
            <a:r>
              <a:rPr lang="en-US" sz="2400" dirty="0"/>
              <a:t> (e.g. sans GES)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Yiou, ECOCLIM,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EF9DE-0EE1-CF45-9B6C-8E135D0243B0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5081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7345</TotalTime>
  <Words>1222</Words>
  <Application>Microsoft Macintosh PowerPoint</Application>
  <PresentationFormat>Affichage à l'écran (4:3)</PresentationFormat>
  <Paragraphs>204</Paragraphs>
  <Slides>27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Comic Sans MS</vt:lpstr>
      <vt:lpstr>Wingdings</vt:lpstr>
      <vt:lpstr>Wingdings 2</vt:lpstr>
      <vt:lpstr>Modèle par défaut</vt:lpstr>
      <vt:lpstr>…quation</vt:lpstr>
      <vt:lpstr>Peut-on attribuer un événement extrême?</vt:lpstr>
      <vt:lpstr>Motivation</vt:lpstr>
      <vt:lpstr>Définitions des Extrêmes</vt:lpstr>
      <vt:lpstr>Examples</vt:lpstr>
      <vt:lpstr>Défis (1)</vt:lpstr>
      <vt:lpstr>Défis (2)</vt:lpstr>
      <vt:lpstr>Difficultés Mathématiques</vt:lpstr>
      <vt:lpstr>L’Attribution d’Evénements Extrêmes (AEE)</vt:lpstr>
      <vt:lpstr>Approche Probabiliste</vt:lpstr>
      <vt:lpstr>Extreme Event Attribution (EEA)</vt:lpstr>
      <vt:lpstr>Matériau de l’AEE</vt:lpstr>
      <vt:lpstr>Tools of EEA</vt:lpstr>
      <vt:lpstr>Vague de Chaleur de 2018</vt:lpstr>
      <vt:lpstr>Vague de Chaleur de 2018</vt:lpstr>
      <vt:lpstr>Rapports de probabilités</vt:lpstr>
      <vt:lpstr>Rapports de probabilités</vt:lpstr>
      <vt:lpstr>Attribution conditionnelle</vt:lpstr>
      <vt:lpstr>Service Climatique d’Attribution</vt:lpstr>
      <vt:lpstr>To know more about extremes</vt:lpstr>
      <vt:lpstr>To know more about extremes</vt:lpstr>
      <vt:lpstr>Winter 2013/2014</vt:lpstr>
      <vt:lpstr>Régime Zonal</vt:lpstr>
      <vt:lpstr>Method</vt:lpstr>
      <vt:lpstr>Method</vt:lpstr>
      <vt:lpstr>Circulation validation</vt:lpstr>
      <vt:lpstr>Results</vt:lpstr>
      <vt:lpstr>Résultat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yiou</dc:creator>
  <cp:lastModifiedBy>Microsoft Office User</cp:lastModifiedBy>
  <cp:revision>713</cp:revision>
  <cp:lastPrinted>2013-04-09T16:01:17Z</cp:lastPrinted>
  <dcterms:created xsi:type="dcterms:W3CDTF">2004-10-15T08:52:25Z</dcterms:created>
  <dcterms:modified xsi:type="dcterms:W3CDTF">2021-06-07T07:25:51Z</dcterms:modified>
</cp:coreProperties>
</file>