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7" r:id="rId2"/>
    <p:sldId id="280" r:id="rId3"/>
    <p:sldId id="268" r:id="rId4"/>
    <p:sldId id="269" r:id="rId5"/>
    <p:sldId id="278" r:id="rId6"/>
    <p:sldId id="270" r:id="rId7"/>
    <p:sldId id="271" r:id="rId8"/>
    <p:sldId id="282" r:id="rId9"/>
    <p:sldId id="272" r:id="rId10"/>
    <p:sldId id="281" r:id="rId11"/>
    <p:sldId id="273" r:id="rId12"/>
    <p:sldId id="274" r:id="rId13"/>
    <p:sldId id="279" r:id="rId14"/>
    <p:sldId id="275" r:id="rId15"/>
    <p:sldId id="276" r:id="rId16"/>
    <p:sldId id="283" r:id="rId17"/>
    <p:sldId id="277"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60"/>
    <p:restoredTop sz="94626"/>
  </p:normalViewPr>
  <p:slideViewPr>
    <p:cSldViewPr snapToGrid="0" snapToObjects="1">
      <p:cViewPr varScale="1">
        <p:scale>
          <a:sx n="93" d="100"/>
          <a:sy n="93" d="100"/>
        </p:scale>
        <p:origin x="240" y="14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AF835-25AF-D14D-BEC4-0AFBD569B4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05B7D59C-642F-8549-A0CA-DC4B5E3B0D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99DAFE6C-DB32-3943-A915-465F52008BBC}"/>
              </a:ext>
            </a:extLst>
          </p:cNvPr>
          <p:cNvSpPr>
            <a:spLocks noGrp="1"/>
          </p:cNvSpPr>
          <p:nvPr>
            <p:ph type="dt" sz="half" idx="10"/>
          </p:nvPr>
        </p:nvSpPr>
        <p:spPr/>
        <p:txBody>
          <a:bodyPr/>
          <a:lstStyle/>
          <a:p>
            <a:fld id="{4A7E7286-6E9C-9A42-AA0A-B9143B008ED7}" type="datetimeFigureOut">
              <a:rPr lang="fr-FR" smtClean="0"/>
              <a:t>11/06/2021</a:t>
            </a:fld>
            <a:endParaRPr lang="fr-FR"/>
          </a:p>
        </p:txBody>
      </p:sp>
      <p:sp>
        <p:nvSpPr>
          <p:cNvPr id="5" name="Footer Placeholder 4">
            <a:extLst>
              <a:ext uri="{FF2B5EF4-FFF2-40B4-BE49-F238E27FC236}">
                <a16:creationId xmlns:a16="http://schemas.microsoft.com/office/drawing/2014/main" id="{D65BA00A-F1E4-6649-93E9-A8AAD8A657CF}"/>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8CCA359-1529-8948-BDC3-A8A17AF9F453}"/>
              </a:ext>
            </a:extLst>
          </p:cNvPr>
          <p:cNvSpPr>
            <a:spLocks noGrp="1"/>
          </p:cNvSpPr>
          <p:nvPr>
            <p:ph type="sldNum" sz="quarter" idx="12"/>
          </p:nvPr>
        </p:nvSpPr>
        <p:spPr/>
        <p:txBody>
          <a:bodyPr/>
          <a:lstStyle/>
          <a:p>
            <a:fld id="{11100AF7-6C8E-8644-A8F1-476B1CC7F25D}" type="slidenum">
              <a:rPr lang="fr-FR" smtClean="0"/>
              <a:t>‹#›</a:t>
            </a:fld>
            <a:endParaRPr lang="fr-FR"/>
          </a:p>
        </p:txBody>
      </p:sp>
    </p:spTree>
    <p:extLst>
      <p:ext uri="{BB962C8B-B14F-4D97-AF65-F5344CB8AC3E}">
        <p14:creationId xmlns:p14="http://schemas.microsoft.com/office/powerpoint/2010/main" val="4118291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58D8A-BC67-CB4D-B685-F89194C8A3BF}"/>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D6F63AD2-D158-204E-AF5A-F1E829F6F9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9EC48E2E-E2F2-AC49-A566-5F26B282541A}"/>
              </a:ext>
            </a:extLst>
          </p:cNvPr>
          <p:cNvSpPr>
            <a:spLocks noGrp="1"/>
          </p:cNvSpPr>
          <p:nvPr>
            <p:ph type="dt" sz="half" idx="10"/>
          </p:nvPr>
        </p:nvSpPr>
        <p:spPr/>
        <p:txBody>
          <a:bodyPr/>
          <a:lstStyle/>
          <a:p>
            <a:fld id="{4A7E7286-6E9C-9A42-AA0A-B9143B008ED7}" type="datetimeFigureOut">
              <a:rPr lang="fr-FR" smtClean="0"/>
              <a:t>11/06/2021</a:t>
            </a:fld>
            <a:endParaRPr lang="fr-FR"/>
          </a:p>
        </p:txBody>
      </p:sp>
      <p:sp>
        <p:nvSpPr>
          <p:cNvPr id="5" name="Footer Placeholder 4">
            <a:extLst>
              <a:ext uri="{FF2B5EF4-FFF2-40B4-BE49-F238E27FC236}">
                <a16:creationId xmlns:a16="http://schemas.microsoft.com/office/drawing/2014/main" id="{DD772D04-8AF5-6A40-8FA4-86F12B558058}"/>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878E79B3-946C-8745-BCCD-B7350F9123DC}"/>
              </a:ext>
            </a:extLst>
          </p:cNvPr>
          <p:cNvSpPr>
            <a:spLocks noGrp="1"/>
          </p:cNvSpPr>
          <p:nvPr>
            <p:ph type="sldNum" sz="quarter" idx="12"/>
          </p:nvPr>
        </p:nvSpPr>
        <p:spPr/>
        <p:txBody>
          <a:bodyPr/>
          <a:lstStyle/>
          <a:p>
            <a:fld id="{11100AF7-6C8E-8644-A8F1-476B1CC7F25D}" type="slidenum">
              <a:rPr lang="fr-FR" smtClean="0"/>
              <a:t>‹#›</a:t>
            </a:fld>
            <a:endParaRPr lang="fr-FR"/>
          </a:p>
        </p:txBody>
      </p:sp>
    </p:spTree>
    <p:extLst>
      <p:ext uri="{BB962C8B-B14F-4D97-AF65-F5344CB8AC3E}">
        <p14:creationId xmlns:p14="http://schemas.microsoft.com/office/powerpoint/2010/main" val="410584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6905C8-32EE-BB44-A3A3-0DBD49DD8A2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86596868-4129-334D-AA20-5878EE852B4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6326EF52-7AE1-1C4E-80E6-ECAC0B8C59D2}"/>
              </a:ext>
            </a:extLst>
          </p:cNvPr>
          <p:cNvSpPr>
            <a:spLocks noGrp="1"/>
          </p:cNvSpPr>
          <p:nvPr>
            <p:ph type="dt" sz="half" idx="10"/>
          </p:nvPr>
        </p:nvSpPr>
        <p:spPr/>
        <p:txBody>
          <a:bodyPr/>
          <a:lstStyle/>
          <a:p>
            <a:fld id="{4A7E7286-6E9C-9A42-AA0A-B9143B008ED7}" type="datetimeFigureOut">
              <a:rPr lang="fr-FR" smtClean="0"/>
              <a:t>11/06/2021</a:t>
            </a:fld>
            <a:endParaRPr lang="fr-FR"/>
          </a:p>
        </p:txBody>
      </p:sp>
      <p:sp>
        <p:nvSpPr>
          <p:cNvPr id="5" name="Footer Placeholder 4">
            <a:extLst>
              <a:ext uri="{FF2B5EF4-FFF2-40B4-BE49-F238E27FC236}">
                <a16:creationId xmlns:a16="http://schemas.microsoft.com/office/drawing/2014/main" id="{093CC62F-FF93-E749-8F33-7EEB24198AE8}"/>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932B38B7-051A-544D-8F09-7F8D3BAA37FA}"/>
              </a:ext>
            </a:extLst>
          </p:cNvPr>
          <p:cNvSpPr>
            <a:spLocks noGrp="1"/>
          </p:cNvSpPr>
          <p:nvPr>
            <p:ph type="sldNum" sz="quarter" idx="12"/>
          </p:nvPr>
        </p:nvSpPr>
        <p:spPr/>
        <p:txBody>
          <a:bodyPr/>
          <a:lstStyle/>
          <a:p>
            <a:fld id="{11100AF7-6C8E-8644-A8F1-476B1CC7F25D}" type="slidenum">
              <a:rPr lang="fr-FR" smtClean="0"/>
              <a:t>‹#›</a:t>
            </a:fld>
            <a:endParaRPr lang="fr-FR"/>
          </a:p>
        </p:txBody>
      </p:sp>
    </p:spTree>
    <p:extLst>
      <p:ext uri="{BB962C8B-B14F-4D97-AF65-F5344CB8AC3E}">
        <p14:creationId xmlns:p14="http://schemas.microsoft.com/office/powerpoint/2010/main" val="4214831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533BD-B72A-A14C-8068-42CB33861C3B}"/>
              </a:ext>
            </a:extLst>
          </p:cNvPr>
          <p:cNvSpPr>
            <a:spLocks noGrp="1"/>
          </p:cNvSpPr>
          <p:nvPr>
            <p:ph type="title"/>
          </p:nvPr>
        </p:nvSpPr>
        <p:spPr>
          <a:xfrm>
            <a:off x="0" y="0"/>
            <a:ext cx="12192000" cy="1325563"/>
          </a:xfrm>
        </p:spPr>
        <p:txBody>
          <a:bodyPr>
            <a:normAutofit/>
          </a:bodyPr>
          <a:lstStyle>
            <a:lvl1pPr>
              <a:defRPr sz="2800" b="1">
                <a:solidFill>
                  <a:srgbClr val="0070C0"/>
                </a:solidFill>
              </a:defRPr>
            </a:lvl1pPr>
          </a:lstStyle>
          <a:p>
            <a:r>
              <a:rPr lang="en-US" dirty="0"/>
              <a:t>Click to edit Master title style</a:t>
            </a:r>
            <a:endParaRPr lang="fr-FR" dirty="0"/>
          </a:p>
        </p:txBody>
      </p:sp>
      <p:sp>
        <p:nvSpPr>
          <p:cNvPr id="3" name="Content Placeholder 2">
            <a:extLst>
              <a:ext uri="{FF2B5EF4-FFF2-40B4-BE49-F238E27FC236}">
                <a16:creationId xmlns:a16="http://schemas.microsoft.com/office/drawing/2014/main" id="{711AC583-2117-1A45-BC5A-9BC83D6A595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ACE2CFDD-B8F5-CA48-8BD1-7E47A59AF7B3}"/>
              </a:ext>
            </a:extLst>
          </p:cNvPr>
          <p:cNvSpPr>
            <a:spLocks noGrp="1"/>
          </p:cNvSpPr>
          <p:nvPr>
            <p:ph type="dt" sz="half" idx="10"/>
          </p:nvPr>
        </p:nvSpPr>
        <p:spPr/>
        <p:txBody>
          <a:bodyPr/>
          <a:lstStyle/>
          <a:p>
            <a:fld id="{4A7E7286-6E9C-9A42-AA0A-B9143B008ED7}" type="datetimeFigureOut">
              <a:rPr lang="fr-FR" smtClean="0"/>
              <a:t>11/06/2021</a:t>
            </a:fld>
            <a:endParaRPr lang="fr-FR"/>
          </a:p>
        </p:txBody>
      </p:sp>
      <p:sp>
        <p:nvSpPr>
          <p:cNvPr id="5" name="Footer Placeholder 4">
            <a:extLst>
              <a:ext uri="{FF2B5EF4-FFF2-40B4-BE49-F238E27FC236}">
                <a16:creationId xmlns:a16="http://schemas.microsoft.com/office/drawing/2014/main" id="{4DF9232C-D9F8-B04B-900D-29BB9A0DA1C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E5B0DAF4-9D14-C544-BB9A-1737233ECA39}"/>
              </a:ext>
            </a:extLst>
          </p:cNvPr>
          <p:cNvSpPr>
            <a:spLocks noGrp="1"/>
          </p:cNvSpPr>
          <p:nvPr>
            <p:ph type="sldNum" sz="quarter" idx="12"/>
          </p:nvPr>
        </p:nvSpPr>
        <p:spPr/>
        <p:txBody>
          <a:bodyPr/>
          <a:lstStyle/>
          <a:p>
            <a:fld id="{11100AF7-6C8E-8644-A8F1-476B1CC7F25D}" type="slidenum">
              <a:rPr lang="fr-FR" smtClean="0"/>
              <a:t>‹#›</a:t>
            </a:fld>
            <a:endParaRPr lang="fr-FR"/>
          </a:p>
        </p:txBody>
      </p:sp>
    </p:spTree>
    <p:extLst>
      <p:ext uri="{BB962C8B-B14F-4D97-AF65-F5344CB8AC3E}">
        <p14:creationId xmlns:p14="http://schemas.microsoft.com/office/powerpoint/2010/main" val="2297140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9F055-8BD4-E14B-9D8B-9BFBCEEBBB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E5CDCE1C-ED99-8A49-8C40-E161BD84BF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76A4115-2FD8-DF44-96D7-661C0A32E1F5}"/>
              </a:ext>
            </a:extLst>
          </p:cNvPr>
          <p:cNvSpPr>
            <a:spLocks noGrp="1"/>
          </p:cNvSpPr>
          <p:nvPr>
            <p:ph type="dt" sz="half" idx="10"/>
          </p:nvPr>
        </p:nvSpPr>
        <p:spPr/>
        <p:txBody>
          <a:bodyPr/>
          <a:lstStyle/>
          <a:p>
            <a:fld id="{4A7E7286-6E9C-9A42-AA0A-B9143B008ED7}" type="datetimeFigureOut">
              <a:rPr lang="fr-FR" smtClean="0"/>
              <a:t>11/06/2021</a:t>
            </a:fld>
            <a:endParaRPr lang="fr-FR"/>
          </a:p>
        </p:txBody>
      </p:sp>
      <p:sp>
        <p:nvSpPr>
          <p:cNvPr id="5" name="Footer Placeholder 4">
            <a:extLst>
              <a:ext uri="{FF2B5EF4-FFF2-40B4-BE49-F238E27FC236}">
                <a16:creationId xmlns:a16="http://schemas.microsoft.com/office/drawing/2014/main" id="{5486E862-8571-6C47-8586-441647A867A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93781521-13AD-1547-9605-EDD88DEBCBCE}"/>
              </a:ext>
            </a:extLst>
          </p:cNvPr>
          <p:cNvSpPr>
            <a:spLocks noGrp="1"/>
          </p:cNvSpPr>
          <p:nvPr>
            <p:ph type="sldNum" sz="quarter" idx="12"/>
          </p:nvPr>
        </p:nvSpPr>
        <p:spPr/>
        <p:txBody>
          <a:bodyPr/>
          <a:lstStyle/>
          <a:p>
            <a:fld id="{11100AF7-6C8E-8644-A8F1-476B1CC7F25D}" type="slidenum">
              <a:rPr lang="fr-FR" smtClean="0"/>
              <a:t>‹#›</a:t>
            </a:fld>
            <a:endParaRPr lang="fr-FR"/>
          </a:p>
        </p:txBody>
      </p:sp>
    </p:spTree>
    <p:extLst>
      <p:ext uri="{BB962C8B-B14F-4D97-AF65-F5344CB8AC3E}">
        <p14:creationId xmlns:p14="http://schemas.microsoft.com/office/powerpoint/2010/main" val="2821169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443D-4D56-7148-83D4-D525B615EEC6}"/>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63364E0C-5815-504C-B722-24FD2A623CA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0500A3BD-A3A6-9B44-8666-519975F0EAC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B560761F-C261-4F4A-8AF5-A9C620D6FA1E}"/>
              </a:ext>
            </a:extLst>
          </p:cNvPr>
          <p:cNvSpPr>
            <a:spLocks noGrp="1"/>
          </p:cNvSpPr>
          <p:nvPr>
            <p:ph type="dt" sz="half" idx="10"/>
          </p:nvPr>
        </p:nvSpPr>
        <p:spPr/>
        <p:txBody>
          <a:bodyPr/>
          <a:lstStyle/>
          <a:p>
            <a:fld id="{4A7E7286-6E9C-9A42-AA0A-B9143B008ED7}" type="datetimeFigureOut">
              <a:rPr lang="fr-FR" smtClean="0"/>
              <a:t>11/06/2021</a:t>
            </a:fld>
            <a:endParaRPr lang="fr-FR"/>
          </a:p>
        </p:txBody>
      </p:sp>
      <p:sp>
        <p:nvSpPr>
          <p:cNvPr id="6" name="Footer Placeholder 5">
            <a:extLst>
              <a:ext uri="{FF2B5EF4-FFF2-40B4-BE49-F238E27FC236}">
                <a16:creationId xmlns:a16="http://schemas.microsoft.com/office/drawing/2014/main" id="{A9A2F794-C479-A748-81E0-72CFF7172A75}"/>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6EAFB030-777E-9345-935D-7554F6ECE327}"/>
              </a:ext>
            </a:extLst>
          </p:cNvPr>
          <p:cNvSpPr>
            <a:spLocks noGrp="1"/>
          </p:cNvSpPr>
          <p:nvPr>
            <p:ph type="sldNum" sz="quarter" idx="12"/>
          </p:nvPr>
        </p:nvSpPr>
        <p:spPr/>
        <p:txBody>
          <a:bodyPr/>
          <a:lstStyle/>
          <a:p>
            <a:fld id="{11100AF7-6C8E-8644-A8F1-476B1CC7F25D}" type="slidenum">
              <a:rPr lang="fr-FR" smtClean="0"/>
              <a:t>‹#›</a:t>
            </a:fld>
            <a:endParaRPr lang="fr-FR"/>
          </a:p>
        </p:txBody>
      </p:sp>
    </p:spTree>
    <p:extLst>
      <p:ext uri="{BB962C8B-B14F-4D97-AF65-F5344CB8AC3E}">
        <p14:creationId xmlns:p14="http://schemas.microsoft.com/office/powerpoint/2010/main" val="658008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1449A-41D8-694E-8537-2BDCEB0ABC4E}"/>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D3BA0031-2749-8A47-8E07-95993259BB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19BBC69-3ECB-D24E-B29F-ED2635C3D10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4B56BB77-F482-EF4F-A468-57B4BF6390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5C0B174-9109-EC4C-A8A7-2601747A2C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716A2E91-2C8A-4045-83EE-A02B70C1FA58}"/>
              </a:ext>
            </a:extLst>
          </p:cNvPr>
          <p:cNvSpPr>
            <a:spLocks noGrp="1"/>
          </p:cNvSpPr>
          <p:nvPr>
            <p:ph type="dt" sz="half" idx="10"/>
          </p:nvPr>
        </p:nvSpPr>
        <p:spPr/>
        <p:txBody>
          <a:bodyPr/>
          <a:lstStyle/>
          <a:p>
            <a:fld id="{4A7E7286-6E9C-9A42-AA0A-B9143B008ED7}" type="datetimeFigureOut">
              <a:rPr lang="fr-FR" smtClean="0"/>
              <a:t>11/06/2021</a:t>
            </a:fld>
            <a:endParaRPr lang="fr-FR"/>
          </a:p>
        </p:txBody>
      </p:sp>
      <p:sp>
        <p:nvSpPr>
          <p:cNvPr id="8" name="Footer Placeholder 7">
            <a:extLst>
              <a:ext uri="{FF2B5EF4-FFF2-40B4-BE49-F238E27FC236}">
                <a16:creationId xmlns:a16="http://schemas.microsoft.com/office/drawing/2014/main" id="{A362C28C-32BC-774E-8F7C-6E8A07F90BEC}"/>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6AB3955A-AD3C-2042-9D16-0E537DBF4BB4}"/>
              </a:ext>
            </a:extLst>
          </p:cNvPr>
          <p:cNvSpPr>
            <a:spLocks noGrp="1"/>
          </p:cNvSpPr>
          <p:nvPr>
            <p:ph type="sldNum" sz="quarter" idx="12"/>
          </p:nvPr>
        </p:nvSpPr>
        <p:spPr/>
        <p:txBody>
          <a:bodyPr/>
          <a:lstStyle/>
          <a:p>
            <a:fld id="{11100AF7-6C8E-8644-A8F1-476B1CC7F25D}" type="slidenum">
              <a:rPr lang="fr-FR" smtClean="0"/>
              <a:t>‹#›</a:t>
            </a:fld>
            <a:endParaRPr lang="fr-FR"/>
          </a:p>
        </p:txBody>
      </p:sp>
    </p:spTree>
    <p:extLst>
      <p:ext uri="{BB962C8B-B14F-4D97-AF65-F5344CB8AC3E}">
        <p14:creationId xmlns:p14="http://schemas.microsoft.com/office/powerpoint/2010/main" val="3556037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5A7D8-653E-8947-B9E5-FAF054256645}"/>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76C114AE-5A73-7C40-845B-BD6532B70228}"/>
              </a:ext>
            </a:extLst>
          </p:cNvPr>
          <p:cNvSpPr>
            <a:spLocks noGrp="1"/>
          </p:cNvSpPr>
          <p:nvPr>
            <p:ph type="dt" sz="half" idx="10"/>
          </p:nvPr>
        </p:nvSpPr>
        <p:spPr/>
        <p:txBody>
          <a:bodyPr/>
          <a:lstStyle/>
          <a:p>
            <a:fld id="{4A7E7286-6E9C-9A42-AA0A-B9143B008ED7}" type="datetimeFigureOut">
              <a:rPr lang="fr-FR" smtClean="0"/>
              <a:t>11/06/2021</a:t>
            </a:fld>
            <a:endParaRPr lang="fr-FR"/>
          </a:p>
        </p:txBody>
      </p:sp>
      <p:sp>
        <p:nvSpPr>
          <p:cNvPr id="4" name="Footer Placeholder 3">
            <a:extLst>
              <a:ext uri="{FF2B5EF4-FFF2-40B4-BE49-F238E27FC236}">
                <a16:creationId xmlns:a16="http://schemas.microsoft.com/office/drawing/2014/main" id="{AB737D6E-9235-4F49-A3AB-FE89D60EDBD2}"/>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D97D2EC6-1F2E-004A-8DCB-D272F31E38AA}"/>
              </a:ext>
            </a:extLst>
          </p:cNvPr>
          <p:cNvSpPr>
            <a:spLocks noGrp="1"/>
          </p:cNvSpPr>
          <p:nvPr>
            <p:ph type="sldNum" sz="quarter" idx="12"/>
          </p:nvPr>
        </p:nvSpPr>
        <p:spPr/>
        <p:txBody>
          <a:bodyPr/>
          <a:lstStyle/>
          <a:p>
            <a:fld id="{11100AF7-6C8E-8644-A8F1-476B1CC7F25D}" type="slidenum">
              <a:rPr lang="fr-FR" smtClean="0"/>
              <a:t>‹#›</a:t>
            </a:fld>
            <a:endParaRPr lang="fr-FR"/>
          </a:p>
        </p:txBody>
      </p:sp>
    </p:spTree>
    <p:extLst>
      <p:ext uri="{BB962C8B-B14F-4D97-AF65-F5344CB8AC3E}">
        <p14:creationId xmlns:p14="http://schemas.microsoft.com/office/powerpoint/2010/main" val="3394456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A4955C-DB63-CC45-88BC-084FA1141AB8}"/>
              </a:ext>
            </a:extLst>
          </p:cNvPr>
          <p:cNvSpPr>
            <a:spLocks noGrp="1"/>
          </p:cNvSpPr>
          <p:nvPr>
            <p:ph type="dt" sz="half" idx="10"/>
          </p:nvPr>
        </p:nvSpPr>
        <p:spPr/>
        <p:txBody>
          <a:bodyPr/>
          <a:lstStyle/>
          <a:p>
            <a:fld id="{4A7E7286-6E9C-9A42-AA0A-B9143B008ED7}" type="datetimeFigureOut">
              <a:rPr lang="fr-FR" smtClean="0"/>
              <a:t>11/06/2021</a:t>
            </a:fld>
            <a:endParaRPr lang="fr-FR"/>
          </a:p>
        </p:txBody>
      </p:sp>
      <p:sp>
        <p:nvSpPr>
          <p:cNvPr id="3" name="Footer Placeholder 2">
            <a:extLst>
              <a:ext uri="{FF2B5EF4-FFF2-40B4-BE49-F238E27FC236}">
                <a16:creationId xmlns:a16="http://schemas.microsoft.com/office/drawing/2014/main" id="{D06544F0-7C02-3249-B1CB-003FEA632AE0}"/>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BA0A368F-4D09-5B4C-B12C-656657F6385F}"/>
              </a:ext>
            </a:extLst>
          </p:cNvPr>
          <p:cNvSpPr>
            <a:spLocks noGrp="1"/>
          </p:cNvSpPr>
          <p:nvPr>
            <p:ph type="sldNum" sz="quarter" idx="12"/>
          </p:nvPr>
        </p:nvSpPr>
        <p:spPr/>
        <p:txBody>
          <a:bodyPr/>
          <a:lstStyle/>
          <a:p>
            <a:fld id="{11100AF7-6C8E-8644-A8F1-476B1CC7F25D}" type="slidenum">
              <a:rPr lang="fr-FR" smtClean="0"/>
              <a:t>‹#›</a:t>
            </a:fld>
            <a:endParaRPr lang="fr-FR"/>
          </a:p>
        </p:txBody>
      </p:sp>
    </p:spTree>
    <p:extLst>
      <p:ext uri="{BB962C8B-B14F-4D97-AF65-F5344CB8AC3E}">
        <p14:creationId xmlns:p14="http://schemas.microsoft.com/office/powerpoint/2010/main" val="4272862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83183-740B-B64D-BCDD-9E6E3D9F9E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BC11F7B9-7A66-7648-8D6F-BCD54B61BB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5B941043-F45F-0E44-B0B1-71C61C3560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D72A1E0-F412-0E41-945F-1B3B4B511655}"/>
              </a:ext>
            </a:extLst>
          </p:cNvPr>
          <p:cNvSpPr>
            <a:spLocks noGrp="1"/>
          </p:cNvSpPr>
          <p:nvPr>
            <p:ph type="dt" sz="half" idx="10"/>
          </p:nvPr>
        </p:nvSpPr>
        <p:spPr/>
        <p:txBody>
          <a:bodyPr/>
          <a:lstStyle/>
          <a:p>
            <a:fld id="{4A7E7286-6E9C-9A42-AA0A-B9143B008ED7}" type="datetimeFigureOut">
              <a:rPr lang="fr-FR" smtClean="0"/>
              <a:t>11/06/2021</a:t>
            </a:fld>
            <a:endParaRPr lang="fr-FR"/>
          </a:p>
        </p:txBody>
      </p:sp>
      <p:sp>
        <p:nvSpPr>
          <p:cNvPr id="6" name="Footer Placeholder 5">
            <a:extLst>
              <a:ext uri="{FF2B5EF4-FFF2-40B4-BE49-F238E27FC236}">
                <a16:creationId xmlns:a16="http://schemas.microsoft.com/office/drawing/2014/main" id="{302363D0-23A3-6E4E-B3A5-6C0C1B495BD1}"/>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AF7BF1CB-2658-B141-8B84-7DE9F98B06E1}"/>
              </a:ext>
            </a:extLst>
          </p:cNvPr>
          <p:cNvSpPr>
            <a:spLocks noGrp="1"/>
          </p:cNvSpPr>
          <p:nvPr>
            <p:ph type="sldNum" sz="quarter" idx="12"/>
          </p:nvPr>
        </p:nvSpPr>
        <p:spPr/>
        <p:txBody>
          <a:bodyPr/>
          <a:lstStyle/>
          <a:p>
            <a:fld id="{11100AF7-6C8E-8644-A8F1-476B1CC7F25D}" type="slidenum">
              <a:rPr lang="fr-FR" smtClean="0"/>
              <a:t>‹#›</a:t>
            </a:fld>
            <a:endParaRPr lang="fr-FR"/>
          </a:p>
        </p:txBody>
      </p:sp>
    </p:spTree>
    <p:extLst>
      <p:ext uri="{BB962C8B-B14F-4D97-AF65-F5344CB8AC3E}">
        <p14:creationId xmlns:p14="http://schemas.microsoft.com/office/powerpoint/2010/main" val="2608917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867FF-0959-C34A-841A-5A6DD4CD1A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CB8F9DA8-8AF3-1F46-99AC-68CA3F9000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267352EA-270B-944C-B70F-19E624B26B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ADDE34-6C20-404F-9326-99E646CC0C68}"/>
              </a:ext>
            </a:extLst>
          </p:cNvPr>
          <p:cNvSpPr>
            <a:spLocks noGrp="1"/>
          </p:cNvSpPr>
          <p:nvPr>
            <p:ph type="dt" sz="half" idx="10"/>
          </p:nvPr>
        </p:nvSpPr>
        <p:spPr/>
        <p:txBody>
          <a:bodyPr/>
          <a:lstStyle/>
          <a:p>
            <a:fld id="{4A7E7286-6E9C-9A42-AA0A-B9143B008ED7}" type="datetimeFigureOut">
              <a:rPr lang="fr-FR" smtClean="0"/>
              <a:t>11/06/2021</a:t>
            </a:fld>
            <a:endParaRPr lang="fr-FR"/>
          </a:p>
        </p:txBody>
      </p:sp>
      <p:sp>
        <p:nvSpPr>
          <p:cNvPr id="6" name="Footer Placeholder 5">
            <a:extLst>
              <a:ext uri="{FF2B5EF4-FFF2-40B4-BE49-F238E27FC236}">
                <a16:creationId xmlns:a16="http://schemas.microsoft.com/office/drawing/2014/main" id="{97EABFD7-C4E2-B94E-99D1-9EE3428D0CD1}"/>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7E0D4432-D1C4-2144-83B3-5639E9263282}"/>
              </a:ext>
            </a:extLst>
          </p:cNvPr>
          <p:cNvSpPr>
            <a:spLocks noGrp="1"/>
          </p:cNvSpPr>
          <p:nvPr>
            <p:ph type="sldNum" sz="quarter" idx="12"/>
          </p:nvPr>
        </p:nvSpPr>
        <p:spPr/>
        <p:txBody>
          <a:bodyPr/>
          <a:lstStyle/>
          <a:p>
            <a:fld id="{11100AF7-6C8E-8644-A8F1-476B1CC7F25D}" type="slidenum">
              <a:rPr lang="fr-FR" smtClean="0"/>
              <a:t>‹#›</a:t>
            </a:fld>
            <a:endParaRPr lang="fr-FR"/>
          </a:p>
        </p:txBody>
      </p:sp>
    </p:spTree>
    <p:extLst>
      <p:ext uri="{BB962C8B-B14F-4D97-AF65-F5344CB8AC3E}">
        <p14:creationId xmlns:p14="http://schemas.microsoft.com/office/powerpoint/2010/main" val="1443478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FC6EC1-8D7D-1745-B6CD-2F6FEF6C87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29C73C89-655E-544E-9319-1577B5A0BA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31A9FE93-6EE4-9A42-B4F2-69F32EE93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E7286-6E9C-9A42-AA0A-B9143B008ED7}" type="datetimeFigureOut">
              <a:rPr lang="fr-FR" smtClean="0"/>
              <a:t>11/06/2021</a:t>
            </a:fld>
            <a:endParaRPr lang="fr-FR"/>
          </a:p>
        </p:txBody>
      </p:sp>
      <p:sp>
        <p:nvSpPr>
          <p:cNvPr id="5" name="Footer Placeholder 4">
            <a:extLst>
              <a:ext uri="{FF2B5EF4-FFF2-40B4-BE49-F238E27FC236}">
                <a16:creationId xmlns:a16="http://schemas.microsoft.com/office/drawing/2014/main" id="{20B49D0C-4C3D-2C46-BFFE-7A7535D5F4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E1D1786A-A9AC-444D-96F2-43C14A149D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00AF7-6C8E-8644-A8F1-476B1CC7F25D}" type="slidenum">
              <a:rPr lang="fr-FR" smtClean="0"/>
              <a:t>‹#›</a:t>
            </a:fld>
            <a:endParaRPr lang="fr-FR"/>
          </a:p>
        </p:txBody>
      </p:sp>
    </p:spTree>
    <p:extLst>
      <p:ext uri="{BB962C8B-B14F-4D97-AF65-F5344CB8AC3E}">
        <p14:creationId xmlns:p14="http://schemas.microsoft.com/office/powerpoint/2010/main" val="3419490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limat-en-questions.fr/" TargetMode="External"/><Relationship Id="rId2" Type="http://schemas.openxmlformats.org/officeDocument/2006/relationships/hyperlink" Target="https://skepticalscience.com/" TargetMode="External"/><Relationship Id="rId1" Type="http://schemas.openxmlformats.org/officeDocument/2006/relationships/slideLayout" Target="../slideLayouts/slideLayout2.xml"/><Relationship Id="rId5" Type="http://schemas.openxmlformats.org/officeDocument/2006/relationships/hyperlink" Target="https://www.youtube.com/watch?v=WZb-y_N4ZwY" TargetMode="External"/><Relationship Id="rId4" Type="http://schemas.openxmlformats.org/officeDocument/2006/relationships/hyperlink" Target="https://www.youtube.com/watch?v=XGq4WRTLfvc"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B51C1-6A66-3844-91C1-6B462131B235}"/>
              </a:ext>
            </a:extLst>
          </p:cNvPr>
          <p:cNvSpPr>
            <a:spLocks noGrp="1"/>
          </p:cNvSpPr>
          <p:nvPr>
            <p:ph type="title"/>
          </p:nvPr>
        </p:nvSpPr>
        <p:spPr/>
        <p:txBody>
          <a:bodyPr>
            <a:normAutofit/>
          </a:bodyPr>
          <a:lstStyle/>
          <a:p>
            <a:r>
              <a:rPr lang="fr-FR" dirty="0"/>
              <a:t>Nous n'avons pas de preuve que l'augmentation du CO2 dans l'atmosphère est due à l'activité humaine.  Cette augmentation est en fait due au dégazage des océans (suite à une augmentation de la température)</a:t>
            </a:r>
            <a:r>
              <a:rPr lang="fr-FR" dirty="0">
                <a:effectLst/>
              </a:rPr>
              <a:t> </a:t>
            </a:r>
            <a:endParaRPr lang="fr-FR" dirty="0"/>
          </a:p>
        </p:txBody>
      </p:sp>
      <p:sp>
        <p:nvSpPr>
          <p:cNvPr id="4" name="TextBox 3">
            <a:extLst>
              <a:ext uri="{FF2B5EF4-FFF2-40B4-BE49-F238E27FC236}">
                <a16:creationId xmlns:a16="http://schemas.microsoft.com/office/drawing/2014/main" id="{8241B8F4-648E-8D4E-8547-D666568F1250}"/>
              </a:ext>
            </a:extLst>
          </p:cNvPr>
          <p:cNvSpPr txBox="1"/>
          <p:nvPr/>
        </p:nvSpPr>
        <p:spPr>
          <a:xfrm>
            <a:off x="137409" y="1259206"/>
            <a:ext cx="11917181" cy="5509200"/>
          </a:xfrm>
          <a:prstGeom prst="rect">
            <a:avLst/>
          </a:prstGeom>
          <a:noFill/>
        </p:spPr>
        <p:txBody>
          <a:bodyPr wrap="square" rtlCol="0">
            <a:spAutoFit/>
          </a:bodyPr>
          <a:lstStyle/>
          <a:p>
            <a:r>
              <a:rPr lang="fr-FR" sz="1100" dirty="0"/>
              <a:t>i) les mesures des rapports isotopiques du carbone atmosphérique montrent l'ancienneté du carbone présent dans le CO2</a:t>
            </a:r>
          </a:p>
          <a:p>
            <a:r>
              <a:rPr lang="fr-FR" sz="1100" dirty="0"/>
              <a:t>et le CH4 ajoutés (moins de carbone 14) de façon concomitante à la diminution d'oxygène qui est consommé par la</a:t>
            </a:r>
          </a:p>
          <a:p>
            <a:r>
              <a:rPr lang="fr-FR" sz="1100" dirty="0"/>
              <a:t>combustion humaine donc non-régénéré par la photosynthèse (IPCC 2013, </a:t>
            </a:r>
            <a:r>
              <a:rPr lang="fr-FR" sz="1100" dirty="0" err="1"/>
              <a:t>Fig</a:t>
            </a:r>
            <a:r>
              <a:rPr lang="fr-FR" sz="1100" dirty="0"/>
              <a:t> 29.3 de [1]).</a:t>
            </a:r>
          </a:p>
          <a:p>
            <a:r>
              <a:rPr lang="fr-FR" sz="1100" dirty="0"/>
              <a:t>ii) En ordre de grandeur, la chimie montre rapidement qu'émettre environ 8 Gt de carbone augmente de 1 ppm la</a:t>
            </a:r>
          </a:p>
          <a:p>
            <a:r>
              <a:rPr lang="fr-FR" sz="1100" dirty="0"/>
              <a:t>concentration atmosphérique. Les émissions fossiles sont facilement estimables à partir des inventaires nationaux. Ces</a:t>
            </a:r>
          </a:p>
          <a:p>
            <a:r>
              <a:rPr lang="fr-FR" sz="1100" dirty="0"/>
              <a:t>émissions induisent nécessairement une perturbation quantitative dans le puits atmosphérique. La comptabilité des puits</a:t>
            </a:r>
          </a:p>
          <a:p>
            <a:r>
              <a:rPr lang="fr-FR" sz="1100" dirty="0"/>
              <a:t>et flux de carbone par le consortium global </a:t>
            </a:r>
            <a:r>
              <a:rPr lang="fr-FR" sz="1100" dirty="0" err="1"/>
              <a:t>carbon</a:t>
            </a:r>
            <a:r>
              <a:rPr lang="fr-FR" sz="1100" dirty="0"/>
              <a:t> </a:t>
            </a:r>
            <a:r>
              <a:rPr lang="fr-FR" sz="1100" dirty="0" err="1"/>
              <a:t>project</a:t>
            </a:r>
            <a:r>
              <a:rPr lang="fr-FR" sz="1100" dirty="0"/>
              <a:t> montre que la majeure partie de l'excès de CO2</a:t>
            </a:r>
          </a:p>
          <a:p>
            <a:r>
              <a:rPr lang="fr-FR" sz="1100" dirty="0"/>
              <a:t>atmosphérique est associée à ces émissions. Voir </a:t>
            </a:r>
            <a:r>
              <a:rPr lang="fr-FR" sz="1100" dirty="0" err="1"/>
              <a:t>Ref</a:t>
            </a:r>
            <a:r>
              <a:rPr lang="fr-FR" sz="1100" dirty="0"/>
              <a:t> [2].</a:t>
            </a:r>
          </a:p>
          <a:p>
            <a:r>
              <a:rPr lang="fr-FR" sz="1100" dirty="0"/>
              <a:t>iii) Sur la question de la solubilité. La loi de Henry s'écrit [3]</a:t>
            </a:r>
          </a:p>
          <a:p>
            <a:r>
              <a:rPr lang="fr-FR" sz="1100" dirty="0"/>
              <a:t>[CO2]_</a:t>
            </a:r>
            <a:r>
              <a:rPr lang="fr-FR" sz="1100" dirty="0" err="1"/>
              <a:t>aq</a:t>
            </a:r>
            <a:r>
              <a:rPr lang="fr-FR" sz="1100" dirty="0"/>
              <a:t> = K(</a:t>
            </a:r>
            <a:r>
              <a:rPr lang="fr-FR" sz="1100" dirty="0" err="1"/>
              <a:t>T</a:t>
            </a:r>
            <a:r>
              <a:rPr lang="fr-FR" sz="1100" dirty="0"/>
              <a:t>) x pCO2</a:t>
            </a:r>
          </a:p>
          <a:p>
            <a:r>
              <a:rPr lang="fr-FR" sz="1100" dirty="0"/>
              <a:t>avec p_CO2 la pression partielle (ou concentration en CO2) de l'atmosphère et [CO2]_</a:t>
            </a:r>
            <a:r>
              <a:rPr lang="fr-FR" sz="1100" dirty="0" err="1"/>
              <a:t>aq</a:t>
            </a:r>
            <a:r>
              <a:rPr lang="fr-FR" sz="1100" dirty="0"/>
              <a:t> la concentration sous les</a:t>
            </a:r>
          </a:p>
          <a:p>
            <a:r>
              <a:rPr lang="fr-FR" sz="1100" dirty="0"/>
              <a:t>formes aqueuses du CO2. K(</a:t>
            </a:r>
            <a:r>
              <a:rPr lang="fr-FR" sz="1100" dirty="0" err="1"/>
              <a:t>T</a:t>
            </a:r>
            <a:r>
              <a:rPr lang="fr-FR" sz="1100" dirty="0"/>
              <a:t>) est la constante d'équilibre qui dépend de la température et de la salinité. K(</a:t>
            </a:r>
            <a:r>
              <a:rPr lang="fr-FR" sz="1100" dirty="0" err="1"/>
              <a:t>T</a:t>
            </a:r>
            <a:r>
              <a:rPr lang="fr-FR" sz="1100" dirty="0"/>
              <a:t>) diminue</a:t>
            </a:r>
          </a:p>
          <a:p>
            <a:r>
              <a:rPr lang="fr-FR" sz="1100" dirty="0"/>
              <a:t>avec la température. Si </a:t>
            </a:r>
            <a:r>
              <a:rPr lang="fr-FR" sz="1100" dirty="0" err="1"/>
              <a:t>T</a:t>
            </a:r>
            <a:r>
              <a:rPr lang="fr-FR" sz="1100" dirty="0"/>
              <a:t> augmente, [CO2]_</a:t>
            </a:r>
            <a:r>
              <a:rPr lang="fr-FR" sz="1100" dirty="0" err="1"/>
              <a:t>aq</a:t>
            </a:r>
            <a:r>
              <a:rPr lang="fr-FR" sz="1100" dirty="0"/>
              <a:t> diminue et pCO2 augmente (dégazage). Si pCO2 augmente à </a:t>
            </a:r>
            <a:r>
              <a:rPr lang="fr-FR" sz="1100" dirty="0" err="1"/>
              <a:t>T</a:t>
            </a:r>
            <a:r>
              <a:rPr lang="fr-FR" sz="1100" dirty="0"/>
              <a:t> constant,</a:t>
            </a:r>
          </a:p>
          <a:p>
            <a:r>
              <a:rPr lang="fr-FR" sz="1100" dirty="0"/>
              <a:t>[CO2]_</a:t>
            </a:r>
            <a:r>
              <a:rPr lang="fr-FR" sz="1100" dirty="0" err="1"/>
              <a:t>aq</a:t>
            </a:r>
            <a:r>
              <a:rPr lang="fr-FR" sz="1100" dirty="0"/>
              <a:t> augmente. Le pH et sa diminution est une mesure directe de l'augmentation de [CO2]_</a:t>
            </a:r>
            <a:r>
              <a:rPr lang="fr-FR" sz="1100" dirty="0" err="1"/>
              <a:t>aq</a:t>
            </a:r>
            <a:r>
              <a:rPr lang="fr-FR" sz="1100" dirty="0"/>
              <a:t>. On observe une</a:t>
            </a:r>
          </a:p>
          <a:p>
            <a:r>
              <a:rPr lang="fr-FR" sz="1100" dirty="0"/>
              <a:t>diminution du pH concomitante à la dissolution d'une partie [1]. Pour les glaciations, il est possible que le dégazage CO2</a:t>
            </a:r>
          </a:p>
          <a:p>
            <a:r>
              <a:rPr lang="fr-FR" sz="1100" dirty="0"/>
              <a:t>ait été induit par une augmentation de </a:t>
            </a:r>
            <a:r>
              <a:rPr lang="fr-FR" sz="1100" dirty="0" err="1"/>
              <a:t>T</a:t>
            </a:r>
            <a:r>
              <a:rPr lang="fr-FR" sz="1100" dirty="0"/>
              <a:t> due aux cycles de </a:t>
            </a:r>
            <a:r>
              <a:rPr lang="fr-FR" sz="1100" dirty="0" err="1"/>
              <a:t>Milankovitch</a:t>
            </a:r>
            <a:r>
              <a:rPr lang="fr-FR" sz="1100" dirty="0"/>
              <a:t>. Aujourd'hui, l'origine est l'excès de CO2 et pas un</a:t>
            </a:r>
          </a:p>
          <a:p>
            <a:r>
              <a:rPr lang="fr-FR" sz="1100" dirty="0"/>
              <a:t>forçage astronomique. Géologique : acidification des océans ???</a:t>
            </a:r>
          </a:p>
          <a:p>
            <a:r>
              <a:rPr lang="fr-FR" sz="1100" dirty="0"/>
              <a:t>Sources :</a:t>
            </a:r>
          </a:p>
          <a:p>
            <a:r>
              <a:rPr lang="fr-FR" sz="1100" dirty="0"/>
              <a:t>[1] </a:t>
            </a:r>
            <a:r>
              <a:rPr lang="fr-FR" sz="1100" dirty="0" err="1"/>
              <a:t>Climate</a:t>
            </a:r>
            <a:r>
              <a:rPr lang="fr-FR" sz="1100" dirty="0"/>
              <a:t> change, Marie-Antoinette </a:t>
            </a:r>
            <a:r>
              <a:rPr lang="fr-FR" sz="1100" dirty="0" err="1"/>
              <a:t>Mélières</a:t>
            </a:r>
            <a:r>
              <a:rPr lang="fr-FR" sz="1100" dirty="0"/>
              <a:t> and Chloé Maréchal</a:t>
            </a:r>
          </a:p>
          <a:p>
            <a:r>
              <a:rPr lang="fr-FR" sz="1100" dirty="0"/>
              <a:t>[2] https://</a:t>
            </a:r>
            <a:r>
              <a:rPr lang="fr-FR" sz="1100" dirty="0" err="1"/>
              <a:t>www.globalcarbonproject.org</a:t>
            </a:r>
            <a:r>
              <a:rPr lang="fr-FR" sz="1100" dirty="0"/>
              <a:t>/</a:t>
            </a:r>
            <a:r>
              <a:rPr lang="fr-FR" sz="1100" dirty="0" err="1"/>
              <a:t>carbonbudget</a:t>
            </a:r>
            <a:r>
              <a:rPr lang="fr-FR" sz="1100" dirty="0"/>
              <a:t>/</a:t>
            </a:r>
            <a:r>
              <a:rPr lang="fr-FR" sz="1100" dirty="0" err="1"/>
              <a:t>index.htm</a:t>
            </a:r>
            <a:endParaRPr lang="fr-FR" sz="1100" dirty="0"/>
          </a:p>
          <a:p>
            <a:r>
              <a:rPr lang="fr-FR" sz="1100" dirty="0"/>
              <a:t>[3] Cours D. Cardinal, </a:t>
            </a:r>
            <a:r>
              <a:rPr lang="fr-FR" sz="1100" dirty="0" err="1"/>
              <a:t>écoclim</a:t>
            </a:r>
            <a:r>
              <a:rPr lang="fr-FR" sz="1100" dirty="0"/>
              <a:t> 2021</a:t>
            </a:r>
          </a:p>
          <a:p>
            <a:r>
              <a:rPr lang="fr-FR" sz="1100" dirty="0"/>
              <a:t>Au cours des périodes géologiques, la causalité </a:t>
            </a:r>
            <a:r>
              <a:rPr lang="fr-FR" sz="1100" dirty="0" err="1"/>
              <a:t>réchau</a:t>
            </a:r>
            <a:r>
              <a:rPr lang="fr-FR" sz="1100" dirty="0"/>
              <a:t> </a:t>
            </a:r>
            <a:r>
              <a:rPr lang="fr-FR" sz="1100" dirty="0" err="1"/>
              <a:t>ement</a:t>
            </a:r>
            <a:r>
              <a:rPr lang="fr-FR" sz="1100" dirty="0"/>
              <a:t>/concentration n'a pas toujours été la même. Le dégazage</a:t>
            </a:r>
          </a:p>
          <a:p>
            <a:r>
              <a:rPr lang="fr-FR" sz="1100" dirty="0"/>
              <a:t>des océans a en e et été une cause de l'augmentation du CO2 dans l'atmosphère (à </a:t>
            </a:r>
            <a:r>
              <a:rPr lang="fr-FR" sz="1100" dirty="0" err="1"/>
              <a:t>sourcer</a:t>
            </a:r>
            <a:r>
              <a:rPr lang="fr-FR" sz="1100" dirty="0"/>
              <a:t>), mais le lien</a:t>
            </a:r>
          </a:p>
          <a:p>
            <a:r>
              <a:rPr lang="fr-FR" sz="1100" dirty="0"/>
              <a:t>température/CO2 est assez mal compris au cours des temps géologiques. Mais il est également vrai que le CO2 est un</a:t>
            </a:r>
          </a:p>
          <a:p>
            <a:r>
              <a:rPr lang="fr-FR" sz="1100" dirty="0"/>
              <a:t>gaz à e et de serre qui participe donc au </a:t>
            </a:r>
            <a:r>
              <a:rPr lang="fr-FR" sz="1100" dirty="0" err="1"/>
              <a:t>réchau</a:t>
            </a:r>
            <a:r>
              <a:rPr lang="fr-FR" sz="1100" dirty="0"/>
              <a:t> </a:t>
            </a:r>
            <a:r>
              <a:rPr lang="fr-FR" sz="1100" dirty="0" err="1"/>
              <a:t>ement</a:t>
            </a:r>
            <a:r>
              <a:rPr lang="fr-FR" sz="1100" dirty="0"/>
              <a:t> global. Quant aux derniers siècles, les activités humaines de</a:t>
            </a:r>
          </a:p>
          <a:p>
            <a:r>
              <a:rPr lang="fr-FR" sz="1100" dirty="0"/>
              <a:t>combustion d'énergies fossiles et de déforestation ont émis du CO2. Tout d'abord, la combustion d'énergies fossiles</a:t>
            </a:r>
          </a:p>
          <a:p>
            <a:r>
              <a:rPr lang="fr-FR" sz="1100" dirty="0"/>
              <a:t>(pétrole, gaz, charbon) est avérée (très monitorée par les chi </a:t>
            </a:r>
            <a:r>
              <a:rPr lang="fr-FR" sz="1100" dirty="0" err="1"/>
              <a:t>res</a:t>
            </a:r>
            <a:r>
              <a:rPr lang="fr-FR" sz="1100" dirty="0"/>
              <a:t> du commerce international, par exemple). Il est</a:t>
            </a:r>
          </a:p>
          <a:p>
            <a:r>
              <a:rPr lang="fr-FR" sz="1100" dirty="0"/>
              <a:t>également avéré et quantifié que cette combustion dégage du C02. Ensuite, la déforestation par brulis (grande majorité)</a:t>
            </a:r>
          </a:p>
          <a:p>
            <a:r>
              <a:rPr lang="fr-FR" sz="1100" dirty="0"/>
              <a:t>génère également du C02.</a:t>
            </a:r>
          </a:p>
          <a:p>
            <a:r>
              <a:rPr lang="fr-FR" sz="1100" dirty="0"/>
              <a:t>La quantité de CO2 d'origine anthropique est donc calculable au moins avec ces deux origines majeures et on peut les</a:t>
            </a:r>
          </a:p>
          <a:p>
            <a:r>
              <a:rPr lang="fr-FR" sz="1100" dirty="0"/>
              <a:t>mettre en relation avec les autres causes, notamment naturelles. Elles représentent environ 120ppm atmosphériques de</a:t>
            </a:r>
          </a:p>
          <a:p>
            <a:r>
              <a:rPr lang="fr-FR" sz="1100" dirty="0"/>
              <a:t>nos jours par rapport à la période préindustrielle (où le C02 représentait environ 280 ppm).</a:t>
            </a:r>
          </a:p>
        </p:txBody>
      </p:sp>
    </p:spTree>
    <p:extLst>
      <p:ext uri="{BB962C8B-B14F-4D97-AF65-F5344CB8AC3E}">
        <p14:creationId xmlns:p14="http://schemas.microsoft.com/office/powerpoint/2010/main" val="2783451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AD1DC-C463-CF46-9822-08A863FAE2E7}"/>
              </a:ext>
            </a:extLst>
          </p:cNvPr>
          <p:cNvSpPr>
            <a:spLocks noGrp="1"/>
          </p:cNvSpPr>
          <p:nvPr>
            <p:ph type="title"/>
          </p:nvPr>
        </p:nvSpPr>
        <p:spPr/>
        <p:txBody>
          <a:bodyPr/>
          <a:lstStyle/>
          <a:p>
            <a:r>
              <a:rPr lang="fr-FR" dirty="0"/>
              <a:t>Le principal gaz à effet de serre n'est pas le CO2 mais la vapeur d'eau.  L’effet de serre du CO2 est saturé, et toute augmentation de la concentration a très peu d’impact</a:t>
            </a:r>
            <a:r>
              <a:rPr lang="fr-FR" dirty="0">
                <a:effectLst/>
              </a:rPr>
              <a:t> </a:t>
            </a:r>
            <a:endParaRPr lang="fr-FR" dirty="0"/>
          </a:p>
        </p:txBody>
      </p:sp>
      <p:sp>
        <p:nvSpPr>
          <p:cNvPr id="4" name="Content Placeholder 2">
            <a:extLst>
              <a:ext uri="{FF2B5EF4-FFF2-40B4-BE49-F238E27FC236}">
                <a16:creationId xmlns:a16="http://schemas.microsoft.com/office/drawing/2014/main" id="{996E8223-B8BC-4C44-8FF2-9F3DF95E9DED}"/>
              </a:ext>
            </a:extLst>
          </p:cNvPr>
          <p:cNvSpPr>
            <a:spLocks noGrp="1"/>
          </p:cNvSpPr>
          <p:nvPr>
            <p:ph idx="1"/>
          </p:nvPr>
        </p:nvSpPr>
        <p:spPr>
          <a:xfrm>
            <a:off x="0" y="1352367"/>
            <a:ext cx="12192000" cy="5505633"/>
          </a:xfrm>
        </p:spPr>
        <p:txBody>
          <a:bodyPr/>
          <a:lstStyle/>
          <a:p>
            <a:pPr marL="0" indent="0">
              <a:buNone/>
            </a:pPr>
            <a:r>
              <a:rPr lang="fr-FR" dirty="0"/>
              <a:t>Oui, H</a:t>
            </a:r>
            <a:r>
              <a:rPr lang="fr-FR" baseline="-25000" dirty="0"/>
              <a:t>2</a:t>
            </a:r>
            <a:r>
              <a:rPr lang="fr-FR" dirty="0"/>
              <a:t>O est le principal gaz à effet de serre.  CO2 est le suivant.  Mais</a:t>
            </a:r>
          </a:p>
          <a:p>
            <a:pPr>
              <a:buFontTx/>
              <a:buChar char="-"/>
            </a:pPr>
            <a:r>
              <a:rPr lang="fr-FR" dirty="0"/>
              <a:t>Les émissions de H2O ne s’accumulent pas dans l’atmosphère (excès=&gt;pluie)</a:t>
            </a:r>
          </a:p>
          <a:p>
            <a:pPr>
              <a:buFontTx/>
              <a:buChar char="-"/>
            </a:pPr>
            <a:r>
              <a:rPr lang="fr-FR" dirty="0"/>
              <a:t>La concentration de H2O diminue avec augmentation de la température.  Il y en a donc peu dans la haute atmosphère où les processus radiatifs (effet de serre) dominent sur la convection</a:t>
            </a:r>
          </a:p>
          <a:p>
            <a:pPr>
              <a:buFontTx/>
              <a:buChar char="-"/>
            </a:pPr>
            <a:endParaRPr lang="fr-FR" dirty="0"/>
          </a:p>
          <a:p>
            <a:pPr>
              <a:buFontTx/>
              <a:buChar char="-"/>
            </a:pPr>
            <a:r>
              <a:rPr lang="fr-FR" dirty="0"/>
              <a:t>Toutes les modélisations du climat indiquent que l’effet de serre croit avec la concentration de CO2.  Vous pensez vraiment que tous les chercheurs se trompent ?</a:t>
            </a:r>
          </a:p>
          <a:p>
            <a:pPr>
              <a:buFontTx/>
              <a:buChar char="-"/>
            </a:pPr>
            <a:r>
              <a:rPr lang="fr-FR" dirty="0"/>
              <a:t>Le processus de l’effet de serre est parfaitement compris et quantifié.  La probabilité que on se trompe là dessus est nulle.</a:t>
            </a:r>
          </a:p>
        </p:txBody>
      </p:sp>
    </p:spTree>
    <p:extLst>
      <p:ext uri="{BB962C8B-B14F-4D97-AF65-F5344CB8AC3E}">
        <p14:creationId xmlns:p14="http://schemas.microsoft.com/office/powerpoint/2010/main" val="3487436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8463C-3EB5-C547-946F-E3A5E52A0672}"/>
              </a:ext>
            </a:extLst>
          </p:cNvPr>
          <p:cNvSpPr>
            <a:spLocks noGrp="1"/>
          </p:cNvSpPr>
          <p:nvPr>
            <p:ph type="title"/>
          </p:nvPr>
        </p:nvSpPr>
        <p:spPr/>
        <p:txBody>
          <a:bodyPr/>
          <a:lstStyle/>
          <a:p>
            <a:r>
              <a:rPr lang="fr-FR" dirty="0"/>
              <a:t>Les scientifiques du GIEC ont pour mandat de regarder l’impact anthropique sur le climat.  Du coup, ils ne s’intéressent pas à l’impact du soleil qui pourtant est responsable d’une part importante du réchauffement</a:t>
            </a:r>
            <a:r>
              <a:rPr lang="fr-FR" dirty="0">
                <a:effectLst/>
              </a:rPr>
              <a:t> </a:t>
            </a:r>
            <a:endParaRPr lang="fr-FR" dirty="0"/>
          </a:p>
        </p:txBody>
      </p:sp>
      <p:sp>
        <p:nvSpPr>
          <p:cNvPr id="4" name="Content Placeholder 2">
            <a:extLst>
              <a:ext uri="{FF2B5EF4-FFF2-40B4-BE49-F238E27FC236}">
                <a16:creationId xmlns:a16="http://schemas.microsoft.com/office/drawing/2014/main" id="{39C7266D-7FA3-E449-ABC6-2C3995816BE4}"/>
              </a:ext>
            </a:extLst>
          </p:cNvPr>
          <p:cNvSpPr>
            <a:spLocks noGrp="1"/>
          </p:cNvSpPr>
          <p:nvPr>
            <p:ph idx="1"/>
          </p:nvPr>
        </p:nvSpPr>
        <p:spPr>
          <a:xfrm>
            <a:off x="0" y="1499017"/>
            <a:ext cx="12192000" cy="1933732"/>
          </a:xfrm>
        </p:spPr>
        <p:txBody>
          <a:bodyPr/>
          <a:lstStyle/>
          <a:p>
            <a:r>
              <a:rPr lang="fr-FR" dirty="0"/>
              <a:t>Avez vous lu la section du rapport du GIEC qui se focalise sur l’impact du soleil sur le climat ?  Manifestement, les scientifiques du GIEC se sont intéressé à la question et en ont fait une évaluation complète</a:t>
            </a:r>
          </a:p>
          <a:p>
            <a:r>
              <a:rPr lang="fr-FR" dirty="0"/>
              <a:t>Il n’y a pas d’évolution significative du soleil sur les 50 dernières années.</a:t>
            </a:r>
          </a:p>
        </p:txBody>
      </p:sp>
      <p:pic>
        <p:nvPicPr>
          <p:cNvPr id="5" name="Picture 4">
            <a:extLst>
              <a:ext uri="{FF2B5EF4-FFF2-40B4-BE49-F238E27FC236}">
                <a16:creationId xmlns:a16="http://schemas.microsoft.com/office/drawing/2014/main" id="{703E457D-FFA0-0C47-BE5A-EF69DB313D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43986" y="3710066"/>
            <a:ext cx="8094689" cy="3147934"/>
          </a:xfrm>
          <a:prstGeom prst="rect">
            <a:avLst/>
          </a:prstGeom>
        </p:spPr>
      </p:pic>
    </p:spTree>
    <p:extLst>
      <p:ext uri="{BB962C8B-B14F-4D97-AF65-F5344CB8AC3E}">
        <p14:creationId xmlns:p14="http://schemas.microsoft.com/office/powerpoint/2010/main" val="1537828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9E408-B3F0-B04D-9B44-F3E5268B1541}"/>
              </a:ext>
            </a:extLst>
          </p:cNvPr>
          <p:cNvSpPr>
            <a:spLocks noGrp="1"/>
          </p:cNvSpPr>
          <p:nvPr>
            <p:ph type="title"/>
          </p:nvPr>
        </p:nvSpPr>
        <p:spPr/>
        <p:txBody>
          <a:bodyPr/>
          <a:lstStyle/>
          <a:p>
            <a:r>
              <a:rPr lang="fr-FR" dirty="0">
                <a:solidFill>
                  <a:srgbClr val="FF0000"/>
                </a:solidFill>
              </a:rPr>
              <a:t>Modèles : Les modèles de climat ont été ajustés pour reproduire le climat observé.  Ils ne sont pas fiables pour anticiper le futur.  On est incapable de prévoir la météo à 2 semaines.  Il est ridicule de prétendre prévoir le changement du climat à 50 ans</a:t>
            </a:r>
          </a:p>
        </p:txBody>
      </p:sp>
      <p:sp>
        <p:nvSpPr>
          <p:cNvPr id="3" name="Content Placeholder 2">
            <a:extLst>
              <a:ext uri="{FF2B5EF4-FFF2-40B4-BE49-F238E27FC236}">
                <a16:creationId xmlns:a16="http://schemas.microsoft.com/office/drawing/2014/main" id="{12E22CF0-7885-F845-B403-53F58481A233}"/>
              </a:ext>
            </a:extLst>
          </p:cNvPr>
          <p:cNvSpPr>
            <a:spLocks noGrp="1"/>
          </p:cNvSpPr>
          <p:nvPr>
            <p:ph idx="1"/>
          </p:nvPr>
        </p:nvSpPr>
        <p:spPr>
          <a:xfrm>
            <a:off x="0" y="1818640"/>
            <a:ext cx="12192000" cy="4846319"/>
          </a:xfrm>
        </p:spPr>
        <p:txBody>
          <a:bodyPr>
            <a:normAutofit fontScale="77500" lnSpcReduction="20000"/>
          </a:bodyPr>
          <a:lstStyle/>
          <a:p>
            <a:r>
              <a:rPr lang="fr-FR" b="1" dirty="0"/>
              <a:t>Réponse : </a:t>
            </a:r>
            <a:r>
              <a:rPr lang="fr-FR" dirty="0"/>
              <a:t> Le climat c'est une tendance à long terme, les modèles de climat calculent des moyennes annuelles, pas des variations dans l'heure. La météo, ce sont les fluctuations autour de la tendance. Les codes </a:t>
            </a:r>
            <a:r>
              <a:rPr lang="fr-FR" dirty="0" err="1"/>
              <a:t>meteo</a:t>
            </a:r>
            <a:r>
              <a:rPr lang="fr-FR" dirty="0"/>
              <a:t> sont typiquement </a:t>
            </a:r>
            <a:r>
              <a:rPr lang="fr-FR" dirty="0" err="1"/>
              <a:t>tres</a:t>
            </a:r>
            <a:r>
              <a:rPr lang="fr-FR" dirty="0"/>
              <a:t> </a:t>
            </a:r>
            <a:r>
              <a:rPr lang="fr-FR" dirty="0" err="1"/>
              <a:t>regionaux</a:t>
            </a:r>
            <a:r>
              <a:rPr lang="fr-FR" dirty="0"/>
              <a:t>, a forte </a:t>
            </a:r>
            <a:r>
              <a:rPr lang="fr-FR" dirty="0" err="1"/>
              <a:t>resolution</a:t>
            </a:r>
            <a:r>
              <a:rPr lang="fr-FR" dirty="0"/>
              <a:t> spatiale et temporelle, et les codes climatiques sont </a:t>
            </a:r>
            <a:r>
              <a:rPr lang="fr-FR" dirty="0" err="1"/>
              <a:t>plutot</a:t>
            </a:r>
            <a:r>
              <a:rPr lang="fr-FR" dirty="0"/>
              <a:t> mondiaux ou au moins </a:t>
            </a:r>
            <a:r>
              <a:rPr lang="fr-FR" dirty="0" err="1"/>
              <a:t>definis</a:t>
            </a:r>
            <a:r>
              <a:rPr lang="fr-FR" dirty="0"/>
              <a:t> sur de grandes </a:t>
            </a:r>
            <a:r>
              <a:rPr lang="fr-FR" dirty="0" err="1"/>
              <a:t>regions</a:t>
            </a:r>
            <a:r>
              <a:rPr lang="fr-FR" dirty="0"/>
              <a:t>.</a:t>
            </a:r>
          </a:p>
          <a:p>
            <a:r>
              <a:rPr lang="fr-FR" dirty="0"/>
              <a:t>Le fait qu'on puisse se tromper en </a:t>
            </a:r>
            <a:r>
              <a:rPr lang="fr-FR" dirty="0" err="1"/>
              <a:t>prevoyant</a:t>
            </a:r>
            <a:r>
              <a:rPr lang="fr-FR" dirty="0"/>
              <a:t> les fluctuations au jour le jour n'</a:t>
            </a:r>
            <a:r>
              <a:rPr lang="fr-FR" dirty="0" err="1"/>
              <a:t>empeche</a:t>
            </a:r>
            <a:r>
              <a:rPr lang="fr-FR" dirty="0"/>
              <a:t> pas qu'on sache assez bien capter la tendance. Un peu comme quand on cherche a </a:t>
            </a:r>
            <a:r>
              <a:rPr lang="fr-FR" dirty="0" err="1"/>
              <a:t>definir</a:t>
            </a:r>
            <a:r>
              <a:rPr lang="fr-FR" dirty="0"/>
              <a:t> la trajectoire d'un bateau dans une mer un peu </a:t>
            </a:r>
            <a:r>
              <a:rPr lang="fr-FR" dirty="0" err="1"/>
              <a:t>agitee</a:t>
            </a:r>
            <a:r>
              <a:rPr lang="fr-FR" dirty="0"/>
              <a:t>: on sait qu'il met le cap sur une destination et qu'il y arrivera a peu </a:t>
            </a:r>
            <a:r>
              <a:rPr lang="fr-FR" dirty="0" err="1"/>
              <a:t>pres</a:t>
            </a:r>
            <a:r>
              <a:rPr lang="fr-FR" dirty="0"/>
              <a:t>, mais on peu pas </a:t>
            </a:r>
            <a:r>
              <a:rPr lang="fr-FR" dirty="0" err="1"/>
              <a:t>predire</a:t>
            </a:r>
            <a:r>
              <a:rPr lang="fr-FR" dirty="0"/>
              <a:t> exactement s'il  va </a:t>
            </a:r>
            <a:r>
              <a:rPr lang="fr-FR" dirty="0" err="1"/>
              <a:t>touner</a:t>
            </a:r>
            <a:r>
              <a:rPr lang="fr-FR" dirty="0"/>
              <a:t> un peu a gauche ou a droite dans les 10 prochaines seconde a cause de la prochaine vague. C'est pour cela que les climatologues basent leurs prévisions sur les échelles géologiques. Prévoir les événements climatologiques dans 50 ans parait plus précis en terme de convergence que les événements à des temps inférieurs.</a:t>
            </a:r>
          </a:p>
          <a:p>
            <a:r>
              <a:rPr lang="fr-FR" dirty="0"/>
              <a:t>De plus, la base des modèles ce sont les phénomènes physiques de base qui régissent le climat aujourd'hui, et ils ne vont pas se modifier demain, donc il est juste d'utiliser les mêmes "ingrédients" que ceux qui permettent de simuler le climat d'aujourd'hui. De plus, les climatologues disposent d'autres exemples pour tester leurs codes avec l'observation des climats des planètes du système solaire, et ils disposent aussi de la paléoclimatologie. Avec tout ça, on peut faire confiance à leurs codes.</a:t>
            </a:r>
          </a:p>
          <a:p>
            <a:pPr marL="0" indent="0">
              <a:buNone/>
            </a:pPr>
            <a:endParaRPr lang="fr-FR" dirty="0"/>
          </a:p>
        </p:txBody>
      </p:sp>
    </p:spTree>
    <p:extLst>
      <p:ext uri="{BB962C8B-B14F-4D97-AF65-F5344CB8AC3E}">
        <p14:creationId xmlns:p14="http://schemas.microsoft.com/office/powerpoint/2010/main" val="865398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9E408-B3F0-B04D-9B44-F3E5268B1541}"/>
              </a:ext>
            </a:extLst>
          </p:cNvPr>
          <p:cNvSpPr>
            <a:spLocks noGrp="1"/>
          </p:cNvSpPr>
          <p:nvPr>
            <p:ph type="title"/>
          </p:nvPr>
        </p:nvSpPr>
        <p:spPr/>
        <p:txBody>
          <a:bodyPr/>
          <a:lstStyle/>
          <a:p>
            <a:r>
              <a:rPr lang="fr-FR" dirty="0"/>
              <a:t>Modèles : Les modèles de climat ont été ajustés pour reproduire le climat observé.  Ils ne sont pas fiables pour anticiper le futur.  On est incapable de prévoir la météo à 2 semaines.  Il est ridicule de prétendre prévoir le changement du climat à 50 ans</a:t>
            </a:r>
          </a:p>
        </p:txBody>
      </p:sp>
      <p:sp>
        <p:nvSpPr>
          <p:cNvPr id="3" name="Content Placeholder 2">
            <a:extLst>
              <a:ext uri="{FF2B5EF4-FFF2-40B4-BE49-F238E27FC236}">
                <a16:creationId xmlns:a16="http://schemas.microsoft.com/office/drawing/2014/main" id="{12E22CF0-7885-F845-B403-53F58481A233}"/>
              </a:ext>
            </a:extLst>
          </p:cNvPr>
          <p:cNvSpPr>
            <a:spLocks noGrp="1"/>
          </p:cNvSpPr>
          <p:nvPr>
            <p:ph idx="1"/>
          </p:nvPr>
        </p:nvSpPr>
        <p:spPr>
          <a:xfrm>
            <a:off x="0" y="1480851"/>
            <a:ext cx="12192000" cy="4351338"/>
          </a:xfrm>
        </p:spPr>
        <p:txBody>
          <a:bodyPr/>
          <a:lstStyle/>
          <a:p>
            <a:pPr marL="0" indent="0">
              <a:buNone/>
            </a:pPr>
            <a:r>
              <a:rPr lang="fr-FR" dirty="0"/>
              <a:t>Les modèles de climat utilisés au début des années 2000 ont correctement anticipé le réchauffement observé sur les 20 dernières années.</a:t>
            </a:r>
          </a:p>
          <a:p>
            <a:pPr marL="0" indent="0">
              <a:buNone/>
            </a:pPr>
            <a:r>
              <a:rPr lang="fr-FR" dirty="0"/>
              <a:t>Le climat, contrairement, à la météo, s’intéresse aux moyennes.  Je ne sais pas si le 14 Juillet sera plus chaud que le 14 Mai, mais je peux néanmoins affirmer que le mois de Juillet sera plus chaud que le mois de Mai</a:t>
            </a:r>
            <a:br>
              <a:rPr lang="fr-FR" dirty="0"/>
            </a:br>
            <a:r>
              <a:rPr lang="fr-FR" dirty="0"/>
              <a:t>car le forçage solaire est plus important.</a:t>
            </a:r>
          </a:p>
          <a:p>
            <a:pPr marL="0" indent="0">
              <a:buNone/>
            </a:pPr>
            <a:r>
              <a:rPr lang="fr-FR" dirty="0"/>
              <a:t>Il en est de même pour le climat.  On peut faire des</a:t>
            </a:r>
            <a:br>
              <a:rPr lang="fr-FR" dirty="0"/>
            </a:br>
            <a:r>
              <a:rPr lang="fr-FR" dirty="0"/>
              <a:t>prévisions sur l’évolution des moyennes si les </a:t>
            </a:r>
            <a:br>
              <a:rPr lang="fr-FR" dirty="0"/>
            </a:br>
            <a:r>
              <a:rPr lang="fr-FR" dirty="0"/>
              <a:t>forçages évoluent</a:t>
            </a:r>
          </a:p>
        </p:txBody>
      </p:sp>
      <p:pic>
        <p:nvPicPr>
          <p:cNvPr id="4" name="Picture 3">
            <a:extLst>
              <a:ext uri="{FF2B5EF4-FFF2-40B4-BE49-F238E27FC236}">
                <a16:creationId xmlns:a16="http://schemas.microsoft.com/office/drawing/2014/main" id="{936F804C-B403-B140-BFDD-044778F8CAB7}"/>
              </a:ext>
            </a:extLst>
          </p:cNvPr>
          <p:cNvPicPr>
            <a:picLocks noChangeAspect="1"/>
          </p:cNvPicPr>
          <p:nvPr/>
        </p:nvPicPr>
        <p:blipFill>
          <a:blip r:embed="rId2"/>
          <a:stretch>
            <a:fillRect/>
          </a:stretch>
        </p:blipFill>
        <p:spPr>
          <a:xfrm>
            <a:off x="7808118" y="3328975"/>
            <a:ext cx="4383882" cy="3529025"/>
          </a:xfrm>
          <a:prstGeom prst="rect">
            <a:avLst/>
          </a:prstGeom>
        </p:spPr>
      </p:pic>
    </p:spTree>
    <p:extLst>
      <p:ext uri="{BB962C8B-B14F-4D97-AF65-F5344CB8AC3E}">
        <p14:creationId xmlns:p14="http://schemas.microsoft.com/office/powerpoint/2010/main" val="3417863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AE870-4B89-A24E-88D8-5D523830CC46}"/>
              </a:ext>
            </a:extLst>
          </p:cNvPr>
          <p:cNvSpPr>
            <a:spLocks noGrp="1"/>
          </p:cNvSpPr>
          <p:nvPr>
            <p:ph type="title"/>
          </p:nvPr>
        </p:nvSpPr>
        <p:spPr/>
        <p:txBody>
          <a:bodyPr/>
          <a:lstStyle/>
          <a:p>
            <a:r>
              <a:rPr lang="fr-FR" dirty="0"/>
              <a:t>On s’inquiète de l'augmentation de 1 ou 2 degrés alors que la température varie sur des amplitudes beaucoup plus grandes, spatialement et temporellement.  On n’aura aucun mal à s’adapter</a:t>
            </a:r>
          </a:p>
        </p:txBody>
      </p:sp>
      <p:sp>
        <p:nvSpPr>
          <p:cNvPr id="3" name="Content Placeholder 2">
            <a:extLst>
              <a:ext uri="{FF2B5EF4-FFF2-40B4-BE49-F238E27FC236}">
                <a16:creationId xmlns:a16="http://schemas.microsoft.com/office/drawing/2014/main" id="{3E2253A0-7608-7E4C-8F34-DDC572FC5AB4}"/>
              </a:ext>
            </a:extLst>
          </p:cNvPr>
          <p:cNvSpPr>
            <a:spLocks noGrp="1"/>
          </p:cNvSpPr>
          <p:nvPr>
            <p:ph idx="1"/>
          </p:nvPr>
        </p:nvSpPr>
        <p:spPr>
          <a:xfrm>
            <a:off x="0" y="1825624"/>
            <a:ext cx="12192000" cy="5032375"/>
          </a:xfrm>
        </p:spPr>
        <p:txBody>
          <a:bodyPr>
            <a:normAutofit/>
          </a:bodyPr>
          <a:lstStyle/>
          <a:p>
            <a:pPr marL="0" indent="0">
              <a:buNone/>
            </a:pPr>
            <a:r>
              <a:rPr lang="fr-FR" dirty="0"/>
              <a:t>Pour la température moyenne de la Terre, 1 ou 2 degrés est une variation très </a:t>
            </a:r>
            <a:r>
              <a:rPr lang="fr-FR" dirty="0" err="1"/>
              <a:t>importanne</a:t>
            </a:r>
            <a:r>
              <a:rPr lang="fr-FR" dirty="0"/>
              <a:t>.  Il n’y a que 5 degrés entre une époque glaciaire et le climat </a:t>
            </a:r>
            <a:r>
              <a:rPr lang="fr-FR" dirty="0" err="1"/>
              <a:t>pré-industriel</a:t>
            </a:r>
            <a:r>
              <a:rPr lang="fr-FR" dirty="0"/>
              <a:t>.</a:t>
            </a:r>
          </a:p>
          <a:p>
            <a:pPr marL="0" indent="0">
              <a:buNone/>
            </a:pPr>
            <a:r>
              <a:rPr lang="fr-FR" dirty="0"/>
              <a:t>Par ailleurs, le climat se réchauffe plus sur les terres que sur les océans, et plus aux hautes latitudes.  Il y a aussi un effet d’amplification sur les canicules.</a:t>
            </a:r>
          </a:p>
          <a:p>
            <a:pPr marL="0" indent="0">
              <a:buNone/>
            </a:pPr>
            <a:r>
              <a:rPr lang="fr-FR" dirty="0"/>
              <a:t>Donc 1 degrés en moyenne Terre implique 1,5 degrés sur la France et 2 degrés pour les </a:t>
            </a:r>
            <a:r>
              <a:rPr lang="fr-FR" dirty="0" err="1"/>
              <a:t>extrèmes</a:t>
            </a:r>
            <a:r>
              <a:rPr lang="fr-FR" dirty="0"/>
              <a:t>.</a:t>
            </a:r>
          </a:p>
          <a:p>
            <a:pPr marL="0" indent="0">
              <a:buNone/>
            </a:pPr>
            <a:endParaRPr lang="fr-FR" dirty="0"/>
          </a:p>
          <a:p>
            <a:pPr marL="0" indent="0">
              <a:buNone/>
            </a:pPr>
            <a:r>
              <a:rPr lang="fr-FR" dirty="0"/>
              <a:t>Les écosystèmes et l’agriculture sont déjà affectés par le changement climatique.  Or, ce que on voit aujourd’hui ne sont que les prémices des impacts attendus au changement climatique</a:t>
            </a:r>
          </a:p>
        </p:txBody>
      </p:sp>
    </p:spTree>
    <p:extLst>
      <p:ext uri="{BB962C8B-B14F-4D97-AF65-F5344CB8AC3E}">
        <p14:creationId xmlns:p14="http://schemas.microsoft.com/office/powerpoint/2010/main" val="576559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8D72A-C076-7D43-92DE-CA8EDD610E44}"/>
              </a:ext>
            </a:extLst>
          </p:cNvPr>
          <p:cNvSpPr>
            <a:spLocks noGrp="1"/>
          </p:cNvSpPr>
          <p:nvPr>
            <p:ph type="title"/>
          </p:nvPr>
        </p:nvSpPr>
        <p:spPr/>
        <p:txBody>
          <a:bodyPr/>
          <a:lstStyle/>
          <a:p>
            <a:r>
              <a:rPr lang="fr-FR" dirty="0">
                <a:solidFill>
                  <a:srgbClr val="FF0000"/>
                </a:solidFill>
              </a:rPr>
              <a:t>Les mesures à prendre pour limiter le réchauffement climatique sont des atteintes intolérables aux libertés individuelles, et leurs promoteurs sont partisans d'une écologie punitive</a:t>
            </a:r>
            <a:r>
              <a:rPr lang="fr-FR" dirty="0">
                <a:solidFill>
                  <a:srgbClr val="FF0000"/>
                </a:solidFill>
                <a:effectLst/>
              </a:rPr>
              <a:t> </a:t>
            </a:r>
            <a:endParaRPr lang="fr-FR" dirty="0">
              <a:solidFill>
                <a:srgbClr val="FF0000"/>
              </a:solidFill>
            </a:endParaRPr>
          </a:p>
        </p:txBody>
      </p:sp>
      <p:sp>
        <p:nvSpPr>
          <p:cNvPr id="3" name="Content Placeholder 2">
            <a:extLst>
              <a:ext uri="{FF2B5EF4-FFF2-40B4-BE49-F238E27FC236}">
                <a16:creationId xmlns:a16="http://schemas.microsoft.com/office/drawing/2014/main" id="{39ABF4E6-5279-174F-81DF-31CEEF670A8F}"/>
              </a:ext>
            </a:extLst>
          </p:cNvPr>
          <p:cNvSpPr>
            <a:spLocks noGrp="1"/>
          </p:cNvSpPr>
          <p:nvPr>
            <p:ph idx="1"/>
          </p:nvPr>
        </p:nvSpPr>
        <p:spPr>
          <a:xfrm>
            <a:off x="0" y="1825625"/>
            <a:ext cx="12192000" cy="4351338"/>
          </a:xfrm>
        </p:spPr>
        <p:txBody>
          <a:bodyPr>
            <a:normAutofit fontScale="85000" lnSpcReduction="20000"/>
          </a:bodyPr>
          <a:lstStyle/>
          <a:p>
            <a:pPr marL="0" indent="0">
              <a:buNone/>
            </a:pPr>
            <a:r>
              <a:rPr lang="fr-FR" dirty="0"/>
              <a:t>C'est vrai, c'est désagréable d'entendre qu'il est nécessaire de réduire sa consommation de viande, ou bien d'envisager d'arrêter de prendre l'avion lorsqu'on a grandi dans un pays riche qui nous a toujours offert plus sans demander de contreparties.</a:t>
            </a:r>
            <a:br>
              <a:rPr lang="fr-FR" dirty="0"/>
            </a:br>
            <a:r>
              <a:rPr lang="fr-FR" dirty="0"/>
              <a:t>Mais il y a urgence, et l'objectif de mesures jugées coercitives n'est pas de limiter nos libertés, mais bien au contraire de s'assurer que les libertés essentielles au bien être commun seront préservées pour nous même et pour les générations futures.</a:t>
            </a:r>
            <a:br>
              <a:rPr lang="fr-FR" dirty="0"/>
            </a:br>
            <a:r>
              <a:rPr lang="fr-FR" dirty="0"/>
              <a:t>Une fois ces enjeux bien compris par la population, il est fort a parier que ces mesures seront vues sous un autre angle.</a:t>
            </a:r>
            <a:br>
              <a:rPr lang="fr-FR" dirty="0"/>
            </a:br>
            <a:r>
              <a:rPr lang="fr-FR" dirty="0"/>
              <a:t>Pour preuve, un grand nombre des 150 citoyens tirés au sort pour participer à la Convention citoyenne pour le climat ont changé radicalement de point de vu, allant jusqu'à proposer à la quasi unanimité des mesures qui ont été jugées liberticides par une partie de la population encore trop peu informée sur ces enjeux.</a:t>
            </a:r>
            <a:br>
              <a:rPr lang="fr-FR" dirty="0"/>
            </a:br>
            <a:r>
              <a:rPr lang="fr-FR" dirty="0"/>
              <a:t>Pour finir, n'oublions pas non plus la dimension éthique de ces mesures, car ce sont en effet les populations qui émettent le moins de gaz à effets de serres qui subissent déjà et vont subir le plus les conséquences de notre train de vie sans limite.</a:t>
            </a:r>
          </a:p>
          <a:p>
            <a:endParaRPr lang="fr-FR" dirty="0"/>
          </a:p>
          <a:p>
            <a:endParaRPr lang="fr-FR" dirty="0"/>
          </a:p>
        </p:txBody>
      </p:sp>
    </p:spTree>
    <p:extLst>
      <p:ext uri="{BB962C8B-B14F-4D97-AF65-F5344CB8AC3E}">
        <p14:creationId xmlns:p14="http://schemas.microsoft.com/office/powerpoint/2010/main" val="1227115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8D72A-C076-7D43-92DE-CA8EDD610E44}"/>
              </a:ext>
            </a:extLst>
          </p:cNvPr>
          <p:cNvSpPr>
            <a:spLocks noGrp="1"/>
          </p:cNvSpPr>
          <p:nvPr>
            <p:ph type="title"/>
          </p:nvPr>
        </p:nvSpPr>
        <p:spPr/>
        <p:txBody>
          <a:bodyPr/>
          <a:lstStyle/>
          <a:p>
            <a:r>
              <a:rPr lang="fr-FR" dirty="0"/>
              <a:t>Les mesures à prendre pour limiter le réchauffement climatique sont des atteintes intolérables aux libertés individuelles, et leurs promoteurs sont partisans d'une écologie punitive</a:t>
            </a:r>
            <a:r>
              <a:rPr lang="fr-FR" dirty="0">
                <a:effectLst/>
              </a:rPr>
              <a:t> </a:t>
            </a:r>
            <a:endParaRPr lang="fr-FR" dirty="0"/>
          </a:p>
        </p:txBody>
      </p:sp>
      <p:sp>
        <p:nvSpPr>
          <p:cNvPr id="3" name="Content Placeholder 2">
            <a:extLst>
              <a:ext uri="{FF2B5EF4-FFF2-40B4-BE49-F238E27FC236}">
                <a16:creationId xmlns:a16="http://schemas.microsoft.com/office/drawing/2014/main" id="{39ABF4E6-5279-174F-81DF-31CEEF670A8F}"/>
              </a:ext>
            </a:extLst>
          </p:cNvPr>
          <p:cNvSpPr>
            <a:spLocks noGrp="1"/>
          </p:cNvSpPr>
          <p:nvPr>
            <p:ph idx="1"/>
          </p:nvPr>
        </p:nvSpPr>
        <p:spPr>
          <a:xfrm>
            <a:off x="0" y="1825625"/>
            <a:ext cx="12192000" cy="4351338"/>
          </a:xfrm>
        </p:spPr>
        <p:txBody>
          <a:bodyPr/>
          <a:lstStyle/>
          <a:p>
            <a:r>
              <a:rPr lang="fr-FR" dirty="0"/>
              <a:t>C’est là une position politique qui ne relève pas du climato-scepticisme.  Il est important de bien distinguer ce qui relève de la science (les faits établis) et ce qui relève des choix politiques.</a:t>
            </a:r>
          </a:p>
          <a:p>
            <a:r>
              <a:rPr lang="fr-FR" dirty="0"/>
              <a:t>Restreindre les libertés des générations actuelles pour protéger les générations futures est un choix moral qui n’est pas piloté (mais éclairé) par la science</a:t>
            </a:r>
          </a:p>
          <a:p>
            <a:pPr marL="0" indent="0">
              <a:buNone/>
            </a:pPr>
            <a:endParaRPr lang="fr-FR" dirty="0"/>
          </a:p>
          <a:p>
            <a:endParaRPr lang="fr-FR" dirty="0"/>
          </a:p>
          <a:p>
            <a:endParaRPr lang="fr-FR" dirty="0"/>
          </a:p>
        </p:txBody>
      </p:sp>
    </p:spTree>
    <p:extLst>
      <p:ext uri="{BB962C8B-B14F-4D97-AF65-F5344CB8AC3E}">
        <p14:creationId xmlns:p14="http://schemas.microsoft.com/office/powerpoint/2010/main" val="1764029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E411C-1790-9B4C-A090-EDAB425DE696}"/>
              </a:ext>
            </a:extLst>
          </p:cNvPr>
          <p:cNvSpPr>
            <a:spLocks noGrp="1"/>
          </p:cNvSpPr>
          <p:nvPr>
            <p:ph type="title"/>
          </p:nvPr>
        </p:nvSpPr>
        <p:spPr/>
        <p:txBody>
          <a:bodyPr/>
          <a:lstStyle/>
          <a:p>
            <a:r>
              <a:rPr lang="fr-FR" dirty="0"/>
              <a:t>Ressources</a:t>
            </a:r>
          </a:p>
        </p:txBody>
      </p:sp>
      <p:sp>
        <p:nvSpPr>
          <p:cNvPr id="3" name="Content Placeholder 2">
            <a:extLst>
              <a:ext uri="{FF2B5EF4-FFF2-40B4-BE49-F238E27FC236}">
                <a16:creationId xmlns:a16="http://schemas.microsoft.com/office/drawing/2014/main" id="{AF18A9C8-2B2C-FC4F-89D8-00CF3975303C}"/>
              </a:ext>
            </a:extLst>
          </p:cNvPr>
          <p:cNvSpPr>
            <a:spLocks noGrp="1"/>
          </p:cNvSpPr>
          <p:nvPr>
            <p:ph idx="1"/>
          </p:nvPr>
        </p:nvSpPr>
        <p:spPr>
          <a:xfrm>
            <a:off x="193040" y="1825625"/>
            <a:ext cx="11160760" cy="4351338"/>
          </a:xfrm>
        </p:spPr>
        <p:txBody>
          <a:bodyPr/>
          <a:lstStyle/>
          <a:p>
            <a:r>
              <a:rPr lang="fr-FR" dirty="0">
                <a:hlinkClick r:id="rId2"/>
              </a:rPr>
              <a:t>https://skepticalscience.com</a:t>
            </a:r>
            <a:endParaRPr lang="fr-FR" dirty="0"/>
          </a:p>
          <a:p>
            <a:r>
              <a:rPr lang="fr-FR" dirty="0">
                <a:hlinkClick r:id="rId3"/>
              </a:rPr>
              <a:t>https://www.climat-en-questions.fr/</a:t>
            </a:r>
            <a:endParaRPr lang="fr-FR" dirty="0"/>
          </a:p>
          <a:p>
            <a:endParaRPr lang="fr-FR" dirty="0"/>
          </a:p>
          <a:p>
            <a:r>
              <a:rPr lang="fr-FR" dirty="0"/>
              <a:t>Chaine YouTube de </a:t>
            </a:r>
            <a:r>
              <a:rPr lang="fr-FR" i="1" dirty="0"/>
              <a:t>Le </a:t>
            </a:r>
            <a:r>
              <a:rPr lang="fr-FR" i="1" dirty="0" err="1"/>
              <a:t>Reveilleur</a:t>
            </a:r>
            <a:r>
              <a:rPr lang="fr-FR" i="1" dirty="0"/>
              <a:t> </a:t>
            </a:r>
            <a:r>
              <a:rPr lang="fr-FR" dirty="0"/>
              <a:t>avec en particulier</a:t>
            </a:r>
          </a:p>
          <a:p>
            <a:pPr lvl="1"/>
            <a:r>
              <a:rPr lang="fr-FR" dirty="0">
                <a:hlinkClick r:id="rId4"/>
              </a:rPr>
              <a:t>https://www.youtube.com/watch?v=XGq4WRTLfvc</a:t>
            </a:r>
            <a:endParaRPr lang="fr-FR" dirty="0"/>
          </a:p>
          <a:p>
            <a:pPr lvl="1"/>
            <a:r>
              <a:rPr lang="fr-FR" dirty="0">
                <a:hlinkClick r:id="rId5"/>
              </a:rPr>
              <a:t>https://www.youtube.com/watch?v=WZb-y_N4ZwY</a:t>
            </a:r>
            <a:endParaRPr lang="fr-FR" dirty="0"/>
          </a:p>
          <a:p>
            <a:pPr lvl="1"/>
            <a:r>
              <a:rPr lang="fr-FR" dirty="0"/>
              <a:t>https://</a:t>
            </a:r>
            <a:r>
              <a:rPr lang="fr-FR" dirty="0" err="1"/>
              <a:t>www.youtube.com</a:t>
            </a:r>
            <a:r>
              <a:rPr lang="fr-FR" dirty="0"/>
              <a:t>/</a:t>
            </a:r>
            <a:r>
              <a:rPr lang="fr-FR" dirty="0" err="1"/>
              <a:t>watch?v</a:t>
            </a:r>
            <a:r>
              <a:rPr lang="fr-FR" dirty="0"/>
              <a:t>=</a:t>
            </a:r>
            <a:r>
              <a:rPr lang="fr-FR" dirty="0" err="1"/>
              <a:t>GMoqkWjSGvw</a:t>
            </a:r>
            <a:endParaRPr lang="fr-FR" dirty="0"/>
          </a:p>
          <a:p>
            <a:endParaRPr lang="fr-FR" dirty="0"/>
          </a:p>
        </p:txBody>
      </p:sp>
    </p:spTree>
    <p:extLst>
      <p:ext uri="{BB962C8B-B14F-4D97-AF65-F5344CB8AC3E}">
        <p14:creationId xmlns:p14="http://schemas.microsoft.com/office/powerpoint/2010/main" val="2930416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B51C1-6A66-3844-91C1-6B462131B235}"/>
              </a:ext>
            </a:extLst>
          </p:cNvPr>
          <p:cNvSpPr>
            <a:spLocks noGrp="1"/>
          </p:cNvSpPr>
          <p:nvPr>
            <p:ph type="title"/>
          </p:nvPr>
        </p:nvSpPr>
        <p:spPr/>
        <p:txBody>
          <a:bodyPr>
            <a:normAutofit/>
          </a:bodyPr>
          <a:lstStyle/>
          <a:p>
            <a:r>
              <a:rPr lang="fr-FR" dirty="0"/>
              <a:t>Nous n'avons pas de preuve que l'augmentation du CO2 dans l'atmosphère est due à l'activité humaine.  Cette augmentation est en fait due au dégazage des océans (suite à une augmentation de la température)</a:t>
            </a:r>
            <a:r>
              <a:rPr lang="fr-FR" dirty="0">
                <a:effectLst/>
              </a:rPr>
              <a:t> </a:t>
            </a:r>
            <a:endParaRPr lang="fr-FR" dirty="0"/>
          </a:p>
        </p:txBody>
      </p:sp>
      <p:sp>
        <p:nvSpPr>
          <p:cNvPr id="4" name="TextBox 3">
            <a:extLst>
              <a:ext uri="{FF2B5EF4-FFF2-40B4-BE49-F238E27FC236}">
                <a16:creationId xmlns:a16="http://schemas.microsoft.com/office/drawing/2014/main" id="{8241B8F4-648E-8D4E-8547-D666568F1250}"/>
              </a:ext>
            </a:extLst>
          </p:cNvPr>
          <p:cNvSpPr txBox="1"/>
          <p:nvPr/>
        </p:nvSpPr>
        <p:spPr>
          <a:xfrm>
            <a:off x="134912" y="1397086"/>
            <a:ext cx="11917181" cy="1631216"/>
          </a:xfrm>
          <a:prstGeom prst="rect">
            <a:avLst/>
          </a:prstGeom>
          <a:noFill/>
        </p:spPr>
        <p:txBody>
          <a:bodyPr wrap="square" rtlCol="0">
            <a:spAutoFit/>
          </a:bodyPr>
          <a:lstStyle/>
          <a:p>
            <a:r>
              <a:rPr lang="fr-FR" sz="2000" dirty="0"/>
              <a:t>Affirmation assez ridicule, mais que on voit encore passer</a:t>
            </a:r>
          </a:p>
          <a:p>
            <a:r>
              <a:rPr lang="fr-FR" sz="2000" dirty="0"/>
              <a:t>• Le bilan des échanges entre les différents réservoirs est bien compris et quantifié</a:t>
            </a:r>
          </a:p>
          <a:p>
            <a:r>
              <a:rPr lang="fr-FR" sz="2000" dirty="0"/>
              <a:t>• Les mesures de Carbone dans les océans montrent (et du Ph) montrent bien que le flux net de CO2 est de l’atmosphère vers les océans et pas le contraire</a:t>
            </a:r>
          </a:p>
          <a:p>
            <a:r>
              <a:rPr lang="fr-FR" sz="2000" dirty="0"/>
              <a:t>• Avec cette théorie, que devient le CO2 émis par les activités humaines ?</a:t>
            </a:r>
          </a:p>
        </p:txBody>
      </p:sp>
      <p:pic>
        <p:nvPicPr>
          <p:cNvPr id="5" name="Picture 4">
            <a:extLst>
              <a:ext uri="{FF2B5EF4-FFF2-40B4-BE49-F238E27FC236}">
                <a16:creationId xmlns:a16="http://schemas.microsoft.com/office/drawing/2014/main" id="{D6A85C26-0C68-0148-A2AB-340F47E207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00537" y="3136896"/>
            <a:ext cx="4259544" cy="3722439"/>
          </a:xfrm>
          <a:prstGeom prst="rect">
            <a:avLst/>
          </a:prstGeom>
        </p:spPr>
      </p:pic>
      <p:sp>
        <p:nvSpPr>
          <p:cNvPr id="6" name="TextBox 5">
            <a:extLst>
              <a:ext uri="{FF2B5EF4-FFF2-40B4-BE49-F238E27FC236}">
                <a16:creationId xmlns:a16="http://schemas.microsoft.com/office/drawing/2014/main" id="{7A53A631-506D-A74B-8148-F72FAECC1333}"/>
              </a:ext>
            </a:extLst>
          </p:cNvPr>
          <p:cNvSpPr txBox="1"/>
          <p:nvPr/>
        </p:nvSpPr>
        <p:spPr>
          <a:xfrm>
            <a:off x="7558051" y="3715166"/>
            <a:ext cx="1451038" cy="1477328"/>
          </a:xfrm>
          <a:prstGeom prst="rect">
            <a:avLst/>
          </a:prstGeom>
          <a:noFill/>
        </p:spPr>
        <p:txBody>
          <a:bodyPr wrap="none" rtlCol="0">
            <a:spAutoFit/>
          </a:bodyPr>
          <a:lstStyle/>
          <a:p>
            <a:r>
              <a:rPr lang="fr-FR" dirty="0"/>
              <a:t>Stocks</a:t>
            </a:r>
          </a:p>
          <a:p>
            <a:endParaRPr lang="fr-FR" dirty="0"/>
          </a:p>
          <a:p>
            <a:r>
              <a:rPr lang="fr-FR" dirty="0"/>
              <a:t>Flux naturels</a:t>
            </a:r>
          </a:p>
          <a:p>
            <a:endParaRPr lang="fr-FR" dirty="0"/>
          </a:p>
          <a:p>
            <a:r>
              <a:rPr lang="fr-FR" dirty="0"/>
              <a:t>Flux perturbé</a:t>
            </a:r>
          </a:p>
        </p:txBody>
      </p:sp>
      <p:sp>
        <p:nvSpPr>
          <p:cNvPr id="7" name="Rectangle 6">
            <a:extLst>
              <a:ext uri="{FF2B5EF4-FFF2-40B4-BE49-F238E27FC236}">
                <a16:creationId xmlns:a16="http://schemas.microsoft.com/office/drawing/2014/main" id="{E0176A78-BAE2-B244-BAB2-4E16D0FE975F}"/>
              </a:ext>
            </a:extLst>
          </p:cNvPr>
          <p:cNvSpPr/>
          <p:nvPr/>
        </p:nvSpPr>
        <p:spPr>
          <a:xfrm>
            <a:off x="6743457" y="3670059"/>
            <a:ext cx="783771" cy="4616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8" name="Straight Arrow Connector 7">
            <a:extLst>
              <a:ext uri="{FF2B5EF4-FFF2-40B4-BE49-F238E27FC236}">
                <a16:creationId xmlns:a16="http://schemas.microsoft.com/office/drawing/2014/main" id="{4C27A53E-5CF1-CD4F-83F2-F27AF612DCE8}"/>
              </a:ext>
            </a:extLst>
          </p:cNvPr>
          <p:cNvCxnSpPr>
            <a:cxnSpLocks/>
          </p:cNvCxnSpPr>
          <p:nvPr/>
        </p:nvCxnSpPr>
        <p:spPr>
          <a:xfrm>
            <a:off x="6767207" y="4465705"/>
            <a:ext cx="65314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2FE332F6-BBC8-0446-BF37-856FD38CDDC2}"/>
              </a:ext>
            </a:extLst>
          </p:cNvPr>
          <p:cNvCxnSpPr>
            <a:cxnSpLocks/>
          </p:cNvCxnSpPr>
          <p:nvPr/>
        </p:nvCxnSpPr>
        <p:spPr>
          <a:xfrm>
            <a:off x="6779658" y="4998116"/>
            <a:ext cx="653143"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C9F61B-9390-584B-A8CE-1F6DF29955CE}"/>
              </a:ext>
            </a:extLst>
          </p:cNvPr>
          <p:cNvSpPr txBox="1"/>
          <p:nvPr/>
        </p:nvSpPr>
        <p:spPr>
          <a:xfrm>
            <a:off x="6779658" y="5541343"/>
            <a:ext cx="2113808" cy="646331"/>
          </a:xfrm>
          <a:prstGeom prst="rect">
            <a:avLst/>
          </a:prstGeom>
          <a:noFill/>
          <a:ln cap="rnd">
            <a:solidFill>
              <a:schemeClr val="tx1"/>
            </a:solidFill>
          </a:ln>
        </p:spPr>
        <p:txBody>
          <a:bodyPr wrap="square" rtlCol="0">
            <a:spAutoFit/>
          </a:bodyPr>
          <a:lstStyle/>
          <a:p>
            <a:r>
              <a:rPr lang="fr-FR" dirty="0" err="1"/>
              <a:t>PgC</a:t>
            </a:r>
            <a:r>
              <a:rPr lang="fr-FR" dirty="0"/>
              <a:t> = </a:t>
            </a:r>
            <a:r>
              <a:rPr lang="fr-FR" dirty="0" err="1"/>
              <a:t>Millards</a:t>
            </a:r>
            <a:r>
              <a:rPr lang="fr-FR" dirty="0"/>
              <a:t> de Tonnes de Carbone</a:t>
            </a:r>
          </a:p>
        </p:txBody>
      </p:sp>
    </p:spTree>
    <p:extLst>
      <p:ext uri="{BB962C8B-B14F-4D97-AF65-F5344CB8AC3E}">
        <p14:creationId xmlns:p14="http://schemas.microsoft.com/office/powerpoint/2010/main" val="1375640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8658E-F29C-B84A-9E69-3FA14E72F6CC}"/>
              </a:ext>
            </a:extLst>
          </p:cNvPr>
          <p:cNvSpPr>
            <a:spLocks noGrp="1"/>
          </p:cNvSpPr>
          <p:nvPr>
            <p:ph type="title"/>
          </p:nvPr>
        </p:nvSpPr>
        <p:spPr>
          <a:xfrm>
            <a:off x="0" y="0"/>
            <a:ext cx="12192000" cy="1678898"/>
          </a:xfrm>
        </p:spPr>
        <p:txBody>
          <a:bodyPr>
            <a:normAutofit/>
          </a:bodyPr>
          <a:lstStyle/>
          <a:p>
            <a:r>
              <a:rPr lang="fr-FR" dirty="0"/>
              <a:t>Les mesures des carottes de glace (Antarctique) montrent que les variations de température précèdent celles du CO2.  C’est donc la température qui pilote le CO2, pas le contraire.  On ne peut inverser le sens de la causalité et prétendre que l'augmentation de CO2 est la cause de celle de la température !</a:t>
            </a:r>
          </a:p>
        </p:txBody>
      </p:sp>
      <p:sp>
        <p:nvSpPr>
          <p:cNvPr id="3" name="Content Placeholder 2">
            <a:extLst>
              <a:ext uri="{FF2B5EF4-FFF2-40B4-BE49-F238E27FC236}">
                <a16:creationId xmlns:a16="http://schemas.microsoft.com/office/drawing/2014/main" id="{CB07AE03-665D-8445-B32B-136088C5A5BD}"/>
              </a:ext>
            </a:extLst>
          </p:cNvPr>
          <p:cNvSpPr>
            <a:spLocks noGrp="1"/>
          </p:cNvSpPr>
          <p:nvPr>
            <p:ph idx="1"/>
          </p:nvPr>
        </p:nvSpPr>
        <p:spPr>
          <a:xfrm>
            <a:off x="0" y="1798819"/>
            <a:ext cx="12192000" cy="4482060"/>
          </a:xfrm>
        </p:spPr>
        <p:txBody>
          <a:bodyPr/>
          <a:lstStyle/>
          <a:p>
            <a:pPr marL="0" indent="0">
              <a:buNone/>
            </a:pPr>
            <a:r>
              <a:rPr lang="fr-FR" dirty="0"/>
              <a:t>Même si le passé peut nous renseigner sur les mécanismes du climat, ce ne sont pas nécessairement les mêmes processus qui sont en œuvre aujourd’hui</a:t>
            </a:r>
          </a:p>
          <a:p>
            <a:pPr marL="0" indent="0">
              <a:buNone/>
            </a:pPr>
            <a:endParaRPr lang="fr-FR" dirty="0"/>
          </a:p>
          <a:p>
            <a:pPr marL="0" indent="0">
              <a:buNone/>
            </a:pPr>
            <a:r>
              <a:rPr lang="fr-FR" dirty="0"/>
              <a:t>Il y a des accidents de la route causés par</a:t>
            </a:r>
            <a:br>
              <a:rPr lang="fr-FR" dirty="0"/>
            </a:br>
            <a:r>
              <a:rPr lang="fr-FR" dirty="0"/>
              <a:t>des personnes parfaitement sobre.  Peut on</a:t>
            </a:r>
            <a:br>
              <a:rPr lang="fr-FR" dirty="0"/>
            </a:br>
            <a:r>
              <a:rPr lang="fr-FR" dirty="0"/>
              <a:t>en déduire que l’alcool ne peut jamais être</a:t>
            </a:r>
            <a:br>
              <a:rPr lang="fr-FR" dirty="0"/>
            </a:br>
            <a:r>
              <a:rPr lang="fr-FR" dirty="0"/>
              <a:t>mis en cause en cas d’accident ?</a:t>
            </a:r>
          </a:p>
        </p:txBody>
      </p:sp>
      <p:pic>
        <p:nvPicPr>
          <p:cNvPr id="4" name="Picture 3">
            <a:extLst>
              <a:ext uri="{FF2B5EF4-FFF2-40B4-BE49-F238E27FC236}">
                <a16:creationId xmlns:a16="http://schemas.microsoft.com/office/drawing/2014/main" id="{9A948C84-4B00-A544-9FA7-DC06DD54339E}"/>
              </a:ext>
            </a:extLst>
          </p:cNvPr>
          <p:cNvPicPr>
            <a:picLocks noChangeAspect="1"/>
          </p:cNvPicPr>
          <p:nvPr/>
        </p:nvPicPr>
        <p:blipFill>
          <a:blip r:embed="rId2"/>
          <a:stretch>
            <a:fillRect/>
          </a:stretch>
        </p:blipFill>
        <p:spPr>
          <a:xfrm>
            <a:off x="6483559" y="2743200"/>
            <a:ext cx="5575610" cy="4114800"/>
          </a:xfrm>
          <a:prstGeom prst="rect">
            <a:avLst/>
          </a:prstGeom>
        </p:spPr>
      </p:pic>
    </p:spTree>
    <p:extLst>
      <p:ext uri="{BB962C8B-B14F-4D97-AF65-F5344CB8AC3E}">
        <p14:creationId xmlns:p14="http://schemas.microsoft.com/office/powerpoint/2010/main" val="4059522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C6E0-5FD0-8947-9BF3-0DD3D179C9B7}"/>
              </a:ext>
            </a:extLst>
          </p:cNvPr>
          <p:cNvSpPr>
            <a:spLocks noGrp="1"/>
          </p:cNvSpPr>
          <p:nvPr>
            <p:ph type="title"/>
          </p:nvPr>
        </p:nvSpPr>
        <p:spPr/>
        <p:txBody>
          <a:bodyPr>
            <a:normAutofit fontScale="90000"/>
          </a:bodyPr>
          <a:lstStyle/>
          <a:p>
            <a:r>
              <a:rPr lang="fr-FR" dirty="0">
                <a:solidFill>
                  <a:srgbClr val="FF0000"/>
                </a:solidFill>
              </a:rPr>
              <a:t>Rien ne permet d’affirmer que le réchauffement observé soit lié au CO2 émis par l’homme.  La corrélation entre deux facteurs (concentration de CO2 et augmentation des températures) ne démontre pas qu'elles entretiennent un lien de causalité</a:t>
            </a:r>
          </a:p>
        </p:txBody>
      </p:sp>
      <p:sp>
        <p:nvSpPr>
          <p:cNvPr id="3" name="Content Placeholder 2">
            <a:extLst>
              <a:ext uri="{FF2B5EF4-FFF2-40B4-BE49-F238E27FC236}">
                <a16:creationId xmlns:a16="http://schemas.microsoft.com/office/drawing/2014/main" id="{79791472-5A91-434C-BD68-00D564837F5F}"/>
              </a:ext>
            </a:extLst>
          </p:cNvPr>
          <p:cNvSpPr>
            <a:spLocks noGrp="1"/>
          </p:cNvSpPr>
          <p:nvPr>
            <p:ph idx="1"/>
          </p:nvPr>
        </p:nvSpPr>
        <p:spPr>
          <a:xfrm>
            <a:off x="0" y="1318730"/>
            <a:ext cx="12192000" cy="5325910"/>
          </a:xfrm>
        </p:spPr>
        <p:txBody>
          <a:bodyPr>
            <a:normAutofit fontScale="77500" lnSpcReduction="20000"/>
          </a:bodyPr>
          <a:lstStyle/>
          <a:p>
            <a:pPr marL="0" indent="0">
              <a:buNone/>
            </a:pPr>
            <a:r>
              <a:rPr lang="fr-FR" sz="3000" b="1" dirty="0"/>
              <a:t>Réponse : </a:t>
            </a:r>
            <a:r>
              <a:rPr lang="fr-FR" sz="3000" dirty="0"/>
              <a:t>C'est vrai qu'une corrélation entre deux facteurs n'est pas nécessairement un lien de causalité, mais les travaux </a:t>
            </a:r>
            <a:r>
              <a:rPr lang="fr-FR" sz="3000" dirty="0" err="1"/>
              <a:t>synthetises</a:t>
            </a:r>
            <a:r>
              <a:rPr lang="fr-FR" sz="3000" dirty="0"/>
              <a:t> par le GIEC ne font pas que mettre en </a:t>
            </a:r>
            <a:r>
              <a:rPr lang="fr-FR" sz="3000" dirty="0" err="1"/>
              <a:t>evidence</a:t>
            </a:r>
            <a:r>
              <a:rPr lang="fr-FR" sz="3000" dirty="0"/>
              <a:t> une corrélation temporelle entre les deux, ils mettent aussi en avant la </a:t>
            </a:r>
            <a:r>
              <a:rPr lang="fr-FR" sz="3000" dirty="0" err="1"/>
              <a:t>causalite</a:t>
            </a:r>
            <a:r>
              <a:rPr lang="fr-FR" sz="3000" dirty="0"/>
              <a:t> en fournissant </a:t>
            </a:r>
            <a:r>
              <a:rPr lang="fr-FR" sz="3000" dirty="0" err="1"/>
              <a:t>egalement</a:t>
            </a:r>
            <a:r>
              <a:rPr lang="fr-FR" sz="3000" dirty="0"/>
              <a:t> un cadre explicatif cohérent dans lequel les </a:t>
            </a:r>
            <a:r>
              <a:rPr lang="fr-FR" sz="3000" dirty="0" err="1"/>
              <a:t>etapes</a:t>
            </a:r>
            <a:r>
              <a:rPr lang="fr-FR" sz="3000" dirty="0"/>
              <a:t> physico-chimiques </a:t>
            </a:r>
            <a:r>
              <a:rPr lang="fr-FR" sz="3000" dirty="0" err="1"/>
              <a:t>intermediaires</a:t>
            </a:r>
            <a:r>
              <a:rPr lang="fr-FR" sz="3000" dirty="0"/>
              <a:t> qui </a:t>
            </a:r>
            <a:r>
              <a:rPr lang="fr-FR" sz="3000" dirty="0" err="1"/>
              <a:t>menent</a:t>
            </a:r>
            <a:r>
              <a:rPr lang="fr-FR" sz="3000" dirty="0"/>
              <a:t> à ce </a:t>
            </a:r>
            <a:r>
              <a:rPr lang="fr-FR" sz="3000" dirty="0" err="1"/>
              <a:t>rechauffement</a:t>
            </a:r>
            <a:r>
              <a:rPr lang="fr-FR" sz="3000" dirty="0"/>
              <a:t> à partir du CO2 anthropique sont clairement exposées (effet de serre, temps de </a:t>
            </a:r>
            <a:r>
              <a:rPr lang="fr-FR" sz="3000" dirty="0" err="1"/>
              <a:t>residence</a:t>
            </a:r>
            <a:r>
              <a:rPr lang="fr-FR" sz="3000" dirty="0"/>
              <a:t> du CO2 dans l'</a:t>
            </a:r>
            <a:r>
              <a:rPr lang="fr-FR" sz="3000" dirty="0" err="1"/>
              <a:t>atmosphere</a:t>
            </a:r>
            <a:r>
              <a:rPr lang="fr-FR" sz="3000" dirty="0"/>
              <a:t>, cycle du carbone, comparaison quantitatives avec d'autres gaz a effet de serre comme la vapeur d'eau....).</a:t>
            </a:r>
          </a:p>
          <a:p>
            <a:pPr marL="0" indent="0">
              <a:buNone/>
            </a:pPr>
            <a:r>
              <a:rPr lang="fr-FR" sz="3000" dirty="0"/>
              <a:t>Enfin, le GIEC s'exprime en termes soigneusement choisis, avec une approche probabiliste, ce qui permet de rendre honnêtement compte des niveaux d'incertitude. Mais depuis les premiers rapports, la probabilité que le réchauffement actuel puisse être attribué a autre chose que les </a:t>
            </a:r>
            <a:r>
              <a:rPr lang="fr-FR" sz="3000" dirty="0" err="1"/>
              <a:t>emissions</a:t>
            </a:r>
            <a:r>
              <a:rPr lang="fr-FR" sz="3000" dirty="0"/>
              <a:t> de GES anthropiques ne cessent de diminuer. Cette tendance sans cesse renforcée rend cette </a:t>
            </a:r>
            <a:r>
              <a:rPr lang="fr-FR" sz="3000" dirty="0" err="1"/>
              <a:t>hypothese</a:t>
            </a:r>
            <a:r>
              <a:rPr lang="fr-FR" sz="3000" dirty="0"/>
              <a:t> de loin la plus probable.</a:t>
            </a:r>
          </a:p>
          <a:p>
            <a:pPr marL="0" indent="0">
              <a:buNone/>
            </a:pPr>
            <a:r>
              <a:rPr lang="fr-FR" sz="3000" dirty="0"/>
              <a:t>Par ailleurs, les calculs présentés par Benjamin Sultan, de l'IRD, sont une belle illustration de réponse.</a:t>
            </a:r>
          </a:p>
          <a:p>
            <a:pPr marL="0" indent="0">
              <a:buNone/>
            </a:pPr>
            <a:r>
              <a:rPr lang="fr-FR" sz="3000" dirty="0"/>
              <a:t>En utilisant un modèle ne prenant pas en compte les émissions anthropiques de CO2, il ne reproduit pas les observations de changement de température en Afrique de l' Ouest, et en les incluant, il reproduit parfaitement les variations. Cela illustre de façon quantitative l'influence des émissions anthropiques sur les changements climatiques actuels, en l’occurrence une augmentation de 1 </a:t>
            </a:r>
            <a:r>
              <a:rPr lang="fr-FR" sz="3000" dirty="0" err="1"/>
              <a:t>deg</a:t>
            </a:r>
            <a:r>
              <a:rPr lang="fr-FR" sz="3000" dirty="0"/>
              <a:t> environ depuis 60 ans.</a:t>
            </a:r>
          </a:p>
          <a:p>
            <a:pPr marL="0" indent="0">
              <a:buNone/>
            </a:pPr>
            <a:endParaRPr lang="fr-FR" dirty="0"/>
          </a:p>
        </p:txBody>
      </p:sp>
    </p:spTree>
    <p:extLst>
      <p:ext uri="{BB962C8B-B14F-4D97-AF65-F5344CB8AC3E}">
        <p14:creationId xmlns:p14="http://schemas.microsoft.com/office/powerpoint/2010/main" val="1002784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C6E0-5FD0-8947-9BF3-0DD3D179C9B7}"/>
              </a:ext>
            </a:extLst>
          </p:cNvPr>
          <p:cNvSpPr>
            <a:spLocks noGrp="1"/>
          </p:cNvSpPr>
          <p:nvPr>
            <p:ph type="title"/>
          </p:nvPr>
        </p:nvSpPr>
        <p:spPr/>
        <p:txBody>
          <a:bodyPr>
            <a:normAutofit fontScale="90000"/>
          </a:bodyPr>
          <a:lstStyle/>
          <a:p>
            <a:r>
              <a:rPr lang="fr-FR" dirty="0"/>
              <a:t>Rien ne permet d’affirmer que le réchauffement observé soit lié au CO2 émis par l’homme.  La corrélation entre deux facteurs (concentration de CO2 et augmentation des températures) ne démontre pas qu'elles entretiennent un lien de causalité</a:t>
            </a:r>
          </a:p>
        </p:txBody>
      </p:sp>
      <p:sp>
        <p:nvSpPr>
          <p:cNvPr id="3" name="Content Placeholder 2">
            <a:extLst>
              <a:ext uri="{FF2B5EF4-FFF2-40B4-BE49-F238E27FC236}">
                <a16:creationId xmlns:a16="http://schemas.microsoft.com/office/drawing/2014/main" id="{79791472-5A91-434C-BD68-00D564837F5F}"/>
              </a:ext>
            </a:extLst>
          </p:cNvPr>
          <p:cNvSpPr>
            <a:spLocks noGrp="1"/>
          </p:cNvSpPr>
          <p:nvPr>
            <p:ph idx="1"/>
          </p:nvPr>
        </p:nvSpPr>
        <p:spPr>
          <a:xfrm>
            <a:off x="0" y="1453518"/>
            <a:ext cx="12192000" cy="1831975"/>
          </a:xfrm>
        </p:spPr>
        <p:txBody>
          <a:bodyPr/>
          <a:lstStyle/>
          <a:p>
            <a:pPr marL="0" indent="0">
              <a:buNone/>
            </a:pPr>
            <a:r>
              <a:rPr lang="fr-FR" dirty="0"/>
              <a:t>L’affirmation que le réchauffement actuel est dû au CO2 n’est pas basé sur la coïncidence temporelle entre hausse du CO2 et hausse des températures, mais bien sur la compréhension des mécanismes physiques qui sont en œuvre.  L’effet de serre est un mécanisme qui est parfaitement compris et quantifié !</a:t>
            </a:r>
          </a:p>
        </p:txBody>
      </p:sp>
      <p:pic>
        <p:nvPicPr>
          <p:cNvPr id="5" name="Content Placeholder 4">
            <a:extLst>
              <a:ext uri="{FF2B5EF4-FFF2-40B4-BE49-F238E27FC236}">
                <a16:creationId xmlns:a16="http://schemas.microsoft.com/office/drawing/2014/main" id="{D65448D2-7CEB-3B4F-93BB-E27FF5EF0BD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3413448"/>
            <a:ext cx="5429775" cy="2687550"/>
          </a:xfrm>
          <a:prstGeom prst="rect">
            <a:avLst/>
          </a:prstGeom>
        </p:spPr>
      </p:pic>
      <p:sp>
        <p:nvSpPr>
          <p:cNvPr id="6" name="TextBox 5">
            <a:extLst>
              <a:ext uri="{FF2B5EF4-FFF2-40B4-BE49-F238E27FC236}">
                <a16:creationId xmlns:a16="http://schemas.microsoft.com/office/drawing/2014/main" id="{E26E4DC9-26C0-9C44-AE7D-6B021C92FE6D}"/>
              </a:ext>
            </a:extLst>
          </p:cNvPr>
          <p:cNvSpPr txBox="1"/>
          <p:nvPr/>
        </p:nvSpPr>
        <p:spPr>
          <a:xfrm>
            <a:off x="0" y="6100998"/>
            <a:ext cx="5429775" cy="1015663"/>
          </a:xfrm>
          <a:prstGeom prst="rect">
            <a:avLst/>
          </a:prstGeom>
          <a:noFill/>
        </p:spPr>
        <p:txBody>
          <a:bodyPr wrap="square" rtlCol="0">
            <a:spAutoFit/>
          </a:bodyPr>
          <a:lstStyle/>
          <a:p>
            <a:r>
              <a:rPr lang="fr-FR" sz="1400" dirty="0">
                <a:latin typeface="Comic Sans MS"/>
                <a:cs typeface="Comic Sans MS"/>
              </a:rPr>
              <a:t>Principaux gaz: Vapeur d’eau (</a:t>
            </a:r>
            <a:r>
              <a:rPr lang="fr-FR" sz="1400" dirty="0">
                <a:solidFill>
                  <a:srgbClr val="FF0000"/>
                </a:solidFill>
                <a:latin typeface="Comic Sans MS"/>
                <a:cs typeface="Comic Sans MS"/>
              </a:rPr>
              <a:t>H</a:t>
            </a:r>
            <a:r>
              <a:rPr lang="fr-FR" sz="1400" baseline="-25000" dirty="0">
                <a:solidFill>
                  <a:srgbClr val="FF0000"/>
                </a:solidFill>
                <a:latin typeface="Comic Sans MS"/>
                <a:cs typeface="Comic Sans MS"/>
              </a:rPr>
              <a:t>2</a:t>
            </a:r>
            <a:r>
              <a:rPr lang="fr-FR" sz="1400" dirty="0">
                <a:solidFill>
                  <a:srgbClr val="FF0000"/>
                </a:solidFill>
                <a:latin typeface="Comic Sans MS"/>
                <a:cs typeface="Comic Sans MS"/>
              </a:rPr>
              <a:t>O</a:t>
            </a:r>
            <a:r>
              <a:rPr lang="fr-FR" sz="1400" dirty="0">
                <a:latin typeface="Comic Sans MS"/>
                <a:cs typeface="Comic Sans MS"/>
              </a:rPr>
              <a:t>), Dioxyde de Carbone (</a:t>
            </a:r>
            <a:r>
              <a:rPr lang="fr-FR" sz="1400" dirty="0">
                <a:solidFill>
                  <a:srgbClr val="FF0000"/>
                </a:solidFill>
                <a:latin typeface="Comic Sans MS"/>
                <a:cs typeface="Comic Sans MS"/>
              </a:rPr>
              <a:t>CO</a:t>
            </a:r>
            <a:r>
              <a:rPr lang="fr-FR" sz="1400" baseline="-25000" dirty="0">
                <a:solidFill>
                  <a:srgbClr val="FF0000"/>
                </a:solidFill>
                <a:latin typeface="Comic Sans MS"/>
                <a:cs typeface="Comic Sans MS"/>
              </a:rPr>
              <a:t>2</a:t>
            </a:r>
            <a:r>
              <a:rPr lang="fr-FR" sz="1400" dirty="0">
                <a:latin typeface="Comic Sans MS"/>
                <a:cs typeface="Comic Sans MS"/>
              </a:rPr>
              <a:t>), Méthane (</a:t>
            </a:r>
            <a:r>
              <a:rPr lang="fr-FR" sz="1400" dirty="0">
                <a:solidFill>
                  <a:srgbClr val="FF0000"/>
                </a:solidFill>
                <a:latin typeface="Comic Sans MS"/>
                <a:cs typeface="Comic Sans MS"/>
              </a:rPr>
              <a:t>CH</a:t>
            </a:r>
            <a:r>
              <a:rPr lang="fr-FR" sz="1400" baseline="-25000" dirty="0">
                <a:solidFill>
                  <a:srgbClr val="FF0000"/>
                </a:solidFill>
                <a:latin typeface="Comic Sans MS"/>
                <a:cs typeface="Comic Sans MS"/>
              </a:rPr>
              <a:t>4</a:t>
            </a:r>
            <a:r>
              <a:rPr lang="fr-FR" sz="1400" dirty="0">
                <a:latin typeface="Comic Sans MS"/>
                <a:cs typeface="Comic Sans MS"/>
              </a:rPr>
              <a:t>), protoxyde d’Azote (</a:t>
            </a:r>
            <a:r>
              <a:rPr lang="fr-FR" sz="1400" dirty="0">
                <a:solidFill>
                  <a:srgbClr val="FF0000"/>
                </a:solidFill>
                <a:latin typeface="Comic Sans MS"/>
                <a:cs typeface="Comic Sans MS"/>
              </a:rPr>
              <a:t>N</a:t>
            </a:r>
            <a:r>
              <a:rPr lang="fr-FR" sz="1400" baseline="-25000" dirty="0">
                <a:solidFill>
                  <a:srgbClr val="FF0000"/>
                </a:solidFill>
                <a:latin typeface="Comic Sans MS"/>
                <a:cs typeface="Comic Sans MS"/>
              </a:rPr>
              <a:t>2</a:t>
            </a:r>
            <a:r>
              <a:rPr lang="fr-FR" sz="1400" dirty="0">
                <a:solidFill>
                  <a:srgbClr val="FF0000"/>
                </a:solidFill>
                <a:latin typeface="Comic Sans MS"/>
                <a:cs typeface="Comic Sans MS"/>
              </a:rPr>
              <a:t>O</a:t>
            </a:r>
            <a:r>
              <a:rPr lang="fr-FR" sz="1400" dirty="0">
                <a:latin typeface="Comic Sans MS"/>
                <a:cs typeface="Comic Sans MS"/>
              </a:rPr>
              <a:t>).  99% de l’atmosphère (</a:t>
            </a:r>
            <a:r>
              <a:rPr lang="fr-FR" sz="1400" dirty="0">
                <a:solidFill>
                  <a:srgbClr val="FF0000"/>
                </a:solidFill>
                <a:latin typeface="Comic Sans MS"/>
                <a:cs typeface="Comic Sans MS"/>
              </a:rPr>
              <a:t>O</a:t>
            </a:r>
            <a:r>
              <a:rPr lang="fr-FR" sz="1400" baseline="-25000" dirty="0">
                <a:solidFill>
                  <a:srgbClr val="FF0000"/>
                </a:solidFill>
                <a:latin typeface="Comic Sans MS"/>
                <a:cs typeface="Comic Sans MS"/>
              </a:rPr>
              <a:t>2</a:t>
            </a:r>
            <a:r>
              <a:rPr lang="fr-FR" sz="1400" dirty="0">
                <a:latin typeface="Comic Sans MS"/>
                <a:cs typeface="Comic Sans MS"/>
              </a:rPr>
              <a:t>, </a:t>
            </a:r>
            <a:r>
              <a:rPr lang="fr-FR" sz="1400" dirty="0">
                <a:solidFill>
                  <a:srgbClr val="FF0000"/>
                </a:solidFill>
                <a:latin typeface="Comic Sans MS"/>
                <a:cs typeface="Comic Sans MS"/>
              </a:rPr>
              <a:t>N</a:t>
            </a:r>
            <a:r>
              <a:rPr lang="fr-FR" sz="1400" baseline="-25000" dirty="0">
                <a:solidFill>
                  <a:srgbClr val="FF0000"/>
                </a:solidFill>
                <a:latin typeface="Comic Sans MS"/>
                <a:cs typeface="Comic Sans MS"/>
              </a:rPr>
              <a:t>2</a:t>
            </a:r>
            <a:r>
              <a:rPr lang="fr-FR" sz="1400" dirty="0">
                <a:latin typeface="Comic Sans MS"/>
                <a:cs typeface="Comic Sans MS"/>
              </a:rPr>
              <a:t>) n’y participe pas.</a:t>
            </a:r>
          </a:p>
          <a:p>
            <a:endParaRPr lang="fr-FR" dirty="0"/>
          </a:p>
        </p:txBody>
      </p:sp>
      <p:pic>
        <p:nvPicPr>
          <p:cNvPr id="7" name="Picture 6">
            <a:extLst>
              <a:ext uri="{FF2B5EF4-FFF2-40B4-BE49-F238E27FC236}">
                <a16:creationId xmlns:a16="http://schemas.microsoft.com/office/drawing/2014/main" id="{E590A7B8-1D2B-6F47-BCDD-32DB473BF9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29775" y="3413448"/>
            <a:ext cx="4233434" cy="3414572"/>
          </a:xfrm>
          <a:prstGeom prst="rect">
            <a:avLst/>
          </a:prstGeom>
        </p:spPr>
      </p:pic>
      <p:sp>
        <p:nvSpPr>
          <p:cNvPr id="8" name="Rectangle 7">
            <a:extLst>
              <a:ext uri="{FF2B5EF4-FFF2-40B4-BE49-F238E27FC236}">
                <a16:creationId xmlns:a16="http://schemas.microsoft.com/office/drawing/2014/main" id="{FE62BD39-F17F-9B47-8F4D-296238335CD1}"/>
              </a:ext>
            </a:extLst>
          </p:cNvPr>
          <p:cNvSpPr/>
          <p:nvPr/>
        </p:nvSpPr>
        <p:spPr>
          <a:xfrm>
            <a:off x="9663209" y="3413448"/>
            <a:ext cx="2528791" cy="923330"/>
          </a:xfrm>
          <a:prstGeom prst="rect">
            <a:avLst/>
          </a:prstGeom>
        </p:spPr>
        <p:txBody>
          <a:bodyPr wrap="square">
            <a:spAutoFit/>
          </a:bodyPr>
          <a:lstStyle/>
          <a:p>
            <a:r>
              <a:rPr lang="fr-FR" dirty="0"/>
              <a:t>Mesures sommet de l’atmosphère (Rapport à l’émission de surface)</a:t>
            </a:r>
          </a:p>
        </p:txBody>
      </p:sp>
      <p:sp>
        <p:nvSpPr>
          <p:cNvPr id="9" name="Right Brace 8">
            <a:extLst>
              <a:ext uri="{FF2B5EF4-FFF2-40B4-BE49-F238E27FC236}">
                <a16:creationId xmlns:a16="http://schemas.microsoft.com/office/drawing/2014/main" id="{8C52824E-E225-A744-BB27-DA282BF39BDA}"/>
              </a:ext>
            </a:extLst>
          </p:cNvPr>
          <p:cNvSpPr/>
          <p:nvPr/>
        </p:nvSpPr>
        <p:spPr>
          <a:xfrm>
            <a:off x="9663209" y="4336778"/>
            <a:ext cx="351644" cy="211400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0" name="TextBox 9">
            <a:extLst>
              <a:ext uri="{FF2B5EF4-FFF2-40B4-BE49-F238E27FC236}">
                <a16:creationId xmlns:a16="http://schemas.microsoft.com/office/drawing/2014/main" id="{E45BE9C7-4B9C-A34E-A193-C6F36DBFA390}"/>
              </a:ext>
            </a:extLst>
          </p:cNvPr>
          <p:cNvSpPr txBox="1"/>
          <p:nvPr/>
        </p:nvSpPr>
        <p:spPr>
          <a:xfrm>
            <a:off x="9826678" y="4869888"/>
            <a:ext cx="2365322" cy="1200329"/>
          </a:xfrm>
          <a:prstGeom prst="rect">
            <a:avLst/>
          </a:prstGeom>
          <a:noFill/>
        </p:spPr>
        <p:txBody>
          <a:bodyPr wrap="square" rtlCol="0">
            <a:spAutoFit/>
          </a:bodyPr>
          <a:lstStyle/>
          <a:p>
            <a:pPr algn="ctr"/>
            <a:r>
              <a:rPr lang="fr-FR" dirty="0"/>
              <a:t>Modélisation du transfert </a:t>
            </a:r>
          </a:p>
          <a:p>
            <a:pPr algn="ctr"/>
            <a:r>
              <a:rPr lang="fr-FR" dirty="0"/>
              <a:t>radiatif atmosphérique</a:t>
            </a:r>
          </a:p>
          <a:p>
            <a:pPr algn="ctr"/>
            <a:r>
              <a:rPr lang="fr-FR" dirty="0"/>
              <a:t>Absorption / Emission</a:t>
            </a:r>
          </a:p>
        </p:txBody>
      </p:sp>
    </p:spTree>
    <p:extLst>
      <p:ext uri="{BB962C8B-B14F-4D97-AF65-F5344CB8AC3E}">
        <p14:creationId xmlns:p14="http://schemas.microsoft.com/office/powerpoint/2010/main" val="419174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3254F-FFEA-B642-8667-CE8559D6A07D}"/>
              </a:ext>
            </a:extLst>
          </p:cNvPr>
          <p:cNvSpPr>
            <a:spLocks noGrp="1"/>
          </p:cNvSpPr>
          <p:nvPr>
            <p:ph type="title"/>
          </p:nvPr>
        </p:nvSpPr>
        <p:spPr/>
        <p:txBody>
          <a:bodyPr>
            <a:normAutofit/>
          </a:bodyPr>
          <a:lstStyle/>
          <a:p>
            <a:r>
              <a:rPr lang="fr-FR" dirty="0"/>
              <a:t>La surface de la banquise Arctique est en diminution, mais celle de l’Antarctique augmente.  Pourquoi insiste t-on sur la première et pas sur la seconde ?  De même, on parle des canicules mais pas des vagues de froid persistantes.</a:t>
            </a:r>
          </a:p>
        </p:txBody>
      </p:sp>
      <p:sp>
        <p:nvSpPr>
          <p:cNvPr id="3" name="Content Placeholder 2">
            <a:extLst>
              <a:ext uri="{FF2B5EF4-FFF2-40B4-BE49-F238E27FC236}">
                <a16:creationId xmlns:a16="http://schemas.microsoft.com/office/drawing/2014/main" id="{513BDD07-934D-6D47-9424-26C62ADCA055}"/>
              </a:ext>
            </a:extLst>
          </p:cNvPr>
          <p:cNvSpPr>
            <a:spLocks noGrp="1"/>
          </p:cNvSpPr>
          <p:nvPr>
            <p:ph idx="1"/>
          </p:nvPr>
        </p:nvSpPr>
        <p:spPr>
          <a:xfrm>
            <a:off x="0" y="1450872"/>
            <a:ext cx="12192000" cy="827634"/>
          </a:xfrm>
        </p:spPr>
        <p:txBody>
          <a:bodyPr>
            <a:normAutofit fontScale="92500" lnSpcReduction="20000"/>
          </a:bodyPr>
          <a:lstStyle/>
          <a:p>
            <a:pPr marL="0" indent="0">
              <a:buNone/>
            </a:pPr>
            <a:r>
              <a:rPr lang="fr-FR" dirty="0"/>
              <a:t>Vous êtes mal informé.  La surface de la banquise antarctique n’augmente pas.</a:t>
            </a:r>
          </a:p>
          <a:p>
            <a:pPr marL="0" indent="0">
              <a:buNone/>
            </a:pPr>
            <a:r>
              <a:rPr lang="fr-FR" dirty="0"/>
              <a:t>De même, les </a:t>
            </a:r>
            <a:r>
              <a:rPr lang="fr-FR" dirty="0" err="1"/>
              <a:t>obs</a:t>
            </a:r>
            <a:r>
              <a:rPr lang="fr-FR" dirty="0"/>
              <a:t> montrent que les périodes froides sont de moins en moins fréquentes</a:t>
            </a:r>
          </a:p>
        </p:txBody>
      </p:sp>
      <p:pic>
        <p:nvPicPr>
          <p:cNvPr id="4" name="Picture 3">
            <a:extLst>
              <a:ext uri="{FF2B5EF4-FFF2-40B4-BE49-F238E27FC236}">
                <a16:creationId xmlns:a16="http://schemas.microsoft.com/office/drawing/2014/main" id="{A06A7A29-766B-D440-AEC6-2FB40C7DEB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5613" y="2410012"/>
            <a:ext cx="4466347" cy="2017059"/>
          </a:xfrm>
          <a:prstGeom prst="rect">
            <a:avLst/>
          </a:prstGeom>
        </p:spPr>
      </p:pic>
      <p:pic>
        <p:nvPicPr>
          <p:cNvPr id="5" name="Picture 4">
            <a:extLst>
              <a:ext uri="{FF2B5EF4-FFF2-40B4-BE49-F238E27FC236}">
                <a16:creationId xmlns:a16="http://schemas.microsoft.com/office/drawing/2014/main" id="{72F9AC94-2CFB-D14D-9EDB-A157E11B2D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2450" y="2427710"/>
            <a:ext cx="4318612" cy="1950340"/>
          </a:xfrm>
          <a:prstGeom prst="rect">
            <a:avLst/>
          </a:prstGeom>
        </p:spPr>
      </p:pic>
      <p:pic>
        <p:nvPicPr>
          <p:cNvPr id="6" name="Picture 5">
            <a:extLst>
              <a:ext uri="{FF2B5EF4-FFF2-40B4-BE49-F238E27FC236}">
                <a16:creationId xmlns:a16="http://schemas.microsoft.com/office/drawing/2014/main" id="{4F5AB61E-DAE6-164A-AB4E-A657E46AF54F}"/>
              </a:ext>
            </a:extLst>
          </p:cNvPr>
          <p:cNvPicPr>
            <a:picLocks noChangeAspect="1"/>
          </p:cNvPicPr>
          <p:nvPr/>
        </p:nvPicPr>
        <p:blipFill>
          <a:blip r:embed="rId4"/>
          <a:stretch>
            <a:fillRect/>
          </a:stretch>
        </p:blipFill>
        <p:spPr>
          <a:xfrm>
            <a:off x="4047344" y="4623538"/>
            <a:ext cx="3102963" cy="2334087"/>
          </a:xfrm>
          <a:prstGeom prst="rect">
            <a:avLst/>
          </a:prstGeom>
        </p:spPr>
      </p:pic>
      <p:pic>
        <p:nvPicPr>
          <p:cNvPr id="7" name="Picture 6">
            <a:extLst>
              <a:ext uri="{FF2B5EF4-FFF2-40B4-BE49-F238E27FC236}">
                <a16:creationId xmlns:a16="http://schemas.microsoft.com/office/drawing/2014/main" id="{5D10F117-E69C-7E4D-B9EC-4D86E06BE269}"/>
              </a:ext>
            </a:extLst>
          </p:cNvPr>
          <p:cNvPicPr>
            <a:picLocks noChangeAspect="1"/>
          </p:cNvPicPr>
          <p:nvPr/>
        </p:nvPicPr>
        <p:blipFill>
          <a:blip r:embed="rId5"/>
          <a:stretch>
            <a:fillRect/>
          </a:stretch>
        </p:blipFill>
        <p:spPr>
          <a:xfrm>
            <a:off x="7842318" y="4623538"/>
            <a:ext cx="2970520" cy="2234462"/>
          </a:xfrm>
          <a:prstGeom prst="rect">
            <a:avLst/>
          </a:prstGeom>
        </p:spPr>
      </p:pic>
      <p:sp>
        <p:nvSpPr>
          <p:cNvPr id="8" name="TextBox 7">
            <a:extLst>
              <a:ext uri="{FF2B5EF4-FFF2-40B4-BE49-F238E27FC236}">
                <a16:creationId xmlns:a16="http://schemas.microsoft.com/office/drawing/2014/main" id="{59EBC762-FBAD-FA4E-83FA-FBBECDA020E7}"/>
              </a:ext>
            </a:extLst>
          </p:cNvPr>
          <p:cNvSpPr txBox="1"/>
          <p:nvPr/>
        </p:nvSpPr>
        <p:spPr>
          <a:xfrm>
            <a:off x="9431552" y="2584214"/>
            <a:ext cx="2488367" cy="923330"/>
          </a:xfrm>
          <a:prstGeom prst="rect">
            <a:avLst/>
          </a:prstGeom>
          <a:noFill/>
        </p:spPr>
        <p:txBody>
          <a:bodyPr wrap="square" rtlCol="0">
            <a:spAutoFit/>
          </a:bodyPr>
          <a:lstStyle/>
          <a:p>
            <a:r>
              <a:rPr lang="fr-FR" dirty="0"/>
              <a:t>Banquise Antarctique; Min et Max annuels.</a:t>
            </a:r>
          </a:p>
          <a:p>
            <a:r>
              <a:rPr lang="fr-FR" dirty="0"/>
              <a:t>Pas de tendance nette</a:t>
            </a:r>
          </a:p>
        </p:txBody>
      </p:sp>
      <p:sp>
        <p:nvSpPr>
          <p:cNvPr id="9" name="TextBox 8">
            <a:extLst>
              <a:ext uri="{FF2B5EF4-FFF2-40B4-BE49-F238E27FC236}">
                <a16:creationId xmlns:a16="http://schemas.microsoft.com/office/drawing/2014/main" id="{DCB429DE-B0A0-2647-BEC4-36A3DC6FF8AC}"/>
              </a:ext>
            </a:extLst>
          </p:cNvPr>
          <p:cNvSpPr txBox="1"/>
          <p:nvPr/>
        </p:nvSpPr>
        <p:spPr>
          <a:xfrm>
            <a:off x="165613" y="5370856"/>
            <a:ext cx="3717560" cy="1200329"/>
          </a:xfrm>
          <a:prstGeom prst="rect">
            <a:avLst/>
          </a:prstGeom>
          <a:noFill/>
        </p:spPr>
        <p:txBody>
          <a:bodyPr wrap="square" rtlCol="0">
            <a:spAutoFit/>
          </a:bodyPr>
          <a:lstStyle/>
          <a:p>
            <a:r>
              <a:rPr lang="fr-FR" dirty="0"/>
              <a:t>Distribution des anomalies de température.  Les « froid » deviennent moins fréquents, même s’ils ne disparaissent pas</a:t>
            </a:r>
          </a:p>
        </p:txBody>
      </p:sp>
    </p:spTree>
    <p:extLst>
      <p:ext uri="{BB962C8B-B14F-4D97-AF65-F5344CB8AC3E}">
        <p14:creationId xmlns:p14="http://schemas.microsoft.com/office/powerpoint/2010/main" val="399247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2DE97-9D07-9C49-B927-8CCAF4BEF4A4}"/>
              </a:ext>
            </a:extLst>
          </p:cNvPr>
          <p:cNvSpPr>
            <a:spLocks noGrp="1"/>
          </p:cNvSpPr>
          <p:nvPr>
            <p:ph type="title"/>
          </p:nvPr>
        </p:nvSpPr>
        <p:spPr/>
        <p:txBody>
          <a:bodyPr/>
          <a:lstStyle/>
          <a:p>
            <a:r>
              <a:rPr lang="fr-FR" dirty="0">
                <a:solidFill>
                  <a:srgbClr val="FF0000"/>
                </a:solidFill>
              </a:rPr>
              <a:t>Le climat a toujours changé depuis que nous sommes capables de l'observer.  Le climat montre des cycles, et c’est ce qui explique les variations actuelles (qui vont donc s’inverser)</a:t>
            </a:r>
            <a:r>
              <a:rPr lang="fr-FR" dirty="0">
                <a:solidFill>
                  <a:srgbClr val="FF0000"/>
                </a:solidFill>
                <a:effectLst/>
              </a:rPr>
              <a:t> </a:t>
            </a:r>
            <a:endParaRPr lang="fr-FR" dirty="0">
              <a:solidFill>
                <a:srgbClr val="FF0000"/>
              </a:solidFill>
            </a:endParaRPr>
          </a:p>
        </p:txBody>
      </p:sp>
      <p:sp>
        <p:nvSpPr>
          <p:cNvPr id="6" name="TextBox 5">
            <a:extLst>
              <a:ext uri="{FF2B5EF4-FFF2-40B4-BE49-F238E27FC236}">
                <a16:creationId xmlns:a16="http://schemas.microsoft.com/office/drawing/2014/main" id="{F1B25812-2616-A24E-8206-293E16040F07}"/>
              </a:ext>
            </a:extLst>
          </p:cNvPr>
          <p:cNvSpPr txBox="1"/>
          <p:nvPr/>
        </p:nvSpPr>
        <p:spPr>
          <a:xfrm>
            <a:off x="132412" y="1440524"/>
            <a:ext cx="12059588" cy="3170099"/>
          </a:xfrm>
          <a:prstGeom prst="rect">
            <a:avLst/>
          </a:prstGeom>
          <a:noFill/>
        </p:spPr>
        <p:txBody>
          <a:bodyPr wrap="square" rtlCol="0">
            <a:spAutoFit/>
          </a:bodyPr>
          <a:lstStyle/>
          <a:p>
            <a:r>
              <a:rPr lang="fr-FR" sz="2000" dirty="0"/>
              <a:t>Effectivement le climat a toujours changé, avec à la fois des oscillations relativement rapides mais de faible amplitude (quelques centièmes de degré), et des cycles de plusieurs dizaines de milliers d'années pour des variations plus importantes de plusieurs degrés.</a:t>
            </a:r>
            <a:br>
              <a:rPr lang="fr-FR" sz="2000" dirty="0"/>
            </a:br>
            <a:r>
              <a:rPr lang="fr-FR" sz="2000" dirty="0"/>
              <a:t>Cependant, aucune cause naturelle ne peut expliquer le changement brutal actuel et les scientifiques sont unanimes (voir rapport du GIEC) : le moteur principal du réchauffement actuel est l'augmentation de la concentration en gaz à effet de serre dans l'atmosphère, lui-même induit par les activités humaines et notamment par la combustion de ressource fossile.</a:t>
            </a:r>
            <a:br>
              <a:rPr lang="fr-FR" sz="2000" dirty="0"/>
            </a:br>
            <a:r>
              <a:rPr lang="fr-FR" sz="2000" dirty="0"/>
              <a:t>Cela est particulièrement préoccupant car la durée de vie de cette surconcentration est de plusieurs siècles, ce qui nous entraîne pour une ère plus chaude de plusieurs millénaires dont l'ampleur et les impacts seront d'autant plus importants et dramatiques que l'humanité continuera de sur-émettre des gaz à effet de serre.</a:t>
            </a:r>
          </a:p>
        </p:txBody>
      </p:sp>
    </p:spTree>
    <p:extLst>
      <p:ext uri="{BB962C8B-B14F-4D97-AF65-F5344CB8AC3E}">
        <p14:creationId xmlns:p14="http://schemas.microsoft.com/office/powerpoint/2010/main" val="1107280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2DE97-9D07-9C49-B927-8CCAF4BEF4A4}"/>
              </a:ext>
            </a:extLst>
          </p:cNvPr>
          <p:cNvSpPr>
            <a:spLocks noGrp="1"/>
          </p:cNvSpPr>
          <p:nvPr>
            <p:ph type="title"/>
          </p:nvPr>
        </p:nvSpPr>
        <p:spPr/>
        <p:txBody>
          <a:bodyPr/>
          <a:lstStyle/>
          <a:p>
            <a:r>
              <a:rPr lang="fr-FR" dirty="0"/>
              <a:t>Le climat a toujours changé depuis que nous sommes capables de l'observer.  Le climat montre des cycles, et c’est ce qui explique les variations actuelles (qui vont donc s’inverser)</a:t>
            </a:r>
            <a:r>
              <a:rPr lang="fr-FR" dirty="0">
                <a:effectLst/>
              </a:rPr>
              <a:t> </a:t>
            </a:r>
            <a:endParaRPr lang="fr-FR" dirty="0"/>
          </a:p>
        </p:txBody>
      </p:sp>
      <p:pic>
        <p:nvPicPr>
          <p:cNvPr id="5" name="Picture 4">
            <a:extLst>
              <a:ext uri="{FF2B5EF4-FFF2-40B4-BE49-F238E27FC236}">
                <a16:creationId xmlns:a16="http://schemas.microsoft.com/office/drawing/2014/main" id="{BDC7A4BC-DBD2-254C-88BE-D14FB8F3C261}"/>
              </a:ext>
            </a:extLst>
          </p:cNvPr>
          <p:cNvPicPr>
            <a:picLocks noChangeAspect="1"/>
          </p:cNvPicPr>
          <p:nvPr/>
        </p:nvPicPr>
        <p:blipFill>
          <a:blip r:embed="rId2"/>
          <a:stretch>
            <a:fillRect/>
          </a:stretch>
        </p:blipFill>
        <p:spPr>
          <a:xfrm>
            <a:off x="274819" y="3256406"/>
            <a:ext cx="5596328" cy="3361752"/>
          </a:xfrm>
          <a:prstGeom prst="rect">
            <a:avLst/>
          </a:prstGeom>
        </p:spPr>
      </p:pic>
      <p:sp>
        <p:nvSpPr>
          <p:cNvPr id="6" name="TextBox 5">
            <a:extLst>
              <a:ext uri="{FF2B5EF4-FFF2-40B4-BE49-F238E27FC236}">
                <a16:creationId xmlns:a16="http://schemas.microsoft.com/office/drawing/2014/main" id="{F1B25812-2616-A24E-8206-293E16040F07}"/>
              </a:ext>
            </a:extLst>
          </p:cNvPr>
          <p:cNvSpPr txBox="1"/>
          <p:nvPr/>
        </p:nvSpPr>
        <p:spPr>
          <a:xfrm>
            <a:off x="132412" y="1440524"/>
            <a:ext cx="12059588" cy="1815882"/>
          </a:xfrm>
          <a:prstGeom prst="rect">
            <a:avLst/>
          </a:prstGeom>
          <a:noFill/>
        </p:spPr>
        <p:txBody>
          <a:bodyPr wrap="square" rtlCol="0">
            <a:spAutoFit/>
          </a:bodyPr>
          <a:lstStyle/>
          <a:p>
            <a:r>
              <a:rPr lang="fr-FR" sz="2800" dirty="0"/>
              <a:t>Toute série temporelle peut être reproduite par une somme de “cycles”.  Par contre, la capacité prédictive de ces ajustements est nulle.  </a:t>
            </a:r>
            <a:r>
              <a:rPr lang="fr-FR" sz="2800" dirty="0" err="1"/>
              <a:t>Cf</a:t>
            </a:r>
            <a:r>
              <a:rPr lang="fr-FR" sz="2800" dirty="0"/>
              <a:t> le “modèle” de François Gervais qui voyait en 2015 le changement climatique comme un cycle de 60 ans en passe de s’inverser</a:t>
            </a:r>
          </a:p>
        </p:txBody>
      </p:sp>
    </p:spTree>
    <p:extLst>
      <p:ext uri="{BB962C8B-B14F-4D97-AF65-F5344CB8AC3E}">
        <p14:creationId xmlns:p14="http://schemas.microsoft.com/office/powerpoint/2010/main" val="699110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AD1DC-C463-CF46-9822-08A863FAE2E7}"/>
              </a:ext>
            </a:extLst>
          </p:cNvPr>
          <p:cNvSpPr>
            <a:spLocks noGrp="1"/>
          </p:cNvSpPr>
          <p:nvPr>
            <p:ph type="title"/>
          </p:nvPr>
        </p:nvSpPr>
        <p:spPr/>
        <p:txBody>
          <a:bodyPr/>
          <a:lstStyle/>
          <a:p>
            <a:r>
              <a:rPr lang="fr-FR" dirty="0"/>
              <a:t>Le principal gaz à effet de serre n'est pas le CO2 mais la vapeur d'eau.  L’effet de serre du CO2 est saturé, et toute augmentation de la concentration a très peu d’impact</a:t>
            </a:r>
            <a:r>
              <a:rPr lang="fr-FR" dirty="0">
                <a:effectLst/>
              </a:rPr>
              <a:t> </a:t>
            </a:r>
            <a:endParaRPr lang="fr-FR" dirty="0"/>
          </a:p>
        </p:txBody>
      </p:sp>
      <p:sp>
        <p:nvSpPr>
          <p:cNvPr id="4" name="Content Placeholder 2">
            <a:extLst>
              <a:ext uri="{FF2B5EF4-FFF2-40B4-BE49-F238E27FC236}">
                <a16:creationId xmlns:a16="http://schemas.microsoft.com/office/drawing/2014/main" id="{996E8223-B8BC-4C44-8FF2-9F3DF95E9DED}"/>
              </a:ext>
            </a:extLst>
          </p:cNvPr>
          <p:cNvSpPr>
            <a:spLocks noGrp="1"/>
          </p:cNvSpPr>
          <p:nvPr>
            <p:ph idx="1"/>
          </p:nvPr>
        </p:nvSpPr>
        <p:spPr>
          <a:xfrm>
            <a:off x="0" y="1352367"/>
            <a:ext cx="12192000" cy="5505633"/>
          </a:xfrm>
        </p:spPr>
        <p:txBody>
          <a:bodyPr>
            <a:normAutofit fontScale="92500" lnSpcReduction="20000"/>
          </a:bodyPr>
          <a:lstStyle/>
          <a:p>
            <a:r>
              <a:rPr lang="fr-FR" dirty="0"/>
              <a:t>i) Pour l'eau, oui c'est le principal gaz à e et de serre mais sa durée de résidence est extrêmement courte (cours D. Paillard) en raison des précipitations. La concentration en H2O atmosphérique n'est pas directement perturbé par les activités humaines. Elle augmente cependant avec la température et c'est une des principales boucles de rétroaction positive.</a:t>
            </a:r>
          </a:p>
          <a:p>
            <a:r>
              <a:rPr lang="fr-FR" dirty="0"/>
              <a:t>Dans la haute atmosphère le CO2 domine, or c'est là que les processus radiatifs dominent.</a:t>
            </a:r>
          </a:p>
          <a:p>
            <a:r>
              <a:rPr lang="fr-FR" dirty="0"/>
              <a:t>ii) La saturation du CO2 est l'idée que le forçage radiatif associé au CO2 croît </a:t>
            </a:r>
            <a:r>
              <a:rPr lang="fr-FR" dirty="0" err="1"/>
              <a:t>logarithmiquement</a:t>
            </a:r>
            <a:r>
              <a:rPr lang="fr-FR" dirty="0"/>
              <a:t> avec la concentration donc s’affaiblit relativement avec elle. Cependant, aux concentrations jusqu'à 1000 ppm, cet affaiblissement relatif n’est pas très significatif (voir David Archer, global </a:t>
            </a:r>
            <a:r>
              <a:rPr lang="fr-FR" dirty="0" err="1"/>
              <a:t>warming</a:t>
            </a:r>
            <a:r>
              <a:rPr lang="fr-FR" dirty="0"/>
              <a:t>, </a:t>
            </a:r>
            <a:r>
              <a:rPr lang="fr-FR" dirty="0" err="1"/>
              <a:t>understanding</a:t>
            </a:r>
            <a:r>
              <a:rPr lang="fr-FR" dirty="0"/>
              <a:t> the </a:t>
            </a:r>
            <a:r>
              <a:rPr lang="fr-FR" dirty="0" err="1"/>
              <a:t>forecast</a:t>
            </a:r>
            <a:r>
              <a:rPr lang="fr-FR" dirty="0"/>
              <a:t>). Parmi les sources de forçages radiatifs additionnelles, le CO2 a la plus grosse contribution (IPCC2013). De plus, les boucles de rétroaction contribuent très quantitativement à la sensibilité climatique de sorte que l'augmentation de CO2 a bien un impact majeur sur la température.</a:t>
            </a:r>
          </a:p>
          <a:p>
            <a:r>
              <a:rPr lang="fr-FR" dirty="0"/>
              <a:t>après un petit recherche pour comprendre ''e et de serre saturé''</a:t>
            </a:r>
          </a:p>
          <a:p>
            <a:r>
              <a:rPr lang="fr-FR" dirty="0"/>
              <a:t>https://global-</a:t>
            </a:r>
            <a:r>
              <a:rPr lang="fr-FR" dirty="0" err="1"/>
              <a:t>climat.com</a:t>
            </a:r>
            <a:r>
              <a:rPr lang="fr-FR" dirty="0"/>
              <a:t>/e et-de-serre-et-</a:t>
            </a:r>
            <a:r>
              <a:rPr lang="fr-FR" dirty="0" err="1"/>
              <a:t>rechauffement</a:t>
            </a:r>
            <a:r>
              <a:rPr lang="fr-FR" dirty="0"/>
              <a:t>-climatique/</a:t>
            </a:r>
          </a:p>
        </p:txBody>
      </p:sp>
    </p:spTree>
    <p:extLst>
      <p:ext uri="{BB962C8B-B14F-4D97-AF65-F5344CB8AC3E}">
        <p14:creationId xmlns:p14="http://schemas.microsoft.com/office/powerpoint/2010/main" val="1759176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3216</Words>
  <Application>Microsoft Macintosh PowerPoint</Application>
  <PresentationFormat>Widescreen</PresentationFormat>
  <Paragraphs>114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Comic Sans MS</vt:lpstr>
      <vt:lpstr>Office Theme</vt:lpstr>
      <vt:lpstr>Nous n'avons pas de preuve que l'augmentation du CO2 dans l'atmosphère est due à l'activité humaine.  Cette augmentation est en fait due au dégazage des océans (suite à une augmentation de la température) </vt:lpstr>
      <vt:lpstr>Nous n'avons pas de preuve que l'augmentation du CO2 dans l'atmosphère est due à l'activité humaine.  Cette augmentation est en fait due au dégazage des océans (suite à une augmentation de la température) </vt:lpstr>
      <vt:lpstr>Les mesures des carottes de glace (Antarctique) montrent que les variations de température précèdent celles du CO2.  C’est donc la température qui pilote le CO2, pas le contraire.  On ne peut inverser le sens de la causalité et prétendre que l'augmentation de CO2 est la cause de celle de la température !</vt:lpstr>
      <vt:lpstr>Rien ne permet d’affirmer que le réchauffement observé soit lié au CO2 émis par l’homme.  La corrélation entre deux facteurs (concentration de CO2 et augmentation des températures) ne démontre pas qu'elles entretiennent un lien de causalité</vt:lpstr>
      <vt:lpstr>Rien ne permet d’affirmer que le réchauffement observé soit lié au CO2 émis par l’homme.  La corrélation entre deux facteurs (concentration de CO2 et augmentation des températures) ne démontre pas qu'elles entretiennent un lien de causalité</vt:lpstr>
      <vt:lpstr>La surface de la banquise Arctique est en diminution, mais celle de l’Antarctique augmente.  Pourquoi insiste t-on sur la première et pas sur la seconde ?  De même, on parle des canicules mais pas des vagues de froid persistantes.</vt:lpstr>
      <vt:lpstr>Le climat a toujours changé depuis que nous sommes capables de l'observer.  Le climat montre des cycles, et c’est ce qui explique les variations actuelles (qui vont donc s’inverser) </vt:lpstr>
      <vt:lpstr>Le climat a toujours changé depuis que nous sommes capables de l'observer.  Le climat montre des cycles, et c’est ce qui explique les variations actuelles (qui vont donc s’inverser) </vt:lpstr>
      <vt:lpstr>Le principal gaz à effet de serre n'est pas le CO2 mais la vapeur d'eau.  L’effet de serre du CO2 est saturé, et toute augmentation de la concentration a très peu d’impact </vt:lpstr>
      <vt:lpstr>Le principal gaz à effet de serre n'est pas le CO2 mais la vapeur d'eau.  L’effet de serre du CO2 est saturé, et toute augmentation de la concentration a très peu d’impact </vt:lpstr>
      <vt:lpstr>Les scientifiques du GIEC ont pour mandat de regarder l’impact anthropique sur le climat.  Du coup, ils ne s’intéressent pas à l’impact du soleil qui pourtant est responsable d’une part importante du réchauffement </vt:lpstr>
      <vt:lpstr>Modèles : Les modèles de climat ont été ajustés pour reproduire le climat observé.  Ils ne sont pas fiables pour anticiper le futur.  On est incapable de prévoir la météo à 2 semaines.  Il est ridicule de prétendre prévoir le changement du climat à 50 ans</vt:lpstr>
      <vt:lpstr>Modèles : Les modèles de climat ont été ajustés pour reproduire le climat observé.  Ils ne sont pas fiables pour anticiper le futur.  On est incapable de prévoir la météo à 2 semaines.  Il est ridicule de prétendre prévoir le changement du climat à 50 ans</vt:lpstr>
      <vt:lpstr>On s’inquiète de l'augmentation de 1 ou 2 degrés alors que la température varie sur des amplitudes beaucoup plus grandes, spatialement et temporellement.  On n’aura aucun mal à s’adapter</vt:lpstr>
      <vt:lpstr>Les mesures à prendre pour limiter le réchauffement climatique sont des atteintes intolérables aux libertés individuelles, et leurs promoteurs sont partisans d'une écologie punitive </vt:lpstr>
      <vt:lpstr>Les mesures à prendre pour limiter le réchauffement climatique sont des atteintes intolérables aux libertés individuelles, et leurs promoteurs sont partisans d'une écologie punitive </vt:lpstr>
      <vt:lpstr>Ressources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Nous n'avons pas de preuve que l'augmentation du CO2 dans l'atmosphère est due à l'activité humaine.  Cette augmentation est en fait due au dégazage des océans (suite à une augmentation de la température) </dc:title>
  <dc:creator>Microsoft Office User</dc:creator>
  <cp:lastModifiedBy>Microsoft Office User</cp:lastModifiedBy>
  <cp:revision>18</cp:revision>
  <dcterms:created xsi:type="dcterms:W3CDTF">2021-06-10T06:58:15Z</dcterms:created>
  <dcterms:modified xsi:type="dcterms:W3CDTF">2021-06-11T08:35:15Z</dcterms:modified>
</cp:coreProperties>
</file>