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56" r:id="rId5"/>
    <p:sldId id="580" r:id="rId6"/>
    <p:sldId id="519" r:id="rId7"/>
    <p:sldId id="535" r:id="rId8"/>
    <p:sldId id="561" r:id="rId9"/>
    <p:sldId id="544" r:id="rId10"/>
    <p:sldId id="543" r:id="rId11"/>
    <p:sldId id="542" r:id="rId12"/>
    <p:sldId id="537" r:id="rId13"/>
    <p:sldId id="538" r:id="rId14"/>
    <p:sldId id="565" r:id="rId15"/>
    <p:sldId id="546" r:id="rId16"/>
    <p:sldId id="562" r:id="rId17"/>
    <p:sldId id="550" r:id="rId18"/>
    <p:sldId id="567" r:id="rId19"/>
    <p:sldId id="555" r:id="rId20"/>
    <p:sldId id="564" r:id="rId21"/>
    <p:sldId id="556" r:id="rId22"/>
    <p:sldId id="557" r:id="rId23"/>
    <p:sldId id="536" r:id="rId24"/>
    <p:sldId id="558" r:id="rId25"/>
    <p:sldId id="563" r:id="rId26"/>
    <p:sldId id="581" r:id="rId27"/>
    <p:sldId id="569" r:id="rId28"/>
    <p:sldId id="570" r:id="rId29"/>
    <p:sldId id="571" r:id="rId30"/>
    <p:sldId id="572" r:id="rId31"/>
    <p:sldId id="573" r:id="rId32"/>
    <p:sldId id="574" r:id="rId33"/>
    <p:sldId id="575" r:id="rId34"/>
    <p:sldId id="576" r:id="rId35"/>
    <p:sldId id="577" r:id="rId36"/>
    <p:sldId id="578" r:id="rId37"/>
    <p:sldId id="579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MAS Jonathan" initials="DJ" lastIdx="2" clrIdx="0">
    <p:extLst>
      <p:ext uri="{19B8F6BF-5375-455C-9EA6-DF929625EA0E}">
        <p15:presenceInfo xmlns:p15="http://schemas.microsoft.com/office/powerpoint/2012/main" userId="S-1-5-21-343818398-2000478354-839522115-33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19"/>
    <a:srgbClr val="0000FF"/>
    <a:srgbClr val="007635"/>
    <a:srgbClr val="004C22"/>
    <a:srgbClr val="A5FDB4"/>
    <a:srgbClr val="000000"/>
    <a:srgbClr val="3E4A83"/>
    <a:srgbClr val="BD987A"/>
    <a:srgbClr val="A558A0"/>
    <a:srgbClr val="993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3979" autoAdjust="0"/>
  </p:normalViewPr>
  <p:slideViewPr>
    <p:cSldViewPr snapToGrid="0">
      <p:cViewPr varScale="1">
        <p:scale>
          <a:sx n="115" d="100"/>
          <a:sy n="115" d="100"/>
        </p:scale>
        <p:origin x="156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8" d="100"/>
          <a:sy n="58" d="100"/>
        </p:scale>
        <p:origin x="228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21/09/2023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21/09/2023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50" y="726022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2023-S18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2023-S18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1647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75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avec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079" y="1015999"/>
            <a:ext cx="12024496" cy="53049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2110853" y="0"/>
            <a:ext cx="8061280" cy="939800"/>
          </a:xfrm>
        </p:spPr>
        <p:txBody>
          <a:bodyPr/>
          <a:lstStyle>
            <a:lvl1pPr>
              <a:defRPr sz="2400">
                <a:latin typeface="Arial Narrow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7114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2023-S18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2023-S18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  <p:pic>
        <p:nvPicPr>
          <p:cNvPr id="11" name="Image 10"/>
          <p:cNvPicPr/>
          <p:nvPr userDrawn="1"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34" y="5903983"/>
            <a:ext cx="1056349" cy="40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  <p:sldLayoutId id="2147483696" r:id="rId3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3.png"/><Relationship Id="rId7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image" Target="../media/image45.png"/><Relationship Id="rId10" Type="http://schemas.openxmlformats.org/officeDocument/2006/relationships/image" Target="../media/image32.png"/><Relationship Id="rId4" Type="http://schemas.openxmlformats.org/officeDocument/2006/relationships/image" Target="../media/image44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gif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gif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46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8566708" cy="1587501"/>
          </a:xfrm>
        </p:spPr>
        <p:txBody>
          <a:bodyPr>
            <a:normAutofit/>
          </a:bodyPr>
          <a:lstStyle/>
          <a:p>
            <a:r>
              <a:rPr lang="fr-FR" dirty="0" smtClean="0"/>
              <a:t>Statut </a:t>
            </a:r>
            <a:r>
              <a:rPr lang="fr-FR" dirty="0"/>
              <a:t>du commissioning de SARAF-Phase II et des tests de </a:t>
            </a:r>
            <a:r>
              <a:rPr lang="fr-FR" dirty="0" err="1"/>
              <a:t>cryomodule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488872"/>
            <a:ext cx="5294312" cy="1429327"/>
          </a:xfrm>
        </p:spPr>
        <p:txBody>
          <a:bodyPr/>
          <a:lstStyle/>
          <a:p>
            <a:r>
              <a:rPr lang="fr-FR" dirty="0" smtClean="0"/>
              <a:t>Jonathan Dumas et Guillaume Ferrand</a:t>
            </a:r>
          </a:p>
          <a:p>
            <a:r>
              <a:rPr lang="fr-FR" i="1" dirty="0" smtClean="0"/>
              <a:t>Journées </a:t>
            </a:r>
            <a:r>
              <a:rPr lang="fr-FR" i="1" dirty="0"/>
              <a:t>accélérateurs Roscoff 2023</a:t>
            </a:r>
          </a:p>
          <a:p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49" y="5892800"/>
            <a:ext cx="1440000" cy="55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JAR23 – 3-6 </a:t>
            </a:r>
            <a:r>
              <a:rPr lang="en-US" dirty="0" err="1"/>
              <a:t>octobre</a:t>
            </a:r>
            <a:r>
              <a:rPr lang="en-US" dirty="0"/>
              <a:t> 2023 – </a:t>
            </a:r>
            <a:r>
              <a:rPr lang="en-US" dirty="0" err="1"/>
              <a:t>Statut</a:t>
            </a:r>
            <a:r>
              <a:rPr lang="en-US" dirty="0"/>
              <a:t> SARAF Phase II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294" y="813451"/>
            <a:ext cx="8028684" cy="4066598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38" y="3656062"/>
            <a:ext cx="4589834" cy="30600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4608706" y="5895975"/>
            <a:ext cx="445066" cy="200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Mesure de transmission RFQ/MEBT</a:t>
            </a:r>
            <a:endParaRPr lang="fr-FR" dirty="0"/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1812794" y="1784806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1414537" y="1494171"/>
            <a:ext cx="562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(Corps)"/>
              </a:rPr>
              <a:t>RFQ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9776717" y="2425089"/>
            <a:ext cx="870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(Corps)"/>
              </a:rPr>
              <a:t>DPLATE</a:t>
            </a:r>
          </a:p>
        </p:txBody>
      </p:sp>
      <p:cxnSp>
        <p:nvCxnSpPr>
          <p:cNvPr id="49" name="Connecteur droit avec flèche 48"/>
          <p:cNvCxnSpPr/>
          <p:nvPr/>
        </p:nvCxnSpPr>
        <p:spPr>
          <a:xfrm>
            <a:off x="9519687" y="2561835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1936294" y="1158037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B050"/>
                </a:solidFill>
                <a:latin typeface="Arial (Corps)"/>
              </a:rPr>
              <a:t>ACCT1</a:t>
            </a:r>
            <a:endParaRPr lang="fr-FR" sz="1800" dirty="0">
              <a:solidFill>
                <a:srgbClr val="00B050"/>
              </a:solidFill>
              <a:latin typeface="Arial (Corps)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8410575" y="1258485"/>
            <a:ext cx="110911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B050"/>
                </a:solidFill>
                <a:latin typeface="Arial (Corps)"/>
              </a:rPr>
              <a:t>Coupelle Faraday</a:t>
            </a:r>
            <a:endParaRPr lang="fr-FR" sz="1800" dirty="0">
              <a:solidFill>
                <a:srgbClr val="00B050"/>
              </a:solidFill>
              <a:latin typeface="Arial (Corps)"/>
            </a:endParaRPr>
          </a:p>
        </p:txBody>
      </p:sp>
      <p:cxnSp>
        <p:nvCxnSpPr>
          <p:cNvPr id="52" name="Connecteur droit 51"/>
          <p:cNvCxnSpPr/>
          <p:nvPr/>
        </p:nvCxnSpPr>
        <p:spPr>
          <a:xfrm>
            <a:off x="2432652" y="1527366"/>
            <a:ext cx="8239" cy="2574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5037635" y="3028317"/>
            <a:ext cx="32274" cy="2084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stCxn id="51" idx="2"/>
          </p:cNvCxnSpPr>
          <p:nvPr/>
        </p:nvCxnSpPr>
        <p:spPr>
          <a:xfrm>
            <a:off x="8965132" y="1904816"/>
            <a:ext cx="16411" cy="4167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3910072" y="1961507"/>
            <a:ext cx="6785" cy="3600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2909755" y="5010132"/>
            <a:ext cx="199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Protons (~5mA)</a:t>
            </a:r>
            <a:endParaRPr lang="en-US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6" y="3665646"/>
            <a:ext cx="4399802" cy="2933201"/>
          </a:xfrm>
          <a:prstGeom prst="rect">
            <a:avLst/>
          </a:prstGeom>
        </p:spPr>
      </p:pic>
      <p:sp>
        <p:nvSpPr>
          <p:cNvPr id="59" name="ZoneTexte 58"/>
          <p:cNvSpPr txBox="1"/>
          <p:nvPr/>
        </p:nvSpPr>
        <p:spPr>
          <a:xfrm>
            <a:off x="7890718" y="5115623"/>
            <a:ext cx="1996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Deutons </a:t>
            </a:r>
            <a:r>
              <a:rPr lang="fr-FR" b="1" dirty="0" smtClean="0"/>
              <a:t>(~5mA</a:t>
            </a:r>
            <a:r>
              <a:rPr lang="fr-FR" b="1" dirty="0"/>
              <a:t>)</a:t>
            </a:r>
            <a:endParaRPr lang="en-US" b="1" dirty="0"/>
          </a:p>
          <a:p>
            <a:endParaRPr lang="en-US" b="1" dirty="0"/>
          </a:p>
        </p:txBody>
      </p:sp>
      <p:sp>
        <p:nvSpPr>
          <p:cNvPr id="57" name="ZoneTexte 56"/>
          <p:cNvSpPr txBox="1"/>
          <p:nvPr/>
        </p:nvSpPr>
        <p:spPr>
          <a:xfrm>
            <a:off x="1035838" y="3296064"/>
            <a:ext cx="9203537" cy="369332"/>
          </a:xfrm>
          <a:prstGeom prst="rect">
            <a:avLst/>
          </a:prstGeom>
          <a:solidFill>
            <a:srgbClr val="FEF0D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/>
              <a:t>Transmission (/ACCT</a:t>
            </a:r>
            <a:r>
              <a:rPr lang="fr-FR" sz="1800" baseline="-25000" dirty="0"/>
              <a:t>LEBT</a:t>
            </a:r>
            <a:r>
              <a:rPr lang="fr-FR" sz="1800" dirty="0"/>
              <a:t>), </a:t>
            </a:r>
            <a:r>
              <a:rPr lang="fr-FR" dirty="0" smtClean="0"/>
              <a:t>optique nominale</a:t>
            </a:r>
            <a:endParaRPr lang="fr-FR" sz="1800" dirty="0"/>
          </a:p>
        </p:txBody>
      </p:sp>
      <p:sp>
        <p:nvSpPr>
          <p:cNvPr id="60" name="ZoneTexte 59"/>
          <p:cNvSpPr txBox="1"/>
          <p:nvPr/>
        </p:nvSpPr>
        <p:spPr>
          <a:xfrm>
            <a:off x="4543425" y="5819775"/>
            <a:ext cx="1171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Arial Narrow" panose="020B0606020202030204" pitchFamily="34" charset="0"/>
              </a:rPr>
              <a:t>ACCT1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9643187" y="1589367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B050"/>
                </a:solidFill>
                <a:latin typeface="Arial (Corps)"/>
              </a:rPr>
              <a:t>ACCT2</a:t>
            </a:r>
            <a:endParaRPr lang="fr-FR" sz="1800" dirty="0">
              <a:solidFill>
                <a:srgbClr val="00B050"/>
              </a:solidFill>
              <a:latin typeface="Arial (Corps)"/>
            </a:endParaRPr>
          </a:p>
        </p:txBody>
      </p:sp>
      <p:cxnSp>
        <p:nvCxnSpPr>
          <p:cNvPr id="65" name="Connecteur droit 64"/>
          <p:cNvCxnSpPr>
            <a:stCxn id="62" idx="2"/>
          </p:cNvCxnSpPr>
          <p:nvPr/>
        </p:nvCxnSpPr>
        <p:spPr>
          <a:xfrm flipH="1">
            <a:off x="9273627" y="1958699"/>
            <a:ext cx="856291" cy="5399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2590800" y="6504294"/>
            <a:ext cx="1485900" cy="189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576" y="6516037"/>
            <a:ext cx="78105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JAR23 – 3-6 </a:t>
            </a:r>
            <a:r>
              <a:rPr lang="en-US" dirty="0" err="1"/>
              <a:t>octobre</a:t>
            </a:r>
            <a:r>
              <a:rPr lang="en-US" dirty="0"/>
              <a:t> 2023 – </a:t>
            </a:r>
            <a:r>
              <a:rPr lang="en-US" dirty="0" err="1"/>
              <a:t>Statut</a:t>
            </a:r>
            <a:r>
              <a:rPr lang="en-US" dirty="0"/>
              <a:t> SARAF Phase II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294" y="813451"/>
            <a:ext cx="8028684" cy="4066598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38" y="3656062"/>
            <a:ext cx="4589834" cy="30600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4608706" y="5895975"/>
            <a:ext cx="445066" cy="200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Mesure de transmission RFQ/MEBT</a:t>
            </a:r>
            <a:endParaRPr lang="fr-FR" dirty="0"/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1812794" y="1784806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1414537" y="1494171"/>
            <a:ext cx="562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(Corps)"/>
              </a:rPr>
              <a:t>RFQ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9776717" y="2425089"/>
            <a:ext cx="870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(Corps)"/>
              </a:rPr>
              <a:t>DPLATE</a:t>
            </a:r>
          </a:p>
        </p:txBody>
      </p:sp>
      <p:cxnSp>
        <p:nvCxnSpPr>
          <p:cNvPr id="49" name="Connecteur droit avec flèche 48"/>
          <p:cNvCxnSpPr/>
          <p:nvPr/>
        </p:nvCxnSpPr>
        <p:spPr>
          <a:xfrm>
            <a:off x="9519687" y="2561835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1936294" y="1158037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B050"/>
                </a:solidFill>
                <a:latin typeface="Arial (Corps)"/>
              </a:rPr>
              <a:t>ACCT1</a:t>
            </a:r>
            <a:endParaRPr lang="fr-FR" sz="1800" dirty="0">
              <a:solidFill>
                <a:srgbClr val="00B050"/>
              </a:solidFill>
              <a:latin typeface="Arial (Corps)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8410575" y="1258485"/>
            <a:ext cx="110911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B050"/>
                </a:solidFill>
                <a:latin typeface="Arial (Corps)"/>
              </a:rPr>
              <a:t>Coupelle Faraday</a:t>
            </a:r>
            <a:endParaRPr lang="fr-FR" sz="1800" dirty="0">
              <a:solidFill>
                <a:srgbClr val="00B050"/>
              </a:solidFill>
              <a:latin typeface="Arial (Corps)"/>
            </a:endParaRPr>
          </a:p>
        </p:txBody>
      </p:sp>
      <p:cxnSp>
        <p:nvCxnSpPr>
          <p:cNvPr id="52" name="Connecteur droit 51"/>
          <p:cNvCxnSpPr/>
          <p:nvPr/>
        </p:nvCxnSpPr>
        <p:spPr>
          <a:xfrm>
            <a:off x="2432652" y="1527366"/>
            <a:ext cx="8239" cy="2574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5037635" y="3028317"/>
            <a:ext cx="32274" cy="2084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stCxn id="51" idx="2"/>
          </p:cNvCxnSpPr>
          <p:nvPr/>
        </p:nvCxnSpPr>
        <p:spPr>
          <a:xfrm>
            <a:off x="8965132" y="1904816"/>
            <a:ext cx="16411" cy="4167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3910072" y="1961507"/>
            <a:ext cx="6785" cy="3600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2909755" y="5010132"/>
            <a:ext cx="199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Protons (~5mA)</a:t>
            </a:r>
            <a:endParaRPr lang="en-US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6" y="3665646"/>
            <a:ext cx="4399802" cy="2933201"/>
          </a:xfrm>
          <a:prstGeom prst="rect">
            <a:avLst/>
          </a:prstGeom>
        </p:spPr>
      </p:pic>
      <p:sp>
        <p:nvSpPr>
          <p:cNvPr id="59" name="ZoneTexte 58"/>
          <p:cNvSpPr txBox="1"/>
          <p:nvPr/>
        </p:nvSpPr>
        <p:spPr>
          <a:xfrm>
            <a:off x="7890718" y="5115623"/>
            <a:ext cx="1996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Deutons </a:t>
            </a:r>
            <a:r>
              <a:rPr lang="fr-FR" b="1" dirty="0" smtClean="0"/>
              <a:t>(~5mA</a:t>
            </a:r>
            <a:r>
              <a:rPr lang="fr-FR" b="1" dirty="0"/>
              <a:t>)</a:t>
            </a:r>
            <a:endParaRPr lang="en-US" b="1" dirty="0"/>
          </a:p>
          <a:p>
            <a:endParaRPr lang="en-US" b="1" dirty="0"/>
          </a:p>
        </p:txBody>
      </p:sp>
      <p:sp>
        <p:nvSpPr>
          <p:cNvPr id="57" name="ZoneTexte 56"/>
          <p:cNvSpPr txBox="1"/>
          <p:nvPr/>
        </p:nvSpPr>
        <p:spPr>
          <a:xfrm>
            <a:off x="1035838" y="3296064"/>
            <a:ext cx="9203537" cy="369332"/>
          </a:xfrm>
          <a:prstGeom prst="rect">
            <a:avLst/>
          </a:prstGeom>
          <a:solidFill>
            <a:srgbClr val="FEF0D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/>
              <a:t>Transmission (/ACCT</a:t>
            </a:r>
            <a:r>
              <a:rPr lang="fr-FR" sz="1800" baseline="-25000" dirty="0"/>
              <a:t>LEBT</a:t>
            </a:r>
            <a:r>
              <a:rPr lang="fr-FR" sz="1800" dirty="0"/>
              <a:t>), </a:t>
            </a:r>
            <a:r>
              <a:rPr lang="fr-FR" dirty="0" smtClean="0"/>
              <a:t>optique nominale</a:t>
            </a:r>
            <a:endParaRPr lang="fr-FR" sz="1800" dirty="0"/>
          </a:p>
        </p:txBody>
      </p:sp>
      <p:sp>
        <p:nvSpPr>
          <p:cNvPr id="60" name="ZoneTexte 59"/>
          <p:cNvSpPr txBox="1"/>
          <p:nvPr/>
        </p:nvSpPr>
        <p:spPr>
          <a:xfrm>
            <a:off x="4543425" y="5819775"/>
            <a:ext cx="1171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Arial Narrow" panose="020B0606020202030204" pitchFamily="34" charset="0"/>
              </a:rPr>
              <a:t>ACCT1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9643187" y="1589367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B050"/>
                </a:solidFill>
                <a:latin typeface="Arial (Corps)"/>
              </a:rPr>
              <a:t>ACCT2</a:t>
            </a:r>
            <a:endParaRPr lang="fr-FR" sz="1800" dirty="0">
              <a:solidFill>
                <a:srgbClr val="00B050"/>
              </a:solidFill>
              <a:latin typeface="Arial (Corps)"/>
            </a:endParaRPr>
          </a:p>
        </p:txBody>
      </p:sp>
      <p:cxnSp>
        <p:nvCxnSpPr>
          <p:cNvPr id="65" name="Connecteur droit 64"/>
          <p:cNvCxnSpPr>
            <a:stCxn id="62" idx="2"/>
          </p:cNvCxnSpPr>
          <p:nvPr/>
        </p:nvCxnSpPr>
        <p:spPr>
          <a:xfrm flipH="1">
            <a:off x="9273627" y="1958699"/>
            <a:ext cx="856291" cy="5399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2590800" y="6504294"/>
            <a:ext cx="1485900" cy="189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576" y="6516037"/>
            <a:ext cx="781050" cy="200025"/>
          </a:xfrm>
          <a:prstGeom prst="rect">
            <a:avLst/>
          </a:prstGeom>
        </p:spPr>
      </p:pic>
      <p:sp>
        <p:nvSpPr>
          <p:cNvPr id="26" name="Espace réservé du contenu 1"/>
          <p:cNvSpPr txBox="1">
            <a:spLocks/>
          </p:cNvSpPr>
          <p:nvPr/>
        </p:nvSpPr>
        <p:spPr>
          <a:xfrm>
            <a:off x="1936294" y="3295531"/>
            <a:ext cx="7798964" cy="440616"/>
          </a:xfrm>
          <a:prstGeom prst="rect">
            <a:avLst/>
          </a:prstGeom>
          <a:solidFill>
            <a:srgbClr val="ECE7EB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7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25000"/>
              <a:buFontTx/>
              <a:buBlip>
                <a:blip r:embed="rId8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9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0000"/>
              <a:buFontTx/>
              <a:buBlip>
                <a:blip r:embed="rId6"/>
              </a:buBlip>
              <a:tabLst/>
              <a:defRPr lang="fr-FR" sz="2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Transmissions &gt; 90% entre la LEBT et la MEBT en proton et en deuton</a:t>
            </a:r>
            <a:endParaRPr lang="en-US" sz="1000" dirty="0"/>
          </a:p>
          <a:p>
            <a:pPr marL="0" indent="0">
              <a:buNone/>
            </a:pPr>
            <a:endParaRPr lang="fr-FR" sz="1800" dirty="0" smtClean="0"/>
          </a:p>
          <a:p>
            <a:pPr marL="285750" indent="-285750">
              <a:buFontTx/>
              <a:buChar char="-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1668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Calibration des regroupeurs (deutons)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52937" y="6589767"/>
            <a:ext cx="12164464" cy="259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089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485" y="1144310"/>
            <a:ext cx="7283476" cy="3689144"/>
          </a:xfrm>
          <a:prstGeom prst="rect">
            <a:avLst/>
          </a:prstGeom>
        </p:spPr>
      </p:pic>
      <p:cxnSp>
        <p:nvCxnSpPr>
          <p:cNvPr id="38" name="Connecteur droit avec flèche 37"/>
          <p:cNvCxnSpPr/>
          <p:nvPr/>
        </p:nvCxnSpPr>
        <p:spPr>
          <a:xfrm>
            <a:off x="2346448" y="2025505"/>
            <a:ext cx="224074" cy="155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1976663" y="1761847"/>
            <a:ext cx="527709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70" dirty="0">
                <a:solidFill>
                  <a:srgbClr val="FF0000"/>
                </a:solidFill>
                <a:latin typeface="Arial (Corps)"/>
              </a:rPr>
              <a:t>RFQ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9233513" y="2598843"/>
            <a:ext cx="1651414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70" dirty="0">
                <a:solidFill>
                  <a:srgbClr val="FF0000"/>
                </a:solidFill>
                <a:latin typeface="Arial (Corps)"/>
              </a:rPr>
              <a:t>DPLATE</a:t>
            </a:r>
          </a:p>
          <a:p>
            <a:pPr algn="ctr"/>
            <a:r>
              <a:rPr lang="fr-FR" sz="1270" dirty="0" smtClean="0">
                <a:solidFill>
                  <a:srgbClr val="0000FF"/>
                </a:solidFill>
                <a:latin typeface="Arial (Corps)"/>
              </a:rPr>
              <a:t>2 sondes de phases</a:t>
            </a:r>
            <a:endParaRPr lang="fr-FR" sz="1270" dirty="0">
              <a:solidFill>
                <a:srgbClr val="0000FF"/>
              </a:solidFill>
              <a:latin typeface="Arial (Corps)"/>
            </a:endParaRPr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9338001" y="2730412"/>
            <a:ext cx="224074" cy="155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6066364" y="2694491"/>
            <a:ext cx="840118" cy="343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33" dirty="0">
                <a:solidFill>
                  <a:srgbClr val="0000FF"/>
                </a:solidFill>
                <a:latin typeface="Arial (Corps)"/>
              </a:rPr>
              <a:t>BPM3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3835157" y="2512468"/>
            <a:ext cx="840118" cy="343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33" dirty="0">
                <a:solidFill>
                  <a:srgbClr val="0000FF"/>
                </a:solidFill>
                <a:latin typeface="Arial (Corps)"/>
              </a:rPr>
              <a:t>BPM2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7588678" y="2818545"/>
            <a:ext cx="840118" cy="343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33" dirty="0">
                <a:solidFill>
                  <a:srgbClr val="0000FF"/>
                </a:solidFill>
                <a:latin typeface="Arial (Corps)"/>
              </a:rPr>
              <a:t>BPM4</a:t>
            </a:r>
          </a:p>
        </p:txBody>
      </p:sp>
      <p:cxnSp>
        <p:nvCxnSpPr>
          <p:cNvPr id="63" name="Connecteur droit 62"/>
          <p:cNvCxnSpPr>
            <a:endCxn id="43" idx="0"/>
          </p:cNvCxnSpPr>
          <p:nvPr/>
        </p:nvCxnSpPr>
        <p:spPr>
          <a:xfrm>
            <a:off x="4249061" y="2185805"/>
            <a:ext cx="6155" cy="3266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4249060" y="2232445"/>
            <a:ext cx="6156" cy="2722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>
            <a:endCxn id="42" idx="0"/>
          </p:cNvCxnSpPr>
          <p:nvPr/>
        </p:nvCxnSpPr>
        <p:spPr>
          <a:xfrm>
            <a:off x="6451719" y="2445814"/>
            <a:ext cx="34704" cy="2486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>
            <a:endCxn id="44" idx="0"/>
          </p:cNvCxnSpPr>
          <p:nvPr/>
        </p:nvCxnSpPr>
        <p:spPr>
          <a:xfrm>
            <a:off x="7947139" y="2598843"/>
            <a:ext cx="61598" cy="2197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3312036" y="1077483"/>
            <a:ext cx="883106" cy="343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33" dirty="0">
                <a:solidFill>
                  <a:srgbClr val="FF0000"/>
                </a:solidFill>
                <a:latin typeface="Arial (Corps)"/>
              </a:rPr>
              <a:t>RB1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5581034" y="1244163"/>
            <a:ext cx="883106" cy="343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33" dirty="0">
                <a:solidFill>
                  <a:srgbClr val="FF0000"/>
                </a:solidFill>
                <a:latin typeface="Arial (Corps)"/>
              </a:rPr>
              <a:t>RB2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8008738" y="1514530"/>
            <a:ext cx="883106" cy="343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33" dirty="0">
                <a:solidFill>
                  <a:srgbClr val="FF0000"/>
                </a:solidFill>
                <a:latin typeface="Arial (Corps)"/>
              </a:rPr>
              <a:t>RB3</a:t>
            </a:r>
          </a:p>
        </p:txBody>
      </p:sp>
      <p:cxnSp>
        <p:nvCxnSpPr>
          <p:cNvPr id="73" name="Connecteur droit 72"/>
          <p:cNvCxnSpPr>
            <a:stCxn id="70" idx="2"/>
          </p:cNvCxnSpPr>
          <p:nvPr/>
        </p:nvCxnSpPr>
        <p:spPr>
          <a:xfrm flipH="1">
            <a:off x="3637742" y="1412534"/>
            <a:ext cx="115848" cy="3285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flipH="1">
            <a:off x="5945146" y="1585982"/>
            <a:ext cx="115851" cy="3285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 flipH="1">
            <a:off x="8315849" y="1863786"/>
            <a:ext cx="115851" cy="3285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7838315" y="3153597"/>
            <a:ext cx="29278" cy="1890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07" y="3812121"/>
            <a:ext cx="4050000" cy="2700000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10552072" y="5505406"/>
            <a:ext cx="130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Conditions:</a:t>
            </a:r>
          </a:p>
          <a:p>
            <a:r>
              <a:rPr lang="fr-FR" sz="900" dirty="0" smtClean="0"/>
              <a:t>RBN1: 280mV, 140°</a:t>
            </a:r>
          </a:p>
          <a:p>
            <a:r>
              <a:rPr lang="fr-FR" sz="900" dirty="0" smtClean="0"/>
              <a:t>RBN2: 300mV, 90°</a:t>
            </a:r>
          </a:p>
          <a:p>
            <a:r>
              <a:rPr lang="fr-FR" sz="900" dirty="0" smtClean="0">
                <a:solidFill>
                  <a:srgbClr val="FF0000"/>
                </a:solidFill>
              </a:rPr>
              <a:t>RBN3: </a:t>
            </a:r>
            <a:r>
              <a:rPr lang="fr-FR" sz="900" b="1" dirty="0" smtClean="0">
                <a:solidFill>
                  <a:srgbClr val="FF0000"/>
                </a:solidFill>
              </a:rPr>
              <a:t>285mV</a:t>
            </a:r>
            <a:endParaRPr lang="en-US" sz="900" b="1" dirty="0">
              <a:solidFill>
                <a:srgbClr val="FF0000"/>
              </a:solidFill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21" y="3812121"/>
            <a:ext cx="4050000" cy="2700000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9423397" y="3813121"/>
            <a:ext cx="1881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Phasing</a:t>
            </a:r>
            <a:r>
              <a:rPr lang="fr-FR" sz="1400" dirty="0" smtClean="0"/>
              <a:t> RBN3</a:t>
            </a:r>
            <a:endParaRPr lang="en-US" sz="1400" dirty="0"/>
          </a:p>
        </p:txBody>
      </p:sp>
      <p:sp>
        <p:nvSpPr>
          <p:cNvPr id="46" name="ZoneTexte 45"/>
          <p:cNvSpPr txBox="1"/>
          <p:nvPr/>
        </p:nvSpPr>
        <p:spPr>
          <a:xfrm>
            <a:off x="4579561" y="5505406"/>
            <a:ext cx="284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Conditions:</a:t>
            </a:r>
          </a:p>
          <a:p>
            <a:r>
              <a:rPr lang="fr-FR" sz="900" dirty="0" smtClean="0"/>
              <a:t>RBN1: 280mV, 140°</a:t>
            </a:r>
          </a:p>
          <a:p>
            <a:r>
              <a:rPr lang="fr-FR" sz="900" dirty="0" smtClean="0">
                <a:solidFill>
                  <a:srgbClr val="FF0000"/>
                </a:solidFill>
              </a:rPr>
              <a:t>RBN2: </a:t>
            </a:r>
            <a:r>
              <a:rPr lang="fr-FR" sz="900" b="1" dirty="0" smtClean="0">
                <a:solidFill>
                  <a:srgbClr val="FF0000"/>
                </a:solidFill>
              </a:rPr>
              <a:t>300mV</a:t>
            </a:r>
          </a:p>
          <a:p>
            <a:r>
              <a:rPr lang="fr-FR" sz="900" dirty="0" smtClean="0"/>
              <a:t>RBN3: off and detuned</a:t>
            </a:r>
            <a:endParaRPr lang="en-US" sz="900" dirty="0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3812121"/>
            <a:ext cx="4050000" cy="2700000"/>
          </a:xfrm>
          <a:prstGeom prst="rect">
            <a:avLst/>
          </a:prstGeom>
        </p:spPr>
      </p:pic>
      <p:sp>
        <p:nvSpPr>
          <p:cNvPr id="48" name="ZoneTexte 47"/>
          <p:cNvSpPr txBox="1"/>
          <p:nvPr/>
        </p:nvSpPr>
        <p:spPr>
          <a:xfrm>
            <a:off x="631378" y="5598167"/>
            <a:ext cx="287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Conditions:</a:t>
            </a:r>
          </a:p>
          <a:p>
            <a:r>
              <a:rPr lang="fr-FR" sz="900" dirty="0" smtClean="0">
                <a:solidFill>
                  <a:srgbClr val="FF0000"/>
                </a:solidFill>
              </a:rPr>
              <a:t>RBN1: </a:t>
            </a:r>
            <a:r>
              <a:rPr lang="fr-FR" sz="900" b="1" dirty="0" smtClean="0">
                <a:solidFill>
                  <a:srgbClr val="FF0000"/>
                </a:solidFill>
              </a:rPr>
              <a:t>250mV</a:t>
            </a:r>
          </a:p>
          <a:p>
            <a:r>
              <a:rPr lang="fr-FR" sz="900" dirty="0" smtClean="0"/>
              <a:t>RBN2: off and detuned</a:t>
            </a:r>
          </a:p>
          <a:p>
            <a:endParaRPr lang="en-US" sz="900" dirty="0"/>
          </a:p>
        </p:txBody>
      </p:sp>
      <p:sp>
        <p:nvSpPr>
          <p:cNvPr id="49" name="ZoneTexte 48"/>
          <p:cNvSpPr txBox="1"/>
          <p:nvPr/>
        </p:nvSpPr>
        <p:spPr>
          <a:xfrm>
            <a:off x="5272184" y="3813121"/>
            <a:ext cx="1881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Phasing</a:t>
            </a:r>
            <a:r>
              <a:rPr lang="fr-FR" sz="1400" dirty="0" smtClean="0"/>
              <a:t> RBN2</a:t>
            </a:r>
            <a:endParaRPr lang="en-US" sz="1400" dirty="0"/>
          </a:p>
        </p:txBody>
      </p:sp>
      <p:sp>
        <p:nvSpPr>
          <p:cNvPr id="50" name="ZoneTexte 49"/>
          <p:cNvSpPr txBox="1"/>
          <p:nvPr/>
        </p:nvSpPr>
        <p:spPr>
          <a:xfrm>
            <a:off x="1234589" y="3813121"/>
            <a:ext cx="1881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Phasing</a:t>
            </a:r>
            <a:r>
              <a:rPr lang="fr-FR" sz="1400" dirty="0" smtClean="0"/>
              <a:t> RBN1</a:t>
            </a:r>
            <a:endParaRPr lang="en-US" sz="1400" dirty="0"/>
          </a:p>
        </p:txBody>
      </p:sp>
      <p:sp>
        <p:nvSpPr>
          <p:cNvPr id="51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0725808" y="6560896"/>
            <a:ext cx="1491594" cy="365125"/>
          </a:xfrm>
        </p:spPr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>
            <a:off x="8475692" y="6455687"/>
            <a:ext cx="3553268" cy="287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70" b="1" i="1" dirty="0" smtClean="0">
                <a:solidFill>
                  <a:srgbClr val="FF0000"/>
                </a:solidFill>
                <a:latin typeface="Arial (Corps)"/>
              </a:rPr>
              <a:t>Avec sondes de phase de la DPLATE</a:t>
            </a:r>
            <a:endParaRPr lang="fr-FR" sz="1270" b="1" i="1" dirty="0">
              <a:solidFill>
                <a:srgbClr val="FF0000"/>
              </a:solidFill>
              <a:latin typeface="Arial (Corps)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1306343" y="6491028"/>
            <a:ext cx="1771505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70" b="1" i="1" dirty="0" smtClean="0">
                <a:solidFill>
                  <a:srgbClr val="FF0000"/>
                </a:solidFill>
                <a:latin typeface="Arial (Corps)"/>
              </a:rPr>
              <a:t>avec </a:t>
            </a:r>
            <a:r>
              <a:rPr lang="fr-FR" sz="1270" b="1" i="1" dirty="0">
                <a:solidFill>
                  <a:srgbClr val="FF0000"/>
                </a:solidFill>
                <a:latin typeface="Arial (Corps)"/>
              </a:rPr>
              <a:t>BPM2-BPM3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5071619" y="6456435"/>
            <a:ext cx="1647148" cy="287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70" b="1" i="1" dirty="0" smtClean="0">
                <a:solidFill>
                  <a:srgbClr val="FF0000"/>
                </a:solidFill>
                <a:latin typeface="Arial (Corps)"/>
              </a:rPr>
              <a:t>avec </a:t>
            </a:r>
            <a:r>
              <a:rPr lang="fr-FR" sz="1270" b="1" i="1" dirty="0">
                <a:solidFill>
                  <a:srgbClr val="FF0000"/>
                </a:solidFill>
                <a:latin typeface="Arial (Corps)"/>
              </a:rPr>
              <a:t>BPM3-BPM4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03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Calibration </a:t>
            </a:r>
            <a:r>
              <a:rPr lang="fr-FR" smtClean="0"/>
              <a:t>des regroupeurs (deutons)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52937" y="6589767"/>
            <a:ext cx="12164464" cy="259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089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485" y="1144310"/>
            <a:ext cx="7283476" cy="3689144"/>
          </a:xfrm>
          <a:prstGeom prst="rect">
            <a:avLst/>
          </a:prstGeom>
        </p:spPr>
      </p:pic>
      <p:cxnSp>
        <p:nvCxnSpPr>
          <p:cNvPr id="38" name="Connecteur droit avec flèche 37"/>
          <p:cNvCxnSpPr/>
          <p:nvPr/>
        </p:nvCxnSpPr>
        <p:spPr>
          <a:xfrm>
            <a:off x="2346448" y="2025505"/>
            <a:ext cx="224074" cy="155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1976663" y="1761847"/>
            <a:ext cx="527709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70" dirty="0">
                <a:solidFill>
                  <a:srgbClr val="FF0000"/>
                </a:solidFill>
                <a:latin typeface="Arial (Corps)"/>
              </a:rPr>
              <a:t>RFQ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9233513" y="2598843"/>
            <a:ext cx="1651414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70" dirty="0">
                <a:solidFill>
                  <a:srgbClr val="FF0000"/>
                </a:solidFill>
                <a:latin typeface="Arial (Corps)"/>
              </a:rPr>
              <a:t>DPLATE</a:t>
            </a:r>
          </a:p>
          <a:p>
            <a:pPr algn="ctr"/>
            <a:r>
              <a:rPr lang="fr-FR" sz="1270" dirty="0" smtClean="0">
                <a:solidFill>
                  <a:srgbClr val="0000FF"/>
                </a:solidFill>
                <a:latin typeface="Arial (Corps)"/>
              </a:rPr>
              <a:t>2 sondes de phases</a:t>
            </a:r>
            <a:endParaRPr lang="fr-FR" sz="1270" dirty="0">
              <a:solidFill>
                <a:srgbClr val="0000FF"/>
              </a:solidFill>
              <a:latin typeface="Arial (Corps)"/>
            </a:endParaRPr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9338001" y="2730412"/>
            <a:ext cx="224074" cy="155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6066364" y="2694491"/>
            <a:ext cx="840118" cy="343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33" dirty="0">
                <a:solidFill>
                  <a:srgbClr val="0000FF"/>
                </a:solidFill>
                <a:latin typeface="Arial (Corps)"/>
              </a:rPr>
              <a:t>BPM3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3835157" y="2512468"/>
            <a:ext cx="840118" cy="343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33" dirty="0">
                <a:solidFill>
                  <a:srgbClr val="0000FF"/>
                </a:solidFill>
                <a:latin typeface="Arial (Corps)"/>
              </a:rPr>
              <a:t>BPM2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7588678" y="2818545"/>
            <a:ext cx="840118" cy="343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33" dirty="0">
                <a:solidFill>
                  <a:srgbClr val="0000FF"/>
                </a:solidFill>
                <a:latin typeface="Arial (Corps)"/>
              </a:rPr>
              <a:t>BPM4</a:t>
            </a:r>
          </a:p>
        </p:txBody>
      </p:sp>
      <p:cxnSp>
        <p:nvCxnSpPr>
          <p:cNvPr id="63" name="Connecteur droit 62"/>
          <p:cNvCxnSpPr>
            <a:endCxn id="43" idx="0"/>
          </p:cNvCxnSpPr>
          <p:nvPr/>
        </p:nvCxnSpPr>
        <p:spPr>
          <a:xfrm>
            <a:off x="4249061" y="2185805"/>
            <a:ext cx="6155" cy="3266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4249060" y="2232445"/>
            <a:ext cx="6156" cy="2722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>
            <a:endCxn id="42" idx="0"/>
          </p:cNvCxnSpPr>
          <p:nvPr/>
        </p:nvCxnSpPr>
        <p:spPr>
          <a:xfrm>
            <a:off x="6451719" y="2445814"/>
            <a:ext cx="34704" cy="2486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>
            <a:endCxn id="44" idx="0"/>
          </p:cNvCxnSpPr>
          <p:nvPr/>
        </p:nvCxnSpPr>
        <p:spPr>
          <a:xfrm>
            <a:off x="7947139" y="2598843"/>
            <a:ext cx="61598" cy="2197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3312036" y="1077483"/>
            <a:ext cx="883106" cy="343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33" dirty="0">
                <a:solidFill>
                  <a:srgbClr val="FF0000"/>
                </a:solidFill>
                <a:latin typeface="Arial (Corps)"/>
              </a:rPr>
              <a:t>RB1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5581034" y="1244163"/>
            <a:ext cx="883106" cy="343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33" dirty="0">
                <a:solidFill>
                  <a:srgbClr val="FF0000"/>
                </a:solidFill>
                <a:latin typeface="Arial (Corps)"/>
              </a:rPr>
              <a:t>RB2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8008738" y="1514530"/>
            <a:ext cx="883106" cy="343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33" dirty="0">
                <a:solidFill>
                  <a:srgbClr val="FF0000"/>
                </a:solidFill>
                <a:latin typeface="Arial (Corps)"/>
              </a:rPr>
              <a:t>RB3</a:t>
            </a:r>
          </a:p>
        </p:txBody>
      </p:sp>
      <p:cxnSp>
        <p:nvCxnSpPr>
          <p:cNvPr id="73" name="Connecteur droit 72"/>
          <p:cNvCxnSpPr>
            <a:stCxn id="70" idx="2"/>
          </p:cNvCxnSpPr>
          <p:nvPr/>
        </p:nvCxnSpPr>
        <p:spPr>
          <a:xfrm flipH="1">
            <a:off x="3637742" y="1412534"/>
            <a:ext cx="115848" cy="3285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flipH="1">
            <a:off x="5945146" y="1585982"/>
            <a:ext cx="115851" cy="3285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 flipH="1">
            <a:off x="8315849" y="1863786"/>
            <a:ext cx="115851" cy="3285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7838315" y="3153597"/>
            <a:ext cx="29278" cy="1890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07" y="3812121"/>
            <a:ext cx="4050000" cy="2700000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10552072" y="5505406"/>
            <a:ext cx="130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Conditions:</a:t>
            </a:r>
          </a:p>
          <a:p>
            <a:r>
              <a:rPr lang="fr-FR" sz="900" dirty="0" smtClean="0"/>
              <a:t>RBN1: 280mV, 140°</a:t>
            </a:r>
          </a:p>
          <a:p>
            <a:r>
              <a:rPr lang="fr-FR" sz="900" dirty="0" smtClean="0"/>
              <a:t>RBN2: 300mV, 90°</a:t>
            </a:r>
          </a:p>
          <a:p>
            <a:r>
              <a:rPr lang="fr-FR" sz="900" dirty="0" smtClean="0">
                <a:solidFill>
                  <a:srgbClr val="FF0000"/>
                </a:solidFill>
              </a:rPr>
              <a:t>RBN3: </a:t>
            </a:r>
            <a:r>
              <a:rPr lang="fr-FR" sz="900" b="1" dirty="0" smtClean="0">
                <a:solidFill>
                  <a:srgbClr val="FF0000"/>
                </a:solidFill>
              </a:rPr>
              <a:t>285mV</a:t>
            </a:r>
            <a:endParaRPr lang="en-US" sz="900" b="1" dirty="0">
              <a:solidFill>
                <a:srgbClr val="FF0000"/>
              </a:solidFill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21" y="3812121"/>
            <a:ext cx="4050000" cy="2700000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9423397" y="3813121"/>
            <a:ext cx="1881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Phasing</a:t>
            </a:r>
            <a:r>
              <a:rPr lang="fr-FR" sz="1400" dirty="0" smtClean="0"/>
              <a:t> RBN3</a:t>
            </a:r>
            <a:endParaRPr lang="en-US" sz="1400" dirty="0"/>
          </a:p>
        </p:txBody>
      </p:sp>
      <p:sp>
        <p:nvSpPr>
          <p:cNvPr id="46" name="ZoneTexte 45"/>
          <p:cNvSpPr txBox="1"/>
          <p:nvPr/>
        </p:nvSpPr>
        <p:spPr>
          <a:xfrm>
            <a:off x="4579561" y="5505406"/>
            <a:ext cx="284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Conditions:</a:t>
            </a:r>
          </a:p>
          <a:p>
            <a:r>
              <a:rPr lang="fr-FR" sz="900" dirty="0" smtClean="0"/>
              <a:t>RBN1: 280mV, 140°</a:t>
            </a:r>
          </a:p>
          <a:p>
            <a:r>
              <a:rPr lang="fr-FR" sz="900" dirty="0" smtClean="0">
                <a:solidFill>
                  <a:srgbClr val="FF0000"/>
                </a:solidFill>
              </a:rPr>
              <a:t>RBN2: </a:t>
            </a:r>
            <a:r>
              <a:rPr lang="fr-FR" sz="900" b="1" dirty="0" smtClean="0">
                <a:solidFill>
                  <a:srgbClr val="FF0000"/>
                </a:solidFill>
              </a:rPr>
              <a:t>300mV</a:t>
            </a:r>
          </a:p>
          <a:p>
            <a:r>
              <a:rPr lang="fr-FR" sz="900" dirty="0" smtClean="0"/>
              <a:t>RBN3: off and detuned</a:t>
            </a:r>
            <a:endParaRPr lang="en-US" sz="900" dirty="0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3812121"/>
            <a:ext cx="4050000" cy="2700000"/>
          </a:xfrm>
          <a:prstGeom prst="rect">
            <a:avLst/>
          </a:prstGeom>
        </p:spPr>
      </p:pic>
      <p:sp>
        <p:nvSpPr>
          <p:cNvPr id="48" name="ZoneTexte 47"/>
          <p:cNvSpPr txBox="1"/>
          <p:nvPr/>
        </p:nvSpPr>
        <p:spPr>
          <a:xfrm>
            <a:off x="631378" y="5598167"/>
            <a:ext cx="287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Conditions:</a:t>
            </a:r>
          </a:p>
          <a:p>
            <a:r>
              <a:rPr lang="fr-FR" sz="900" dirty="0" smtClean="0">
                <a:solidFill>
                  <a:srgbClr val="FF0000"/>
                </a:solidFill>
              </a:rPr>
              <a:t>RBN1: </a:t>
            </a:r>
            <a:r>
              <a:rPr lang="fr-FR" sz="900" b="1" dirty="0" smtClean="0">
                <a:solidFill>
                  <a:srgbClr val="FF0000"/>
                </a:solidFill>
              </a:rPr>
              <a:t>250mV</a:t>
            </a:r>
          </a:p>
          <a:p>
            <a:r>
              <a:rPr lang="fr-FR" sz="900" dirty="0" smtClean="0"/>
              <a:t>RBN2: off and detuned</a:t>
            </a:r>
          </a:p>
          <a:p>
            <a:endParaRPr lang="en-US" sz="900" dirty="0"/>
          </a:p>
        </p:txBody>
      </p:sp>
      <p:sp>
        <p:nvSpPr>
          <p:cNvPr id="49" name="ZoneTexte 48"/>
          <p:cNvSpPr txBox="1"/>
          <p:nvPr/>
        </p:nvSpPr>
        <p:spPr>
          <a:xfrm>
            <a:off x="5272184" y="3813121"/>
            <a:ext cx="1881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Phasing</a:t>
            </a:r>
            <a:r>
              <a:rPr lang="fr-FR" sz="1400" dirty="0" smtClean="0"/>
              <a:t> RBN2</a:t>
            </a:r>
            <a:endParaRPr lang="en-US" sz="1400" dirty="0"/>
          </a:p>
        </p:txBody>
      </p:sp>
      <p:sp>
        <p:nvSpPr>
          <p:cNvPr id="50" name="ZoneTexte 49"/>
          <p:cNvSpPr txBox="1"/>
          <p:nvPr/>
        </p:nvSpPr>
        <p:spPr>
          <a:xfrm>
            <a:off x="1234589" y="3813121"/>
            <a:ext cx="1881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Phasing</a:t>
            </a:r>
            <a:r>
              <a:rPr lang="fr-FR" sz="1400" dirty="0" smtClean="0"/>
              <a:t> RBN1</a:t>
            </a:r>
            <a:endParaRPr lang="en-US" sz="1400" dirty="0"/>
          </a:p>
        </p:txBody>
      </p:sp>
      <p:sp>
        <p:nvSpPr>
          <p:cNvPr id="53" name="ZoneTexte 52"/>
          <p:cNvSpPr txBox="1"/>
          <p:nvPr/>
        </p:nvSpPr>
        <p:spPr>
          <a:xfrm>
            <a:off x="1639331" y="5340650"/>
            <a:ext cx="8912742" cy="36933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Ratio </a:t>
            </a:r>
            <a:r>
              <a:rPr lang="fr-FR" b="1" dirty="0">
                <a:solidFill>
                  <a:srgbClr val="FF0000"/>
                </a:solidFill>
              </a:rPr>
              <a:t>tension accélératrice effective </a:t>
            </a:r>
            <a:r>
              <a:rPr lang="fr-FR" b="1" dirty="0" smtClean="0">
                <a:solidFill>
                  <a:srgbClr val="FF0000"/>
                </a:solidFill>
              </a:rPr>
              <a:t>(kV) / consigne (mV)  devrait être équivalent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1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0725808" y="6560896"/>
            <a:ext cx="1491594" cy="365125"/>
          </a:xfrm>
        </p:spPr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>
            <a:off x="8475692" y="6455687"/>
            <a:ext cx="3553268" cy="287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70" b="1" i="1" dirty="0" smtClean="0">
                <a:solidFill>
                  <a:srgbClr val="FF0000"/>
                </a:solidFill>
                <a:latin typeface="Arial (Corps)"/>
              </a:rPr>
              <a:t>Avec sondes de phase de la DPLATE</a:t>
            </a:r>
            <a:endParaRPr lang="fr-FR" sz="1270" b="1" i="1" dirty="0">
              <a:solidFill>
                <a:srgbClr val="FF0000"/>
              </a:solidFill>
              <a:latin typeface="Arial (Corps)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1306343" y="6491028"/>
            <a:ext cx="1771505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70" b="1" i="1" dirty="0" smtClean="0">
                <a:solidFill>
                  <a:srgbClr val="FF0000"/>
                </a:solidFill>
                <a:latin typeface="Arial (Corps)"/>
              </a:rPr>
              <a:t>avec </a:t>
            </a:r>
            <a:r>
              <a:rPr lang="fr-FR" sz="1270" b="1" i="1" dirty="0">
                <a:solidFill>
                  <a:srgbClr val="FF0000"/>
                </a:solidFill>
                <a:latin typeface="Arial (Corps)"/>
              </a:rPr>
              <a:t>BPM2-BPM3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5071619" y="6456435"/>
            <a:ext cx="1647148" cy="287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70" b="1" i="1" dirty="0" smtClean="0">
                <a:solidFill>
                  <a:srgbClr val="FF0000"/>
                </a:solidFill>
                <a:latin typeface="Arial (Corps)"/>
              </a:rPr>
              <a:t>avec </a:t>
            </a:r>
            <a:r>
              <a:rPr lang="fr-FR" sz="1270" b="1" i="1" dirty="0">
                <a:solidFill>
                  <a:srgbClr val="FF0000"/>
                </a:solidFill>
                <a:latin typeface="Arial (Corps)"/>
              </a:rPr>
              <a:t>BPM3-BPM4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045996"/>
              </p:ext>
            </p:extLst>
          </p:nvPr>
        </p:nvGraphicFramePr>
        <p:xfrm>
          <a:off x="2071168" y="1756155"/>
          <a:ext cx="8128000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8024518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981062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7123889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83928129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Comparaison </a:t>
                      </a:r>
                      <a:r>
                        <a:rPr lang="fr-FR" baseline="0" dirty="0" smtClean="0"/>
                        <a:t>entre proton et deuton </a:t>
                      </a:r>
                      <a:r>
                        <a:rPr lang="fr-FR" dirty="0" smtClean="0"/>
                        <a:t>des phases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groupement</a:t>
                      </a: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02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RBN1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RBN2</a:t>
                      </a:r>
                      <a:r>
                        <a:rPr lang="fr-FR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RBN3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844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Proton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B050"/>
                          </a:solidFill>
                        </a:rPr>
                        <a:t>148°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B050"/>
                          </a:solidFill>
                        </a:rPr>
                        <a:t>82°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193°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79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Deuton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B050"/>
                          </a:solidFill>
                        </a:rPr>
                        <a:t>144°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B050"/>
                          </a:solidFill>
                        </a:rPr>
                        <a:t>89°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217°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708230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490752"/>
              </p:ext>
            </p:extLst>
          </p:nvPr>
        </p:nvGraphicFramePr>
        <p:xfrm>
          <a:off x="2071168" y="3474671"/>
          <a:ext cx="8128000" cy="185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145648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873172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7875125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56243210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fr-FR" dirty="0" smtClean="0"/>
                        <a:t>Différence </a:t>
                      </a:r>
                      <a:r>
                        <a:rPr lang="fr-FR" baseline="0" dirty="0" smtClean="0"/>
                        <a:t>entre proton et deuton</a:t>
                      </a:r>
                      <a:r>
                        <a:rPr lang="fr-FR" dirty="0" smtClean="0"/>
                        <a:t> des ratios tension (kV) / consigne (mV)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89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RBN1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RBN2</a:t>
                      </a:r>
                      <a:r>
                        <a:rPr lang="fr-FR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RBN3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824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Proton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0.228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0.149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0.149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330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Deuton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0.227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0.155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0.172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65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Différence p/d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00B050"/>
                          </a:solidFill>
                        </a:rPr>
                        <a:t>0%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00B050"/>
                          </a:solidFill>
                        </a:rPr>
                        <a:t>4%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16%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4498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42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840" y="1078509"/>
            <a:ext cx="8028684" cy="4066598"/>
          </a:xfrm>
          <a:prstGeom prst="rect">
            <a:avLst/>
          </a:prstGeom>
        </p:spPr>
      </p:pic>
      <p:cxnSp>
        <p:nvCxnSpPr>
          <p:cNvPr id="60" name="Connecteur droit avec flèche 59"/>
          <p:cNvCxnSpPr/>
          <p:nvPr/>
        </p:nvCxnSpPr>
        <p:spPr>
          <a:xfrm>
            <a:off x="1905340" y="2049864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1507083" y="1759229"/>
            <a:ext cx="562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(Corps)"/>
              </a:rPr>
              <a:t>RFQ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9869263" y="2690147"/>
            <a:ext cx="870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(Corps)"/>
              </a:rPr>
              <a:t>DPLATE</a:t>
            </a:r>
          </a:p>
        </p:txBody>
      </p:sp>
      <p:cxnSp>
        <p:nvCxnSpPr>
          <p:cNvPr id="65" name="Connecteur droit avec flèche 64"/>
          <p:cNvCxnSpPr/>
          <p:nvPr/>
        </p:nvCxnSpPr>
        <p:spPr>
          <a:xfrm>
            <a:off x="9612233" y="2826893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/>
          <p:cNvSpPr txBox="1"/>
          <p:nvPr/>
        </p:nvSpPr>
        <p:spPr>
          <a:xfrm>
            <a:off x="4472440" y="1078509"/>
            <a:ext cx="117855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C000"/>
                </a:solidFill>
                <a:latin typeface="Arial (Corps)"/>
              </a:rPr>
              <a:t>Coupelle Faraday Rapide </a:t>
            </a:r>
            <a:endParaRPr lang="fr-FR" sz="1800" dirty="0">
              <a:solidFill>
                <a:srgbClr val="FFC000"/>
              </a:solidFill>
              <a:latin typeface="Arial (Corps)"/>
            </a:endParaRPr>
          </a:p>
        </p:txBody>
      </p:sp>
      <p:cxnSp>
        <p:nvCxnSpPr>
          <p:cNvPr id="69" name="Connecteur droit 68"/>
          <p:cNvCxnSpPr>
            <a:stCxn id="68" idx="2"/>
          </p:cNvCxnSpPr>
          <p:nvPr/>
        </p:nvCxnSpPr>
        <p:spPr>
          <a:xfrm flipH="1">
            <a:off x="4897696" y="2001839"/>
            <a:ext cx="164020" cy="21075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ZoneTexte 77"/>
          <p:cNvSpPr txBox="1"/>
          <p:nvPr/>
        </p:nvSpPr>
        <p:spPr>
          <a:xfrm>
            <a:off x="2969722" y="1004845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  <a:latin typeface="Arial (Corps)"/>
              </a:rPr>
              <a:t>RB1</a:t>
            </a:r>
          </a:p>
        </p:txBody>
      </p:sp>
      <p:cxnSp>
        <p:nvCxnSpPr>
          <p:cNvPr id="79" name="Connecteur droit 78"/>
          <p:cNvCxnSpPr>
            <a:stCxn id="78" idx="2"/>
          </p:cNvCxnSpPr>
          <p:nvPr/>
        </p:nvCxnSpPr>
        <p:spPr>
          <a:xfrm flipH="1">
            <a:off x="3328752" y="1374177"/>
            <a:ext cx="127701" cy="362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Caractérisation longitudinale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3" y="3076594"/>
            <a:ext cx="5400000" cy="36000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9903976" y="1535709"/>
            <a:ext cx="117855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C000"/>
                </a:solidFill>
                <a:latin typeface="Arial (Corps)"/>
              </a:rPr>
              <a:t>Coupelle Faraday Rapide </a:t>
            </a:r>
            <a:endParaRPr lang="fr-FR" sz="1800" dirty="0">
              <a:solidFill>
                <a:srgbClr val="FFC000"/>
              </a:solidFill>
              <a:latin typeface="Arial (Corps)"/>
            </a:endParaRPr>
          </a:p>
        </p:txBody>
      </p:sp>
      <p:cxnSp>
        <p:nvCxnSpPr>
          <p:cNvPr id="23" name="Connecteur droit 22"/>
          <p:cNvCxnSpPr>
            <a:stCxn id="22" idx="2"/>
          </p:cNvCxnSpPr>
          <p:nvPr/>
        </p:nvCxnSpPr>
        <p:spPr>
          <a:xfrm flipH="1">
            <a:off x="10329232" y="2459039"/>
            <a:ext cx="164020" cy="2107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163514" y="1480333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0000"/>
                </a:solidFill>
                <a:latin typeface="Arial (Corps)"/>
              </a:rPr>
              <a:t>RB3</a:t>
            </a:r>
            <a:endParaRPr lang="fr-FR" sz="1800" dirty="0">
              <a:solidFill>
                <a:srgbClr val="FF0000"/>
              </a:solidFill>
              <a:latin typeface="Arial (Corps)"/>
            </a:endParaRPr>
          </a:p>
        </p:txBody>
      </p:sp>
      <p:cxnSp>
        <p:nvCxnSpPr>
          <p:cNvPr id="25" name="Connecteur droit 24"/>
          <p:cNvCxnSpPr>
            <a:stCxn id="24" idx="2"/>
          </p:cNvCxnSpPr>
          <p:nvPr/>
        </p:nvCxnSpPr>
        <p:spPr>
          <a:xfrm flipH="1">
            <a:off x="8522544" y="1849665"/>
            <a:ext cx="127701" cy="362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9506465" y="939114"/>
            <a:ext cx="1953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Réglage nominal</a:t>
            </a:r>
            <a:endParaRPr lang="en-US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57" y="3333681"/>
            <a:ext cx="5090570" cy="339371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590946" y="2766312"/>
            <a:ext cx="29044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Méthode des 3 gradients</a:t>
            </a:r>
            <a:endParaRPr lang="en-US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596982" y="4601286"/>
            <a:ext cx="245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Deuton @ RB1</a:t>
            </a:r>
            <a:endParaRPr lang="en-US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8121065" y="4601286"/>
            <a:ext cx="245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Proton @ RB3</a:t>
            </a:r>
            <a:endParaRPr lang="en-US" b="1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980" y="1203839"/>
            <a:ext cx="1846601" cy="74649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914" y="828355"/>
            <a:ext cx="1139146" cy="1861792"/>
          </a:xfrm>
          <a:prstGeom prst="rect">
            <a:avLst/>
          </a:prstGeom>
        </p:spPr>
      </p:pic>
      <p:cxnSp>
        <p:nvCxnSpPr>
          <p:cNvPr id="30" name="Straight Arrow Connector 4"/>
          <p:cNvCxnSpPr/>
          <p:nvPr/>
        </p:nvCxnSpPr>
        <p:spPr>
          <a:xfrm flipV="1">
            <a:off x="585119" y="1989837"/>
            <a:ext cx="284914" cy="8984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7"/>
          <p:cNvSpPr txBox="1"/>
          <p:nvPr/>
        </p:nvSpPr>
        <p:spPr>
          <a:xfrm>
            <a:off x="54164" y="2850198"/>
            <a:ext cx="1702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 err="1" smtClean="0"/>
              <a:t>Ouverture</a:t>
            </a:r>
            <a:r>
              <a:rPr lang="en-US" sz="1400" dirty="0" smtClean="0"/>
              <a:t> ~ 1 mm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32314" y="879155"/>
            <a:ext cx="796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CFR</a:t>
            </a:r>
            <a:endParaRPr lang="en-US" b="1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521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840" y="913409"/>
            <a:ext cx="8028684" cy="4066598"/>
          </a:xfrm>
          <a:prstGeom prst="rect">
            <a:avLst/>
          </a:prstGeom>
        </p:spPr>
      </p:pic>
      <p:cxnSp>
        <p:nvCxnSpPr>
          <p:cNvPr id="60" name="Connecteur droit avec flèche 59"/>
          <p:cNvCxnSpPr/>
          <p:nvPr/>
        </p:nvCxnSpPr>
        <p:spPr>
          <a:xfrm>
            <a:off x="1905340" y="1884764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1507083" y="1759229"/>
            <a:ext cx="562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(Corps)"/>
              </a:rPr>
              <a:t>RFQ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9869263" y="2690147"/>
            <a:ext cx="870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(Corps)"/>
              </a:rPr>
              <a:t>DPLATE</a:t>
            </a:r>
          </a:p>
        </p:txBody>
      </p:sp>
      <p:cxnSp>
        <p:nvCxnSpPr>
          <p:cNvPr id="65" name="Connecteur droit avec flèche 64"/>
          <p:cNvCxnSpPr/>
          <p:nvPr/>
        </p:nvCxnSpPr>
        <p:spPr>
          <a:xfrm>
            <a:off x="9612233" y="2661793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/>
          <p:cNvSpPr txBox="1"/>
          <p:nvPr/>
        </p:nvSpPr>
        <p:spPr>
          <a:xfrm>
            <a:off x="4472440" y="913409"/>
            <a:ext cx="117855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C000"/>
                </a:solidFill>
                <a:latin typeface="Arial (Corps)"/>
              </a:rPr>
              <a:t>Coupelle Faraday Rapide </a:t>
            </a:r>
            <a:endParaRPr lang="fr-FR" sz="1800" dirty="0">
              <a:solidFill>
                <a:srgbClr val="FFC000"/>
              </a:solidFill>
              <a:latin typeface="Arial (Corps)"/>
            </a:endParaRPr>
          </a:p>
        </p:txBody>
      </p:sp>
      <p:cxnSp>
        <p:nvCxnSpPr>
          <p:cNvPr id="69" name="Connecteur droit 68"/>
          <p:cNvCxnSpPr>
            <a:stCxn id="68" idx="2"/>
          </p:cNvCxnSpPr>
          <p:nvPr/>
        </p:nvCxnSpPr>
        <p:spPr>
          <a:xfrm flipH="1">
            <a:off x="4897696" y="1836739"/>
            <a:ext cx="164020" cy="21075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ZoneTexte 77"/>
          <p:cNvSpPr txBox="1"/>
          <p:nvPr/>
        </p:nvSpPr>
        <p:spPr>
          <a:xfrm>
            <a:off x="2969722" y="1004845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  <a:latin typeface="Arial (Corps)"/>
              </a:rPr>
              <a:t>RB1</a:t>
            </a:r>
          </a:p>
        </p:txBody>
      </p:sp>
      <p:cxnSp>
        <p:nvCxnSpPr>
          <p:cNvPr id="79" name="Connecteur droit 78"/>
          <p:cNvCxnSpPr/>
          <p:nvPr/>
        </p:nvCxnSpPr>
        <p:spPr>
          <a:xfrm flipH="1">
            <a:off x="3328752" y="1209077"/>
            <a:ext cx="127701" cy="362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Caractérisation longitudinale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3" y="3076594"/>
            <a:ext cx="5400000" cy="36000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9903976" y="1535709"/>
            <a:ext cx="117855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C000"/>
                </a:solidFill>
                <a:latin typeface="Arial (Corps)"/>
              </a:rPr>
              <a:t>Coupelle Faraday Rapide </a:t>
            </a:r>
            <a:endParaRPr lang="fr-FR" sz="1800" dirty="0">
              <a:solidFill>
                <a:srgbClr val="FFC000"/>
              </a:solidFill>
              <a:latin typeface="Arial (Corps)"/>
            </a:endParaRPr>
          </a:p>
        </p:txBody>
      </p:sp>
      <p:cxnSp>
        <p:nvCxnSpPr>
          <p:cNvPr id="23" name="Connecteur droit 22"/>
          <p:cNvCxnSpPr>
            <a:stCxn id="22" idx="2"/>
          </p:cNvCxnSpPr>
          <p:nvPr/>
        </p:nvCxnSpPr>
        <p:spPr>
          <a:xfrm flipH="1">
            <a:off x="10329232" y="2459039"/>
            <a:ext cx="164020" cy="2107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163514" y="1315233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0000"/>
                </a:solidFill>
                <a:latin typeface="Arial (Corps)"/>
              </a:rPr>
              <a:t>RB3</a:t>
            </a:r>
            <a:endParaRPr lang="fr-FR" sz="1800" dirty="0">
              <a:solidFill>
                <a:srgbClr val="FF0000"/>
              </a:solidFill>
              <a:latin typeface="Arial (Corps)"/>
            </a:endParaRPr>
          </a:p>
        </p:txBody>
      </p:sp>
      <p:cxnSp>
        <p:nvCxnSpPr>
          <p:cNvPr id="25" name="Connecteur droit 24"/>
          <p:cNvCxnSpPr>
            <a:stCxn id="24" idx="2"/>
          </p:cNvCxnSpPr>
          <p:nvPr/>
        </p:nvCxnSpPr>
        <p:spPr>
          <a:xfrm flipH="1">
            <a:off x="8522544" y="1684565"/>
            <a:ext cx="127701" cy="362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9506465" y="939114"/>
            <a:ext cx="1953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Réglage nominal</a:t>
            </a:r>
            <a:endParaRPr lang="en-US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57" y="3333681"/>
            <a:ext cx="5090570" cy="339371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590946" y="2601212"/>
            <a:ext cx="29044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Méthode des 3 gradients</a:t>
            </a:r>
            <a:endParaRPr lang="en-US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596982" y="4436186"/>
            <a:ext cx="245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Deuton @ RB1</a:t>
            </a:r>
            <a:endParaRPr lang="en-US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8121065" y="4601286"/>
            <a:ext cx="245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Proton @ RB3</a:t>
            </a:r>
            <a:endParaRPr lang="en-US" b="1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840" y="913409"/>
            <a:ext cx="8028684" cy="4066598"/>
          </a:xfrm>
          <a:prstGeom prst="rect">
            <a:avLst/>
          </a:prstGeom>
        </p:spPr>
      </p:pic>
      <p:cxnSp>
        <p:nvCxnSpPr>
          <p:cNvPr id="29" name="Connecteur droit avec flèche 28"/>
          <p:cNvCxnSpPr/>
          <p:nvPr/>
        </p:nvCxnSpPr>
        <p:spPr>
          <a:xfrm>
            <a:off x="1905340" y="1719664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9612233" y="2496693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>
            <a:off x="4897696" y="1671639"/>
            <a:ext cx="164020" cy="21075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>
            <a:off x="3328752" y="1209077"/>
            <a:ext cx="127701" cy="362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8522544" y="1519465"/>
            <a:ext cx="127701" cy="362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1"/>
          <p:cNvSpPr txBox="1">
            <a:spLocks/>
          </p:cNvSpPr>
          <p:nvPr/>
        </p:nvSpPr>
        <p:spPr>
          <a:xfrm>
            <a:off x="1761286" y="942662"/>
            <a:ext cx="8388870" cy="5750237"/>
          </a:xfrm>
          <a:prstGeom prst="rect">
            <a:avLst/>
          </a:prstGeom>
          <a:solidFill>
            <a:srgbClr val="ECE7EB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25000"/>
              <a:buFontTx/>
              <a:buBlip>
                <a:blip r:embed="rId7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0000"/>
              <a:buFontTx/>
              <a:buBlip>
                <a:blip r:embed="rId5"/>
              </a:buBlip>
              <a:tabLst/>
              <a:defRPr lang="fr-FR" sz="2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Différence entre DB1 et DB2</a:t>
            </a:r>
          </a:p>
          <a:p>
            <a:endParaRPr lang="fr-FR" sz="1800" dirty="0"/>
          </a:p>
          <a:p>
            <a:endParaRPr lang="fr-FR" sz="1800" dirty="0" smtClean="0"/>
          </a:p>
          <a:p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 smtClean="0"/>
              <a:t>Dans </a:t>
            </a:r>
            <a:r>
              <a:rPr lang="fr-FR" sz="1800" dirty="0"/>
              <a:t>le pire </a:t>
            </a:r>
            <a:r>
              <a:rPr lang="fr-FR" sz="1800" dirty="0" smtClean="0"/>
              <a:t>cas en deuton, </a:t>
            </a:r>
            <a:r>
              <a:rPr lang="fr-FR" sz="1800" dirty="0"/>
              <a:t>l’emittance du faisceau mesurée est 2x moins grande que celle considérée pour les </a:t>
            </a:r>
            <a:r>
              <a:rPr lang="fr-FR" sz="1800" dirty="0" smtClean="0"/>
              <a:t>simulations </a:t>
            </a:r>
            <a:r>
              <a:rPr lang="fr-FR" sz="1800" dirty="0"/>
              <a:t>dans le LINAC </a:t>
            </a:r>
            <a:r>
              <a:rPr lang="fr-FR" sz="1800" b="1" dirty="0" smtClean="0">
                <a:sym typeface="Wingdings" panose="05000000000000000000" pitchFamily="2" charset="2"/>
              </a:rPr>
              <a:t></a:t>
            </a:r>
          </a:p>
          <a:p>
            <a:endParaRPr lang="en-US" sz="1800" b="1" dirty="0"/>
          </a:p>
          <a:p>
            <a:pPr marL="285750" indent="-285750">
              <a:buFontTx/>
              <a:buChar char="-"/>
            </a:pPr>
            <a:endParaRPr lang="en-US" sz="1000" dirty="0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27" y="3373436"/>
            <a:ext cx="4309292" cy="3240000"/>
          </a:xfrm>
          <a:prstGeom prst="rect">
            <a:avLst/>
          </a:prstGeom>
        </p:spPr>
      </p:pic>
      <p:sp>
        <p:nvSpPr>
          <p:cNvPr id="36" name="Ellipse 35"/>
          <p:cNvSpPr/>
          <p:nvPr/>
        </p:nvSpPr>
        <p:spPr>
          <a:xfrm rot="20900557">
            <a:off x="5346588" y="4803276"/>
            <a:ext cx="612000" cy="432000"/>
          </a:xfrm>
          <a:prstGeom prst="ellipse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cxnSp>
        <p:nvCxnSpPr>
          <p:cNvPr id="37" name="Connecteur droit avec flèche 36"/>
          <p:cNvCxnSpPr>
            <a:endCxn id="36" idx="7"/>
          </p:cNvCxnSpPr>
          <p:nvPr/>
        </p:nvCxnSpPr>
        <p:spPr>
          <a:xfrm flipH="1">
            <a:off x="5833638" y="4209624"/>
            <a:ext cx="2103778" cy="61634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H="1">
            <a:off x="6038608" y="4517472"/>
            <a:ext cx="1987199" cy="6436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7937415" y="3862152"/>
            <a:ext cx="127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</a:rPr>
              <a:t>Mesurée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8025807" y="4332806"/>
            <a:ext cx="127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Simulée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547233" y="3371228"/>
            <a:ext cx="2404389" cy="200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42" name="ZoneTexte 41"/>
          <p:cNvSpPr txBox="1"/>
          <p:nvPr/>
        </p:nvSpPr>
        <p:spPr>
          <a:xfrm>
            <a:off x="3847372" y="3733498"/>
            <a:ext cx="170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Acceptance longitudinale du Linac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3" name="Tableau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904742"/>
              </p:ext>
            </p:extLst>
          </p:nvPr>
        </p:nvGraphicFramePr>
        <p:xfrm>
          <a:off x="1849764" y="1341383"/>
          <a:ext cx="81280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7381638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8246679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8642068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27361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fr-FR" dirty="0" smtClean="0"/>
                        <a:t>-W (</a:t>
                      </a:r>
                      <a:r>
                        <a:rPr lang="en-US" sz="1800" dirty="0" smtClean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800" dirty="0" smtClean="0"/>
                        <a:t> °·</a:t>
                      </a:r>
                      <a:r>
                        <a:rPr lang="en-US" sz="1800" dirty="0" err="1" smtClean="0"/>
                        <a:t>keV</a:t>
                      </a:r>
                      <a:r>
                        <a:rPr lang="en-US" sz="180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RG1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RG3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Simulations RFQ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472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Protons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00B050"/>
                          </a:solidFill>
                        </a:rPr>
                        <a:t>60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74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Deutons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00B050"/>
                          </a:solidFill>
                        </a:rPr>
                        <a:t>120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30338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113310" y="4662752"/>
            <a:ext cx="11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</a:t>
            </a:r>
            <a:r>
              <a:rPr lang="fr-FR" b="1" dirty="0" smtClean="0"/>
              <a:t>euton</a:t>
            </a:r>
            <a:endParaRPr lang="en-US" b="1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11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72" y="3999138"/>
            <a:ext cx="2931695" cy="28800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11" y="4014432"/>
            <a:ext cx="2931695" cy="2880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454" y="4029788"/>
            <a:ext cx="3618001" cy="24120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6" y="4028828"/>
            <a:ext cx="3618000" cy="2412000"/>
          </a:xfrm>
          <a:prstGeom prst="rect">
            <a:avLst/>
          </a:prstGeom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Caractérisation transverse (deutons)</a:t>
            </a:r>
            <a:endParaRPr lang="fr-FR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963655"/>
            <a:ext cx="5943073" cy="301021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799585" y="1177157"/>
            <a:ext cx="4257267" cy="2668645"/>
          </a:xfrm>
          <a:prstGeom prst="rect">
            <a:avLst/>
          </a:prstGeom>
        </p:spPr>
      </p:pic>
      <p:cxnSp>
        <p:nvCxnSpPr>
          <p:cNvPr id="34" name="Connecteur droit avec flèche 33"/>
          <p:cNvCxnSpPr/>
          <p:nvPr/>
        </p:nvCxnSpPr>
        <p:spPr>
          <a:xfrm>
            <a:off x="4107813" y="2090336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564403" y="723798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0000"/>
                </a:solidFill>
                <a:latin typeface="Arial (Corps)"/>
              </a:rPr>
              <a:t>QP4</a:t>
            </a:r>
            <a:endParaRPr lang="fr-FR" sz="1800" dirty="0">
              <a:solidFill>
                <a:srgbClr val="FF0000"/>
              </a:solidFill>
              <a:latin typeface="Arial (Corps)"/>
            </a:endParaRPr>
          </a:p>
        </p:txBody>
      </p:sp>
      <p:cxnSp>
        <p:nvCxnSpPr>
          <p:cNvPr id="36" name="Connecteur droit 35"/>
          <p:cNvCxnSpPr>
            <a:stCxn id="35" idx="2"/>
          </p:cNvCxnSpPr>
          <p:nvPr/>
        </p:nvCxnSpPr>
        <p:spPr>
          <a:xfrm>
            <a:off x="2051134" y="1093130"/>
            <a:ext cx="161392" cy="5342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1911434" y="2904093"/>
            <a:ext cx="14403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7030A0"/>
                </a:solidFill>
                <a:latin typeface="Arial (Corps)"/>
              </a:rPr>
              <a:t>Profileur XY</a:t>
            </a:r>
            <a:endParaRPr lang="fr-FR" sz="1800" dirty="0">
              <a:solidFill>
                <a:srgbClr val="7030A0"/>
              </a:solidFill>
              <a:latin typeface="Arial (Corps)"/>
            </a:endParaRPr>
          </a:p>
        </p:txBody>
      </p:sp>
      <p:cxnSp>
        <p:nvCxnSpPr>
          <p:cNvPr id="38" name="Connecteur droit 37"/>
          <p:cNvCxnSpPr/>
          <p:nvPr/>
        </p:nvCxnSpPr>
        <p:spPr>
          <a:xfrm flipH="1">
            <a:off x="2649532" y="1956190"/>
            <a:ext cx="120562" cy="94790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5145017" y="3304445"/>
            <a:ext cx="13111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7030A0"/>
                </a:solidFill>
                <a:latin typeface="Arial (Corps)"/>
              </a:rPr>
              <a:t>SEM </a:t>
            </a:r>
            <a:r>
              <a:rPr lang="fr-FR" sz="1800" dirty="0" err="1" smtClean="0">
                <a:solidFill>
                  <a:srgbClr val="7030A0"/>
                </a:solidFill>
                <a:latin typeface="Arial (Corps)"/>
              </a:rPr>
              <a:t>Grid</a:t>
            </a:r>
            <a:endParaRPr lang="fr-FR" sz="1800" dirty="0">
              <a:solidFill>
                <a:srgbClr val="7030A0"/>
              </a:solidFill>
              <a:latin typeface="Arial (Corps)"/>
            </a:endParaRPr>
          </a:p>
        </p:txBody>
      </p:sp>
      <p:cxnSp>
        <p:nvCxnSpPr>
          <p:cNvPr id="44" name="Connecteur droit 43"/>
          <p:cNvCxnSpPr/>
          <p:nvPr/>
        </p:nvCxnSpPr>
        <p:spPr>
          <a:xfrm flipH="1">
            <a:off x="5850581" y="2357482"/>
            <a:ext cx="104009" cy="94051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4633739" y="1004214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0000"/>
                </a:solidFill>
                <a:latin typeface="Arial (Corps)"/>
              </a:rPr>
              <a:t>QP8</a:t>
            </a:r>
            <a:endParaRPr lang="fr-FR" sz="1800" dirty="0">
              <a:solidFill>
                <a:srgbClr val="FF0000"/>
              </a:solidFill>
              <a:latin typeface="Arial (Corps)"/>
            </a:endParaRPr>
          </a:p>
        </p:txBody>
      </p:sp>
      <p:cxnSp>
        <p:nvCxnSpPr>
          <p:cNvPr id="46" name="Connecteur droit 45"/>
          <p:cNvCxnSpPr>
            <a:stCxn id="45" idx="2"/>
          </p:cNvCxnSpPr>
          <p:nvPr/>
        </p:nvCxnSpPr>
        <p:spPr>
          <a:xfrm>
            <a:off x="5120470" y="1373546"/>
            <a:ext cx="161392" cy="5342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9506465" y="939114"/>
            <a:ext cx="1953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Réglage nominal</a:t>
            </a:r>
            <a:endParaRPr lang="en-US" dirty="0"/>
          </a:p>
        </p:txBody>
      </p:sp>
      <p:sp>
        <p:nvSpPr>
          <p:cNvPr id="27" name="ZoneTexte 26"/>
          <p:cNvSpPr txBox="1"/>
          <p:nvPr/>
        </p:nvSpPr>
        <p:spPr>
          <a:xfrm>
            <a:off x="8748508" y="2859667"/>
            <a:ext cx="13111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7030A0"/>
                </a:solidFill>
                <a:latin typeface="Arial (Corps)"/>
              </a:rPr>
              <a:t>Fils XY</a:t>
            </a:r>
            <a:endParaRPr lang="fr-FR" sz="1800" dirty="0">
              <a:solidFill>
                <a:srgbClr val="7030A0"/>
              </a:solidFill>
              <a:latin typeface="Arial (Corps)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 flipH="1">
            <a:off x="9444823" y="2360553"/>
            <a:ext cx="361349" cy="51645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 flipV="1">
            <a:off x="7767495" y="2932182"/>
            <a:ext cx="1234507" cy="12281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H="1" flipV="1">
            <a:off x="7767495" y="2932182"/>
            <a:ext cx="2637926" cy="11265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6834128" y="2562850"/>
            <a:ext cx="13111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7030A0"/>
                </a:solidFill>
                <a:latin typeface="Arial (Corps)"/>
              </a:rPr>
              <a:t>Fentes</a:t>
            </a:r>
            <a:endParaRPr lang="fr-FR" sz="1800" dirty="0">
              <a:solidFill>
                <a:srgbClr val="7030A0"/>
              </a:solidFill>
              <a:latin typeface="Arial (Corps)"/>
            </a:endParaRPr>
          </a:p>
        </p:txBody>
      </p:sp>
      <p:cxnSp>
        <p:nvCxnSpPr>
          <p:cNvPr id="50" name="Connecteur droit 49"/>
          <p:cNvCxnSpPr/>
          <p:nvPr/>
        </p:nvCxnSpPr>
        <p:spPr>
          <a:xfrm flipH="1">
            <a:off x="7155890" y="2364061"/>
            <a:ext cx="201512" cy="21580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49347" y="3754889"/>
            <a:ext cx="29044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Méthode des 3 gradients</a:t>
            </a:r>
            <a:endParaRPr lang="en-US" b="1" dirty="0"/>
          </a:p>
        </p:txBody>
      </p:sp>
      <p:sp>
        <p:nvSpPr>
          <p:cNvPr id="52" name="ZoneTexte 51"/>
          <p:cNvSpPr txBox="1"/>
          <p:nvPr/>
        </p:nvSpPr>
        <p:spPr>
          <a:xfrm>
            <a:off x="3636309" y="3771935"/>
            <a:ext cx="29044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Méthode des 3 gradients</a:t>
            </a:r>
            <a:endParaRPr lang="en-US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1818669" y="3311846"/>
            <a:ext cx="691828" cy="5339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V="1">
            <a:off x="4846937" y="3654364"/>
            <a:ext cx="613959" cy="2033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74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JAR23 – 3-6 </a:t>
            </a:r>
            <a:r>
              <a:rPr lang="en-US" dirty="0" err="1" smtClean="0"/>
              <a:t>octobre</a:t>
            </a:r>
            <a:r>
              <a:rPr lang="en-US" dirty="0" smtClean="0"/>
              <a:t> 2023 – </a:t>
            </a:r>
            <a:r>
              <a:rPr lang="en-US" dirty="0" err="1" smtClean="0"/>
              <a:t>Statut</a:t>
            </a:r>
            <a:r>
              <a:rPr lang="en-US" dirty="0" smtClean="0"/>
              <a:t> SARAF Phase II</a:t>
            </a:r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72" y="3999138"/>
            <a:ext cx="2931695" cy="28800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11" y="4014432"/>
            <a:ext cx="2931695" cy="2880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454" y="4029788"/>
            <a:ext cx="3618001" cy="24120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6" y="4028828"/>
            <a:ext cx="3618000" cy="2412000"/>
          </a:xfrm>
          <a:prstGeom prst="rect">
            <a:avLst/>
          </a:prstGeom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Caractérisation transverse (deutons)</a:t>
            </a:r>
            <a:endParaRPr lang="fr-FR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963655"/>
            <a:ext cx="5943073" cy="301021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799585" y="1177157"/>
            <a:ext cx="4257267" cy="2668645"/>
          </a:xfrm>
          <a:prstGeom prst="rect">
            <a:avLst/>
          </a:prstGeom>
        </p:spPr>
      </p:pic>
      <p:cxnSp>
        <p:nvCxnSpPr>
          <p:cNvPr id="34" name="Connecteur droit avec flèche 33"/>
          <p:cNvCxnSpPr/>
          <p:nvPr/>
        </p:nvCxnSpPr>
        <p:spPr>
          <a:xfrm>
            <a:off x="4107813" y="2090336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564403" y="723798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0000"/>
                </a:solidFill>
                <a:latin typeface="Arial (Corps)"/>
              </a:rPr>
              <a:t>QP4</a:t>
            </a:r>
            <a:endParaRPr lang="fr-FR" sz="1800" dirty="0">
              <a:solidFill>
                <a:srgbClr val="FF0000"/>
              </a:solidFill>
              <a:latin typeface="Arial (Corps)"/>
            </a:endParaRPr>
          </a:p>
        </p:txBody>
      </p:sp>
      <p:cxnSp>
        <p:nvCxnSpPr>
          <p:cNvPr id="36" name="Connecteur droit 35"/>
          <p:cNvCxnSpPr>
            <a:stCxn id="35" idx="2"/>
          </p:cNvCxnSpPr>
          <p:nvPr/>
        </p:nvCxnSpPr>
        <p:spPr>
          <a:xfrm>
            <a:off x="2051134" y="1093130"/>
            <a:ext cx="161392" cy="5342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>
            <a:off x="2649532" y="1956190"/>
            <a:ext cx="120562" cy="94790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5145017" y="3304445"/>
            <a:ext cx="13111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7030A0"/>
                </a:solidFill>
                <a:latin typeface="Arial (Corps)"/>
              </a:rPr>
              <a:t>SEM </a:t>
            </a:r>
            <a:r>
              <a:rPr lang="fr-FR" sz="1800" dirty="0" err="1" smtClean="0">
                <a:solidFill>
                  <a:srgbClr val="7030A0"/>
                </a:solidFill>
                <a:latin typeface="Arial (Corps)"/>
              </a:rPr>
              <a:t>Grid</a:t>
            </a:r>
            <a:endParaRPr lang="fr-FR" sz="1800" dirty="0">
              <a:solidFill>
                <a:srgbClr val="7030A0"/>
              </a:solidFill>
              <a:latin typeface="Arial (Corps)"/>
            </a:endParaRPr>
          </a:p>
        </p:txBody>
      </p:sp>
      <p:cxnSp>
        <p:nvCxnSpPr>
          <p:cNvPr id="44" name="Connecteur droit 43"/>
          <p:cNvCxnSpPr/>
          <p:nvPr/>
        </p:nvCxnSpPr>
        <p:spPr>
          <a:xfrm flipH="1">
            <a:off x="5850581" y="2357482"/>
            <a:ext cx="104009" cy="94051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4633739" y="1004214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0000"/>
                </a:solidFill>
                <a:latin typeface="Arial (Corps)"/>
              </a:rPr>
              <a:t>QP8</a:t>
            </a:r>
            <a:endParaRPr lang="fr-FR" sz="1800" dirty="0">
              <a:solidFill>
                <a:srgbClr val="FF0000"/>
              </a:solidFill>
              <a:latin typeface="Arial (Corps)"/>
            </a:endParaRPr>
          </a:p>
        </p:txBody>
      </p:sp>
      <p:cxnSp>
        <p:nvCxnSpPr>
          <p:cNvPr id="46" name="Connecteur droit 45"/>
          <p:cNvCxnSpPr>
            <a:stCxn id="45" idx="2"/>
          </p:cNvCxnSpPr>
          <p:nvPr/>
        </p:nvCxnSpPr>
        <p:spPr>
          <a:xfrm>
            <a:off x="5120470" y="1373546"/>
            <a:ext cx="161392" cy="5342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9506465" y="939114"/>
            <a:ext cx="1953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Réglage nominal</a:t>
            </a:r>
            <a:endParaRPr lang="en-US" dirty="0"/>
          </a:p>
        </p:txBody>
      </p:sp>
      <p:sp>
        <p:nvSpPr>
          <p:cNvPr id="27" name="ZoneTexte 26"/>
          <p:cNvSpPr txBox="1"/>
          <p:nvPr/>
        </p:nvSpPr>
        <p:spPr>
          <a:xfrm>
            <a:off x="8748508" y="2859667"/>
            <a:ext cx="13111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7030A0"/>
                </a:solidFill>
                <a:latin typeface="Arial (Corps)"/>
              </a:rPr>
              <a:t>Fils XY</a:t>
            </a:r>
            <a:endParaRPr lang="fr-FR" sz="1800" dirty="0">
              <a:solidFill>
                <a:srgbClr val="7030A0"/>
              </a:solidFill>
              <a:latin typeface="Arial (Corps)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 flipH="1">
            <a:off x="9444823" y="2360553"/>
            <a:ext cx="361349" cy="51645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 flipV="1">
            <a:off x="7767495" y="2932182"/>
            <a:ext cx="1234507" cy="12281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H="1" flipV="1">
            <a:off x="7767495" y="2932182"/>
            <a:ext cx="2637926" cy="11265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6834128" y="2562850"/>
            <a:ext cx="13111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7030A0"/>
                </a:solidFill>
                <a:latin typeface="Arial (Corps)"/>
              </a:rPr>
              <a:t>Fentes</a:t>
            </a:r>
            <a:endParaRPr lang="fr-FR" sz="1800" dirty="0">
              <a:solidFill>
                <a:srgbClr val="7030A0"/>
              </a:solidFill>
              <a:latin typeface="Arial (Corps)"/>
            </a:endParaRPr>
          </a:p>
        </p:txBody>
      </p:sp>
      <p:cxnSp>
        <p:nvCxnSpPr>
          <p:cNvPr id="50" name="Connecteur droit 49"/>
          <p:cNvCxnSpPr/>
          <p:nvPr/>
        </p:nvCxnSpPr>
        <p:spPr>
          <a:xfrm flipH="1">
            <a:off x="7155890" y="2364061"/>
            <a:ext cx="201512" cy="21580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49347" y="3754889"/>
            <a:ext cx="29044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Méthode des 3 gradients</a:t>
            </a:r>
            <a:endParaRPr lang="en-US" b="1" dirty="0"/>
          </a:p>
        </p:txBody>
      </p:sp>
      <p:sp>
        <p:nvSpPr>
          <p:cNvPr id="52" name="ZoneTexte 51"/>
          <p:cNvSpPr txBox="1"/>
          <p:nvPr/>
        </p:nvSpPr>
        <p:spPr>
          <a:xfrm>
            <a:off x="3636309" y="3771935"/>
            <a:ext cx="29044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Méthode des 3 gradients</a:t>
            </a:r>
            <a:endParaRPr lang="en-US" b="1" dirty="0"/>
          </a:p>
        </p:txBody>
      </p:sp>
      <p:sp>
        <p:nvSpPr>
          <p:cNvPr id="55" name="Espace réservé du contenu 1"/>
          <p:cNvSpPr txBox="1">
            <a:spLocks/>
          </p:cNvSpPr>
          <p:nvPr/>
        </p:nvSpPr>
        <p:spPr>
          <a:xfrm>
            <a:off x="1901565" y="4114754"/>
            <a:ext cx="8388870" cy="2433663"/>
          </a:xfrm>
          <a:prstGeom prst="rect">
            <a:avLst/>
          </a:prstGeom>
          <a:solidFill>
            <a:srgbClr val="ECE7EB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9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25000"/>
              <a:buFontTx/>
              <a:buBlip>
                <a:blip r:embed="rId10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1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0000"/>
              <a:buFontTx/>
              <a:buBlip>
                <a:blip r:embed="rId8"/>
              </a:buBlip>
              <a:tabLst/>
              <a:defRPr lang="fr-FR" sz="2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Différences entre les mesures :</a:t>
            </a:r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pPr marL="285750" indent="-285750">
              <a:buFontTx/>
              <a:buChar char="-"/>
            </a:pPr>
            <a:endParaRPr lang="en-US" sz="1000" dirty="0"/>
          </a:p>
        </p:txBody>
      </p:sp>
      <p:sp>
        <p:nvSpPr>
          <p:cNvPr id="40" name="TextBox 12"/>
          <p:cNvSpPr txBox="1"/>
          <p:nvPr/>
        </p:nvSpPr>
        <p:spPr>
          <a:xfrm>
            <a:off x="4699972" y="4521109"/>
            <a:ext cx="23134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Résultats</a:t>
            </a:r>
            <a:r>
              <a:rPr lang="en-US" dirty="0" smtClean="0"/>
              <a:t> </a:t>
            </a:r>
            <a:r>
              <a:rPr lang="en-US" sz="1400" dirty="0" smtClean="0"/>
              <a:t>(</a:t>
            </a:r>
            <a:r>
              <a:rPr lang="en-US" sz="1400" dirty="0" smtClean="0">
                <a:latin typeface="Symbol" panose="05050102010706020507" pitchFamily="18" charset="2"/>
              </a:rPr>
              <a:t>p </a:t>
            </a:r>
            <a:r>
              <a:rPr lang="en-US" sz="1400" dirty="0" err="1" smtClean="0"/>
              <a:t>mm·mrad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893330"/>
              </p:ext>
            </p:extLst>
          </p:nvPr>
        </p:nvGraphicFramePr>
        <p:xfrm>
          <a:off x="2049914" y="4933700"/>
          <a:ext cx="8128001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11280218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07639784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86373752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58535043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10539888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07422942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961053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en-US" sz="1600" baseline="0" dirty="0" smtClean="0"/>
                        <a:t>3 Gradients QP4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rtl="0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en-US" sz="1600" baseline="0" dirty="0" smtClean="0"/>
                        <a:t>3 Gradients QP8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rtl="0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en-US" sz="1600" dirty="0" smtClean="0"/>
                        <a:t>Dplate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rtl="0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994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X-X’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rgbClr val="E60019"/>
                          </a:solidFill>
                        </a:rPr>
                        <a:t>Y-Y’</a:t>
                      </a:r>
                      <a:endParaRPr lang="en-US" sz="1600" dirty="0">
                        <a:solidFill>
                          <a:srgbClr val="E6001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X-X’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rgbClr val="E60019"/>
                          </a:solidFill>
                        </a:rPr>
                        <a:t>Y-Y’</a:t>
                      </a:r>
                      <a:endParaRPr lang="en-US" sz="1600" dirty="0">
                        <a:solidFill>
                          <a:srgbClr val="E6001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X-X’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rgbClr val="E60019"/>
                          </a:solidFill>
                        </a:rPr>
                        <a:t>Y-Y’</a:t>
                      </a:r>
                      <a:endParaRPr lang="en-US" sz="1600" dirty="0">
                        <a:solidFill>
                          <a:srgbClr val="E6001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956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Protons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0.20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rgbClr val="E60019"/>
                          </a:solidFill>
                        </a:rPr>
                        <a:t>0.15</a:t>
                      </a:r>
                      <a:endParaRPr lang="en-US" sz="1600" dirty="0">
                        <a:solidFill>
                          <a:srgbClr val="E6001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-FR" sz="1600" b="1" dirty="0" smtClean="0">
                          <a:solidFill>
                            <a:srgbClr val="0000FF"/>
                          </a:solidFill>
                        </a:rPr>
                        <a:t>0.45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-FR" sz="1600" b="1" dirty="0" smtClean="0">
                          <a:solidFill>
                            <a:srgbClr val="E60019"/>
                          </a:solidFill>
                        </a:rPr>
                        <a:t>0.41</a:t>
                      </a:r>
                      <a:endParaRPr lang="en-US" sz="1600" b="1" dirty="0">
                        <a:solidFill>
                          <a:srgbClr val="E6001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0.20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rgbClr val="E60019"/>
                          </a:solidFill>
                        </a:rPr>
                        <a:t>0.21</a:t>
                      </a:r>
                      <a:endParaRPr lang="en-US" sz="1600" dirty="0">
                        <a:solidFill>
                          <a:srgbClr val="E6001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175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Deutons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0.12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 smtClean="0">
                          <a:solidFill>
                            <a:srgbClr val="E60019"/>
                          </a:solidFill>
                        </a:rPr>
                        <a:t>0.11</a:t>
                      </a:r>
                      <a:endParaRPr lang="en-US" sz="1600" b="1" dirty="0">
                        <a:solidFill>
                          <a:srgbClr val="E6001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-FR" sz="1600" dirty="0" smtClean="0">
                          <a:solidFill>
                            <a:srgbClr val="0000FF"/>
                          </a:solidFill>
                        </a:rPr>
                        <a:t>0.26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-FR" sz="1600" dirty="0" smtClean="0">
                          <a:solidFill>
                            <a:srgbClr val="E60019"/>
                          </a:solidFill>
                        </a:rPr>
                        <a:t>0.18</a:t>
                      </a:r>
                      <a:endParaRPr lang="en-US" sz="1600" dirty="0">
                        <a:solidFill>
                          <a:srgbClr val="E6001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0.24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solidFill>
                            <a:srgbClr val="E60019"/>
                          </a:solidFill>
                        </a:rPr>
                        <a:t>0.18</a:t>
                      </a:r>
                      <a:endParaRPr lang="en-US" sz="1600" dirty="0">
                        <a:solidFill>
                          <a:srgbClr val="E6001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068151"/>
                  </a:ext>
                </a:extLst>
              </a:tr>
            </a:tbl>
          </a:graphicData>
        </a:graphic>
      </p:graphicFrame>
      <p:sp>
        <p:nvSpPr>
          <p:cNvPr id="59" name="ZoneTexte 58"/>
          <p:cNvSpPr txBox="1"/>
          <p:nvPr/>
        </p:nvSpPr>
        <p:spPr>
          <a:xfrm>
            <a:off x="1911434" y="2904093"/>
            <a:ext cx="14403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7030A0"/>
                </a:solidFill>
                <a:latin typeface="Arial (Corps)"/>
              </a:rPr>
              <a:t>Profileur XY</a:t>
            </a:r>
            <a:endParaRPr lang="fr-FR" sz="1800" dirty="0">
              <a:solidFill>
                <a:srgbClr val="7030A0"/>
              </a:solidFill>
              <a:latin typeface="Arial (Corps)"/>
            </a:endParaRPr>
          </a:p>
        </p:txBody>
      </p:sp>
    </p:spTree>
    <p:extLst>
      <p:ext uri="{BB962C8B-B14F-4D97-AF65-F5344CB8AC3E}">
        <p14:creationId xmlns:p14="http://schemas.microsoft.com/office/powerpoint/2010/main" val="117943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2223" y="-333896"/>
            <a:ext cx="8857504" cy="3600000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 rot="21139704">
            <a:off x="2945922" y="2701468"/>
            <a:ext cx="4906907" cy="803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29" name="Rectangle 28"/>
          <p:cNvSpPr/>
          <p:nvPr/>
        </p:nvSpPr>
        <p:spPr>
          <a:xfrm rot="21139704">
            <a:off x="1660854" y="434666"/>
            <a:ext cx="4906907" cy="803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33" name="Rectangle 32"/>
          <p:cNvSpPr/>
          <p:nvPr/>
        </p:nvSpPr>
        <p:spPr>
          <a:xfrm rot="21139704">
            <a:off x="5726916" y="-289709"/>
            <a:ext cx="4906907" cy="3503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41" name="Rectangle 40"/>
          <p:cNvSpPr/>
          <p:nvPr/>
        </p:nvSpPr>
        <p:spPr>
          <a:xfrm rot="21139704">
            <a:off x="5225545" y="-205322"/>
            <a:ext cx="4249775" cy="1911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42" name="Rectangle 41"/>
          <p:cNvSpPr/>
          <p:nvPr/>
        </p:nvSpPr>
        <p:spPr>
          <a:xfrm rot="21139704">
            <a:off x="5692924" y="1935203"/>
            <a:ext cx="4249775" cy="467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8562" flipH="1">
            <a:off x="5621885" y="1350954"/>
            <a:ext cx="1728216" cy="1083322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 rot="21115809">
            <a:off x="5669109" y="1003394"/>
            <a:ext cx="156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00FF"/>
                </a:solidFill>
              </a:rPr>
              <a:t>RI D-PLATE</a:t>
            </a:r>
          </a:p>
        </p:txBody>
      </p:sp>
      <p:sp>
        <p:nvSpPr>
          <p:cNvPr id="53" name="ZoneTexte 52"/>
          <p:cNvSpPr txBox="1"/>
          <p:nvPr/>
        </p:nvSpPr>
        <p:spPr>
          <a:xfrm rot="20994535">
            <a:off x="7372062" y="1387830"/>
            <a:ext cx="1735135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99" dirty="0"/>
              <a:t>(TBL+GALIT)</a:t>
            </a: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Montée en puissance (protons)</a:t>
            </a:r>
            <a:endParaRPr lang="fr-FR" dirty="0"/>
          </a:p>
        </p:txBody>
      </p:sp>
      <p:pic>
        <p:nvPicPr>
          <p:cNvPr id="55" name="Picture 2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8" t="59069" r="6454" b="9778"/>
          <a:stretch/>
        </p:blipFill>
        <p:spPr bwMode="auto">
          <a:xfrm>
            <a:off x="6170127" y="2720206"/>
            <a:ext cx="5499100" cy="11182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 flipH="1" flipV="1">
            <a:off x="8087396" y="1796726"/>
            <a:ext cx="1039132" cy="8608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2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9" b="18706"/>
          <a:stretch/>
        </p:blipFill>
        <p:spPr bwMode="auto">
          <a:xfrm>
            <a:off x="1007912" y="4020215"/>
            <a:ext cx="9869107" cy="2461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606962" y="1989778"/>
            <a:ext cx="155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ACCT</a:t>
            </a:r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29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2223" y="-333896"/>
            <a:ext cx="8857504" cy="3600000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 rot="21139704">
            <a:off x="2945922" y="2701468"/>
            <a:ext cx="4906907" cy="803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29" name="Rectangle 28"/>
          <p:cNvSpPr/>
          <p:nvPr/>
        </p:nvSpPr>
        <p:spPr>
          <a:xfrm rot="21139704">
            <a:off x="1660854" y="434666"/>
            <a:ext cx="4906907" cy="803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33" name="Rectangle 32"/>
          <p:cNvSpPr/>
          <p:nvPr/>
        </p:nvSpPr>
        <p:spPr>
          <a:xfrm rot="21139704">
            <a:off x="5726916" y="-289709"/>
            <a:ext cx="4906907" cy="3503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41" name="Rectangle 40"/>
          <p:cNvSpPr/>
          <p:nvPr/>
        </p:nvSpPr>
        <p:spPr>
          <a:xfrm rot="21139704">
            <a:off x="5225545" y="-205322"/>
            <a:ext cx="4249775" cy="1911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42" name="Rectangle 41"/>
          <p:cNvSpPr/>
          <p:nvPr/>
        </p:nvSpPr>
        <p:spPr>
          <a:xfrm rot="21139704">
            <a:off x="5692924" y="1935203"/>
            <a:ext cx="4249775" cy="467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8562" flipH="1">
            <a:off x="5621885" y="1350954"/>
            <a:ext cx="1728216" cy="1083322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 rot="21115809">
            <a:off x="5669109" y="1003394"/>
            <a:ext cx="156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00FF"/>
                </a:solidFill>
              </a:rPr>
              <a:t>RI D-PLATE</a:t>
            </a:r>
          </a:p>
        </p:txBody>
      </p:sp>
      <p:sp>
        <p:nvSpPr>
          <p:cNvPr id="53" name="ZoneTexte 52"/>
          <p:cNvSpPr txBox="1"/>
          <p:nvPr/>
        </p:nvSpPr>
        <p:spPr>
          <a:xfrm rot="20994535">
            <a:off x="7372062" y="1387830"/>
            <a:ext cx="1735135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99" dirty="0"/>
              <a:t>(TBL+GALIT)</a:t>
            </a: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Montée en puissance (protons)</a:t>
            </a:r>
            <a:endParaRPr lang="fr-FR" dirty="0"/>
          </a:p>
        </p:txBody>
      </p:sp>
      <p:pic>
        <p:nvPicPr>
          <p:cNvPr id="55" name="Picture 2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8" t="59069" r="6454" b="9778"/>
          <a:stretch/>
        </p:blipFill>
        <p:spPr bwMode="auto">
          <a:xfrm>
            <a:off x="6170127" y="2720206"/>
            <a:ext cx="5499100" cy="11182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 flipH="1" flipV="1">
            <a:off x="8087396" y="1796726"/>
            <a:ext cx="1039132" cy="8608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2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9" b="18706"/>
          <a:stretch/>
        </p:blipFill>
        <p:spPr bwMode="auto">
          <a:xfrm>
            <a:off x="1007912" y="4020215"/>
            <a:ext cx="9869107" cy="2461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606962" y="1989778"/>
            <a:ext cx="155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ACCT</a:t>
            </a:r>
            <a:endParaRPr lang="en-US" dirty="0"/>
          </a:p>
        </p:txBody>
      </p:sp>
      <p:sp>
        <p:nvSpPr>
          <p:cNvPr id="17" name="Espace réservé du contenu 1"/>
          <p:cNvSpPr txBox="1">
            <a:spLocks/>
          </p:cNvSpPr>
          <p:nvPr/>
        </p:nvSpPr>
        <p:spPr>
          <a:xfrm>
            <a:off x="3091793" y="2304969"/>
            <a:ext cx="6339121" cy="2909482"/>
          </a:xfrm>
          <a:prstGeom prst="rect">
            <a:avLst/>
          </a:prstGeom>
          <a:solidFill>
            <a:srgbClr val="ECE7EB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7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25000"/>
              <a:buFontTx/>
              <a:buBlip>
                <a:blip r:embed="rId9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0"/>
              </a:buBlip>
              <a:tabLst/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0000"/>
              <a:buFontTx/>
              <a:buBlip>
                <a:blip r:embed="rId7"/>
              </a:buBlip>
              <a:tabLst/>
              <a:defRPr lang="fr-FR" sz="2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97.5</a:t>
            </a:r>
            <a:r>
              <a:rPr lang="fr-FR" sz="1800" dirty="0"/>
              <a:t>% de cycle utile pendant 15h sur </a:t>
            </a:r>
            <a:r>
              <a:rPr lang="fr-FR" sz="1800" dirty="0" smtClean="0"/>
              <a:t>GALIT</a:t>
            </a:r>
          </a:p>
          <a:p>
            <a:r>
              <a:rPr lang="fr-FR" sz="1800" dirty="0" smtClean="0"/>
              <a:t>Injecteur, MEBT et GALIT ont bien fonctionné</a:t>
            </a:r>
          </a:p>
          <a:p>
            <a:r>
              <a:rPr lang="fr-FR" sz="1800" dirty="0" smtClean="0"/>
              <a:t>Quelques trips/h surtout associés à de la puissance réfléchie dans le RFQ </a:t>
            </a:r>
          </a:p>
          <a:p>
            <a:r>
              <a:rPr lang="fr-FR" sz="1800" dirty="0" smtClean="0"/>
              <a:t>Après un peu de conditionnement, on a observé moins de trips</a:t>
            </a:r>
          </a:p>
          <a:p>
            <a:r>
              <a:rPr lang="fr-FR" sz="1800" dirty="0" smtClean="0"/>
              <a:t>Après trip, pas besoin de montée en puissance</a:t>
            </a:r>
          </a:p>
          <a:p>
            <a:r>
              <a:rPr lang="fr-FR" sz="1800" dirty="0" smtClean="0"/>
              <a:t>Pour préserver l’ampli du RFQ, pas de montée en puissance en deuton</a:t>
            </a:r>
          </a:p>
          <a:p>
            <a:pPr marL="285750" indent="-285750">
              <a:buFontTx/>
              <a:buChar char="-"/>
            </a:pPr>
            <a:endParaRPr lang="en-US" sz="10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JAR23 – 3-6 octobre 2023 – Statut SARAF Phase II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304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Commissioning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Jonathan Dumas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31911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Préparation installation SCL</a:t>
            </a:r>
            <a:endParaRPr lang="fr-FR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JAR23 – 3-6 </a:t>
            </a:r>
            <a:r>
              <a:rPr lang="en-US" dirty="0" err="1"/>
              <a:t>octobre</a:t>
            </a:r>
            <a:r>
              <a:rPr lang="en-US" dirty="0"/>
              <a:t> 2023 – </a:t>
            </a:r>
            <a:r>
              <a:rPr lang="en-US" dirty="0" err="1"/>
              <a:t>Statut</a:t>
            </a:r>
            <a:r>
              <a:rPr lang="en-US" dirty="0"/>
              <a:t> SARAF Phase II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53" y="1777965"/>
            <a:ext cx="5308015" cy="3981012"/>
          </a:xfrm>
          <a:prstGeom prst="rect">
            <a:avLst/>
          </a:prstGeom>
          <a:ln w="38100">
            <a:noFill/>
          </a:ln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57" y="1777965"/>
            <a:ext cx="5318852" cy="3989139"/>
          </a:xfrm>
          <a:prstGeom prst="rect">
            <a:avLst/>
          </a:prstGeom>
          <a:ln w="381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3830113" y="3166238"/>
            <a:ext cx="1191545" cy="399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999" b="1" dirty="0">
                <a:solidFill>
                  <a:schemeClr val="bg1"/>
                </a:solidFill>
              </a:rPr>
              <a:t>DPLATE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981290" y="2647971"/>
            <a:ext cx="724878" cy="399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999" b="1" dirty="0">
                <a:solidFill>
                  <a:schemeClr val="bg1"/>
                </a:solidFill>
              </a:rPr>
              <a:t>RFQ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57667" y="2966247"/>
            <a:ext cx="952505" cy="399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999" b="1" dirty="0">
                <a:solidFill>
                  <a:schemeClr val="bg1"/>
                </a:solidFill>
              </a:rPr>
              <a:t>GALIT</a:t>
            </a:r>
            <a:endParaRPr lang="fr-FR" sz="1999" dirty="0"/>
          </a:p>
        </p:txBody>
      </p:sp>
      <p:sp>
        <p:nvSpPr>
          <p:cNvPr id="38" name="Rectangle 37"/>
          <p:cNvSpPr/>
          <p:nvPr/>
        </p:nvSpPr>
        <p:spPr>
          <a:xfrm>
            <a:off x="7597633" y="3000313"/>
            <a:ext cx="910827" cy="399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999" b="1" dirty="0">
                <a:solidFill>
                  <a:schemeClr val="bg1"/>
                </a:solidFill>
              </a:rPr>
              <a:t>MEBT</a:t>
            </a:r>
            <a:endParaRPr lang="fr-FR" sz="2052" dirty="0"/>
          </a:p>
        </p:txBody>
      </p:sp>
      <p:sp>
        <p:nvSpPr>
          <p:cNvPr id="40" name="ZoneTexte 39"/>
          <p:cNvSpPr txBox="1"/>
          <p:nvPr/>
        </p:nvSpPr>
        <p:spPr>
          <a:xfrm>
            <a:off x="415257" y="965353"/>
            <a:ext cx="1117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Dplate et la TBL avec GALIT </a:t>
            </a:r>
            <a:r>
              <a:rPr lang="fr-FR" dirty="0"/>
              <a:t>s</a:t>
            </a:r>
            <a:r>
              <a:rPr lang="fr-FR" dirty="0" smtClean="0"/>
              <a:t>ont maintenant démontées pour laisser la place à CM1 qui est à SNRC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4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JAR23 – 3-6 </a:t>
            </a:r>
            <a:r>
              <a:rPr lang="en-US" dirty="0" err="1"/>
              <a:t>octobre</a:t>
            </a:r>
            <a:r>
              <a:rPr lang="en-US" dirty="0"/>
              <a:t> 2023 – </a:t>
            </a:r>
            <a:r>
              <a:rPr lang="en-US" dirty="0" err="1"/>
              <a:t>Statut</a:t>
            </a:r>
            <a:r>
              <a:rPr lang="en-US" dirty="0"/>
              <a:t> SARAF Phase II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79" y="725706"/>
            <a:ext cx="5416446" cy="40623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7069693" y="656312"/>
            <a:ext cx="2747868" cy="399981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fr-FR" sz="1999" b="1" dirty="0" smtClean="0">
                <a:solidFill>
                  <a:schemeClr val="bg1"/>
                </a:solidFill>
              </a:rPr>
              <a:t>Boites à vannes </a:t>
            </a:r>
            <a:r>
              <a:rPr lang="fr-FR" sz="1999" b="1" dirty="0" err="1" smtClean="0">
                <a:solidFill>
                  <a:schemeClr val="bg1"/>
                </a:solidFill>
              </a:rPr>
              <a:t>cryo</a:t>
            </a:r>
            <a:endParaRPr lang="fr-FR" sz="1999" b="1" dirty="0">
              <a:solidFill>
                <a:schemeClr val="bg1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8475279" y="1000660"/>
            <a:ext cx="1570745" cy="11221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5" idx="2"/>
          </p:cNvCxnSpPr>
          <p:nvPr/>
        </p:nvCxnSpPr>
        <p:spPr>
          <a:xfrm>
            <a:off x="8443627" y="1056293"/>
            <a:ext cx="61701" cy="168456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7967781" y="991188"/>
            <a:ext cx="437902" cy="19593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7644714" y="991056"/>
            <a:ext cx="715112" cy="21166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"/>
          <p:cNvSpPr txBox="1"/>
          <p:nvPr/>
        </p:nvSpPr>
        <p:spPr>
          <a:xfrm>
            <a:off x="731838" y="2426199"/>
            <a:ext cx="376904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r-FR" sz="2000" dirty="0" smtClean="0"/>
              <a:t>Boites à vannes</a:t>
            </a:r>
            <a:r>
              <a:rPr lang="en-US" dirty="0" smtClean="0"/>
              <a:t>: 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rgbClr val="00B050"/>
                </a:solidFill>
              </a:rPr>
              <a:t>Test de contrôle des valves OK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rgbClr val="00B050"/>
                </a:solidFill>
              </a:rPr>
              <a:t>Test en pression OK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fr-FR" dirty="0" smtClean="0"/>
              <a:t>Test avec la </a:t>
            </a:r>
            <a:r>
              <a:rPr lang="fr-FR" dirty="0" err="1" smtClean="0"/>
              <a:t>cryo</a:t>
            </a:r>
            <a:r>
              <a:rPr lang="fr-FR" dirty="0" smtClean="0"/>
              <a:t> à faire</a:t>
            </a:r>
            <a:endParaRPr lang="fr-FR" sz="2000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455" y="4497914"/>
            <a:ext cx="3667745" cy="2351903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Préparation installation SCL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295775" y="5305425"/>
            <a:ext cx="207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Circuit </a:t>
            </a:r>
            <a:r>
              <a:rPr lang="fr-FR" dirty="0" err="1" smtClean="0"/>
              <a:t>cryo</a:t>
            </a:r>
            <a:r>
              <a:rPr lang="fr-FR" dirty="0" smtClean="0"/>
              <a:t> ALAT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3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JAR23 – 3-6 </a:t>
            </a:r>
            <a:r>
              <a:rPr lang="en-US" dirty="0" err="1"/>
              <a:t>octobre</a:t>
            </a:r>
            <a:r>
              <a:rPr lang="en-US" dirty="0"/>
              <a:t> 2023 – </a:t>
            </a:r>
            <a:r>
              <a:rPr lang="en-US" dirty="0" err="1"/>
              <a:t>Statut</a:t>
            </a:r>
            <a:r>
              <a:rPr lang="en-US" dirty="0"/>
              <a:t> SARAF Phase II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27000" y="1576159"/>
            <a:ext cx="48568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Livraison de CM1 à SARAF</a:t>
            </a:r>
          </a:p>
          <a:p>
            <a:pPr marL="742950" lvl="1" indent="-285750" algn="l" rtl="0"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00B050"/>
                </a:solidFill>
              </a:rPr>
              <a:t>Alignement</a:t>
            </a:r>
            <a:r>
              <a:rPr lang="en-US" dirty="0" smtClean="0">
                <a:solidFill>
                  <a:srgbClr val="00B050"/>
                </a:solidFill>
              </a:rPr>
              <a:t> (</a:t>
            </a:r>
            <a:r>
              <a:rPr lang="en-US" dirty="0" err="1" smtClean="0">
                <a:solidFill>
                  <a:srgbClr val="00B050"/>
                </a:solidFill>
              </a:rPr>
              <a:t>mesure</a:t>
            </a:r>
            <a:r>
              <a:rPr lang="en-US" dirty="0" smtClean="0">
                <a:solidFill>
                  <a:srgbClr val="00B050"/>
                </a:solidFill>
              </a:rPr>
              <a:t> et </a:t>
            </a:r>
            <a:r>
              <a:rPr lang="en-US" dirty="0" err="1" smtClean="0">
                <a:solidFill>
                  <a:srgbClr val="00B050"/>
                </a:solidFill>
              </a:rPr>
              <a:t>analyse</a:t>
            </a:r>
            <a:r>
              <a:rPr lang="en-US" dirty="0" smtClean="0">
                <a:solidFill>
                  <a:srgbClr val="00B050"/>
                </a:solidFill>
              </a:rPr>
              <a:t>) </a:t>
            </a:r>
          </a:p>
          <a:p>
            <a:pPr marL="742950" lvl="1" indent="-285750" algn="l" rtl="0">
              <a:buFont typeface="Wingdings" panose="05000000000000000000" pitchFamily="2" charset="2"/>
              <a:buChar char="§"/>
            </a:pPr>
            <a:r>
              <a:rPr lang="en-US" dirty="0" smtClean="0"/>
              <a:t>Assemblage des </a:t>
            </a:r>
            <a:r>
              <a:rPr lang="en-US" dirty="0" err="1" smtClean="0"/>
              <a:t>boucliers</a:t>
            </a:r>
            <a:r>
              <a:rPr lang="en-US" dirty="0" smtClean="0"/>
              <a:t> </a:t>
            </a:r>
            <a:r>
              <a:rPr lang="en-US" dirty="0" err="1" smtClean="0"/>
              <a:t>thermiques</a:t>
            </a:r>
            <a:r>
              <a:rPr lang="en-US" dirty="0" smtClean="0"/>
              <a:t> et </a:t>
            </a:r>
            <a:r>
              <a:rPr lang="en-US" dirty="0" err="1" smtClean="0"/>
              <a:t>magnétiques</a:t>
            </a:r>
            <a:endParaRPr lang="en-US" dirty="0" smtClean="0"/>
          </a:p>
          <a:p>
            <a:pPr marL="742950" lvl="1" indent="-285750" algn="l" rtl="0">
              <a:buFont typeface="Wingdings" panose="05000000000000000000" pitchFamily="2" charset="2"/>
              <a:buChar char="§"/>
            </a:pPr>
            <a:r>
              <a:rPr lang="fr-FR" dirty="0" smtClean="0"/>
              <a:t>Intégration dans le </a:t>
            </a:r>
            <a:r>
              <a:rPr lang="fr-FR" dirty="0" err="1" smtClean="0"/>
              <a:t>cryomodule</a:t>
            </a:r>
            <a:endParaRPr lang="en-US" dirty="0" smtClean="0"/>
          </a:p>
          <a:p>
            <a:pPr marL="742950" lvl="1" indent="-285750" algn="l" rtl="0">
              <a:buFont typeface="Wingdings" panose="05000000000000000000" pitchFamily="2" charset="2"/>
              <a:buChar char="§"/>
            </a:pPr>
            <a:r>
              <a:rPr lang="en-US" dirty="0" smtClean="0"/>
              <a:t>Transport </a:t>
            </a:r>
            <a:r>
              <a:rPr lang="en-US" dirty="0" err="1" smtClean="0"/>
              <a:t>vers</a:t>
            </a:r>
            <a:r>
              <a:rPr lang="en-US" dirty="0" smtClean="0"/>
              <a:t> position finale</a:t>
            </a:r>
          </a:p>
          <a:p>
            <a:pPr marL="742950" lvl="1" indent="-285750" algn="l" rtl="0">
              <a:buFont typeface="Wingdings" panose="05000000000000000000" pitchFamily="2" charset="2"/>
              <a:buChar char="§"/>
            </a:pPr>
            <a:r>
              <a:rPr lang="en-US" dirty="0" err="1" smtClean="0"/>
              <a:t>Alignement</a:t>
            </a:r>
            <a:endParaRPr lang="en-US" dirty="0" smtClean="0"/>
          </a:p>
          <a:p>
            <a:pPr marL="742950" lvl="1" indent="-285750" algn="l" rtl="0">
              <a:buFont typeface="Wingdings" panose="05000000000000000000" pitchFamily="2" charset="2"/>
              <a:buChar char="§"/>
            </a:pPr>
            <a:r>
              <a:rPr lang="fr-FR" dirty="0" smtClean="0"/>
              <a:t>Installation de la section chaude avec </a:t>
            </a:r>
            <a:r>
              <a:rPr lang="fr-FR" dirty="0" err="1" smtClean="0"/>
              <a:t>diags</a:t>
            </a:r>
            <a:endParaRPr lang="en-US" dirty="0" smtClean="0"/>
          </a:p>
          <a:p>
            <a:pPr marL="742950" lvl="1" indent="-285750" algn="l" rtl="0">
              <a:buFont typeface="Wingdings" panose="05000000000000000000" pitchFamily="2" charset="2"/>
              <a:buChar char="§"/>
            </a:pPr>
            <a:r>
              <a:rPr lang="en-US" dirty="0" smtClean="0"/>
              <a:t>integration de la </a:t>
            </a:r>
            <a:r>
              <a:rPr lang="en-US" dirty="0" err="1" smtClean="0"/>
              <a:t>cryo</a:t>
            </a:r>
            <a:r>
              <a:rPr lang="en-US" dirty="0" smtClean="0"/>
              <a:t> et du control </a:t>
            </a:r>
            <a:r>
              <a:rPr lang="en-US" dirty="0" err="1" smtClean="0"/>
              <a:t>commande</a:t>
            </a:r>
            <a:endParaRPr lang="en-US" dirty="0" smtClean="0"/>
          </a:p>
          <a:p>
            <a:pPr marL="742950" lvl="1" indent="-285750" algn="l" rtl="0">
              <a:buFont typeface="Wingdings" panose="05000000000000000000" pitchFamily="2" charset="2"/>
              <a:buChar char="§"/>
            </a:pPr>
            <a:r>
              <a:rPr lang="en-US" dirty="0"/>
              <a:t>c</a:t>
            </a:r>
            <a:r>
              <a:rPr lang="en-US" dirty="0" smtClean="0"/>
              <a:t>ommissioning du </a:t>
            </a:r>
            <a:r>
              <a:rPr lang="en-US" dirty="0" err="1" smtClean="0"/>
              <a:t>cryomodule</a:t>
            </a:r>
            <a:r>
              <a:rPr lang="en-US" sz="2400" dirty="0" smtClean="0"/>
              <a:t> </a:t>
            </a:r>
          </a:p>
          <a:p>
            <a:pPr marL="742950" lvl="1" indent="-285750" algn="l" rtl="0">
              <a:buFont typeface="Wingdings" panose="05000000000000000000" pitchFamily="2" charset="2"/>
              <a:buChar char="§"/>
            </a:pPr>
            <a:r>
              <a:rPr lang="en-US" dirty="0"/>
              <a:t>c</a:t>
            </a:r>
            <a:r>
              <a:rPr lang="en-US" dirty="0" smtClean="0"/>
              <a:t>ommissioning avec </a:t>
            </a:r>
            <a:r>
              <a:rPr lang="en-US" dirty="0" err="1" smtClean="0"/>
              <a:t>faisceau</a:t>
            </a:r>
            <a:endParaRPr lang="en-US" dirty="0"/>
          </a:p>
        </p:txBody>
      </p:sp>
      <p:sp>
        <p:nvSpPr>
          <p:cNvPr id="11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Préparation installation SCL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023" y="1376127"/>
            <a:ext cx="6230838" cy="420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Tests RF du premier </a:t>
            </a:r>
            <a:r>
              <a:rPr lang="fr-FR" dirty="0" err="1" smtClean="0"/>
              <a:t>cryomodule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Guillaume Ferrand</a:t>
            </a:r>
            <a:endParaRPr lang="fr-FR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Espace réservé du texte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93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50"/>
                </a:solidFill>
              </a:rPr>
              <a:t>Tout a été testé, et toutes les cavités bas beta sont qualifiées.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/>
              <a:t>Fin 2021</a:t>
            </a:r>
            <a:r>
              <a:rPr lang="fr-FR" dirty="0" smtClean="0"/>
              <a:t> – Tests des cavités bas beta.</a:t>
            </a:r>
            <a:endParaRPr lang="fr-FR" dirty="0"/>
          </a:p>
        </p:txBody>
      </p:sp>
      <p:pic>
        <p:nvPicPr>
          <p:cNvPr id="4" name="Picture 2" descr="image0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08" y="1850950"/>
            <a:ext cx="6872427" cy="44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JAR23 – 3-6 octobre 2023 – Statut SARAF Phase II</a:t>
            </a:r>
            <a:endParaRPr lang="fr-FR"/>
          </a:p>
        </p:txBody>
      </p:sp>
      <p:pic>
        <p:nvPicPr>
          <p:cNvPr id="6" name="Image 5" descr="C:\Users\ferrandgui\AppData\Local\Microsoft\Windows\INetCache\Content.Word\IMG_2537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2605" y="950913"/>
            <a:ext cx="4706389" cy="2273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7403510" y="3889252"/>
            <a:ext cx="478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 cavités bas-beta dans premier </a:t>
            </a:r>
            <a:r>
              <a:rPr lang="fr-FR" dirty="0" err="1" smtClean="0"/>
              <a:t>cryomodule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923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Cavité bas beta avec son coupleur.			Cavité haut beta avec coupleur et tuner.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JAR23 – 3-6 octobre 2023 – Statut SARAF Phase II</a:t>
            </a:r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Courant 2021 – Test des cavités avec un </a:t>
            </a:r>
            <a:r>
              <a:rPr lang="fr-FR" dirty="0" err="1" smtClean="0"/>
              <a:t>cryomodule</a:t>
            </a:r>
            <a:r>
              <a:rPr lang="fr-FR" dirty="0" smtClean="0"/>
              <a:t> de test. (</a:t>
            </a:r>
            <a:r>
              <a:rPr lang="fr-FR" dirty="0" err="1" smtClean="0"/>
              <a:t>Equipped</a:t>
            </a:r>
            <a:r>
              <a:rPr lang="fr-FR" dirty="0" smtClean="0"/>
              <a:t> </a:t>
            </a:r>
            <a:r>
              <a:rPr lang="fr-FR" dirty="0" err="1" smtClean="0"/>
              <a:t>Cavity</a:t>
            </a:r>
            <a:r>
              <a:rPr lang="fr-FR" dirty="0" smtClean="0"/>
              <a:t> Test Stand)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7803" y="1955977"/>
            <a:ext cx="2987124" cy="395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620" y="1817614"/>
            <a:ext cx="3218613" cy="4291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580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Assemblage de la ligne faisceau du premier </a:t>
            </a:r>
            <a:r>
              <a:rPr lang="fr-FR" dirty="0" err="1" smtClean="0"/>
              <a:t>cryomodule</a:t>
            </a:r>
            <a:r>
              <a:rPr lang="fr-FR" dirty="0" smtClean="0"/>
              <a:t>, second semestre 2022.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JAR23 – 3-6 octobre 2023 – Statut SARAF Phase II</a:t>
            </a:r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 2022 – Assemblage du premier </a:t>
            </a:r>
            <a:r>
              <a:rPr lang="fr-FR" dirty="0" err="1" smtClean="0"/>
              <a:t>cryomodule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56" y="2167214"/>
            <a:ext cx="5770153" cy="428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995" y="1774170"/>
            <a:ext cx="6206575" cy="4176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02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9" y="1381125"/>
            <a:ext cx="6145212" cy="4532313"/>
          </a:xfrm>
        </p:spPr>
        <p:txBody>
          <a:bodyPr/>
          <a:lstStyle/>
          <a:p>
            <a:r>
              <a:rPr lang="fr-FR" dirty="0" smtClean="0"/>
              <a:t>Conditionnement des 6 coupleurs, à température ambiante.</a:t>
            </a:r>
          </a:p>
          <a:p>
            <a:endParaRPr lang="fr-FR" dirty="0" smtClean="0"/>
          </a:p>
          <a:p>
            <a:r>
              <a:rPr lang="fr-FR" dirty="0" smtClean="0">
                <a:solidFill>
                  <a:srgbClr val="00B050"/>
                </a:solidFill>
              </a:rPr>
              <a:t>Aucun claquage n’a été observé pendant le conditionnement, qui a duré 6 jours. La pression dans le coupleur n’a jamais dépassé 10</a:t>
            </a:r>
            <a:r>
              <a:rPr lang="fr-FR" baseline="30000" dirty="0" smtClean="0">
                <a:solidFill>
                  <a:srgbClr val="00B050"/>
                </a:solidFill>
              </a:rPr>
              <a:t>-5</a:t>
            </a:r>
            <a:r>
              <a:rPr lang="fr-FR" dirty="0" smtClean="0">
                <a:solidFill>
                  <a:srgbClr val="00B050"/>
                </a:solidFill>
              </a:rPr>
              <a:t> mbar.</a:t>
            </a:r>
          </a:p>
          <a:p>
            <a:r>
              <a:rPr lang="fr-FR" dirty="0" smtClean="0"/>
              <a:t>Les coupleurs ont été conditionnés par groupes de 3.</a:t>
            </a:r>
            <a:endParaRPr lang="fr-FR" dirty="0"/>
          </a:p>
          <a:p>
            <a:r>
              <a:rPr lang="en-US" dirty="0" smtClean="0"/>
              <a:t>Le </a:t>
            </a:r>
            <a:r>
              <a:rPr lang="en-US" dirty="0" err="1" smtClean="0"/>
              <a:t>pompage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fait au </a:t>
            </a:r>
            <a:r>
              <a:rPr lang="en-US" dirty="0" err="1" smtClean="0"/>
              <a:t>niveau</a:t>
            </a:r>
            <a:r>
              <a:rPr lang="en-US" dirty="0" smtClean="0"/>
              <a:t> de la </a:t>
            </a:r>
            <a:r>
              <a:rPr lang="en-US" dirty="0" err="1" smtClean="0"/>
              <a:t>ligne</a:t>
            </a:r>
            <a:r>
              <a:rPr lang="en-US" dirty="0" smtClean="0"/>
              <a:t> </a:t>
            </a:r>
            <a:r>
              <a:rPr lang="en-US" dirty="0" err="1" smtClean="0"/>
              <a:t>faisceau</a:t>
            </a:r>
            <a:r>
              <a:rPr lang="en-US" dirty="0" smtClean="0"/>
              <a:t>, du </a:t>
            </a:r>
            <a:r>
              <a:rPr lang="en-US" dirty="0" err="1" smtClean="0"/>
              <a:t>côté</a:t>
            </a:r>
            <a:r>
              <a:rPr lang="en-US" dirty="0" smtClean="0"/>
              <a:t> de la </a:t>
            </a:r>
            <a:r>
              <a:rPr lang="en-US" dirty="0" err="1" smtClean="0"/>
              <a:t>cavité</a:t>
            </a:r>
            <a:r>
              <a:rPr lang="en-US" dirty="0" smtClean="0"/>
              <a:t> 6. Par consequence, le </a:t>
            </a:r>
            <a:r>
              <a:rPr lang="en-US" dirty="0" err="1" smtClean="0"/>
              <a:t>conditionnement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plus lent sur les </a:t>
            </a:r>
            <a:r>
              <a:rPr lang="en-US" dirty="0" err="1" smtClean="0"/>
              <a:t>cavités</a:t>
            </a:r>
            <a:r>
              <a:rPr lang="en-US" dirty="0" smtClean="0"/>
              <a:t> 1 à 3.</a:t>
            </a:r>
          </a:p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droite</a:t>
            </a:r>
            <a:r>
              <a:rPr lang="en-US" dirty="0" smtClean="0"/>
              <a:t>, </a:t>
            </a:r>
            <a:r>
              <a:rPr lang="en-US" dirty="0" err="1" smtClean="0"/>
              <a:t>conditionnement</a:t>
            </a:r>
            <a:r>
              <a:rPr lang="en-US" dirty="0" smtClean="0"/>
              <a:t> des </a:t>
            </a:r>
            <a:r>
              <a:rPr lang="en-US" dirty="0" err="1" smtClean="0"/>
              <a:t>coupleurs</a:t>
            </a:r>
            <a:r>
              <a:rPr lang="en-US" dirty="0" smtClean="0"/>
              <a:t> 1 à 3, pour des pulses de 100 à 800 </a:t>
            </a:r>
            <a:r>
              <a:rPr lang="en-US" dirty="0" err="1" smtClean="0"/>
              <a:t>ms</a:t>
            </a:r>
            <a:r>
              <a:rPr lang="en-US" dirty="0" smtClean="0"/>
              <a:t>, à la </a:t>
            </a:r>
            <a:r>
              <a:rPr lang="en-US" dirty="0" err="1" smtClean="0"/>
              <a:t>fréquence</a:t>
            </a:r>
            <a:r>
              <a:rPr lang="en-US" dirty="0" smtClean="0"/>
              <a:t> de 1 Hz.</a:t>
            </a:r>
            <a:endParaRPr lang="en-US" dirty="0"/>
          </a:p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JAR23 – 3-6 octobre 2023 – Statut SARAF Phase II</a:t>
            </a:r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Janvier 2023 – Conditionnement des coupleurs.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7217343" y="910756"/>
            <a:ext cx="3411871" cy="5615456"/>
            <a:chOff x="9554737" y="5927261"/>
            <a:chExt cx="4299970" cy="7077142"/>
          </a:xfrm>
        </p:grpSpPr>
        <p:pic>
          <p:nvPicPr>
            <p:cNvPr id="8" name="Image 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572299" y="5927261"/>
              <a:ext cx="4282408" cy="37254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 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4737" y="9652726"/>
              <a:ext cx="4299970" cy="33516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7713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fourchette acceptable sur </a:t>
            </a:r>
            <a:r>
              <a:rPr lang="fr-FR" dirty="0" err="1" smtClean="0"/>
              <a:t>Qext</a:t>
            </a:r>
            <a:r>
              <a:rPr lang="fr-FR" dirty="0" smtClean="0"/>
              <a:t> : [</a:t>
            </a:r>
            <a:r>
              <a:rPr lang="fr-FR" dirty="0"/>
              <a:t>7.4, 16.7] </a:t>
            </a:r>
            <a:r>
              <a:rPr lang="fr-FR" dirty="0" smtClean="0"/>
              <a:t>10</a:t>
            </a:r>
            <a:r>
              <a:rPr lang="fr-FR" baseline="30000" dirty="0" smtClean="0"/>
              <a:t>5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Qext</a:t>
            </a:r>
            <a:r>
              <a:rPr lang="fr-FR" dirty="0" smtClean="0"/>
              <a:t> mesuré à partir d’un VNA, puis du temps de décroissance dans la cavité. Mesure VNA en principe plus précise, après calibration.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Tout est bon.</a:t>
            </a:r>
            <a:endParaRPr lang="fr-FR" dirty="0">
              <a:solidFill>
                <a:srgbClr val="00B050"/>
              </a:solidFill>
            </a:endParaRP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A droite : mesure de décroissance du signal.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5"/>
              <p:cNvSpPr>
                <a:spLocks noGrp="1"/>
              </p:cNvSpPr>
              <p:nvPr>
                <p:ph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fr-FR" dirty="0" smtClean="0"/>
                  <a:t>Mesure de la fréquence des cavités à froid. Tuner range : 0 à 180 kHz. Avant réglage :</a:t>
                </a:r>
              </a:p>
              <a:p>
                <a:endParaRPr lang="fr-FR" dirty="0"/>
              </a:p>
              <a:p>
                <a:endParaRPr lang="fr-FR" dirty="0" smtClean="0"/>
              </a:p>
              <a:p>
                <a:r>
                  <a:rPr lang="fr-FR" dirty="0" smtClean="0">
                    <a:solidFill>
                      <a:srgbClr val="00B050"/>
                    </a:solidFill>
                  </a:rPr>
                  <a:t>Après réglage : 176 MHz +/- 10 Hz. Bande passante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 smtClean="0">
                    <a:solidFill>
                      <a:srgbClr val="00B050"/>
                    </a:solidFill>
                  </a:rPr>
                  <a:t>100 Hz pour toutes les cavités.</a:t>
                </a:r>
                <a:endParaRPr lang="fr-FR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Espace réservé du contenu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>
                <a:blip r:embed="rId2"/>
                <a:stretch>
                  <a:fillRect l="-2804" t="-8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Février 2023 – Mise en froid. Premiers tests.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0" y="6343650"/>
            <a:ext cx="8839200" cy="365125"/>
          </a:xfrm>
        </p:spPr>
        <p:txBody>
          <a:bodyPr/>
          <a:lstStyle/>
          <a:p>
            <a:r>
              <a:rPr lang="fr-FR" smtClean="0"/>
              <a:t>JAR23 – 3-6 octobre 2023 – Statut SARAF Phase II</a:t>
            </a: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144471" y="3342482"/>
          <a:ext cx="5951530" cy="131524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973679">
                  <a:extLst>
                    <a:ext uri="{9D8B030D-6E8A-4147-A177-3AD203B41FA5}">
                      <a16:colId xmlns:a16="http://schemas.microsoft.com/office/drawing/2014/main" val="1739023030"/>
                    </a:ext>
                  </a:extLst>
                </a:gridCol>
                <a:gridCol w="828581">
                  <a:extLst>
                    <a:ext uri="{9D8B030D-6E8A-4147-A177-3AD203B41FA5}">
                      <a16:colId xmlns:a16="http://schemas.microsoft.com/office/drawing/2014/main" val="2701406703"/>
                    </a:ext>
                  </a:extLst>
                </a:gridCol>
                <a:gridCol w="829854">
                  <a:extLst>
                    <a:ext uri="{9D8B030D-6E8A-4147-A177-3AD203B41FA5}">
                      <a16:colId xmlns:a16="http://schemas.microsoft.com/office/drawing/2014/main" val="3055024815"/>
                    </a:ext>
                  </a:extLst>
                </a:gridCol>
                <a:gridCol w="829854">
                  <a:extLst>
                    <a:ext uri="{9D8B030D-6E8A-4147-A177-3AD203B41FA5}">
                      <a16:colId xmlns:a16="http://schemas.microsoft.com/office/drawing/2014/main" val="132197510"/>
                    </a:ext>
                  </a:extLst>
                </a:gridCol>
                <a:gridCol w="829854">
                  <a:extLst>
                    <a:ext uri="{9D8B030D-6E8A-4147-A177-3AD203B41FA5}">
                      <a16:colId xmlns:a16="http://schemas.microsoft.com/office/drawing/2014/main" val="2573253709"/>
                    </a:ext>
                  </a:extLst>
                </a:gridCol>
                <a:gridCol w="829854">
                  <a:extLst>
                    <a:ext uri="{9D8B030D-6E8A-4147-A177-3AD203B41FA5}">
                      <a16:colId xmlns:a16="http://schemas.microsoft.com/office/drawing/2014/main" val="1490385664"/>
                    </a:ext>
                  </a:extLst>
                </a:gridCol>
                <a:gridCol w="829854">
                  <a:extLst>
                    <a:ext uri="{9D8B030D-6E8A-4147-A177-3AD203B41FA5}">
                      <a16:colId xmlns:a16="http://schemas.microsoft.com/office/drawing/2014/main" val="4161565523"/>
                    </a:ext>
                  </a:extLst>
                </a:gridCol>
              </a:tblGrid>
              <a:tr h="245534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 err="1" smtClean="0">
                          <a:effectLst/>
                        </a:rPr>
                        <a:t>Cav</a:t>
                      </a:r>
                      <a:r>
                        <a:rPr lang="fr-FR" sz="1400" baseline="0" dirty="0" smtClean="0">
                          <a:effectLst/>
                        </a:rPr>
                        <a:t> #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1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2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3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4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5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6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extLst>
                  <a:ext uri="{0D108BD9-81ED-4DB2-BD59-A6C34878D82A}">
                    <a16:rowId xmlns:a16="http://schemas.microsoft.com/office/drawing/2014/main" val="4226306016"/>
                  </a:ext>
                </a:extLst>
              </a:tr>
              <a:tr h="245534">
                <a:tc rowSpan="2">
                  <a:txBody>
                    <a:bodyPr/>
                    <a:lstStyle/>
                    <a:p>
                      <a:pPr algn="just"/>
                      <a:r>
                        <a:rPr lang="fr-FR" sz="1400" dirty="0" err="1">
                          <a:effectLst/>
                        </a:rPr>
                        <a:t>Qext</a:t>
                      </a:r>
                      <a:r>
                        <a:rPr lang="fr-FR" sz="1400" dirty="0">
                          <a:effectLst/>
                        </a:rPr>
                        <a:t> </a:t>
                      </a:r>
                      <a:r>
                        <a:rPr lang="fr-FR" sz="1400" dirty="0" smtClean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fr-FR" sz="1400" dirty="0" smtClean="0">
                          <a:effectLst/>
                        </a:rPr>
                        <a:t>10</a:t>
                      </a:r>
                      <a:r>
                        <a:rPr lang="fr-FR" sz="1400" baseline="30000" dirty="0" smtClean="0">
                          <a:effectLst/>
                        </a:rPr>
                        <a:t>5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effectLst/>
                        </a:rPr>
                        <a:t>According</a:t>
                      </a:r>
                      <a:r>
                        <a:rPr lang="fr-FR" sz="1400" dirty="0">
                          <a:effectLst/>
                        </a:rPr>
                        <a:t> to VNA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209021"/>
                  </a:ext>
                </a:extLst>
              </a:tr>
              <a:tr h="2747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14.9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13.6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13.0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13.8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15.5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15.3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extLst>
                  <a:ext uri="{0D108BD9-81ED-4DB2-BD59-A6C34878D82A}">
                    <a16:rowId xmlns:a16="http://schemas.microsoft.com/office/drawing/2014/main" val="3121211541"/>
                  </a:ext>
                </a:extLst>
              </a:tr>
              <a:tr h="274725">
                <a:tc rowSpan="2">
                  <a:txBody>
                    <a:bodyPr/>
                    <a:lstStyle/>
                    <a:p>
                      <a:pPr algn="just"/>
                      <a:r>
                        <a:rPr lang="fr-FR" sz="1400" dirty="0" err="1">
                          <a:effectLst/>
                        </a:rPr>
                        <a:t>Qext</a:t>
                      </a:r>
                      <a:r>
                        <a:rPr lang="fr-FR" sz="1400" dirty="0">
                          <a:effectLst/>
                        </a:rPr>
                        <a:t> </a:t>
                      </a:r>
                      <a:r>
                        <a:rPr lang="fr-FR" sz="1400" dirty="0" smtClean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fr-FR" sz="1400" dirty="0" smtClean="0">
                          <a:effectLst/>
                        </a:rPr>
                        <a:t>10</a:t>
                      </a:r>
                      <a:r>
                        <a:rPr lang="fr-FR" sz="1400" baseline="30000" dirty="0" smtClean="0">
                          <a:effectLst/>
                        </a:rPr>
                        <a:t>5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According to decay time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411151"/>
                  </a:ext>
                </a:extLst>
              </a:tr>
              <a:tr h="2747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12.0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11.2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10.8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14.0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17.1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14.4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0910" marR="150910" marT="0" marB="0"/>
                </a:tc>
                <a:extLst>
                  <a:ext uri="{0D108BD9-81ED-4DB2-BD59-A6C34878D82A}">
                    <a16:rowId xmlns:a16="http://schemas.microsoft.com/office/drawing/2014/main" val="1073981620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6043833" y="2043066"/>
          <a:ext cx="5590733" cy="67685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322027">
                  <a:extLst>
                    <a:ext uri="{9D8B030D-6E8A-4147-A177-3AD203B41FA5}">
                      <a16:colId xmlns:a16="http://schemas.microsoft.com/office/drawing/2014/main" val="1882253830"/>
                    </a:ext>
                  </a:extLst>
                </a:gridCol>
                <a:gridCol w="601226">
                  <a:extLst>
                    <a:ext uri="{9D8B030D-6E8A-4147-A177-3AD203B41FA5}">
                      <a16:colId xmlns:a16="http://schemas.microsoft.com/office/drawing/2014/main" val="162327619"/>
                    </a:ext>
                  </a:extLst>
                </a:gridCol>
                <a:gridCol w="781594">
                  <a:extLst>
                    <a:ext uri="{9D8B030D-6E8A-4147-A177-3AD203B41FA5}">
                      <a16:colId xmlns:a16="http://schemas.microsoft.com/office/drawing/2014/main" val="34635440"/>
                    </a:ext>
                  </a:extLst>
                </a:gridCol>
                <a:gridCol w="661349">
                  <a:extLst>
                    <a:ext uri="{9D8B030D-6E8A-4147-A177-3AD203B41FA5}">
                      <a16:colId xmlns:a16="http://schemas.microsoft.com/office/drawing/2014/main" val="1186145537"/>
                    </a:ext>
                  </a:extLst>
                </a:gridCol>
                <a:gridCol w="661349">
                  <a:extLst>
                    <a:ext uri="{9D8B030D-6E8A-4147-A177-3AD203B41FA5}">
                      <a16:colId xmlns:a16="http://schemas.microsoft.com/office/drawing/2014/main" val="3099280157"/>
                    </a:ext>
                  </a:extLst>
                </a:gridCol>
                <a:gridCol w="841717">
                  <a:extLst>
                    <a:ext uri="{9D8B030D-6E8A-4147-A177-3AD203B41FA5}">
                      <a16:colId xmlns:a16="http://schemas.microsoft.com/office/drawing/2014/main" val="801512570"/>
                    </a:ext>
                  </a:extLst>
                </a:gridCol>
                <a:gridCol w="721471">
                  <a:extLst>
                    <a:ext uri="{9D8B030D-6E8A-4147-A177-3AD203B41FA5}">
                      <a16:colId xmlns:a16="http://schemas.microsoft.com/office/drawing/2014/main" val="805248426"/>
                    </a:ext>
                  </a:extLst>
                </a:gridCol>
              </a:tblGrid>
              <a:tr h="277950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Cavity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024" marR="19902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024" marR="19902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024" marR="19902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3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024" marR="19902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4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024" marR="19902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5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024" marR="19902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6</a:t>
                      </a:r>
                      <a:endParaRPr lang="fr-FR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024" marR="199024" marT="0" marB="0"/>
                </a:tc>
                <a:extLst>
                  <a:ext uri="{0D108BD9-81ED-4DB2-BD59-A6C34878D82A}">
                    <a16:rowId xmlns:a16="http://schemas.microsoft.com/office/drawing/2014/main" val="428915669"/>
                  </a:ext>
                </a:extLst>
              </a:tr>
              <a:tr h="398907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smtClean="0">
                          <a:effectLst/>
                        </a:rPr>
                        <a:t>Shift kHz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024" marR="199024" marT="0" marB="0"/>
                </a:tc>
                <a:tc>
                  <a:txBody>
                    <a:bodyPr/>
                    <a:lstStyle/>
                    <a:p>
                      <a:pPr marL="0" algn="ctr" defTabSz="3135386" rtl="0" eaLnBrk="1" latinLnBrk="0" hangingPunct="1"/>
                      <a:r>
                        <a:rPr lang="en-US" sz="1400" kern="1200" dirty="0">
                          <a:effectLst/>
                        </a:rPr>
                        <a:t>68</a:t>
                      </a:r>
                      <a:endParaRPr lang="fr-FR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9024" marR="199024" marT="0" marB="0"/>
                </a:tc>
                <a:tc>
                  <a:txBody>
                    <a:bodyPr/>
                    <a:lstStyle/>
                    <a:p>
                      <a:pPr marL="0" algn="ctr" defTabSz="3135386" rtl="0" eaLnBrk="1" latinLnBrk="0" hangingPunct="1"/>
                      <a:r>
                        <a:rPr lang="en-US" sz="1400" kern="1200" dirty="0">
                          <a:effectLst/>
                        </a:rPr>
                        <a:t>56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9024" marR="199024" marT="0" marB="0"/>
                </a:tc>
                <a:tc>
                  <a:txBody>
                    <a:bodyPr/>
                    <a:lstStyle/>
                    <a:p>
                      <a:pPr marL="0" algn="ctr" defTabSz="3135386" rtl="0" eaLnBrk="1" latinLnBrk="0" hangingPunct="1"/>
                      <a:r>
                        <a:rPr lang="en-US" sz="1400" kern="1200" dirty="0">
                          <a:effectLst/>
                        </a:rPr>
                        <a:t>31</a:t>
                      </a:r>
                      <a:endParaRPr lang="fr-FR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9024" marR="199024" marT="0" marB="0"/>
                </a:tc>
                <a:tc>
                  <a:txBody>
                    <a:bodyPr/>
                    <a:lstStyle/>
                    <a:p>
                      <a:pPr marL="0" algn="ctr" defTabSz="3135386" rtl="0" eaLnBrk="1" latinLnBrk="0" hangingPunct="1"/>
                      <a:r>
                        <a:rPr lang="en-US" sz="1400" kern="1200" dirty="0">
                          <a:effectLst/>
                        </a:rPr>
                        <a:t>47</a:t>
                      </a:r>
                      <a:endParaRPr lang="fr-FR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9024" marR="199024" marT="0" marB="0"/>
                </a:tc>
                <a:tc>
                  <a:txBody>
                    <a:bodyPr/>
                    <a:lstStyle/>
                    <a:p>
                      <a:pPr marL="0" algn="ctr" defTabSz="3135386" rtl="0" eaLnBrk="1" latinLnBrk="0" hangingPunct="1"/>
                      <a:r>
                        <a:rPr lang="en-US" sz="1400" kern="1200" dirty="0">
                          <a:effectLst/>
                        </a:rPr>
                        <a:t>108</a:t>
                      </a:r>
                      <a:endParaRPr lang="fr-FR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9024" marR="199024" marT="0" marB="0"/>
                </a:tc>
                <a:tc>
                  <a:txBody>
                    <a:bodyPr/>
                    <a:lstStyle/>
                    <a:p>
                      <a:pPr marL="0" algn="ctr" defTabSz="3135386" rtl="0" eaLnBrk="1" latinLnBrk="0" hangingPunct="1"/>
                      <a:r>
                        <a:rPr lang="en-US" sz="1400" kern="1200" dirty="0">
                          <a:effectLst/>
                        </a:rPr>
                        <a:t>64</a:t>
                      </a:r>
                      <a:endParaRPr lang="fr-FR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9024" marR="199024" marT="0" marB="0"/>
                </a:tc>
                <a:extLst>
                  <a:ext uri="{0D108BD9-81ED-4DB2-BD59-A6C34878D82A}">
                    <a16:rowId xmlns:a16="http://schemas.microsoft.com/office/drawing/2014/main" val="1088480379"/>
                  </a:ext>
                </a:extLst>
              </a:tr>
            </a:tbl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05" y="3731313"/>
            <a:ext cx="4312445" cy="297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Mesure de la sensibilité à la pression du bain d’hélium. Objectif : &lt; 5 Hz/mbar.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>
                <a:solidFill>
                  <a:srgbClr val="00B050"/>
                </a:solidFill>
              </a:rPr>
              <a:t>Cavités très stables, peut-être pas besoin d’accord en fréquence en opération.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fr-FR" dirty="0" smtClean="0"/>
              <a:t>Mesure du </a:t>
            </a:r>
            <a:r>
              <a:rPr lang="fr-FR" dirty="0" err="1" smtClean="0"/>
              <a:t>detuning</a:t>
            </a:r>
            <a:r>
              <a:rPr lang="fr-FR" dirty="0" smtClean="0"/>
              <a:t> de Lorentz. Les cavités fonctionneront à un champ nominal de 1.0 MV.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On voit une certaine variabilité entre deux cavités, de 208 à 332 Hz/MV².</a:t>
            </a:r>
          </a:p>
          <a:p>
            <a:endParaRPr lang="fr-FR" dirty="0"/>
          </a:p>
          <a:p>
            <a:r>
              <a:rPr lang="fr-FR" dirty="0" smtClean="0"/>
              <a:t>A gauche : exemple de mesure de sensibilité au bain d’hélium et aux forces de Lorentz en PLL.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JAR23 – 3-6 octobre 2023 – Statut SARAF Phase II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Mars 2023 – Montée en champ progressive.</a:t>
            </a:r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246806" y="2076307"/>
          <a:ext cx="5705032" cy="69546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301626">
                  <a:extLst>
                    <a:ext uri="{9D8B030D-6E8A-4147-A177-3AD203B41FA5}">
                      <a16:colId xmlns:a16="http://schemas.microsoft.com/office/drawing/2014/main" val="108931398"/>
                    </a:ext>
                  </a:extLst>
                </a:gridCol>
                <a:gridCol w="704545">
                  <a:extLst>
                    <a:ext uri="{9D8B030D-6E8A-4147-A177-3AD203B41FA5}">
                      <a16:colId xmlns:a16="http://schemas.microsoft.com/office/drawing/2014/main" val="1041492347"/>
                    </a:ext>
                  </a:extLst>
                </a:gridCol>
                <a:gridCol w="763257">
                  <a:extLst>
                    <a:ext uri="{9D8B030D-6E8A-4147-A177-3AD203B41FA5}">
                      <a16:colId xmlns:a16="http://schemas.microsoft.com/office/drawing/2014/main" val="1720548744"/>
                    </a:ext>
                  </a:extLst>
                </a:gridCol>
                <a:gridCol w="763257">
                  <a:extLst>
                    <a:ext uri="{9D8B030D-6E8A-4147-A177-3AD203B41FA5}">
                      <a16:colId xmlns:a16="http://schemas.microsoft.com/office/drawing/2014/main" val="1409625695"/>
                    </a:ext>
                  </a:extLst>
                </a:gridCol>
                <a:gridCol w="704545">
                  <a:extLst>
                    <a:ext uri="{9D8B030D-6E8A-4147-A177-3AD203B41FA5}">
                      <a16:colId xmlns:a16="http://schemas.microsoft.com/office/drawing/2014/main" val="4191176601"/>
                    </a:ext>
                  </a:extLst>
                </a:gridCol>
                <a:gridCol w="763257">
                  <a:extLst>
                    <a:ext uri="{9D8B030D-6E8A-4147-A177-3AD203B41FA5}">
                      <a16:colId xmlns:a16="http://schemas.microsoft.com/office/drawing/2014/main" val="830960429"/>
                    </a:ext>
                  </a:extLst>
                </a:gridCol>
                <a:gridCol w="704545">
                  <a:extLst>
                    <a:ext uri="{9D8B030D-6E8A-4147-A177-3AD203B41FA5}">
                      <a16:colId xmlns:a16="http://schemas.microsoft.com/office/drawing/2014/main" val="3032507630"/>
                    </a:ext>
                  </a:extLst>
                </a:gridCol>
              </a:tblGrid>
              <a:tr h="269875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 err="1">
                          <a:effectLst/>
                        </a:rPr>
                        <a:t>Cavity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2652" marR="2026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effectLst/>
                        </a:rPr>
                        <a:t>1</a:t>
                      </a:r>
                      <a:endParaRPr lang="fr-FR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2652" marR="2026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effectLst/>
                        </a:rPr>
                        <a:t>2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2652" marR="2026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effectLst/>
                        </a:rPr>
                        <a:t>3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2652" marR="2026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effectLst/>
                        </a:rPr>
                        <a:t>4</a:t>
                      </a:r>
                      <a:endParaRPr lang="fr-FR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2652" marR="2026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effectLst/>
                        </a:rPr>
                        <a:t>5</a:t>
                      </a:r>
                      <a:endParaRPr lang="fr-FR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2652" marR="2026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effectLst/>
                        </a:rPr>
                        <a:t>6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2652" marR="202652" marT="0" marB="0"/>
                </a:tc>
                <a:extLst>
                  <a:ext uri="{0D108BD9-81ED-4DB2-BD59-A6C34878D82A}">
                    <a16:rowId xmlns:a16="http://schemas.microsoft.com/office/drawing/2014/main" val="2818229431"/>
                  </a:ext>
                </a:extLst>
              </a:tr>
              <a:tr h="425593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 smtClean="0">
                          <a:effectLst/>
                        </a:rPr>
                        <a:t>Hz/mbar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2652" marR="2026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>
                          <a:effectLst/>
                        </a:rPr>
                        <a:t>1.4</a:t>
                      </a:r>
                      <a:endParaRPr lang="fr-FR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2652" marR="2026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>
                          <a:effectLst/>
                        </a:rPr>
                        <a:t>-0.5</a:t>
                      </a:r>
                      <a:endParaRPr lang="fr-FR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2652" marR="2026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>
                          <a:effectLst/>
                        </a:rPr>
                        <a:t>1.7</a:t>
                      </a:r>
                      <a:endParaRPr lang="fr-FR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2652" marR="2026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>
                          <a:effectLst/>
                        </a:rPr>
                        <a:t>0.6</a:t>
                      </a:r>
                      <a:endParaRPr lang="fr-FR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2652" marR="2026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>
                          <a:effectLst/>
                        </a:rPr>
                        <a:t>1.7</a:t>
                      </a:r>
                      <a:endParaRPr lang="fr-FR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2652" marR="20265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>
                          <a:effectLst/>
                        </a:rPr>
                        <a:t>2.9</a:t>
                      </a:r>
                      <a:endParaRPr lang="fr-FR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2652" marR="202652" marT="0" marB="0"/>
                </a:tc>
                <a:extLst>
                  <a:ext uri="{0D108BD9-81ED-4DB2-BD59-A6C34878D82A}">
                    <a16:rowId xmlns:a16="http://schemas.microsoft.com/office/drawing/2014/main" val="3450082909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6139811" y="2191652"/>
          <a:ext cx="5420703" cy="68745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13051">
                  <a:extLst>
                    <a:ext uri="{9D8B030D-6E8A-4147-A177-3AD203B41FA5}">
                      <a16:colId xmlns:a16="http://schemas.microsoft.com/office/drawing/2014/main" val="2928346848"/>
                    </a:ext>
                  </a:extLst>
                </a:gridCol>
                <a:gridCol w="625462">
                  <a:extLst>
                    <a:ext uri="{9D8B030D-6E8A-4147-A177-3AD203B41FA5}">
                      <a16:colId xmlns:a16="http://schemas.microsoft.com/office/drawing/2014/main" val="4036020585"/>
                    </a:ext>
                  </a:extLst>
                </a:gridCol>
                <a:gridCol w="796042">
                  <a:extLst>
                    <a:ext uri="{9D8B030D-6E8A-4147-A177-3AD203B41FA5}">
                      <a16:colId xmlns:a16="http://schemas.microsoft.com/office/drawing/2014/main" val="1617173572"/>
                    </a:ext>
                  </a:extLst>
                </a:gridCol>
                <a:gridCol w="739182">
                  <a:extLst>
                    <a:ext uri="{9D8B030D-6E8A-4147-A177-3AD203B41FA5}">
                      <a16:colId xmlns:a16="http://schemas.microsoft.com/office/drawing/2014/main" val="1298551196"/>
                    </a:ext>
                  </a:extLst>
                </a:gridCol>
                <a:gridCol w="682322">
                  <a:extLst>
                    <a:ext uri="{9D8B030D-6E8A-4147-A177-3AD203B41FA5}">
                      <a16:colId xmlns:a16="http://schemas.microsoft.com/office/drawing/2014/main" val="4263349139"/>
                    </a:ext>
                  </a:extLst>
                </a:gridCol>
                <a:gridCol w="739182">
                  <a:extLst>
                    <a:ext uri="{9D8B030D-6E8A-4147-A177-3AD203B41FA5}">
                      <a16:colId xmlns:a16="http://schemas.microsoft.com/office/drawing/2014/main" val="3360454970"/>
                    </a:ext>
                  </a:extLst>
                </a:gridCol>
                <a:gridCol w="625462">
                  <a:extLst>
                    <a:ext uri="{9D8B030D-6E8A-4147-A177-3AD203B41FA5}">
                      <a16:colId xmlns:a16="http://schemas.microsoft.com/office/drawing/2014/main" val="1883760907"/>
                    </a:ext>
                  </a:extLst>
                </a:gridCol>
              </a:tblGrid>
              <a:tr h="336849"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 dirty="0" err="1">
                          <a:effectLst/>
                        </a:rPr>
                        <a:t>Cavity</a:t>
                      </a:r>
                      <a:endParaRPr lang="fr-FR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kern="1200" dirty="0">
                          <a:effectLst/>
                        </a:rPr>
                        <a:t>1</a:t>
                      </a:r>
                      <a:endParaRPr lang="fr-FR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kern="1200">
                          <a:effectLst/>
                        </a:rPr>
                        <a:t>2</a:t>
                      </a:r>
                      <a:endParaRPr lang="fr-FR" sz="18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kern="1200" dirty="0">
                          <a:effectLst/>
                        </a:rPr>
                        <a:t>3</a:t>
                      </a:r>
                      <a:endParaRPr lang="fr-FR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kern="1200">
                          <a:effectLst/>
                        </a:rPr>
                        <a:t>4</a:t>
                      </a:r>
                      <a:endParaRPr lang="fr-FR" sz="18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kern="1200">
                          <a:effectLst/>
                        </a:rPr>
                        <a:t>5</a:t>
                      </a:r>
                      <a:endParaRPr lang="fr-FR" sz="18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kern="1200" dirty="0">
                          <a:effectLst/>
                        </a:rPr>
                        <a:t>6</a:t>
                      </a:r>
                      <a:endParaRPr lang="fr-FR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3054142"/>
                  </a:ext>
                </a:extLst>
              </a:tr>
              <a:tr h="350604">
                <a:tc>
                  <a:txBody>
                    <a:bodyPr/>
                    <a:lstStyle/>
                    <a:p>
                      <a:pPr algn="just"/>
                      <a:r>
                        <a:rPr lang="en-US" sz="1800" kern="1200" dirty="0" smtClean="0">
                          <a:effectLst/>
                        </a:rPr>
                        <a:t>Hz/MV</a:t>
                      </a:r>
                      <a:r>
                        <a:rPr lang="en-US" sz="1800" kern="1200" baseline="30000" dirty="0" smtClean="0">
                          <a:effectLst/>
                        </a:rPr>
                        <a:t>2</a:t>
                      </a:r>
                      <a:endParaRPr lang="fr-FR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277</a:t>
                      </a:r>
                      <a:endParaRPr lang="fr-FR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265</a:t>
                      </a:r>
                      <a:endParaRPr lang="fr-FR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230</a:t>
                      </a:r>
                      <a:endParaRPr lang="fr-FR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208</a:t>
                      </a:r>
                      <a:endParaRPr lang="fr-FR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332</a:t>
                      </a:r>
                      <a:endParaRPr lang="fr-FR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183</a:t>
                      </a:r>
                      <a:endParaRPr lang="fr-FR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8843864"/>
                  </a:ext>
                </a:extLst>
              </a:tr>
            </a:tbl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40" y="3691860"/>
            <a:ext cx="4416763" cy="30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>
            <a:extLst>
              <a:ext uri="{FF2B5EF4-FFF2-40B4-BE49-F238E27FC236}">
                <a16:creationId xmlns:a16="http://schemas.microsoft.com/office/drawing/2014/main" id="{1D812D2A-841B-47D5-9273-8635502C10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87" y="4105742"/>
            <a:ext cx="4584878" cy="26900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SARAF</a:t>
            </a:r>
            <a:endParaRPr lang="fr-FR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JAR23 – 3-6 </a:t>
            </a:r>
            <a:r>
              <a:rPr lang="en-US" dirty="0" err="1" smtClean="0"/>
              <a:t>octobre</a:t>
            </a:r>
            <a:r>
              <a:rPr lang="en-US" dirty="0" smtClean="0"/>
              <a:t> 2023 </a:t>
            </a:r>
            <a:r>
              <a:rPr lang="en-US" dirty="0"/>
              <a:t>– </a:t>
            </a:r>
            <a:r>
              <a:rPr lang="en-US" dirty="0" err="1" smtClean="0"/>
              <a:t>Statut</a:t>
            </a:r>
            <a:r>
              <a:rPr lang="en-US" dirty="0" smtClean="0"/>
              <a:t> SARAF Phase II</a:t>
            </a:r>
            <a:endParaRPr lang="en-US" dirty="0"/>
          </a:p>
        </p:txBody>
      </p:sp>
      <p:pic>
        <p:nvPicPr>
          <p:cNvPr id="45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995" y="711363"/>
            <a:ext cx="7495030" cy="3046243"/>
          </a:xfrm>
          <a:prstGeom prst="rect">
            <a:avLst/>
          </a:prstGeom>
          <a:noFill/>
        </p:spPr>
      </p:pic>
      <p:sp>
        <p:nvSpPr>
          <p:cNvPr id="46" name="ZoneTexte 45"/>
          <p:cNvSpPr txBox="1"/>
          <p:nvPr/>
        </p:nvSpPr>
        <p:spPr>
          <a:xfrm rot="21095908">
            <a:off x="3795949" y="4039012"/>
            <a:ext cx="3117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00B050"/>
                </a:solidFill>
              </a:rPr>
              <a:t>SNRC + LCS CEA (2021)</a:t>
            </a:r>
            <a:endParaRPr lang="fr-FR" sz="1400" b="1" dirty="0">
              <a:solidFill>
                <a:srgbClr val="00B05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 rot="21099062">
            <a:off x="5918836" y="3490934"/>
            <a:ext cx="6191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Phase II: </a:t>
            </a:r>
            <a:r>
              <a:rPr lang="fr-FR" sz="1600" b="1" dirty="0" smtClean="0"/>
              <a:t>fin du commissioning pour Juin 2024</a:t>
            </a:r>
            <a:endParaRPr lang="fr-FR" sz="1600" b="1" dirty="0"/>
          </a:p>
        </p:txBody>
      </p:sp>
      <p:sp>
        <p:nvSpPr>
          <p:cNvPr id="48" name="Rectangle 47"/>
          <p:cNvSpPr/>
          <p:nvPr/>
        </p:nvSpPr>
        <p:spPr>
          <a:xfrm rot="21103293">
            <a:off x="6141322" y="782962"/>
            <a:ext cx="5270776" cy="268309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>
              <a:solidFill>
                <a:srgbClr val="0000F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 rot="21103293">
            <a:off x="3945372" y="1323456"/>
            <a:ext cx="2232716" cy="2692596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51" name="ZoneTexte 50"/>
          <p:cNvSpPr txBox="1"/>
          <p:nvPr/>
        </p:nvSpPr>
        <p:spPr>
          <a:xfrm>
            <a:off x="4584248" y="872084"/>
            <a:ext cx="1734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B050"/>
                </a:solidFill>
              </a:rPr>
              <a:t>RFQ 4-rods</a:t>
            </a:r>
            <a:endParaRPr lang="fr-FR" sz="1200" dirty="0">
              <a:solidFill>
                <a:srgbClr val="00B050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3618795" y="831941"/>
            <a:ext cx="1339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u="sng" dirty="0">
                <a:solidFill>
                  <a:srgbClr val="00B050"/>
                </a:solidFill>
              </a:rPr>
              <a:t>2010</a:t>
            </a:r>
          </a:p>
          <a:p>
            <a:pPr algn="ctr"/>
            <a:r>
              <a:rPr lang="fr-FR" sz="1200" dirty="0" err="1">
                <a:solidFill>
                  <a:srgbClr val="00B050"/>
                </a:solidFill>
              </a:rPr>
              <a:t>Operation</a:t>
            </a:r>
            <a:r>
              <a:rPr lang="fr-FR" sz="12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5856418" y="736654"/>
            <a:ext cx="1564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B050"/>
                </a:solidFill>
              </a:rPr>
              <a:t>MEBT</a:t>
            </a:r>
            <a:endParaRPr lang="fr-FR" sz="1200" dirty="0">
              <a:solidFill>
                <a:srgbClr val="00B050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6548523" y="641402"/>
            <a:ext cx="2023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B050"/>
                </a:solidFill>
              </a:rPr>
              <a:t>CM1</a:t>
            </a:r>
            <a:endParaRPr lang="fr-FR" sz="1200" dirty="0">
              <a:solidFill>
                <a:srgbClr val="00B050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7262625" y="9970"/>
            <a:ext cx="1485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B050"/>
                </a:solidFill>
              </a:rPr>
              <a:t>@SARAF</a:t>
            </a:r>
          </a:p>
        </p:txBody>
      </p:sp>
      <p:sp>
        <p:nvSpPr>
          <p:cNvPr id="59" name="Rectangle 58"/>
          <p:cNvSpPr/>
          <p:nvPr/>
        </p:nvSpPr>
        <p:spPr>
          <a:xfrm rot="4898440">
            <a:off x="10425078" y="1175441"/>
            <a:ext cx="20661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[I. Mardor et al, EPJA 2018]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21393" y="1029360"/>
            <a:ext cx="3241657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Ions: </a:t>
            </a:r>
            <a:r>
              <a:rPr lang="fr-FR" dirty="0" smtClean="0">
                <a:solidFill>
                  <a:schemeClr val="tx2"/>
                </a:solidFill>
              </a:rPr>
              <a:t>Protons</a:t>
            </a:r>
            <a:r>
              <a:rPr lang="fr-FR" dirty="0" smtClean="0">
                <a:solidFill>
                  <a:srgbClr val="0000FF"/>
                </a:solidFill>
              </a:rPr>
              <a:t>/Deutons</a:t>
            </a:r>
            <a:endParaRPr lang="fr-FR" dirty="0">
              <a:solidFill>
                <a:srgbClr val="0000FF"/>
              </a:solidFill>
            </a:endParaRPr>
          </a:p>
          <a:p>
            <a:r>
              <a:rPr lang="fr-FR" dirty="0" smtClean="0"/>
              <a:t>Energie: </a:t>
            </a:r>
            <a:r>
              <a:rPr lang="fr-FR" dirty="0">
                <a:solidFill>
                  <a:schemeClr val="tx2"/>
                </a:solidFill>
              </a:rPr>
              <a:t>1.3</a:t>
            </a:r>
            <a:r>
              <a:rPr lang="fr-FR" dirty="0">
                <a:solidFill>
                  <a:srgbClr val="0000FF"/>
                </a:solidFill>
              </a:rPr>
              <a:t>/2.6 – </a:t>
            </a:r>
            <a:r>
              <a:rPr lang="fr-FR" dirty="0">
                <a:solidFill>
                  <a:schemeClr val="tx2"/>
                </a:solidFill>
              </a:rPr>
              <a:t>35</a:t>
            </a:r>
            <a:r>
              <a:rPr lang="fr-FR" dirty="0">
                <a:solidFill>
                  <a:srgbClr val="0000FF"/>
                </a:solidFill>
              </a:rPr>
              <a:t>/40 MeV</a:t>
            </a:r>
          </a:p>
          <a:p>
            <a:r>
              <a:rPr lang="fr-FR" dirty="0" smtClean="0"/>
              <a:t>Courant</a:t>
            </a:r>
            <a:r>
              <a:rPr lang="fr-FR" dirty="0"/>
              <a:t>: 0.04 - 5 mA </a:t>
            </a:r>
            <a:r>
              <a:rPr lang="fr-FR" dirty="0" smtClean="0"/>
              <a:t>CW</a:t>
            </a:r>
          </a:p>
          <a:p>
            <a:r>
              <a:rPr lang="fr-FR" dirty="0" err="1" smtClean="0"/>
              <a:t>Freq</a:t>
            </a:r>
            <a:r>
              <a:rPr lang="fr-FR" dirty="0" smtClean="0"/>
              <a:t>: 176 MHz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121393" y="2438399"/>
            <a:ext cx="38986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Phase I </a:t>
            </a:r>
            <a:r>
              <a:rPr lang="fr-FR" dirty="0" smtClean="0"/>
              <a:t>avec </a:t>
            </a:r>
            <a:r>
              <a:rPr lang="fr-FR" dirty="0" err="1" smtClean="0"/>
              <a:t>Accel</a:t>
            </a:r>
            <a:r>
              <a:rPr lang="fr-FR" dirty="0" smtClean="0"/>
              <a:t>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source ECR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LEBT: 3 </a:t>
            </a:r>
            <a:r>
              <a:rPr lang="fr-FR" dirty="0" err="1" smtClean="0"/>
              <a:t>solenoides</a:t>
            </a:r>
            <a:r>
              <a:rPr lang="fr-FR" dirty="0" smtClean="0"/>
              <a:t> et 1 </a:t>
            </a:r>
            <a:r>
              <a:rPr lang="fr-FR" dirty="0" err="1" smtClean="0"/>
              <a:t>dipole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RFQ: 20 </a:t>
            </a:r>
            <a:r>
              <a:rPr lang="fr-FR" dirty="0" err="1" smtClean="0"/>
              <a:t>keV</a:t>
            </a:r>
            <a:r>
              <a:rPr lang="fr-FR" dirty="0" smtClean="0"/>
              <a:t>/u → 1.3 MeV/u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r>
              <a:rPr lang="fr-FR" b="1" dirty="0" smtClean="0"/>
              <a:t>Phase II </a:t>
            </a:r>
            <a:r>
              <a:rPr lang="fr-FR" dirty="0" smtClean="0"/>
              <a:t>avec CEA: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MEBT: 8 QP et 3 Regroupeurs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Linac: 4 CM (2 bas-</a:t>
            </a:r>
            <a:r>
              <a:rPr lang="fr-FR" dirty="0" smtClean="0">
                <a:latin typeface="Symbol" panose="05050102010706020507" pitchFamily="18" charset="2"/>
              </a:rPr>
              <a:t>b</a:t>
            </a:r>
            <a:r>
              <a:rPr lang="fr-FR" dirty="0" smtClean="0"/>
              <a:t> et 2 haut-</a:t>
            </a:r>
            <a:r>
              <a:rPr lang="fr-FR" dirty="0" smtClean="0">
                <a:latin typeface="Symbol" panose="05050102010706020507" pitchFamily="18" charset="2"/>
              </a:rPr>
              <a:t>b</a:t>
            </a:r>
            <a:r>
              <a:rPr lang="fr-FR" dirty="0" smtClean="0"/>
              <a:t>)</a:t>
            </a:r>
          </a:p>
          <a:p>
            <a:pPr lvl="2"/>
            <a:r>
              <a:rPr lang="fr-FR" dirty="0" smtClean="0"/>
              <a:t>27 cavités, 20 </a:t>
            </a:r>
            <a:r>
              <a:rPr lang="fr-FR" dirty="0" err="1" smtClean="0"/>
              <a:t>solénoides</a:t>
            </a:r>
            <a:endParaRPr lang="fr-FR" dirty="0" smtClean="0"/>
          </a:p>
          <a:p>
            <a:endParaRPr lang="fr-FR" dirty="0" smtClean="0"/>
          </a:p>
          <a:p>
            <a:r>
              <a:rPr lang="fr-FR" b="1" dirty="0" smtClean="0"/>
              <a:t>Objectif: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Plusieurs lignes de production de neutrons (rapides, lents, TOF)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Toutes les cavités ont été testés jusqu’à 1.09 MV (nominal + 10%).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Toutes les cavités ont atteint le champ au premier essai</a:t>
            </a:r>
            <a:r>
              <a:rPr lang="fr-FR" dirty="0" smtClean="0"/>
              <a:t>, </a:t>
            </a:r>
            <a:r>
              <a:rPr lang="fr-FR" dirty="0" smtClean="0">
                <a:solidFill>
                  <a:srgbClr val="FFC000"/>
                </a:solidFill>
              </a:rPr>
              <a:t>sauf cavité 6</a:t>
            </a:r>
            <a:r>
              <a:rPr lang="fr-FR" dirty="0" smtClean="0"/>
              <a:t>, qui a </a:t>
            </a:r>
            <a:r>
              <a:rPr lang="fr-FR" dirty="0" err="1" smtClean="0"/>
              <a:t>quenché</a:t>
            </a:r>
            <a:r>
              <a:rPr lang="fr-FR" dirty="0" smtClean="0"/>
              <a:t> plusieurs fois </a:t>
            </a:r>
            <a:r>
              <a:rPr lang="fr-FR" dirty="0" smtClean="0">
                <a:solidFill>
                  <a:srgbClr val="00B050"/>
                </a:solidFill>
              </a:rPr>
              <a:t>avant de l’atteindre</a:t>
            </a:r>
            <a:r>
              <a:rPr lang="fr-FR" dirty="0" smtClean="0"/>
              <a:t>.</a:t>
            </a:r>
          </a:p>
          <a:p>
            <a:r>
              <a:rPr lang="fr-FR" dirty="0" smtClean="0">
                <a:solidFill>
                  <a:srgbClr val="FFC000"/>
                </a:solidFill>
              </a:rPr>
              <a:t>Forte activité dans cavité 6. Conditionnements 1h40 à 1.05 MV, puis 1h30 à 1.1 MV pour réduire l’émission.</a:t>
            </a:r>
          </a:p>
          <a:p>
            <a:r>
              <a:rPr lang="fr-FR" dirty="0" smtClean="0"/>
              <a:t>Tests de conditionnement à droite. En bleu : champ accélérateur dans la cavité. En orange, niveau de </a:t>
            </a:r>
            <a:r>
              <a:rPr lang="fr-FR" dirty="0" err="1" smtClean="0"/>
              <a:t>Rx</a:t>
            </a:r>
            <a:r>
              <a:rPr lang="fr-FR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3"/>
              </p:nvPr>
            </p:nvSpPr>
            <p:spPr/>
            <p:txBody>
              <a:bodyPr/>
              <a:lstStyle/>
              <a:p>
                <a:r>
                  <a:rPr lang="fr-FR" dirty="0" smtClean="0">
                    <a:solidFill>
                      <a:srgbClr val="00B050"/>
                    </a:solidFill>
                  </a:rPr>
                  <a:t>La puissance </a:t>
                </a:r>
                <a:r>
                  <a:rPr lang="fr-FR" dirty="0" err="1" smtClean="0">
                    <a:solidFill>
                      <a:srgbClr val="00B050"/>
                    </a:solidFill>
                  </a:rPr>
                  <a:t>cryo</a:t>
                </a:r>
                <a:r>
                  <a:rPr lang="fr-FR" dirty="0" smtClean="0">
                    <a:solidFill>
                      <a:srgbClr val="00B050"/>
                    </a:solidFill>
                  </a:rPr>
                  <a:t> mesurée pour toutes les cavités était de 5 W +/- 2 W. L’objectif étant &lt; 10 W.</a:t>
                </a:r>
              </a:p>
              <a:p>
                <a:r>
                  <a:rPr lang="fr-FR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Sauf cavité 6 : 20 W de conso environ avant conditionnement. </a:t>
                </a:r>
                <a:r>
                  <a:rPr lang="fr-FR" dirty="0" smtClean="0">
                    <a:solidFill>
                      <a:srgbClr val="00B050"/>
                    </a:solidFill>
                  </a:rPr>
                  <a:t>7 W +/- 3 W après conditionnement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dirty="0" smtClean="0">
                    <a:solidFill>
                      <a:srgbClr val="00B050"/>
                    </a:solidFill>
                  </a:rPr>
                  <a:t> OK.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>
                <a:blip r:embed="rId2"/>
                <a:stretch>
                  <a:fillRect l="-2804" t="-808" r="-22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JAR23 – 3-6 octobre 2023 – Statut SARAF Phase II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Mars 2023 – Consommation cryogénique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72" y="3160712"/>
            <a:ext cx="6099128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0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31838" y="1381126"/>
                <a:ext cx="4002088" cy="4848224"/>
              </a:xfrm>
            </p:spPr>
            <p:txBody>
              <a:bodyPr>
                <a:noAutofit/>
              </a:bodyPr>
              <a:lstStyle/>
              <a:p>
                <a:r>
                  <a:rPr lang="fr-FR" sz="1400" dirty="0" smtClean="0"/>
                  <a:t>Divers tests ont été effectués avec le système LLRF et les systèmes d’accord.</a:t>
                </a:r>
              </a:p>
              <a:p>
                <a:r>
                  <a:rPr lang="fr-FR" sz="1400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Bugs sur la PLL qui a empêché de la tester à la fréquence de fonctionnement.</a:t>
                </a:r>
              </a:p>
              <a:p>
                <a:r>
                  <a:rPr lang="fr-FR" sz="1400" dirty="0" smtClean="0"/>
                  <a:t>Tests effectués : montée en champ sans PLL, et correction progressive avec le système d’accord.</a:t>
                </a:r>
              </a:p>
              <a:p>
                <a:r>
                  <a:rPr lang="fr-FR" sz="1400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Problème : beaucoup de vibrations dues au système d’accord.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400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 Fortes instabilités.</a:t>
                </a:r>
              </a:p>
              <a:p>
                <a:r>
                  <a:rPr lang="fr-FR" sz="1400" dirty="0" smtClean="0">
                    <a:solidFill>
                      <a:srgbClr val="00B050"/>
                    </a:solidFill>
                  </a:rPr>
                  <a:t>Toutefois, toutes les cavités ont pu monter au champ avec réglage temps réel par le système d’accord. </a:t>
                </a:r>
                <a:r>
                  <a:rPr lang="fr-FR" sz="1400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Sauf cavité 5 qui nécessitait de déconnecter le système d’accord autour du champ nominal.</a:t>
                </a:r>
              </a:p>
              <a:p>
                <a:r>
                  <a:rPr lang="fr-FR" sz="1400" dirty="0" smtClean="0"/>
                  <a:t>Prochains tests : réduire vibration des tuners + </a:t>
                </a:r>
                <a:r>
                  <a:rPr lang="fr-FR" sz="1400" dirty="0" err="1" smtClean="0"/>
                  <a:t>retester</a:t>
                </a:r>
                <a:r>
                  <a:rPr lang="fr-FR" sz="1400" dirty="0" smtClean="0"/>
                  <a:t> la PLL.</a:t>
                </a:r>
                <a:endParaRPr lang="fr-FR" sz="1400" dirty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8" y="1381126"/>
                <a:ext cx="4002088" cy="4848224"/>
              </a:xfrm>
              <a:blipFill>
                <a:blip r:embed="rId2"/>
                <a:stretch>
                  <a:fillRect l="-2740" t="-252" r="-30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JAR23 – 3-6 octobre 2023 – Statut SARAF Phase II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Mars 2023 – Stabilité du champ.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285876"/>
            <a:ext cx="6934200" cy="392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1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C000"/>
                </a:solidFill>
              </a:rPr>
              <a:t>Malgré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quelques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soucis</a:t>
            </a:r>
            <a:r>
              <a:rPr lang="en-US" dirty="0">
                <a:solidFill>
                  <a:srgbClr val="FFC000"/>
                </a:solidFill>
              </a:rPr>
              <a:t> avec le LLRF et les systems </a:t>
            </a:r>
            <a:r>
              <a:rPr lang="en-US" dirty="0" err="1">
                <a:solidFill>
                  <a:srgbClr val="FFC000"/>
                </a:solidFill>
              </a:rPr>
              <a:t>d’accord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en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fréquence</a:t>
            </a:r>
            <a:r>
              <a:rPr lang="en-US" dirty="0">
                <a:solidFill>
                  <a:srgbClr val="FFC000"/>
                </a:solidFill>
              </a:rPr>
              <a:t>, </a:t>
            </a:r>
            <a:r>
              <a:rPr lang="en-US" dirty="0" err="1">
                <a:solidFill>
                  <a:srgbClr val="00B050"/>
                </a:solidFill>
              </a:rPr>
              <a:t>toutes</a:t>
            </a:r>
            <a:r>
              <a:rPr lang="en-US" dirty="0">
                <a:solidFill>
                  <a:srgbClr val="00B050"/>
                </a:solidFill>
              </a:rPr>
              <a:t> les </a:t>
            </a:r>
            <a:r>
              <a:rPr lang="en-US" dirty="0" err="1">
                <a:solidFill>
                  <a:srgbClr val="00B050"/>
                </a:solidFill>
              </a:rPr>
              <a:t>exigences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ont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été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vérifiées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Seule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cavité</a:t>
            </a:r>
            <a:r>
              <a:rPr lang="en-US" dirty="0"/>
              <a:t> a </a:t>
            </a:r>
            <a:r>
              <a:rPr lang="en-US" dirty="0" err="1"/>
              <a:t>nécessité</a:t>
            </a:r>
            <a:r>
              <a:rPr lang="en-US" dirty="0"/>
              <a:t> du </a:t>
            </a:r>
            <a:r>
              <a:rPr lang="en-US" dirty="0" err="1"/>
              <a:t>conditionnement</a:t>
            </a:r>
            <a:r>
              <a:rPr lang="en-US" dirty="0"/>
              <a:t> pour </a:t>
            </a:r>
            <a:r>
              <a:rPr lang="en-US" dirty="0" err="1"/>
              <a:t>atteindre</a:t>
            </a:r>
            <a:r>
              <a:rPr lang="en-US" dirty="0"/>
              <a:t> le </a:t>
            </a:r>
            <a:r>
              <a:rPr lang="en-US" dirty="0" err="1"/>
              <a:t>besoin</a:t>
            </a:r>
            <a:r>
              <a:rPr lang="en-US" dirty="0"/>
              <a:t> (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terme</a:t>
            </a:r>
            <a:r>
              <a:rPr lang="en-US" dirty="0"/>
              <a:t> de </a:t>
            </a:r>
            <a:r>
              <a:rPr lang="en-US" dirty="0" err="1"/>
              <a:t>conso</a:t>
            </a:r>
            <a:r>
              <a:rPr lang="en-US" dirty="0"/>
              <a:t> </a:t>
            </a:r>
            <a:r>
              <a:rPr lang="en-US" dirty="0" err="1"/>
              <a:t>cryogénique</a:t>
            </a:r>
            <a:r>
              <a:rPr lang="en-US" dirty="0"/>
              <a:t>). </a:t>
            </a:r>
            <a:r>
              <a:rPr lang="en-US" dirty="0" err="1"/>
              <a:t>Toutes</a:t>
            </a:r>
            <a:r>
              <a:rPr lang="en-US" dirty="0"/>
              <a:t> les </a:t>
            </a:r>
            <a:r>
              <a:rPr lang="en-US" dirty="0" err="1"/>
              <a:t>autres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aux specifications.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</a:rPr>
              <a:t>Le </a:t>
            </a:r>
            <a:r>
              <a:rPr lang="en-US" dirty="0" err="1">
                <a:solidFill>
                  <a:srgbClr val="00B050"/>
                </a:solidFill>
              </a:rPr>
              <a:t>facteur</a:t>
            </a:r>
            <a:r>
              <a:rPr lang="en-US" dirty="0">
                <a:solidFill>
                  <a:srgbClr val="00B050"/>
                </a:solidFill>
              </a:rPr>
              <a:t> de </a:t>
            </a:r>
            <a:r>
              <a:rPr lang="en-US" dirty="0" err="1">
                <a:solidFill>
                  <a:srgbClr val="00B050"/>
                </a:solidFill>
              </a:rPr>
              <a:t>qualité</a:t>
            </a:r>
            <a:r>
              <a:rPr lang="en-US" dirty="0">
                <a:solidFill>
                  <a:srgbClr val="00B050"/>
                </a:solidFill>
              </a:rPr>
              <a:t> des </a:t>
            </a:r>
            <a:r>
              <a:rPr lang="en-US" dirty="0" err="1">
                <a:solidFill>
                  <a:srgbClr val="00B050"/>
                </a:solidFill>
              </a:rPr>
              <a:t>coupleurs</a:t>
            </a:r>
            <a:r>
              <a:rPr lang="en-US" dirty="0">
                <a:solidFill>
                  <a:srgbClr val="00B050"/>
                </a:solidFill>
              </a:rPr>
              <a:t>, </a:t>
            </a:r>
            <a:r>
              <a:rPr lang="en-US" dirty="0" err="1">
                <a:solidFill>
                  <a:srgbClr val="00B050"/>
                </a:solidFill>
              </a:rPr>
              <a:t>ainsi</a:t>
            </a:r>
            <a:r>
              <a:rPr lang="en-US" dirty="0">
                <a:solidFill>
                  <a:srgbClr val="00B050"/>
                </a:solidFill>
              </a:rPr>
              <a:t> que le </a:t>
            </a:r>
            <a:r>
              <a:rPr lang="en-US" dirty="0" err="1">
                <a:solidFill>
                  <a:srgbClr val="00B050"/>
                </a:solidFill>
              </a:rPr>
              <a:t>réglage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en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fréquence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ont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été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qualifiés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Prochaine</a:t>
            </a:r>
            <a:r>
              <a:rPr lang="en-US" dirty="0"/>
              <a:t> </a:t>
            </a:r>
            <a:r>
              <a:rPr lang="en-US" dirty="0" err="1"/>
              <a:t>étape</a:t>
            </a:r>
            <a:r>
              <a:rPr lang="en-US" dirty="0"/>
              <a:t> : test du CM2. Test des </a:t>
            </a:r>
            <a:r>
              <a:rPr lang="en-US" dirty="0" err="1"/>
              <a:t>paramètres</a:t>
            </a:r>
            <a:r>
              <a:rPr lang="en-US" dirty="0"/>
              <a:t> des </a:t>
            </a:r>
            <a:r>
              <a:rPr lang="en-US" dirty="0" err="1"/>
              <a:t>contrôleurs</a:t>
            </a:r>
            <a:r>
              <a:rPr lang="en-US" dirty="0"/>
              <a:t> des </a:t>
            </a:r>
            <a:r>
              <a:rPr lang="en-US" dirty="0" err="1"/>
              <a:t>systèmes</a:t>
            </a:r>
            <a:r>
              <a:rPr lang="en-US" dirty="0"/>
              <a:t> de </a:t>
            </a:r>
            <a:r>
              <a:rPr lang="en-US" dirty="0" err="1"/>
              <a:t>réglage</a:t>
            </a:r>
            <a:r>
              <a:rPr lang="en-US" dirty="0"/>
              <a:t> (</a:t>
            </a:r>
            <a:r>
              <a:rPr lang="en-US" dirty="0" err="1"/>
              <a:t>afin</a:t>
            </a:r>
            <a:r>
              <a:rPr lang="en-US" dirty="0"/>
              <a:t> de </a:t>
            </a:r>
            <a:r>
              <a:rPr lang="en-US" dirty="0" err="1"/>
              <a:t>réduire</a:t>
            </a:r>
            <a:r>
              <a:rPr lang="en-US" dirty="0"/>
              <a:t> les vibrations), test de la PLL,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principe</a:t>
            </a:r>
            <a:r>
              <a:rPr lang="en-US" dirty="0"/>
              <a:t> </a:t>
            </a:r>
            <a:r>
              <a:rPr lang="en-US" dirty="0" err="1"/>
              <a:t>débuggée</a:t>
            </a:r>
            <a:r>
              <a:rPr lang="en-US" dirty="0"/>
              <a:t>.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Mars 2023 – Conclusion des tests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0" y="6343650"/>
            <a:ext cx="8839200" cy="365125"/>
          </a:xfrm>
        </p:spPr>
        <p:txBody>
          <a:bodyPr/>
          <a:lstStyle/>
          <a:p>
            <a:r>
              <a:rPr lang="fr-FR" smtClean="0"/>
              <a:t>JAR23 – 3-6 octobre 2023 – Statut SARAF Phase II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41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731838" y="1185863"/>
            <a:ext cx="6221411" cy="4532313"/>
          </a:xfrm>
        </p:spPr>
        <p:txBody>
          <a:bodyPr/>
          <a:lstStyle/>
          <a:p>
            <a:r>
              <a:rPr lang="fr-FR" dirty="0" smtClean="0"/>
              <a:t>Ci-dessous, </a:t>
            </a:r>
            <a:r>
              <a:rPr lang="fr-FR" dirty="0" err="1" smtClean="0"/>
              <a:t>cryomodule</a:t>
            </a:r>
            <a:r>
              <a:rPr lang="fr-FR" dirty="0" smtClean="0"/>
              <a:t> dans son module de transport.</a:t>
            </a:r>
          </a:p>
          <a:p>
            <a:r>
              <a:rPr lang="fr-FR" dirty="0" smtClean="0"/>
              <a:t>A droite, envoi du </a:t>
            </a:r>
            <a:r>
              <a:rPr lang="fr-FR" dirty="0" err="1" smtClean="0"/>
              <a:t>cryomodule</a:t>
            </a:r>
            <a:r>
              <a:rPr lang="fr-FR" dirty="0" smtClean="0"/>
              <a:t> par camion (puis avion, puis camion).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Avril – Juin 2023 – Démontage et transport.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0" y="6343650"/>
            <a:ext cx="8839200" cy="365125"/>
          </a:xfrm>
        </p:spPr>
        <p:txBody>
          <a:bodyPr/>
          <a:lstStyle/>
          <a:p>
            <a:r>
              <a:rPr lang="fr-FR" smtClean="0"/>
              <a:t>JAR23 – 3-6 octobre 2023 – Statut SARAF Phase II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89" y="2274570"/>
            <a:ext cx="5425440" cy="40690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5664" y="1857534"/>
            <a:ext cx="4881154" cy="36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3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731836" y="3449638"/>
            <a:ext cx="7431261" cy="703262"/>
          </a:xfrm>
        </p:spPr>
        <p:txBody>
          <a:bodyPr>
            <a:normAutofit/>
          </a:bodyPr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smtClean="0"/>
              <a:t>Des questions?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smtClean="0"/>
              <a:t>Jonathan Dumas</a:t>
            </a:r>
          </a:p>
          <a:p>
            <a:r>
              <a:rPr lang="fr-FR" dirty="0" smtClean="0"/>
              <a:t>IRFU/DACM/LEDA</a:t>
            </a:r>
            <a:endParaRPr lang="fr-FR" dirty="0"/>
          </a:p>
          <a:p>
            <a:r>
              <a:rPr lang="fr-FR" dirty="0" smtClean="0"/>
              <a:t>Guillaume Ferrand</a:t>
            </a:r>
          </a:p>
          <a:p>
            <a:r>
              <a:rPr lang="fr-FR" dirty="0" smtClean="0"/>
              <a:t>IRFU/DACM/LISAH</a:t>
            </a:r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0" y="6343650"/>
            <a:ext cx="8839200" cy="365125"/>
          </a:xfrm>
        </p:spPr>
        <p:txBody>
          <a:bodyPr/>
          <a:lstStyle/>
          <a:p>
            <a:r>
              <a:rPr lang="fr-FR" smtClean="0"/>
              <a:t>JAR23 – 3-6 octobre 2023 – Statut SARAF Phase II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57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SARAF aujourd’hui</a:t>
            </a:r>
            <a:endParaRPr lang="fr-FR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JAR23 – 3-6 </a:t>
            </a:r>
            <a:r>
              <a:rPr lang="en-US" dirty="0" err="1"/>
              <a:t>octobre</a:t>
            </a:r>
            <a:r>
              <a:rPr lang="en-US" dirty="0"/>
              <a:t> 2023 – </a:t>
            </a:r>
            <a:r>
              <a:rPr lang="en-US" dirty="0" err="1"/>
              <a:t>Statut</a:t>
            </a:r>
            <a:r>
              <a:rPr lang="en-US" dirty="0"/>
              <a:t> SARAF Phase II</a:t>
            </a:r>
          </a:p>
        </p:txBody>
      </p:sp>
      <p:pic>
        <p:nvPicPr>
          <p:cNvPr id="19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1364" y="2187634"/>
            <a:ext cx="8857504" cy="360000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 rot="21139704">
            <a:off x="2545063" y="5222998"/>
            <a:ext cx="4906907" cy="803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21" name="Rectangle 20"/>
          <p:cNvSpPr/>
          <p:nvPr/>
        </p:nvSpPr>
        <p:spPr>
          <a:xfrm rot="21139704">
            <a:off x="1259995" y="2956196"/>
            <a:ext cx="4906907" cy="803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26" name="Rectangle 25"/>
          <p:cNvSpPr/>
          <p:nvPr/>
        </p:nvSpPr>
        <p:spPr>
          <a:xfrm rot="21139704">
            <a:off x="5326057" y="2058823"/>
            <a:ext cx="4906907" cy="3503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27" name="Rectangle 26"/>
          <p:cNvSpPr/>
          <p:nvPr/>
        </p:nvSpPr>
        <p:spPr>
          <a:xfrm rot="21139704">
            <a:off x="4822173" y="2078355"/>
            <a:ext cx="4249775" cy="1911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28" name="Rectangle 27"/>
          <p:cNvSpPr/>
          <p:nvPr/>
        </p:nvSpPr>
        <p:spPr>
          <a:xfrm rot="21139704">
            <a:off x="5292065" y="4456733"/>
            <a:ext cx="4249775" cy="467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8562" flipH="1">
            <a:off x="5221026" y="3872484"/>
            <a:ext cx="1728216" cy="1083322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 rot="21115809">
            <a:off x="5268250" y="3524924"/>
            <a:ext cx="156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00FF"/>
                </a:solidFill>
              </a:rPr>
              <a:t>RI D-PLATE</a:t>
            </a:r>
          </a:p>
        </p:txBody>
      </p:sp>
      <p:sp>
        <p:nvSpPr>
          <p:cNvPr id="31" name="ZoneTexte 30"/>
          <p:cNvSpPr txBox="1"/>
          <p:nvPr/>
        </p:nvSpPr>
        <p:spPr>
          <a:xfrm rot="21170248">
            <a:off x="5628884" y="5030082"/>
            <a:ext cx="1066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[</a:t>
            </a:r>
            <a:r>
              <a:rPr lang="fr-FR" sz="1200" dirty="0" err="1"/>
              <a:t>J.Rodnitsky</a:t>
            </a:r>
            <a:r>
              <a:rPr lang="fr-FR" sz="1200" dirty="0"/>
              <a:t>]</a:t>
            </a:r>
          </a:p>
        </p:txBody>
      </p:sp>
      <p:sp>
        <p:nvSpPr>
          <p:cNvPr id="35" name="ZoneTexte 34"/>
          <p:cNvSpPr txBox="1"/>
          <p:nvPr/>
        </p:nvSpPr>
        <p:spPr>
          <a:xfrm rot="20994535">
            <a:off x="6920411" y="3543955"/>
            <a:ext cx="4872940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99" dirty="0" smtClean="0"/>
              <a:t>+ </a:t>
            </a:r>
            <a:r>
              <a:rPr lang="fr-FR" sz="1999" dirty="0" err="1" smtClean="0"/>
              <a:t>Temporary</a:t>
            </a:r>
            <a:r>
              <a:rPr lang="fr-FR" sz="1999" dirty="0" smtClean="0"/>
              <a:t> </a:t>
            </a:r>
            <a:r>
              <a:rPr lang="fr-FR" sz="1999" dirty="0" err="1" smtClean="0"/>
              <a:t>Beam</a:t>
            </a:r>
            <a:r>
              <a:rPr lang="fr-FR" sz="1999" dirty="0" smtClean="0"/>
              <a:t> Line + Cible GALIT</a:t>
            </a:r>
            <a:endParaRPr lang="fr-FR" sz="1999" dirty="0"/>
          </a:p>
        </p:txBody>
      </p:sp>
      <p:sp>
        <p:nvSpPr>
          <p:cNvPr id="37" name="ZoneTexte 36"/>
          <p:cNvSpPr txBox="1"/>
          <p:nvPr/>
        </p:nvSpPr>
        <p:spPr>
          <a:xfrm>
            <a:off x="650528" y="1014110"/>
            <a:ext cx="103588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Jusqu’à Juin 2023: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rgbClr val="00B050"/>
                </a:solidFill>
              </a:rPr>
              <a:t>MEBT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rgbClr val="00B050"/>
                </a:solidFill>
              </a:rPr>
              <a:t>Dplate: diagnostic plate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rgbClr val="00B050"/>
                </a:solidFill>
              </a:rPr>
              <a:t>Cible haute puissance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>
              <a:solidFill>
                <a:srgbClr val="00B050"/>
              </a:solidFill>
            </a:endParaRPr>
          </a:p>
          <a:p>
            <a:r>
              <a:rPr lang="fr-FR" dirty="0"/>
              <a:t>Commissioning avec </a:t>
            </a:r>
            <a:r>
              <a:rPr lang="fr-FR" dirty="0" smtClean="0"/>
              <a:t>faisceau (p/d) </a:t>
            </a:r>
            <a:r>
              <a:rPr lang="fr-FR" dirty="0"/>
              <a:t>de la MEBT mais pas seulement</a:t>
            </a:r>
            <a:r>
              <a:rPr lang="fr-FR" dirty="0" smtClean="0"/>
              <a:t>…, tests: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Source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LEBT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RFQ</a:t>
            </a:r>
          </a:p>
          <a:p>
            <a:endParaRPr lang="fr-FR" dirty="0"/>
          </a:p>
          <a:p>
            <a:endParaRPr lang="fr-FR" dirty="0" smtClean="0">
              <a:solidFill>
                <a:srgbClr val="00B05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923555" y="5542788"/>
            <a:ext cx="2521312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Ions: </a:t>
            </a:r>
            <a:r>
              <a:rPr lang="fr-FR" dirty="0" smtClean="0">
                <a:solidFill>
                  <a:schemeClr val="tx2"/>
                </a:solidFill>
              </a:rPr>
              <a:t>Protons</a:t>
            </a:r>
            <a:r>
              <a:rPr lang="fr-FR" dirty="0" smtClean="0">
                <a:solidFill>
                  <a:srgbClr val="0000FF"/>
                </a:solidFill>
              </a:rPr>
              <a:t>/Deutons</a:t>
            </a:r>
            <a:endParaRPr lang="fr-FR" dirty="0">
              <a:solidFill>
                <a:srgbClr val="0000FF"/>
              </a:solidFill>
            </a:endParaRPr>
          </a:p>
          <a:p>
            <a:r>
              <a:rPr lang="fr-FR" dirty="0" smtClean="0"/>
              <a:t>Energie: </a:t>
            </a:r>
            <a:r>
              <a:rPr lang="fr-FR" dirty="0" smtClean="0">
                <a:solidFill>
                  <a:schemeClr val="tx2"/>
                </a:solidFill>
              </a:rPr>
              <a:t>1.3</a:t>
            </a:r>
            <a:r>
              <a:rPr lang="fr-FR" dirty="0" smtClean="0">
                <a:solidFill>
                  <a:srgbClr val="0000FF"/>
                </a:solidFill>
              </a:rPr>
              <a:t>/2.6</a:t>
            </a:r>
            <a:endParaRPr lang="fr-FR" dirty="0">
              <a:solidFill>
                <a:srgbClr val="0000FF"/>
              </a:solidFill>
            </a:endParaRPr>
          </a:p>
          <a:p>
            <a:r>
              <a:rPr lang="fr-FR" dirty="0" smtClean="0"/>
              <a:t>Courant</a:t>
            </a:r>
            <a:r>
              <a:rPr lang="fr-FR" dirty="0"/>
              <a:t>: </a:t>
            </a:r>
            <a:r>
              <a:rPr lang="fr-FR" dirty="0" smtClean="0"/>
              <a:t>5 </a:t>
            </a:r>
            <a:r>
              <a:rPr lang="fr-FR" dirty="0"/>
              <a:t>mA CW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29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704" y="953133"/>
            <a:ext cx="6392000" cy="3237603"/>
          </a:xfrm>
          <a:prstGeom prst="rect">
            <a:avLst/>
          </a:prstGeom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Source ECR</a:t>
            </a:r>
            <a:endParaRPr lang="fr-FR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JAR23 – 3-6 </a:t>
            </a:r>
            <a:r>
              <a:rPr lang="en-US" dirty="0" err="1"/>
              <a:t>octobre</a:t>
            </a:r>
            <a:r>
              <a:rPr lang="en-US" dirty="0"/>
              <a:t> 2023 – </a:t>
            </a:r>
            <a:r>
              <a:rPr lang="en-US" dirty="0" err="1"/>
              <a:t>Statut</a:t>
            </a:r>
            <a:r>
              <a:rPr lang="en-US" dirty="0"/>
              <a:t> SARAF Phase II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50" y="749949"/>
            <a:ext cx="2828925" cy="3209925"/>
          </a:xfrm>
          <a:prstGeom prst="rect">
            <a:avLst/>
          </a:prstGeom>
        </p:spPr>
      </p:pic>
      <p:pic>
        <p:nvPicPr>
          <p:cNvPr id="18" name="Picture 3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t="21272" r="11528" b="13578"/>
          <a:stretch/>
        </p:blipFill>
        <p:spPr bwMode="auto">
          <a:xfrm>
            <a:off x="114681" y="4254894"/>
            <a:ext cx="4354830" cy="1957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0" name="Connecteur droit avec flèche 39"/>
          <p:cNvCxnSpPr/>
          <p:nvPr/>
        </p:nvCxnSpPr>
        <p:spPr>
          <a:xfrm>
            <a:off x="4797442" y="1709284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399185" y="1418649"/>
            <a:ext cx="562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(Corps)"/>
              </a:rPr>
              <a:t>RFQ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11298325" y="2221551"/>
            <a:ext cx="8702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(Corps)"/>
              </a:rPr>
              <a:t>DPLATE</a:t>
            </a:r>
          </a:p>
        </p:txBody>
      </p:sp>
      <p:cxnSp>
        <p:nvCxnSpPr>
          <p:cNvPr id="43" name="Connecteur droit avec flèche 42"/>
          <p:cNvCxnSpPr/>
          <p:nvPr/>
        </p:nvCxnSpPr>
        <p:spPr>
          <a:xfrm>
            <a:off x="11050439" y="2349153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9941327" y="1045803"/>
            <a:ext cx="110911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B050"/>
                </a:solidFill>
                <a:latin typeface="Arial (Corps)"/>
              </a:rPr>
              <a:t>Coupelle Faraday</a:t>
            </a:r>
            <a:endParaRPr lang="fr-FR" sz="1800" dirty="0">
              <a:solidFill>
                <a:srgbClr val="00B050"/>
              </a:solidFill>
              <a:latin typeface="Arial (Corps)"/>
            </a:endParaRPr>
          </a:p>
        </p:txBody>
      </p:sp>
      <p:cxnSp>
        <p:nvCxnSpPr>
          <p:cNvPr id="47" name="Connecteur droit 46"/>
          <p:cNvCxnSpPr/>
          <p:nvPr/>
        </p:nvCxnSpPr>
        <p:spPr>
          <a:xfrm>
            <a:off x="7007299" y="2824779"/>
            <a:ext cx="32274" cy="2084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>
            <a:stCxn id="45" idx="2"/>
          </p:cNvCxnSpPr>
          <p:nvPr/>
        </p:nvCxnSpPr>
        <p:spPr>
          <a:xfrm>
            <a:off x="10495884" y="1692134"/>
            <a:ext cx="16411" cy="4167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5879736" y="1757969"/>
            <a:ext cx="6785" cy="3600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991514" y="2203387"/>
            <a:ext cx="926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0000FF"/>
                </a:solidFill>
                <a:latin typeface="Arial (Corps)"/>
              </a:rPr>
              <a:t>BPM1</a:t>
            </a:r>
          </a:p>
        </p:txBody>
      </p:sp>
      <p:cxnSp>
        <p:nvCxnSpPr>
          <p:cNvPr id="53" name="Connecteur droit 52"/>
          <p:cNvCxnSpPr/>
          <p:nvPr/>
        </p:nvCxnSpPr>
        <p:spPr>
          <a:xfrm flipH="1">
            <a:off x="5454556" y="1811702"/>
            <a:ext cx="47224" cy="3916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955800" y="5843267"/>
            <a:ext cx="231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temps</a:t>
            </a:r>
            <a:endParaRPr lang="en-US" dirty="0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414868" y="5868668"/>
            <a:ext cx="38861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5792735" y="4772081"/>
            <a:ext cx="525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Lesson</a:t>
            </a:r>
            <a:r>
              <a:rPr lang="fr-FR" dirty="0" smtClean="0"/>
              <a:t> </a:t>
            </a:r>
            <a:r>
              <a:rPr lang="fr-FR" dirty="0" err="1" smtClean="0"/>
              <a:t>learned</a:t>
            </a:r>
            <a:r>
              <a:rPr lang="fr-FR" dirty="0" smtClean="0"/>
              <a:t>: Nécessité d’attendre 20 minutes après allumage de la source pour que le faisceau soit stable!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0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704" y="953133"/>
            <a:ext cx="6392000" cy="3237603"/>
          </a:xfrm>
          <a:prstGeom prst="rect">
            <a:avLst/>
          </a:prstGeom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Source ECR</a:t>
            </a:r>
            <a:endParaRPr lang="fr-FR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JAR23 – 3-6 </a:t>
            </a:r>
            <a:r>
              <a:rPr lang="en-US" dirty="0" err="1"/>
              <a:t>octobre</a:t>
            </a:r>
            <a:r>
              <a:rPr lang="en-US" dirty="0"/>
              <a:t> 2023 – </a:t>
            </a:r>
            <a:r>
              <a:rPr lang="en-US" dirty="0" err="1"/>
              <a:t>Statut</a:t>
            </a:r>
            <a:r>
              <a:rPr lang="en-US" dirty="0"/>
              <a:t> SARAF Phase II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50" y="749949"/>
            <a:ext cx="2828925" cy="3209925"/>
          </a:xfrm>
          <a:prstGeom prst="rect">
            <a:avLst/>
          </a:prstGeom>
        </p:spPr>
      </p:pic>
      <p:pic>
        <p:nvPicPr>
          <p:cNvPr id="18" name="Picture 3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t="21272" r="11528" b="13578"/>
          <a:stretch/>
        </p:blipFill>
        <p:spPr bwMode="auto">
          <a:xfrm>
            <a:off x="114681" y="4254894"/>
            <a:ext cx="4354830" cy="1957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" descr="scanInjectionEnergyVsMeasurementTransmission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46" y="3978077"/>
            <a:ext cx="3841676" cy="254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96" y="3978077"/>
            <a:ext cx="3822203" cy="2548135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5156200" y="3820037"/>
            <a:ext cx="6647688" cy="369332"/>
          </a:xfrm>
          <a:prstGeom prst="rect">
            <a:avLst/>
          </a:prstGeom>
          <a:solidFill>
            <a:srgbClr val="FEF0D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/>
              <a:t>Transmission (/ACCT</a:t>
            </a:r>
            <a:r>
              <a:rPr lang="fr-FR" sz="1800" baseline="-25000" dirty="0"/>
              <a:t>LEBT</a:t>
            </a:r>
            <a:r>
              <a:rPr lang="fr-FR" sz="1800" dirty="0"/>
              <a:t>), </a:t>
            </a:r>
            <a:r>
              <a:rPr lang="fr-FR" dirty="0" smtClean="0"/>
              <a:t>optique nominale</a:t>
            </a:r>
            <a:endParaRPr lang="fr-FR" sz="1800" dirty="0"/>
          </a:p>
        </p:txBody>
      </p:sp>
      <p:sp>
        <p:nvSpPr>
          <p:cNvPr id="33" name="ZoneTexte 32"/>
          <p:cNvSpPr txBox="1"/>
          <p:nvPr/>
        </p:nvSpPr>
        <p:spPr>
          <a:xfrm>
            <a:off x="8706522" y="4255331"/>
            <a:ext cx="199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Deutons</a:t>
            </a:r>
            <a:endParaRPr lang="en-US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5365445" y="4254894"/>
            <a:ext cx="199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</a:t>
            </a:r>
            <a:r>
              <a:rPr lang="fr-FR" b="1" dirty="0" smtClean="0"/>
              <a:t>rotons</a:t>
            </a:r>
            <a:endParaRPr lang="en-US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8878988" y="5493295"/>
            <a:ext cx="2633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/>
              <a:t>Rfq</a:t>
            </a:r>
            <a:r>
              <a:rPr lang="fr-FR" sz="1400" b="1" dirty="0" smtClean="0"/>
              <a:t> à 175kW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5526743" y="5284845"/>
            <a:ext cx="263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/>
              <a:t>Rfq</a:t>
            </a:r>
            <a:r>
              <a:rPr lang="fr-FR" sz="1400" b="1" dirty="0" smtClean="0"/>
              <a:t> à 45kW</a:t>
            </a:r>
          </a:p>
          <a:p>
            <a:pPr algn="ctr"/>
            <a:endParaRPr lang="en-US" dirty="0"/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4797442" y="1709284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399185" y="1418649"/>
            <a:ext cx="562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(Corps)"/>
              </a:rPr>
              <a:t>RFQ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11298325" y="2221551"/>
            <a:ext cx="8702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 (Corps)"/>
              </a:rPr>
              <a:t>DPLATE</a:t>
            </a:r>
          </a:p>
        </p:txBody>
      </p:sp>
      <p:cxnSp>
        <p:nvCxnSpPr>
          <p:cNvPr id="43" name="Connecteur droit avec flèche 42"/>
          <p:cNvCxnSpPr/>
          <p:nvPr/>
        </p:nvCxnSpPr>
        <p:spPr>
          <a:xfrm>
            <a:off x="11050439" y="2349153"/>
            <a:ext cx="247000" cy="17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9941327" y="1045803"/>
            <a:ext cx="110911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B050"/>
                </a:solidFill>
                <a:latin typeface="Arial (Corps)"/>
              </a:rPr>
              <a:t>Coupelle Faraday</a:t>
            </a:r>
            <a:endParaRPr lang="fr-FR" sz="1800" dirty="0">
              <a:solidFill>
                <a:srgbClr val="00B050"/>
              </a:solidFill>
              <a:latin typeface="Arial (Corps)"/>
            </a:endParaRPr>
          </a:p>
        </p:txBody>
      </p:sp>
      <p:cxnSp>
        <p:nvCxnSpPr>
          <p:cNvPr id="47" name="Connecteur droit 46"/>
          <p:cNvCxnSpPr/>
          <p:nvPr/>
        </p:nvCxnSpPr>
        <p:spPr>
          <a:xfrm>
            <a:off x="7007299" y="2824779"/>
            <a:ext cx="32274" cy="2084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>
            <a:stCxn id="45" idx="2"/>
          </p:cNvCxnSpPr>
          <p:nvPr/>
        </p:nvCxnSpPr>
        <p:spPr>
          <a:xfrm>
            <a:off x="10495884" y="1692134"/>
            <a:ext cx="16411" cy="4167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5879736" y="1757969"/>
            <a:ext cx="6785" cy="3600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991514" y="2203387"/>
            <a:ext cx="926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0000FF"/>
                </a:solidFill>
                <a:latin typeface="Arial (Corps)"/>
              </a:rPr>
              <a:t>BPM1</a:t>
            </a:r>
          </a:p>
        </p:txBody>
      </p:sp>
      <p:cxnSp>
        <p:nvCxnSpPr>
          <p:cNvPr id="53" name="Connecteur droit 52"/>
          <p:cNvCxnSpPr/>
          <p:nvPr/>
        </p:nvCxnSpPr>
        <p:spPr>
          <a:xfrm flipH="1">
            <a:off x="5454556" y="1811702"/>
            <a:ext cx="47224" cy="3916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955800" y="5843267"/>
            <a:ext cx="231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temps</a:t>
            </a:r>
            <a:endParaRPr lang="en-US" dirty="0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414868" y="5868668"/>
            <a:ext cx="38861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8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Injecteur</a:t>
            </a:r>
            <a:endParaRPr lang="fr-FR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JAR23 – 3-6 </a:t>
            </a:r>
            <a:r>
              <a:rPr lang="en-US" dirty="0" err="1"/>
              <a:t>octobre</a:t>
            </a:r>
            <a:r>
              <a:rPr lang="en-US" dirty="0"/>
              <a:t> 2023 – </a:t>
            </a:r>
            <a:r>
              <a:rPr lang="en-US" dirty="0" err="1"/>
              <a:t>Statut</a:t>
            </a:r>
            <a:r>
              <a:rPr lang="en-US" dirty="0"/>
              <a:t> SARAF Phase II</a:t>
            </a:r>
          </a:p>
        </p:txBody>
      </p:sp>
      <p:sp>
        <p:nvSpPr>
          <p:cNvPr id="20" name="Rectangle 19"/>
          <p:cNvSpPr/>
          <p:nvPr/>
        </p:nvSpPr>
        <p:spPr>
          <a:xfrm rot="21139704">
            <a:off x="2891058" y="4704004"/>
            <a:ext cx="4906907" cy="803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26" name="Rectangle 25"/>
          <p:cNvSpPr/>
          <p:nvPr/>
        </p:nvSpPr>
        <p:spPr>
          <a:xfrm rot="21139704">
            <a:off x="5672052" y="1712827"/>
            <a:ext cx="4906907" cy="3503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27" name="Rectangle 26"/>
          <p:cNvSpPr/>
          <p:nvPr/>
        </p:nvSpPr>
        <p:spPr>
          <a:xfrm rot="21139704">
            <a:off x="5170681" y="1797214"/>
            <a:ext cx="4249775" cy="1911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52"/>
          </a:p>
        </p:txBody>
      </p:sp>
      <p:sp>
        <p:nvSpPr>
          <p:cNvPr id="3" name="ZoneTexte 2"/>
          <p:cNvSpPr txBox="1"/>
          <p:nvPr/>
        </p:nvSpPr>
        <p:spPr>
          <a:xfrm>
            <a:off x="79617" y="2010980"/>
            <a:ext cx="2779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Contrôle commande de la LEBT (CEA)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 b="278"/>
          <a:stretch/>
        </p:blipFill>
        <p:spPr>
          <a:xfrm>
            <a:off x="2770414" y="473271"/>
            <a:ext cx="9353167" cy="582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3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 b="278"/>
          <a:stretch/>
        </p:blipFill>
        <p:spPr>
          <a:xfrm>
            <a:off x="2770414" y="473271"/>
            <a:ext cx="9353167" cy="5829491"/>
          </a:xfrm>
          <a:prstGeom prst="rect">
            <a:avLst/>
          </a:prstGeom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Injecteur</a:t>
            </a:r>
            <a:endParaRPr lang="fr-FR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JAR23 – 3-6 </a:t>
            </a:r>
            <a:r>
              <a:rPr lang="en-US" dirty="0" err="1"/>
              <a:t>octobre</a:t>
            </a:r>
            <a:r>
              <a:rPr lang="en-US" dirty="0"/>
              <a:t> 2023 – </a:t>
            </a:r>
            <a:r>
              <a:rPr lang="en-US" dirty="0" err="1"/>
              <a:t>Statut</a:t>
            </a:r>
            <a:r>
              <a:rPr lang="en-US" dirty="0"/>
              <a:t> SARAF Phase II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" y="3901319"/>
            <a:ext cx="3256614" cy="216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37" y="3901319"/>
            <a:ext cx="3251070" cy="216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49" y="3901319"/>
            <a:ext cx="3259387" cy="216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95" y="3901319"/>
            <a:ext cx="3259386" cy="2160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24186" y="3536099"/>
            <a:ext cx="5071358" cy="369332"/>
          </a:xfrm>
          <a:prstGeom prst="rect">
            <a:avLst/>
          </a:prstGeom>
          <a:solidFill>
            <a:srgbClr val="FEF0D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Protons</a:t>
            </a:r>
            <a:endParaRPr lang="fr-FR" sz="1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578073" y="3536099"/>
            <a:ext cx="5071358" cy="369332"/>
          </a:xfrm>
          <a:prstGeom prst="rect">
            <a:avLst/>
          </a:prstGeom>
          <a:solidFill>
            <a:srgbClr val="FEF0D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Deutons</a:t>
            </a:r>
            <a:endParaRPr lang="fr-FR" sz="1800" dirty="0"/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3061097" y="3177438"/>
            <a:ext cx="2732659" cy="358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5754462" y="3177438"/>
            <a:ext cx="3442256" cy="358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32480" y="1558695"/>
            <a:ext cx="2451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 smtClean="0"/>
              <a:t>Gengiscan</a:t>
            </a:r>
            <a:r>
              <a:rPr lang="fr-FR" dirty="0" smtClean="0"/>
              <a:t>: application générique pour faire des balayages</a:t>
            </a:r>
          </a:p>
          <a:p>
            <a:r>
              <a:rPr lang="fr-FR" dirty="0"/>
              <a:t>→</a:t>
            </a:r>
            <a:r>
              <a:rPr lang="fr-FR" dirty="0" smtClean="0"/>
              <a:t> par exemple dans la mesure d’</a:t>
            </a:r>
            <a:r>
              <a:rPr lang="fr-FR" dirty="0" err="1" smtClean="0"/>
              <a:t>émittance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5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MEBT</a:t>
            </a:r>
            <a:endParaRPr lang="fr-FR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JAR23 – 3-6 </a:t>
            </a:r>
            <a:r>
              <a:rPr lang="en-US" dirty="0" err="1"/>
              <a:t>octobre</a:t>
            </a:r>
            <a:r>
              <a:rPr lang="en-US" dirty="0"/>
              <a:t> 2023 – </a:t>
            </a:r>
            <a:r>
              <a:rPr lang="en-US" dirty="0" err="1"/>
              <a:t>Statut</a:t>
            </a:r>
            <a:r>
              <a:rPr lang="en-US" dirty="0"/>
              <a:t> SARAF Phase II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23" y="1159710"/>
            <a:ext cx="5943073" cy="30102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12970" y="1373212"/>
            <a:ext cx="4257267" cy="266864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59561" y="3789655"/>
            <a:ext cx="914400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99" b="1" dirty="0">
                <a:solidFill>
                  <a:srgbClr val="FF0000"/>
                </a:solidFill>
              </a:rPr>
              <a:t>MEBT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152704" y="3761570"/>
            <a:ext cx="1218379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99" b="1" dirty="0">
                <a:solidFill>
                  <a:srgbClr val="FF0000"/>
                </a:solidFill>
              </a:rPr>
              <a:t>DPLATE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67422" y="1158933"/>
            <a:ext cx="86913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B050"/>
                </a:solidFill>
                <a:latin typeface="Arial (Corps)"/>
              </a:rPr>
              <a:t>ACCT1</a:t>
            </a:r>
            <a:endParaRPr lang="fr-FR" sz="1600" dirty="0">
              <a:solidFill>
                <a:srgbClr val="00B050"/>
              </a:solidFill>
              <a:latin typeface="Arial (Corps)"/>
            </a:endParaRPr>
          </a:p>
        </p:txBody>
      </p:sp>
      <p:cxnSp>
        <p:nvCxnSpPr>
          <p:cNvPr id="11" name="Connecteur droit 10"/>
          <p:cNvCxnSpPr>
            <a:stCxn id="9" idx="2"/>
          </p:cNvCxnSpPr>
          <p:nvPr/>
        </p:nvCxnSpPr>
        <p:spPr>
          <a:xfrm>
            <a:off x="1101989" y="1497487"/>
            <a:ext cx="23153" cy="3178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232335" y="720283"/>
            <a:ext cx="121680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C000"/>
                </a:solidFill>
                <a:latin typeface="Arial (Corps)"/>
              </a:rPr>
              <a:t>Coupelle Faraday Rapide</a:t>
            </a:r>
            <a:endParaRPr lang="fr-FR" sz="1800" dirty="0">
              <a:solidFill>
                <a:srgbClr val="FFC000"/>
              </a:solidFill>
              <a:latin typeface="Arial (Corps)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502983" y="1104868"/>
            <a:ext cx="113103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 smtClean="0">
                <a:solidFill>
                  <a:srgbClr val="00B050"/>
                </a:solidFill>
                <a:latin typeface="Arial (Corps)"/>
              </a:rPr>
              <a:t>CoupelleFaraday</a:t>
            </a:r>
            <a:endParaRPr lang="fr-FR" sz="1800" dirty="0">
              <a:solidFill>
                <a:srgbClr val="00B050"/>
              </a:solidFill>
              <a:latin typeface="Arial (Corps)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23919" y="2575894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B050"/>
                </a:solidFill>
                <a:latin typeface="Arial (Corps)"/>
              </a:rPr>
              <a:t>ACCT2</a:t>
            </a:r>
            <a:endParaRPr lang="fr-FR" sz="1800" dirty="0">
              <a:solidFill>
                <a:srgbClr val="00B050"/>
              </a:solidFill>
              <a:latin typeface="Arial (Corps)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39554" y="2267395"/>
            <a:ext cx="926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0000FF"/>
                </a:solidFill>
                <a:latin typeface="Arial (Corps)"/>
              </a:rPr>
              <a:t>BPM1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220017" y="2751319"/>
            <a:ext cx="926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0000FF"/>
                </a:solidFill>
                <a:latin typeface="Arial (Corps)"/>
              </a:rPr>
              <a:t>BPM3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736843" y="2566655"/>
            <a:ext cx="926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0000FF"/>
                </a:solidFill>
                <a:latin typeface="Arial (Corps)"/>
              </a:rPr>
              <a:t>BPM2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578518" y="2801362"/>
            <a:ext cx="926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0000FF"/>
                </a:solidFill>
                <a:latin typeface="Arial (Corps)"/>
              </a:rPr>
              <a:t>BPM4</a:t>
            </a:r>
          </a:p>
        </p:txBody>
      </p:sp>
      <p:cxnSp>
        <p:nvCxnSpPr>
          <p:cNvPr id="19" name="Connecteur droit 18"/>
          <p:cNvCxnSpPr>
            <a:endCxn id="18" idx="0"/>
          </p:cNvCxnSpPr>
          <p:nvPr/>
        </p:nvCxnSpPr>
        <p:spPr>
          <a:xfrm flipH="1">
            <a:off x="5041555" y="2397085"/>
            <a:ext cx="206924" cy="40427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endCxn id="16" idx="0"/>
          </p:cNvCxnSpPr>
          <p:nvPr/>
        </p:nvCxnSpPr>
        <p:spPr>
          <a:xfrm flipH="1">
            <a:off x="3683054" y="2176092"/>
            <a:ext cx="361214" cy="57522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endCxn id="17" idx="0"/>
          </p:cNvCxnSpPr>
          <p:nvPr/>
        </p:nvCxnSpPr>
        <p:spPr>
          <a:xfrm>
            <a:off x="2199880" y="2083039"/>
            <a:ext cx="0" cy="48361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1202596" y="1875710"/>
            <a:ext cx="47224" cy="3916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>
            <a:endCxn id="14" idx="0"/>
          </p:cNvCxnSpPr>
          <p:nvPr/>
        </p:nvCxnSpPr>
        <p:spPr>
          <a:xfrm>
            <a:off x="6143943" y="2406274"/>
            <a:ext cx="466707" cy="169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>
            <a:off x="2848146" y="1656404"/>
            <a:ext cx="911" cy="41514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stCxn id="13" idx="2"/>
          </p:cNvCxnSpPr>
          <p:nvPr/>
        </p:nvCxnSpPr>
        <p:spPr>
          <a:xfrm flipH="1">
            <a:off x="5908229" y="1751199"/>
            <a:ext cx="160270" cy="51619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812972" y="1392657"/>
            <a:ext cx="900000" cy="467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C000"/>
                </a:solidFill>
              </a:rPr>
              <a:t>FFC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46803" y="1392657"/>
            <a:ext cx="974638" cy="467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FF"/>
                </a:solidFill>
              </a:rPr>
              <a:t>Sonde phase 1</a:t>
            </a:r>
            <a:endParaRPr lang="fr-FR" sz="1600" dirty="0">
              <a:solidFill>
                <a:srgbClr val="0000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080646" y="1392657"/>
            <a:ext cx="900000" cy="467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00B050"/>
                </a:solidFill>
              </a:rPr>
              <a:t>MPCT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087277" y="1392657"/>
            <a:ext cx="952574" cy="467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FF"/>
                </a:solidFill>
              </a:rPr>
              <a:t>Sonde phase 2</a:t>
            </a:r>
            <a:endParaRPr lang="fr-FR" sz="1600" dirty="0">
              <a:solidFill>
                <a:srgbClr val="0000FF"/>
              </a:solidFill>
            </a:endParaRPr>
          </a:p>
        </p:txBody>
      </p:sp>
      <p:cxnSp>
        <p:nvCxnSpPr>
          <p:cNvPr id="30" name="Connecteur droit 29"/>
          <p:cNvCxnSpPr>
            <a:stCxn id="26" idx="2"/>
          </p:cNvCxnSpPr>
          <p:nvPr/>
        </p:nvCxnSpPr>
        <p:spPr>
          <a:xfrm>
            <a:off x="7262970" y="1860655"/>
            <a:ext cx="67804" cy="53642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8377681" y="1875711"/>
            <a:ext cx="33620" cy="69094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>
            <a:stCxn id="28" idx="2"/>
          </p:cNvCxnSpPr>
          <p:nvPr/>
        </p:nvCxnSpPr>
        <p:spPr>
          <a:xfrm flipH="1">
            <a:off x="8878808" y="1860655"/>
            <a:ext cx="651838" cy="66989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>
            <a:stCxn id="29" idx="2"/>
          </p:cNvCxnSpPr>
          <p:nvPr/>
        </p:nvCxnSpPr>
        <p:spPr>
          <a:xfrm flipH="1">
            <a:off x="10326230" y="1860656"/>
            <a:ext cx="237334" cy="79913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3460758" y="843956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0000"/>
                </a:solidFill>
                <a:latin typeface="Arial (Corps)"/>
              </a:rPr>
              <a:t>RBN2</a:t>
            </a:r>
            <a:endParaRPr lang="fr-FR" sz="1800" dirty="0">
              <a:solidFill>
                <a:srgbClr val="FF0000"/>
              </a:solidFill>
              <a:latin typeface="Arial (Corps)"/>
            </a:endParaRPr>
          </a:p>
        </p:txBody>
      </p:sp>
      <p:cxnSp>
        <p:nvCxnSpPr>
          <p:cNvPr id="35" name="Connecteur droit 34"/>
          <p:cNvCxnSpPr>
            <a:stCxn id="34" idx="2"/>
          </p:cNvCxnSpPr>
          <p:nvPr/>
        </p:nvCxnSpPr>
        <p:spPr>
          <a:xfrm flipH="1">
            <a:off x="3599296" y="1213288"/>
            <a:ext cx="348193" cy="5605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494718" y="844107"/>
            <a:ext cx="9734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  <a:latin typeface="Arial (Corps)"/>
              </a:rPr>
              <a:t>QP7</a:t>
            </a:r>
          </a:p>
        </p:txBody>
      </p:sp>
      <p:cxnSp>
        <p:nvCxnSpPr>
          <p:cNvPr id="37" name="Connecteur droit 36"/>
          <p:cNvCxnSpPr/>
          <p:nvPr/>
        </p:nvCxnSpPr>
        <p:spPr>
          <a:xfrm>
            <a:off x="4920951" y="1237699"/>
            <a:ext cx="120604" cy="8911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2199879" y="3217837"/>
            <a:ext cx="10596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7030A0"/>
                </a:solidFill>
                <a:latin typeface="Arial (Corps)"/>
              </a:rPr>
              <a:t>Profileur HV</a:t>
            </a:r>
            <a:endParaRPr lang="fr-FR" sz="1800" dirty="0">
              <a:solidFill>
                <a:srgbClr val="7030A0"/>
              </a:solidFill>
              <a:latin typeface="Arial (Corps)"/>
            </a:endParaRPr>
          </a:p>
        </p:txBody>
      </p:sp>
      <p:cxnSp>
        <p:nvCxnSpPr>
          <p:cNvPr id="39" name="Connecteur droit 38"/>
          <p:cNvCxnSpPr/>
          <p:nvPr/>
        </p:nvCxnSpPr>
        <p:spPr>
          <a:xfrm flipH="1">
            <a:off x="2701106" y="2195601"/>
            <a:ext cx="82372" cy="10433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5145017" y="3304445"/>
            <a:ext cx="13111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7030A0"/>
                </a:solidFill>
                <a:latin typeface="Arial (Corps)"/>
              </a:rPr>
              <a:t>SEM </a:t>
            </a:r>
            <a:r>
              <a:rPr lang="fr-FR" sz="1800" dirty="0" err="1" smtClean="0">
                <a:solidFill>
                  <a:srgbClr val="7030A0"/>
                </a:solidFill>
                <a:latin typeface="Arial (Corps)"/>
              </a:rPr>
              <a:t>Grid</a:t>
            </a:r>
            <a:endParaRPr lang="fr-FR" sz="1800" dirty="0">
              <a:solidFill>
                <a:srgbClr val="7030A0"/>
              </a:solidFill>
              <a:latin typeface="Arial (Corps)"/>
            </a:endParaRPr>
          </a:p>
        </p:txBody>
      </p:sp>
      <p:cxnSp>
        <p:nvCxnSpPr>
          <p:cNvPr id="41" name="Connecteur droit 40"/>
          <p:cNvCxnSpPr/>
          <p:nvPr/>
        </p:nvCxnSpPr>
        <p:spPr>
          <a:xfrm flipH="1">
            <a:off x="5850581" y="2357482"/>
            <a:ext cx="104009" cy="94051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8761893" y="3173411"/>
            <a:ext cx="131112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7030A0"/>
                </a:solidFill>
                <a:latin typeface="Arial (Corps)"/>
              </a:rPr>
              <a:t>Trans. Emit</a:t>
            </a:r>
            <a:endParaRPr lang="fr-FR" sz="1800" dirty="0">
              <a:solidFill>
                <a:srgbClr val="7030A0"/>
              </a:solidFill>
              <a:latin typeface="Arial (Corps)"/>
            </a:endParaRPr>
          </a:p>
        </p:txBody>
      </p:sp>
      <p:cxnSp>
        <p:nvCxnSpPr>
          <p:cNvPr id="43" name="Connecteur droit 42"/>
          <p:cNvCxnSpPr/>
          <p:nvPr/>
        </p:nvCxnSpPr>
        <p:spPr>
          <a:xfrm flipH="1">
            <a:off x="9458208" y="2674297"/>
            <a:ext cx="361349" cy="51645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space réservé du contenu 1"/>
          <p:cNvSpPr txBox="1">
            <a:spLocks/>
          </p:cNvSpPr>
          <p:nvPr/>
        </p:nvSpPr>
        <p:spPr>
          <a:xfrm>
            <a:off x="320453" y="4315569"/>
            <a:ext cx="11452447" cy="19672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None/>
            </a:pPr>
            <a:endParaRPr lang="fr-FR" sz="200" b="1" u="sng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FR" sz="1999" dirty="0" smtClean="0">
                <a:solidFill>
                  <a:srgbClr val="00B050"/>
                </a:solidFill>
              </a:rPr>
              <a:t>Mesure de la transmission </a:t>
            </a:r>
            <a:r>
              <a:rPr lang="fr-FR" sz="1999" dirty="0">
                <a:solidFill>
                  <a:srgbClr val="00B050"/>
                </a:solidFill>
              </a:rPr>
              <a:t>RFQ/MEBT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fr-FR" sz="600" dirty="0" smtClean="0">
              <a:solidFill>
                <a:srgbClr val="0000CC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FR" sz="1999" dirty="0" smtClean="0">
                <a:solidFill>
                  <a:srgbClr val="0000CC"/>
                </a:solidFill>
              </a:rPr>
              <a:t>Calibration des regroupeurs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fr-FR" sz="600" dirty="0" smtClean="0">
              <a:solidFill>
                <a:srgbClr val="FFC000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FR" sz="1999" dirty="0" smtClean="0">
                <a:solidFill>
                  <a:srgbClr val="FFC000"/>
                </a:solidFill>
              </a:rPr>
              <a:t>Caractérisation longitudinale du faisceau (longueur du paquet, </a:t>
            </a:r>
            <a:r>
              <a:rPr lang="fr-FR" sz="1999" dirty="0">
                <a:solidFill>
                  <a:srgbClr val="FFC000"/>
                </a:solidFill>
              </a:rPr>
              <a:t>emittance</a:t>
            </a:r>
            <a:r>
              <a:rPr lang="fr-FR" sz="1999" dirty="0" smtClean="0">
                <a:solidFill>
                  <a:srgbClr val="FFC000"/>
                </a:solidFill>
              </a:rPr>
              <a:t>)</a:t>
            </a:r>
            <a:endParaRPr lang="fr-FR" sz="1999" b="1" u="sng" dirty="0">
              <a:solidFill>
                <a:srgbClr val="FFC000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fr-FR" sz="600" dirty="0" smtClean="0">
              <a:solidFill>
                <a:srgbClr val="7030A0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FR" sz="1999" dirty="0" smtClean="0">
                <a:solidFill>
                  <a:srgbClr val="7030A0"/>
                </a:solidFill>
              </a:rPr>
              <a:t>Caractérisation transverse du faisceau (largeur du paquet, emittance)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fr-FR" sz="600" dirty="0" smtClean="0">
              <a:solidFill>
                <a:srgbClr val="7030A0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FR" sz="1999" dirty="0" smtClean="0">
                <a:solidFill>
                  <a:schemeClr val="tx1"/>
                </a:solidFill>
              </a:rPr>
              <a:t>Montée en puissance</a:t>
            </a:r>
            <a:endParaRPr lang="fr-FR" sz="1999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58bc1be7-a791-4c18-8e03-4b14956c3ff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Working Document" ma:contentTypeID="0x010100108A61D7BE634F76874FDC084DD0BD15008959A4483D94AF448E96C81D150D60B8" ma:contentTypeVersion="4" ma:contentTypeDescription="" ma:contentTypeScope="" ma:versionID="997f6b78efb4904244abf00c3dd30a8f">
  <xsd:schema xmlns:xsd="http://www.w3.org/2001/XMLSchema" xmlns:xs="http://www.w3.org/2001/XMLSchema" xmlns:p="http://schemas.microsoft.com/office/2006/metadata/properties" xmlns:ns2="58bc1be7-a791-4c18-8e03-4b14956c3ffe" targetNamespace="http://schemas.microsoft.com/office/2006/metadata/properties" ma:root="true" ma:fieldsID="97cbab5fe3c2fb51e9a0c83403ff6baf" ns2:_="">
    <xsd:import namespace="58bc1be7-a791-4c18-8e03-4b14956c3ffe"/>
    <xsd:element name="properties">
      <xsd:complexType>
        <xsd:sequence>
          <xsd:element name="documentManagement">
            <xsd:complexType>
              <xsd:all>
                <xsd:element ref="ns2:Collab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bc1be7-a791-4c18-8e03-4b14956c3ffe" elementFormDefault="qualified">
    <xsd:import namespace="http://schemas.microsoft.com/office/2006/documentManagement/types"/>
    <xsd:import namespace="http://schemas.microsoft.com/office/infopath/2007/PartnerControls"/>
    <xsd:element name="CollabComments" ma:index="8" nillable="true" ma:displayName="Comments" ma:internalName="CollabComment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5003DA-E900-47F2-BA91-7AD870D471EB}">
  <ds:schemaRefs>
    <ds:schemaRef ds:uri="http://schemas.openxmlformats.org/package/2006/metadata/core-properties"/>
    <ds:schemaRef ds:uri="58bc1be7-a791-4c18-8e03-4b14956c3ff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5F67A1C-0A4C-40B7-8650-71A9004365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bc1be7-a791-4c18-8e03-4b14956c3f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14374</TotalTime>
  <Words>2203</Words>
  <Application>Microsoft Office PowerPoint</Application>
  <PresentationFormat>Grand écran</PresentationFormat>
  <Paragraphs>510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4" baseType="lpstr">
      <vt:lpstr>Arial</vt:lpstr>
      <vt:lpstr>Arial (Corps)</vt:lpstr>
      <vt:lpstr>Arial Black</vt:lpstr>
      <vt:lpstr>Arial Narrow</vt:lpstr>
      <vt:lpstr>Calibri</vt:lpstr>
      <vt:lpstr>Cambria Math</vt:lpstr>
      <vt:lpstr>Symbol</vt:lpstr>
      <vt:lpstr>Times New Roman</vt:lpstr>
      <vt:lpstr>Wingdings</vt:lpstr>
      <vt:lpstr>Thème Office</vt:lpstr>
      <vt:lpstr>Statut du commissioning de SARAF-Phase II et des tests de cryomodule</vt:lpstr>
      <vt:lpstr>Commissioning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Tests RF du premier cryomodule</vt:lpstr>
      <vt:lpstr>Fin 2021 – Tests des cavités bas beta.</vt:lpstr>
      <vt:lpstr>Courant 2021 – Test des cavités avec un cryomodule de test. (Equipped Cavity Test Stand)</vt:lpstr>
      <vt:lpstr>Fin 2022 – Assemblage du premier cryomodule</vt:lpstr>
      <vt:lpstr>Janvier 2023 – Conditionnement des coupleurs.</vt:lpstr>
      <vt:lpstr>Février 2023 – Mise en froid. Premiers tests.</vt:lpstr>
      <vt:lpstr>Mars 2023 – Montée en champ progressive.</vt:lpstr>
      <vt:lpstr>Mars 2023 – Consommation cryogénique</vt:lpstr>
      <vt:lpstr>Mars 2023 – Stabilité du champ.</vt:lpstr>
      <vt:lpstr>Mars 2023 – Conclusion des tests</vt:lpstr>
      <vt:lpstr>Avril – Juin 2023 – Démontage et transport.</vt:lpstr>
      <vt:lpstr>Merci pour votre attention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FERRAND Guillaume</cp:lastModifiedBy>
  <cp:revision>244</cp:revision>
  <dcterms:created xsi:type="dcterms:W3CDTF">2023-01-13T15:17:34Z</dcterms:created>
  <dcterms:modified xsi:type="dcterms:W3CDTF">2023-09-21T06:57:29Z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0x010100108A61D7BE634F76874FDC084DD0BD15008959A4483D94AF448E96C81D150D60B8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  <property fmtid="{D5CDD505-2E9C-101B-9397-08002B2CF9AE}" pid="7" name="CollabXmlContent">
    <vt:lpwstr>&lt;CollabItems&gt;_x000d_
  &lt;CollabItem&gt;_x000d_
    &lt;FileLeafRef&gt;JSL2023_Presentation générale_NP.pptx&lt;/FileLeafRef&gt;_x000d_
    &lt;Title&gt;Lorem ipsum dolor sit amet, consectetuer&lt;/Title&gt;_x000d_
    &lt;CollabComments /&gt;_x000d_
    &lt;ContentType&gt;Working Document&lt;/ContentType&gt;_x000d_
    &lt;Created&gt;6/27/20</vt:lpwstr>
  </property>
  <property fmtid="{D5CDD505-2E9C-101B-9397-08002B2CF9AE}" pid="8" name="IsCollabDocument">
    <vt:bool>true</vt:bool>
  </property>
</Properties>
</file>