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</p:sldMasterIdLst>
  <p:notesMasterIdLst>
    <p:notesMasterId r:id="rId28"/>
  </p:notesMasterIdLst>
  <p:sldIdLst>
    <p:sldId id="259" r:id="rId2"/>
    <p:sldId id="312" r:id="rId3"/>
    <p:sldId id="337" r:id="rId4"/>
    <p:sldId id="350" r:id="rId5"/>
    <p:sldId id="349" r:id="rId6"/>
    <p:sldId id="329" r:id="rId7"/>
    <p:sldId id="328" r:id="rId8"/>
    <p:sldId id="315" r:id="rId9"/>
    <p:sldId id="318" r:id="rId10"/>
    <p:sldId id="324" r:id="rId11"/>
    <p:sldId id="346" r:id="rId12"/>
    <p:sldId id="347" r:id="rId13"/>
    <p:sldId id="321" r:id="rId14"/>
    <p:sldId id="320" r:id="rId15"/>
    <p:sldId id="317" r:id="rId16"/>
    <p:sldId id="326" r:id="rId17"/>
    <p:sldId id="319" r:id="rId18"/>
    <p:sldId id="325" r:id="rId19"/>
    <p:sldId id="336" r:id="rId20"/>
    <p:sldId id="314" r:id="rId21"/>
    <p:sldId id="279" r:id="rId22"/>
    <p:sldId id="268" r:id="rId23"/>
    <p:sldId id="322" r:id="rId24"/>
    <p:sldId id="323" r:id="rId25"/>
    <p:sldId id="316" r:id="rId26"/>
    <p:sldId id="261" r:id="rId27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4B"/>
    <a:srgbClr val="456487"/>
    <a:srgbClr val="FF6700"/>
    <a:srgbClr val="E05314"/>
    <a:srgbClr val="6600CC"/>
    <a:srgbClr val="511F74"/>
    <a:srgbClr val="7A286A"/>
    <a:srgbClr val="DF8A2D"/>
    <a:srgbClr val="F392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12" autoAdjust="0"/>
    <p:restoredTop sz="96291" autoAdjust="0"/>
  </p:normalViewPr>
  <p:slideViewPr>
    <p:cSldViewPr>
      <p:cViewPr varScale="1">
        <p:scale>
          <a:sx n="111" d="100"/>
          <a:sy n="111" d="100"/>
        </p:scale>
        <p:origin x="317" y="86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05/10/2023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llipse 10"/>
          <p:cNvSpPr/>
          <p:nvPr userDrawn="1"/>
        </p:nvSpPr>
        <p:spPr>
          <a:xfrm rot="20947518">
            <a:off x="109593" y="136345"/>
            <a:ext cx="1993692" cy="10586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288"/>
          <a:stretch/>
        </p:blipFill>
        <p:spPr>
          <a:xfrm>
            <a:off x="71902" y="718146"/>
            <a:ext cx="846279" cy="4660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EA73405-F1D4-E64B-9AD0-873C04D618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08" y="281852"/>
            <a:ext cx="1010145" cy="6101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E3602F-F131-0C4F-9881-9C6BA266F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27800"/>
          <a:stretch/>
        </p:blipFill>
        <p:spPr>
          <a:xfrm>
            <a:off x="26363" y="25887"/>
            <a:ext cx="1030695" cy="5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8D861AC4-9170-4F20-A2F1-79B19EA6A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921891" cy="65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454340B-8381-4544-B0A1-5ED0B3EEF73B}"/>
              </a:ext>
            </a:extLst>
          </p:cNvPr>
          <p:cNvSpPr/>
          <p:nvPr userDrawn="1"/>
        </p:nvSpPr>
        <p:spPr>
          <a:xfrm rot="20947518">
            <a:off x="109593" y="136345"/>
            <a:ext cx="1993692" cy="10586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288"/>
          <a:stretch/>
        </p:blipFill>
        <p:spPr>
          <a:xfrm>
            <a:off x="71902" y="718146"/>
            <a:ext cx="846279" cy="46607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0B8294E-85F2-4768-AED7-34D1D8612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08" y="281852"/>
            <a:ext cx="1010145" cy="6101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CE3602F-F131-0C4F-9881-9C6BA266F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27800"/>
          <a:stretch/>
        </p:blipFill>
        <p:spPr>
          <a:xfrm>
            <a:off x="26363" y="25887"/>
            <a:ext cx="1030695" cy="5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5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9403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056F-FD22-314D-9E4B-D994CEEE380D}" type="datetime1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Week 2018, 9
-
13 April 2018, Amsterdam, Netherlands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0509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05/10/2023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0" r:id="rId2"/>
    <p:sldLayoutId id="2147483711" r:id="rId3"/>
    <p:sldLayoutId id="2147483712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rxiv.org/abs/arXiv:1206.2913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60.png"/><Relationship Id="rId7" Type="http://schemas.openxmlformats.org/officeDocument/2006/relationships/image" Target="../media/image40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tif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Journées Accélérateurs 2023 de la SFP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381831" y="1302993"/>
            <a:ext cx="10009112" cy="1224137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PERLE : </a:t>
            </a:r>
          </a:p>
          <a:p>
            <a:pPr algn="ctr"/>
            <a:r>
              <a:rPr lang="fr-FR" sz="3600" dirty="0" err="1"/>
              <a:t>Powerful</a:t>
            </a:r>
            <a:r>
              <a:rPr lang="fr-FR" sz="3600" dirty="0"/>
              <a:t> Energy </a:t>
            </a:r>
            <a:r>
              <a:rPr lang="fr-FR" sz="3600" dirty="0" err="1"/>
              <a:t>Recovery</a:t>
            </a:r>
            <a:r>
              <a:rPr lang="fr-FR" sz="3600" dirty="0"/>
              <a:t> Linac For </a:t>
            </a:r>
            <a:r>
              <a:rPr lang="fr-FR" sz="3600" dirty="0" err="1"/>
              <a:t>Experiments</a:t>
            </a:r>
            <a:endParaRPr lang="fr-FR" sz="36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5F242E5-4682-4859-BDD8-DC531137F9D8}"/>
              </a:ext>
            </a:extLst>
          </p:cNvPr>
          <p:cNvGrpSpPr/>
          <p:nvPr/>
        </p:nvGrpSpPr>
        <p:grpSpPr>
          <a:xfrm>
            <a:off x="1518578" y="2813720"/>
            <a:ext cx="7231564" cy="1446975"/>
            <a:chOff x="489843" y="3310961"/>
            <a:chExt cx="9427097" cy="201882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F8C86FA-7D7D-4261-86E0-E5EBFF27B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t="-583" r="339" b="4642"/>
            <a:stretch/>
          </p:blipFill>
          <p:spPr>
            <a:xfrm>
              <a:off x="740291" y="3471539"/>
              <a:ext cx="9048854" cy="1858243"/>
            </a:xfrm>
            <a:prstGeom prst="snip2Same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71527C-58A5-4103-A8B4-D18D1A6B1BD9}"/>
                </a:ext>
              </a:extLst>
            </p:cNvPr>
            <p:cNvSpPr/>
            <p:nvPr/>
          </p:nvSpPr>
          <p:spPr>
            <a:xfrm>
              <a:off x="489843" y="3310961"/>
              <a:ext cx="2952328" cy="4076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1B14D5-6AB7-4E7C-94D1-0CB9350A3520}"/>
                </a:ext>
              </a:extLst>
            </p:cNvPr>
            <p:cNvSpPr/>
            <p:nvPr/>
          </p:nvSpPr>
          <p:spPr>
            <a:xfrm>
              <a:off x="6964612" y="4876932"/>
              <a:ext cx="2952328" cy="4076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13419F-9251-4265-A742-9215181E1FB2}"/>
                </a:ext>
              </a:extLst>
            </p:cNvPr>
            <p:cNvSpPr/>
            <p:nvPr/>
          </p:nvSpPr>
          <p:spPr>
            <a:xfrm>
              <a:off x="757303" y="3821189"/>
              <a:ext cx="884668" cy="360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1FEE13FC-13D6-44AF-99D7-9B78686F6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07" y="945669"/>
            <a:ext cx="1065908" cy="23733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7F00261-CAA5-48FB-BCFE-4A8ED5BAD18B}"/>
              </a:ext>
            </a:extLst>
          </p:cNvPr>
          <p:cNvSpPr txBox="1"/>
          <p:nvPr/>
        </p:nvSpPr>
        <p:spPr>
          <a:xfrm>
            <a:off x="3791440" y="4613920"/>
            <a:ext cx="2779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i="1" dirty="0"/>
              <a:t>Julien Michaud</a:t>
            </a:r>
          </a:p>
          <a:p>
            <a:pPr algn="ctr"/>
            <a:endParaRPr lang="fr-FR" sz="1600" i="1" dirty="0"/>
          </a:p>
          <a:p>
            <a:pPr algn="ctr"/>
            <a:r>
              <a:rPr lang="fr-FR" sz="1600" i="1" dirty="0"/>
              <a:t>Pour la collaboration PERLE</a:t>
            </a:r>
          </a:p>
        </p:txBody>
      </p:sp>
    </p:spTree>
    <p:extLst>
      <p:ext uri="{BB962C8B-B14F-4D97-AF65-F5344CB8AC3E}">
        <p14:creationId xmlns:p14="http://schemas.microsoft.com/office/powerpoint/2010/main" val="1762675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B68555-AA11-442D-93F3-A36FAFF7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Optiques de PERLE : ordre 1 complet et stable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341A8F-01F7-4574-A1FB-E83235A3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9E936B-B45B-49F4-9ED2-72B75B67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47123F-DB61-4981-8872-DD9C4CFC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728BA92-F7EE-4069-9EB6-A00ECD0536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583"/>
          <a:stretch/>
        </p:blipFill>
        <p:spPr>
          <a:xfrm>
            <a:off x="446541" y="796925"/>
            <a:ext cx="9962242" cy="46720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90E57C-3536-4CC2-8CA7-636B097A9705}"/>
              </a:ext>
            </a:extLst>
          </p:cNvPr>
          <p:cNvSpPr/>
          <p:nvPr/>
        </p:nvSpPr>
        <p:spPr>
          <a:xfrm>
            <a:off x="1281931" y="5045968"/>
            <a:ext cx="1656185" cy="216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312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AF017-F5EA-40CD-9F4A-A96C47172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Spécificités et enjeux techniques 1/2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5F1F05-0D83-4E2E-82BF-9C9880EB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80BA6C-336C-477D-9A83-75EC0639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31785C-F10A-4F8F-BC35-C2E960DE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1059BB4-F244-41A6-94D0-4396635C0AB9}"/>
              </a:ext>
            </a:extLst>
          </p:cNvPr>
          <p:cNvSpPr txBox="1"/>
          <p:nvPr/>
        </p:nvSpPr>
        <p:spPr>
          <a:xfrm>
            <a:off x="287319" y="3161620"/>
            <a:ext cx="45230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/>
              <a:t>Dynamique faisceau</a:t>
            </a:r>
          </a:p>
          <a:p>
            <a:endParaRPr lang="fr-FR" sz="1200" dirty="0"/>
          </a:p>
          <a:p>
            <a:r>
              <a:rPr lang="fr-FR" sz="1200" b="1" dirty="0"/>
              <a:t>Effets collectifs : </a:t>
            </a:r>
            <a:r>
              <a:rPr lang="fr-FR" sz="1200" dirty="0"/>
              <a:t>Charge d’espace, radiation synchrotron cohérente (CSR), micro-</a:t>
            </a:r>
            <a:r>
              <a:rPr lang="fr-FR" sz="1200" dirty="0" err="1"/>
              <a:t>bunching</a:t>
            </a:r>
            <a:endParaRPr lang="fr-FR" sz="1200" b="1" dirty="0"/>
          </a:p>
          <a:p>
            <a:r>
              <a:rPr lang="fr-FR" sz="1200" b="1" dirty="0"/>
              <a:t>Remplissage : </a:t>
            </a:r>
            <a:r>
              <a:rPr lang="fr-FR" sz="1200" dirty="0"/>
              <a:t>48 </a:t>
            </a:r>
            <a:r>
              <a:rPr lang="fr-FR" sz="1200" dirty="0" err="1"/>
              <a:t>bunchs</a:t>
            </a:r>
            <a:r>
              <a:rPr lang="fr-FR" sz="1200" dirty="0"/>
              <a:t> en simultanés (24 en phase d’</a:t>
            </a:r>
            <a:r>
              <a:rPr lang="fr-FR" sz="1200" dirty="0" err="1"/>
              <a:t>accel</a:t>
            </a:r>
            <a:r>
              <a:rPr lang="fr-FR" sz="1200" dirty="0"/>
              <a:t>., 24 en phase </a:t>
            </a:r>
            <a:r>
              <a:rPr lang="fr-FR" sz="1200" dirty="0" err="1"/>
              <a:t>décel</a:t>
            </a:r>
            <a:r>
              <a:rPr lang="fr-FR" sz="1200" dirty="0"/>
              <a:t>.)</a:t>
            </a:r>
          </a:p>
          <a:p>
            <a:r>
              <a:rPr lang="fr-FR" sz="1200" b="1" dirty="0"/>
              <a:t>Energies : </a:t>
            </a:r>
            <a:r>
              <a:rPr lang="fr-FR" sz="1200" dirty="0"/>
              <a:t>6 énergies différentes en circulation, optiques communes hors des arcs</a:t>
            </a:r>
            <a:endParaRPr lang="fr-FR" sz="1200" b="1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2F2A622C-FA2C-4899-88DF-D268DAE7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619" y="3168445"/>
            <a:ext cx="2498948" cy="193234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303EA21-8EB6-4813-9319-8ECC7BA2F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578" y="3167398"/>
            <a:ext cx="2487193" cy="192325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13A92FC-CFE3-4B2E-9B02-AC2FFAD88C65}"/>
              </a:ext>
            </a:extLst>
          </p:cNvPr>
          <p:cNvSpPr txBox="1"/>
          <p:nvPr/>
        </p:nvSpPr>
        <p:spPr>
          <a:xfrm>
            <a:off x="200386" y="1194649"/>
            <a:ext cx="42404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 err="1"/>
              <a:t>Superconducting</a:t>
            </a:r>
            <a:r>
              <a:rPr lang="fr-FR" sz="1400" u="sng" dirty="0"/>
              <a:t> RF :</a:t>
            </a:r>
          </a:p>
          <a:p>
            <a:endParaRPr lang="fr-FR" sz="1200" dirty="0"/>
          </a:p>
          <a:p>
            <a:r>
              <a:rPr lang="fr-FR" sz="1200" b="1" dirty="0" err="1"/>
              <a:t>Operation</a:t>
            </a:r>
            <a:r>
              <a:rPr lang="fr-FR" sz="1200" b="1" dirty="0"/>
              <a:t> CW : </a:t>
            </a:r>
            <a:r>
              <a:rPr lang="fr-FR" sz="1200" dirty="0"/>
              <a:t>Pertes dynamiques (haut Q0 nécessaire) =&gt; post traitement de la cavité</a:t>
            </a:r>
            <a:endParaRPr lang="fr-FR" sz="1200" b="1" dirty="0"/>
          </a:p>
          <a:p>
            <a:r>
              <a:rPr lang="fr-FR" sz="1200" b="1" dirty="0"/>
              <a:t>Opération fort courant : </a:t>
            </a:r>
            <a:r>
              <a:rPr lang="fr-FR" sz="1200" dirty="0"/>
              <a:t>Excitations</a:t>
            </a:r>
            <a:r>
              <a:rPr lang="fr-FR" sz="1200" b="1" dirty="0"/>
              <a:t> </a:t>
            </a:r>
            <a:r>
              <a:rPr lang="fr-FR" sz="1200" dirty="0" err="1"/>
              <a:t>HOMs</a:t>
            </a:r>
            <a:r>
              <a:rPr lang="fr-FR" sz="1200" dirty="0"/>
              <a:t> importantes à extraire et amortir</a:t>
            </a:r>
          </a:p>
          <a:p>
            <a:r>
              <a:rPr lang="fr-FR" sz="1200" b="1" dirty="0"/>
              <a:t>Opération multi-</a:t>
            </a:r>
            <a:r>
              <a:rPr lang="fr-FR" sz="1200" b="1" dirty="0" err="1"/>
              <a:t>bunchs</a:t>
            </a:r>
            <a:r>
              <a:rPr lang="fr-FR" sz="1200" b="1" dirty="0"/>
              <a:t> : </a:t>
            </a:r>
            <a:r>
              <a:rPr lang="fr-FR" sz="1200" dirty="0"/>
              <a:t>Instabilités faisceaux (BBU </a:t>
            </a:r>
            <a:r>
              <a:rPr lang="fr-FR" sz="1200" dirty="0" err="1"/>
              <a:t>threshold</a:t>
            </a:r>
            <a:r>
              <a:rPr lang="fr-FR" sz="1200" dirty="0"/>
              <a:t> doit être élevé) =&gt; </a:t>
            </a:r>
            <a:r>
              <a:rPr lang="fr-FR" sz="1200" dirty="0" err="1"/>
              <a:t>filling</a:t>
            </a:r>
            <a:r>
              <a:rPr lang="fr-FR" sz="1200" dirty="0"/>
              <a:t> pattern</a:t>
            </a:r>
            <a:endParaRPr lang="fr-FR" sz="12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41C5CC-C1C1-4A8F-93DB-CE56EE194D2D}"/>
              </a:ext>
            </a:extLst>
          </p:cNvPr>
          <p:cNvSpPr txBox="1"/>
          <p:nvPr/>
        </p:nvSpPr>
        <p:spPr>
          <a:xfrm>
            <a:off x="618570" y="485982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u="sng" dirty="0">
                <a:solidFill>
                  <a:srgbClr val="FF0000"/>
                </a:solidFill>
              </a:rPr>
              <a:t>INSTRUMENTATION</a:t>
            </a:r>
            <a:r>
              <a:rPr lang="fr-FR" sz="1200" dirty="0">
                <a:solidFill>
                  <a:srgbClr val="FF0000"/>
                </a:solidFill>
              </a:rPr>
              <a:t> : </a:t>
            </a:r>
          </a:p>
          <a:p>
            <a:pPr algn="ctr"/>
            <a:r>
              <a:rPr lang="fr-FR" sz="1200" dirty="0">
                <a:solidFill>
                  <a:srgbClr val="FF0000"/>
                </a:solidFill>
              </a:rPr>
              <a:t>Fortes puissances et multiples gammes d’énergies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FEE851-9073-46E5-B61E-D27265399C31}"/>
              </a:ext>
            </a:extLst>
          </p:cNvPr>
          <p:cNvSpPr txBox="1"/>
          <p:nvPr/>
        </p:nvSpPr>
        <p:spPr>
          <a:xfrm>
            <a:off x="6612168" y="5182985"/>
            <a:ext cx="2111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Effet du CSR sur le faisceau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3B616FA-5339-4060-B8C8-3AEEEB3DC9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126" y="944502"/>
            <a:ext cx="3455068" cy="192528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AA66ABF-9B95-4F04-93BA-A67C3A80396A}"/>
              </a:ext>
            </a:extLst>
          </p:cNvPr>
          <p:cNvSpPr txBox="1"/>
          <p:nvPr/>
        </p:nvSpPr>
        <p:spPr>
          <a:xfrm>
            <a:off x="6016294" y="2577985"/>
            <a:ext cx="3614996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First Nb </a:t>
            </a:r>
            <a:r>
              <a:rPr kumimoji="0" lang="en-GB" sz="13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802 MHz </a:t>
            </a:r>
            <a:r>
              <a:rPr lang="en-GB" sz="13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5</a:t>
            </a:r>
            <a:r>
              <a:rPr kumimoji="0" lang="en-GB" sz="1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-Cell</a:t>
            </a:r>
            <a:r>
              <a:rPr kumimoji="0" lang="en-GB" sz="13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 cavity fabricated </a:t>
            </a:r>
            <a:r>
              <a:rPr lang="en-GB" sz="13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News Gothic MT"/>
              </a:rPr>
              <a:t>@</a:t>
            </a:r>
            <a:r>
              <a:rPr kumimoji="0" lang="en-GB" sz="13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 JLAB </a:t>
            </a:r>
            <a:r>
              <a:rPr kumimoji="0" lang="en-GB" sz="1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51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AF017-F5EA-40CD-9F4A-A96C47172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Spécificités et enjeux techniques 2/2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5F1F05-0D83-4E2E-82BF-9C9880EB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80BA6C-336C-477D-9A83-75EC0639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31785C-F10A-4F8F-BC35-C2E960DE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6378917B-F82C-4639-92F3-F957D632317C}"/>
              </a:ext>
            </a:extLst>
          </p:cNvPr>
          <p:cNvGrpSpPr>
            <a:grpSpLocks/>
          </p:cNvGrpSpPr>
          <p:nvPr/>
        </p:nvGrpSpPr>
        <p:grpSpPr bwMode="auto">
          <a:xfrm>
            <a:off x="4809883" y="926944"/>
            <a:ext cx="5567514" cy="1963316"/>
            <a:chOff x="0" y="1557614"/>
            <a:chExt cx="9383493" cy="3665912"/>
          </a:xfrm>
        </p:grpSpPr>
        <p:pic>
          <p:nvPicPr>
            <p:cNvPr id="8" name="Picture 1" descr="S2_S4_S6_PROFILE.jpg">
              <a:extLst>
                <a:ext uri="{FF2B5EF4-FFF2-40B4-BE49-F238E27FC236}">
                  <a16:creationId xmlns:a16="http://schemas.microsoft.com/office/drawing/2014/main" id="{D25F30FF-34AC-45E0-94A7-6C759883E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57614"/>
              <a:ext cx="9144000" cy="366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9DFC1E8F-E31F-420E-85AF-CC5A8BE40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3363" y="2137710"/>
              <a:ext cx="192342" cy="156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9pPr>
            </a:lstStyle>
            <a:p>
              <a:endParaRPr lang="fr-FR" altLang="fr-FR"/>
            </a:p>
          </p:txBody>
        </p:sp>
        <p:sp>
          <p:nvSpPr>
            <p:cNvPr id="10" name="TextBox 153">
              <a:extLst>
                <a:ext uri="{FF2B5EF4-FFF2-40B4-BE49-F238E27FC236}">
                  <a16:creationId xmlns:a16="http://schemas.microsoft.com/office/drawing/2014/main" id="{F2489F2A-3AA6-40BA-B7D2-CAD351040C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6225" y="2284552"/>
              <a:ext cx="847268" cy="747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9pPr>
            </a:lstStyle>
            <a:p>
              <a:r>
                <a:rPr lang="en-US" altLang="fr-FR" dirty="0"/>
                <a:t>87 MeV</a:t>
              </a:r>
            </a:p>
          </p:txBody>
        </p:sp>
        <p:sp>
          <p:nvSpPr>
            <p:cNvPr id="11" name="TextBox 153">
              <a:extLst>
                <a:ext uri="{FF2B5EF4-FFF2-40B4-BE49-F238E27FC236}">
                  <a16:creationId xmlns:a16="http://schemas.microsoft.com/office/drawing/2014/main" id="{360F15C4-47E5-4AEE-A049-3E5DA6D24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6225" y="3057903"/>
              <a:ext cx="847268" cy="249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9pPr>
            </a:lstStyle>
            <a:p>
              <a:r>
                <a:rPr lang="en-US" altLang="fr-FR" dirty="0"/>
                <a:t>247 MeV</a:t>
              </a:r>
            </a:p>
          </p:txBody>
        </p:sp>
        <p:sp>
          <p:nvSpPr>
            <p:cNvPr id="12" name="TextBox 153">
              <a:extLst>
                <a:ext uri="{FF2B5EF4-FFF2-40B4-BE49-F238E27FC236}">
                  <a16:creationId xmlns:a16="http://schemas.microsoft.com/office/drawing/2014/main" id="{18BBBF56-0694-4E30-BD31-759119E490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8678" y="3891860"/>
              <a:ext cx="842121" cy="747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9pPr>
            </a:lstStyle>
            <a:p>
              <a:r>
                <a:rPr lang="en-US" altLang="fr-FR" dirty="0"/>
                <a:t>407 MeV</a:t>
              </a:r>
            </a:p>
          </p:txBody>
        </p:sp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F139164C-0430-4925-92AD-4ACED22B71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2993" y="2692815"/>
              <a:ext cx="718880" cy="1534607"/>
              <a:chOff x="7031913" y="2201553"/>
              <a:chExt cx="718880" cy="1534607"/>
            </a:xfrm>
          </p:grpSpPr>
          <p:cxnSp>
            <p:nvCxnSpPr>
              <p:cNvPr id="21" name="Straight Arrow Connector 26">
                <a:extLst>
                  <a:ext uri="{FF2B5EF4-FFF2-40B4-BE49-F238E27FC236}">
                    <a16:creationId xmlns:a16="http://schemas.microsoft.com/office/drawing/2014/main" id="{C0BAFE5C-93F7-4B21-9BC5-59B7BDD1A7D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13297" y="2201553"/>
                <a:ext cx="0" cy="70653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" name="TextBox 12">
                <a:extLst>
                  <a:ext uri="{FF2B5EF4-FFF2-40B4-BE49-F238E27FC236}">
                    <a16:creationId xmlns:a16="http://schemas.microsoft.com/office/drawing/2014/main" id="{F5FF8CDB-E514-420A-8C60-3CE9742AF5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1913" y="2487581"/>
                <a:ext cx="606501" cy="472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9pPr>
              </a:lstStyle>
              <a:p>
                <a:pPr algn="ctr">
                  <a:lnSpc>
                    <a:spcPts val="600"/>
                  </a:lnSpc>
                </a:pPr>
                <a:r>
                  <a:rPr lang="en-US" altLang="fr-FR" sz="900" dirty="0"/>
                  <a:t>40 cm </a:t>
                </a:r>
              </a:p>
            </p:txBody>
          </p:sp>
          <p:cxnSp>
            <p:nvCxnSpPr>
              <p:cNvPr id="23" name="Straight Arrow Connector 26">
                <a:extLst>
                  <a:ext uri="{FF2B5EF4-FFF2-40B4-BE49-F238E27FC236}">
                    <a16:creationId xmlns:a16="http://schemas.microsoft.com/office/drawing/2014/main" id="{FD700B2B-345E-4871-BCEE-B6003D5ADE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13297" y="2973782"/>
                <a:ext cx="0" cy="70653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" name="TextBox 12">
                <a:extLst>
                  <a:ext uri="{FF2B5EF4-FFF2-40B4-BE49-F238E27FC236}">
                    <a16:creationId xmlns:a16="http://schemas.microsoft.com/office/drawing/2014/main" id="{AD5460DE-5616-484B-9B37-DD700F4164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89262" y="3263363"/>
                <a:ext cx="661531" cy="472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9pPr>
              </a:lstStyle>
              <a:p>
                <a:pPr algn="ctr">
                  <a:lnSpc>
                    <a:spcPts val="600"/>
                  </a:lnSpc>
                </a:pPr>
                <a:r>
                  <a:rPr lang="en-US" altLang="fr-FR" sz="900" dirty="0"/>
                  <a:t>40 cm </a:t>
                </a:r>
              </a:p>
            </p:txBody>
          </p:sp>
        </p:grp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BE653689-B3E4-484B-8B46-8247F3695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3288" y="1984731"/>
              <a:ext cx="1382637" cy="804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 Unicode MS" charset="0"/>
                  <a:ea typeface="MS PGothic" charset="-128"/>
                </a:defRPr>
              </a:lvl9pPr>
            </a:lstStyle>
            <a:p>
              <a:r>
                <a:rPr lang="en-US" altLang="fr-FR" sz="1100" b="1" dirty="0"/>
                <a:t>Energies1 : 3 : 5</a:t>
              </a:r>
            </a:p>
          </p:txBody>
        </p: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0C87B4DE-03C7-4B67-93D8-AB9334C961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5561" y="3530886"/>
              <a:ext cx="734165" cy="650906"/>
              <a:chOff x="2531153" y="3029595"/>
              <a:chExt cx="734178" cy="650841"/>
            </a:xfrm>
          </p:grpSpPr>
          <p:cxnSp>
            <p:nvCxnSpPr>
              <p:cNvPr id="19" name="Straight Arrow Connector 26">
                <a:extLst>
                  <a:ext uri="{FF2B5EF4-FFF2-40B4-BE49-F238E27FC236}">
                    <a16:creationId xmlns:a16="http://schemas.microsoft.com/office/drawing/2014/main" id="{C3FCDC5E-039F-4BAE-BC60-2097F670DFF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096715" y="3029595"/>
                <a:ext cx="0" cy="65084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TextBox 12">
                <a:extLst>
                  <a:ext uri="{FF2B5EF4-FFF2-40B4-BE49-F238E27FC236}">
                    <a16:creationId xmlns:a16="http://schemas.microsoft.com/office/drawing/2014/main" id="{28CC1C0F-F0D7-4243-B41D-243DC6D3E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31153" y="3132339"/>
                <a:ext cx="734178" cy="472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9pPr>
              </a:lstStyle>
              <a:p>
                <a:pPr algn="ctr">
                  <a:lnSpc>
                    <a:spcPts val="600"/>
                  </a:lnSpc>
                </a:pPr>
                <a:r>
                  <a:rPr lang="en-US" altLang="fr-FR" sz="900" dirty="0"/>
                  <a:t>35 cm </a:t>
                </a:r>
              </a:p>
            </p:txBody>
          </p:sp>
        </p:grpSp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B5265A5E-48E7-4443-B56F-01040922C6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70700" y="3480345"/>
              <a:ext cx="734160" cy="608391"/>
              <a:chOff x="3545240" y="3324579"/>
              <a:chExt cx="734160" cy="608391"/>
            </a:xfrm>
          </p:grpSpPr>
          <p:cxnSp>
            <p:nvCxnSpPr>
              <p:cNvPr id="17" name="Straight Arrow Connector 26">
                <a:extLst>
                  <a:ext uri="{FF2B5EF4-FFF2-40B4-BE49-F238E27FC236}">
                    <a16:creationId xmlns:a16="http://schemas.microsoft.com/office/drawing/2014/main" id="{9AC98F04-5407-4E3C-9074-1651ACF8639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95760" y="3324579"/>
                <a:ext cx="0" cy="363531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" name="TextBox 12">
                <a:extLst>
                  <a:ext uri="{FF2B5EF4-FFF2-40B4-BE49-F238E27FC236}">
                    <a16:creationId xmlns:a16="http://schemas.microsoft.com/office/drawing/2014/main" id="{2D4D8F7D-17D8-4657-86FA-579B34D83B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5240" y="3443251"/>
                <a:ext cx="734160" cy="489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 Unicode MS" charset="0"/>
                    <a:ea typeface="MS PGothic" charset="-128"/>
                  </a:defRPr>
                </a:lvl9pPr>
              </a:lstStyle>
              <a:p>
                <a:pPr algn="ctr">
                  <a:lnSpc>
                    <a:spcPts val="600"/>
                  </a:lnSpc>
                </a:pPr>
                <a:r>
                  <a:rPr lang="en-US" altLang="fr-FR" sz="900" dirty="0"/>
                  <a:t>20 cm </a:t>
                </a:r>
              </a:p>
            </p:txBody>
          </p:sp>
        </p:grpSp>
      </p:grpSp>
      <p:sp>
        <p:nvSpPr>
          <p:cNvPr id="25" name="Text Box 15">
            <a:extLst>
              <a:ext uri="{FF2B5EF4-FFF2-40B4-BE49-F238E27FC236}">
                <a16:creationId xmlns:a16="http://schemas.microsoft.com/office/drawing/2014/main" id="{10F27821-7133-4406-A244-03818CE94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19" y="2472555"/>
            <a:ext cx="3199654" cy="4832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MS PGothic" charset="-128"/>
              </a:defRPr>
            </a:lvl9pPr>
          </a:lstStyle>
          <a:p>
            <a:pPr>
              <a:lnSpc>
                <a:spcPts val="1000"/>
              </a:lnSpc>
            </a:pPr>
            <a:endParaRPr lang="en-US" altLang="fr-FR" sz="1200" b="1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ts val="1000"/>
              </a:lnSpc>
            </a:pPr>
            <a:r>
              <a:rPr lang="en-US" altLang="fr-FR" sz="1200" b="1" dirty="0">
                <a:solidFill>
                  <a:srgbClr val="000000"/>
                </a:solidFill>
                <a:latin typeface="Arial" charset="0"/>
              </a:rPr>
              <a:t>Dipoles:</a:t>
            </a:r>
            <a:r>
              <a:rPr lang="en-US" altLang="fr-FR" sz="1200" dirty="0">
                <a:solidFill>
                  <a:srgbClr val="000000"/>
                </a:solidFill>
                <a:latin typeface="Arial" charset="0"/>
              </a:rPr>
              <a:t> (20</a:t>
            </a:r>
            <a:r>
              <a:rPr lang="en-US" altLang="fr-FR" sz="1200" dirty="0">
                <a:solidFill>
                  <a:srgbClr val="000000"/>
                </a:solidFill>
              </a:rPr>
              <a:t> and 40 cm long</a:t>
            </a:r>
            <a:r>
              <a:rPr lang="en-US" altLang="fr-FR" sz="1200" dirty="0">
                <a:solidFill>
                  <a:srgbClr val="000000"/>
                </a:solidFill>
                <a:latin typeface="Arial" charset="0"/>
              </a:rPr>
              <a:t>), </a:t>
            </a:r>
            <a:r>
              <a:rPr lang="en-US" altLang="fr-FR" sz="1200" dirty="0">
                <a:solidFill>
                  <a:srgbClr val="000000"/>
                </a:solidFill>
              </a:rPr>
              <a:t>B = 0.8 Tesla</a:t>
            </a:r>
          </a:p>
          <a:p>
            <a:pPr>
              <a:lnSpc>
                <a:spcPts val="1000"/>
              </a:lnSpc>
            </a:pPr>
            <a:endParaRPr lang="en-US" altLang="fr-FR" sz="1400" dirty="0">
              <a:solidFill>
                <a:srgbClr val="000000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0BCEBF7-F07B-41BD-911C-780B9BDF3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950" y="985078"/>
            <a:ext cx="2477388" cy="1847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AAC75AE-72F7-47FB-80AF-008D458F0022}"/>
                  </a:ext>
                </a:extLst>
              </p:cNvPr>
              <p:cNvSpPr txBox="1"/>
              <p:nvPr/>
            </p:nvSpPr>
            <p:spPr>
              <a:xfrm>
                <a:off x="214871" y="1113754"/>
                <a:ext cx="1282723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u="sng" dirty="0"/>
                  <a:t>Spreaders</a:t>
                </a:r>
              </a:p>
              <a:p>
                <a:r>
                  <a:rPr lang="fr-FR" sz="1400" u="sng" dirty="0" err="1"/>
                  <a:t>Recombiners</a:t>
                </a:r>
                <a:endParaRPr lang="fr-FR" sz="1400" u="sng" dirty="0"/>
              </a:p>
              <a:p>
                <a:endParaRPr lang="fr-FR" sz="1200" dirty="0"/>
              </a:p>
              <a:p>
                <a:r>
                  <a:rPr lang="fr-FR" sz="1200" dirty="0"/>
                  <a:t>BCOM magnet</a:t>
                </a:r>
              </a:p>
              <a:p>
                <a:endParaRPr lang="fr-FR" sz="1200" dirty="0"/>
              </a:p>
              <a:p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FR" sz="1200" dirty="0"/>
                  <a:t> différents</a:t>
                </a:r>
              </a:p>
              <a:p>
                <a:r>
                  <a:rPr lang="fr-FR" sz="1200" dirty="0">
                    <a:sym typeface="Wingdings" panose="05000000000000000000" pitchFamily="2" charset="2"/>
                  </a:rPr>
                  <a:t> </a:t>
                </a:r>
                <a:r>
                  <a:rPr lang="fr-FR" sz="1050" i="1" dirty="0">
                    <a:sym typeface="Wingdings" panose="05000000000000000000" pitchFamily="2" charset="2"/>
                  </a:rPr>
                  <a:t>Poster </a:t>
                </a:r>
                <a:r>
                  <a:rPr lang="fr-FR" sz="1050" i="1" dirty="0" err="1">
                    <a:sym typeface="Wingdings" panose="05000000000000000000" pitchFamily="2" charset="2"/>
                  </a:rPr>
                  <a:t>Rasha</a:t>
                </a:r>
                <a:r>
                  <a:rPr lang="fr-FR" sz="1050" i="1" dirty="0">
                    <a:sym typeface="Wingdings" panose="05000000000000000000" pitchFamily="2" charset="2"/>
                  </a:rPr>
                  <a:t> </a:t>
                </a:r>
                <a:r>
                  <a:rPr lang="fr-FR" sz="1050" dirty="0">
                    <a:sym typeface="Wingdings" panose="05000000000000000000" pitchFamily="2" charset="2"/>
                  </a:rPr>
                  <a:t>!</a:t>
                </a:r>
                <a:endParaRPr lang="fr-FR" sz="12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AAC75AE-72F7-47FB-80AF-008D458F0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71" y="1113754"/>
                <a:ext cx="1282723" cy="1446550"/>
              </a:xfrm>
              <a:prstGeom prst="rect">
                <a:avLst/>
              </a:prstGeom>
              <a:blipFill>
                <a:blip r:embed="rId4"/>
                <a:stretch>
                  <a:fillRect l="-1422" t="-844" b="-25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946AF102-69A0-4B6A-9452-DE53C59355B3}"/>
              </a:ext>
            </a:extLst>
          </p:cNvPr>
          <p:cNvSpPr/>
          <p:nvPr/>
        </p:nvSpPr>
        <p:spPr>
          <a:xfrm>
            <a:off x="1823950" y="985078"/>
            <a:ext cx="2506347" cy="18470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40477C7-8E06-42BF-946C-22ED053A4A04}"/>
              </a:ext>
            </a:extLst>
          </p:cNvPr>
          <p:cNvCxnSpPr>
            <a:cxnSpLocks/>
          </p:cNvCxnSpPr>
          <p:nvPr/>
        </p:nvCxnSpPr>
        <p:spPr>
          <a:xfrm>
            <a:off x="4330297" y="2177073"/>
            <a:ext cx="571047" cy="89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1059BB4-F244-41A6-94D0-4396635C0AB9}"/>
                  </a:ext>
                </a:extLst>
              </p:cNvPr>
              <p:cNvSpPr txBox="1"/>
              <p:nvPr/>
            </p:nvSpPr>
            <p:spPr>
              <a:xfrm>
                <a:off x="208096" y="3493316"/>
                <a:ext cx="4240420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u="sng" dirty="0"/>
                  <a:t>Ligne d’injection</a:t>
                </a:r>
              </a:p>
              <a:p>
                <a:endParaRPr lang="fr-FR" sz="1200" dirty="0"/>
              </a:p>
              <a:p>
                <a:r>
                  <a:rPr lang="fr-FR" sz="1200" b="1" dirty="0" err="1"/>
                  <a:t>Egun</a:t>
                </a:r>
                <a:r>
                  <a:rPr lang="fr-FR" sz="1200" b="1" dirty="0"/>
                  <a:t> : </a:t>
                </a:r>
                <a:r>
                  <a:rPr lang="fr-FR" sz="1200" dirty="0" err="1"/>
                  <a:t>Bunchs</a:t>
                </a:r>
                <a:r>
                  <a:rPr lang="fr-FR" sz="1200" dirty="0"/>
                  <a:t> de 500pC à 40MHz (20mA)</a:t>
                </a:r>
                <a:endParaRPr lang="fr-FR" sz="1200" b="1" dirty="0"/>
              </a:p>
              <a:p>
                <a:r>
                  <a:rPr lang="fr-FR" sz="1200" b="1" dirty="0"/>
                  <a:t>Injecteur : </a:t>
                </a:r>
                <a:r>
                  <a:rPr lang="fr-FR" sz="1200" dirty="0"/>
                  <a:t>Booster SRF (7MeV), paquets courts (&lt;3mm), faible émittance (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&lt;6</m:t>
                    </m:r>
                  </m:oMath>
                </a14:m>
                <a:r>
                  <a:rPr lang="fr-FR" sz="1200" dirty="0" err="1"/>
                  <a:t>mm.mrad</a:t>
                </a:r>
                <a:r>
                  <a:rPr lang="fr-FR" sz="1200" dirty="0"/>
                  <a:t>)</a:t>
                </a:r>
              </a:p>
              <a:p>
                <a:r>
                  <a:rPr lang="fr-FR" sz="1200" b="1" dirty="0"/>
                  <a:t>Merger : </a:t>
                </a:r>
                <a:r>
                  <a:rPr lang="fr-FR" sz="1200" dirty="0"/>
                  <a:t>Matcher injecteur/ERL + diagnostics</a:t>
                </a:r>
                <a:endParaRPr lang="fr-FR" sz="1200" b="1" dirty="0"/>
              </a:p>
            </p:txBody>
          </p:sp>
        </mc:Choice>
        <mc:Fallback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1059BB4-F244-41A6-94D0-4396635C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96" y="3493316"/>
                <a:ext cx="4240420" cy="1231106"/>
              </a:xfrm>
              <a:prstGeom prst="rect">
                <a:avLst/>
              </a:prstGeom>
              <a:blipFill>
                <a:blip r:embed="rId5"/>
                <a:stretch>
                  <a:fillRect l="-431" t="-990" b="-2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Image 55">
            <a:extLst>
              <a:ext uri="{FF2B5EF4-FFF2-40B4-BE49-F238E27FC236}">
                <a16:creationId xmlns:a16="http://schemas.microsoft.com/office/drawing/2014/main" id="{BFA04482-2E22-4B82-A148-A9D6C3014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516" y="3147845"/>
            <a:ext cx="5972081" cy="1922049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9EDC90A2-8EF9-4A7F-8B28-DDE4A1041082}"/>
              </a:ext>
            </a:extLst>
          </p:cNvPr>
          <p:cNvSpPr txBox="1"/>
          <p:nvPr/>
        </p:nvSpPr>
        <p:spPr>
          <a:xfrm flipH="1">
            <a:off x="986684" y="4873046"/>
            <a:ext cx="2978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!! Forts effets collectifs !!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8A97E1A-1AF3-4DFE-A0C1-AD395287681E}"/>
              </a:ext>
            </a:extLst>
          </p:cNvPr>
          <p:cNvSpPr txBox="1"/>
          <p:nvPr/>
        </p:nvSpPr>
        <p:spPr>
          <a:xfrm>
            <a:off x="2475993" y="5309321"/>
            <a:ext cx="5030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Egun</a:t>
            </a:r>
            <a:r>
              <a:rPr lang="fr-FR" sz="1400" i="1" dirty="0"/>
              <a:t> en cours d’acquisition, installation début 2024 à </a:t>
            </a:r>
            <a:r>
              <a:rPr lang="fr-FR" sz="1400" i="1" dirty="0" err="1"/>
              <a:t>IJCLab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4150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E18A9-E82E-4423-B8ED-60BC02B06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Dynamique et structure de l’injecteur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A4D652-0E4F-4DCA-B5F7-AD0803502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8E3CF8-EC1F-4E91-B35D-8DE9D089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2E12AE-9655-402E-93B1-06AAF6D0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Espace réservé du contenu 7">
            <a:extLst>
              <a:ext uri="{FF2B5EF4-FFF2-40B4-BE49-F238E27FC236}">
                <a16:creationId xmlns:a16="http://schemas.microsoft.com/office/drawing/2014/main" id="{3D41F335-61B4-4C3B-858D-44A528959F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3899" y="869504"/>
            <a:ext cx="4208537" cy="4208537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FABAB2-20CC-4803-BF93-66E97D84C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479" y="869505"/>
            <a:ext cx="4208537" cy="420853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F969E87-A12F-4882-9CB4-BA9D4E1457EB}"/>
              </a:ext>
            </a:extLst>
          </p:cNvPr>
          <p:cNvSpPr txBox="1"/>
          <p:nvPr/>
        </p:nvSpPr>
        <p:spPr>
          <a:xfrm>
            <a:off x="1732055" y="911155"/>
            <a:ext cx="3006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Transverse phase </a:t>
            </a:r>
            <a:r>
              <a:rPr lang="fr-FR" sz="1600" dirty="0" err="1"/>
              <a:t>space</a:t>
            </a:r>
            <a:r>
              <a:rPr lang="fr-FR" sz="1600" dirty="0"/>
              <a:t> (x-px)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F6268D-6433-4DFA-83AA-74480F32549F}"/>
              </a:ext>
            </a:extLst>
          </p:cNvPr>
          <p:cNvSpPr txBox="1"/>
          <p:nvPr/>
        </p:nvSpPr>
        <p:spPr>
          <a:xfrm>
            <a:off x="6157291" y="911155"/>
            <a:ext cx="3090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Longitudinal phase </a:t>
            </a:r>
            <a:r>
              <a:rPr lang="fr-FR" sz="1600" dirty="0" err="1"/>
              <a:t>space</a:t>
            </a:r>
            <a:r>
              <a:rPr lang="fr-FR" sz="1600" dirty="0"/>
              <a:t> (z-pz)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8C0E98A-A873-4591-8248-32ABC951B3BA}"/>
              </a:ext>
            </a:extLst>
          </p:cNvPr>
          <p:cNvSpPr txBox="1"/>
          <p:nvPr/>
        </p:nvSpPr>
        <p:spPr>
          <a:xfrm>
            <a:off x="2074019" y="4820651"/>
            <a:ext cx="43332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Solénoïdes pour focaliser dans le plan horizontal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Buncher</a:t>
            </a:r>
            <a:r>
              <a:rPr lang="fr-FR" sz="1400" dirty="0"/>
              <a:t> pour focaliser en longitudinal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Forts effets collectifs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8088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9B2F15-F326-42EC-9E4F-70F741B01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Merger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9DFF53-E850-4433-9DF4-097746A9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A71278-5524-4863-AE97-F31CA09C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6396C7-BD4C-4446-845D-22170FB7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36FA1B5-E265-4635-9100-E545CE39D3F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8" y="1738512"/>
            <a:ext cx="5113337" cy="20334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10485E-797F-4CDE-9D5B-29F01258114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99" y="1765394"/>
            <a:ext cx="3879850" cy="20066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CACA330-D66A-4FE8-B9AD-15AF321F677E}"/>
              </a:ext>
            </a:extLst>
          </p:cNvPr>
          <p:cNvSpPr txBox="1"/>
          <p:nvPr/>
        </p:nvSpPr>
        <p:spPr>
          <a:xfrm>
            <a:off x="544733" y="3973352"/>
            <a:ext cx="5352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Ubend</a:t>
            </a:r>
            <a:r>
              <a:rPr lang="fr-FR" sz="1400" dirty="0"/>
              <a:t> : Plus court (moins couteux) mais perpendiculaire à l’ ERL</a:t>
            </a:r>
          </a:p>
          <a:p>
            <a:r>
              <a:rPr lang="fr-FR" sz="1400" dirty="0" err="1"/>
              <a:t>Sbend</a:t>
            </a:r>
            <a:r>
              <a:rPr lang="fr-FR" sz="1400" dirty="0"/>
              <a:t> : Un peu plus complexe, mais plus compact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2C88C8-F57B-4FEA-A518-5F25ECC6324C}"/>
              </a:ext>
            </a:extLst>
          </p:cNvPr>
          <p:cNvSpPr txBox="1"/>
          <p:nvPr/>
        </p:nvSpPr>
        <p:spPr>
          <a:xfrm>
            <a:off x="1218851" y="971604"/>
            <a:ext cx="8856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Merger :   Matcher le </a:t>
            </a:r>
            <a:r>
              <a:rPr lang="en-US" sz="1800" b="1" dirty="0" err="1"/>
              <a:t>faisceau</a:t>
            </a:r>
            <a:r>
              <a:rPr lang="en-US" sz="1800" b="1" dirty="0"/>
              <a:t> de </a:t>
            </a:r>
            <a:r>
              <a:rPr lang="en-US" sz="1800" b="1" dirty="0" err="1"/>
              <a:t>l’injecteur</a:t>
            </a:r>
            <a:r>
              <a:rPr lang="en-US" sz="1800" b="1" dirty="0"/>
              <a:t> aux </a:t>
            </a:r>
            <a:r>
              <a:rPr lang="en-US" sz="1800" b="1" dirty="0" err="1"/>
              <a:t>paramètres</a:t>
            </a:r>
            <a:r>
              <a:rPr lang="en-US" sz="1800" b="1" dirty="0"/>
              <a:t> </a:t>
            </a:r>
            <a:r>
              <a:rPr lang="en-US" sz="1800" b="1" dirty="0" err="1"/>
              <a:t>optiques</a:t>
            </a:r>
            <a:r>
              <a:rPr lang="en-US" sz="1800" b="1" dirty="0"/>
              <a:t> de PERLE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2B86A2-65C3-44ED-A74E-56DBC4687141}"/>
              </a:ext>
            </a:extLst>
          </p:cNvPr>
          <p:cNvSpPr txBox="1"/>
          <p:nvPr/>
        </p:nvSpPr>
        <p:spPr>
          <a:xfrm>
            <a:off x="2794099" y="4745999"/>
            <a:ext cx="4817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/>
              <a:t>Les deux options sont viables pour l’ERL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A807046-40A2-4AF3-B991-3924DEE53F3E}"/>
              </a:ext>
            </a:extLst>
          </p:cNvPr>
          <p:cNvCxnSpPr>
            <a:cxnSpLocks/>
          </p:cNvCxnSpPr>
          <p:nvPr/>
        </p:nvCxnSpPr>
        <p:spPr>
          <a:xfrm>
            <a:off x="8334424" y="2768694"/>
            <a:ext cx="940395" cy="1197154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ande diagonale 12">
            <a:extLst>
              <a:ext uri="{FF2B5EF4-FFF2-40B4-BE49-F238E27FC236}">
                <a16:creationId xmlns:a16="http://schemas.microsoft.com/office/drawing/2014/main" id="{4969D117-6ABD-4DBE-A8F7-A6192F5FD377}"/>
              </a:ext>
            </a:extLst>
          </p:cNvPr>
          <p:cNvSpPr/>
          <p:nvPr/>
        </p:nvSpPr>
        <p:spPr>
          <a:xfrm>
            <a:off x="8804621" y="3374582"/>
            <a:ext cx="288032" cy="231226"/>
          </a:xfrm>
          <a:prstGeom prst="diagStri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AA9CD9E-093C-4280-B8C7-19694BF06391}"/>
              </a:ext>
            </a:extLst>
          </p:cNvPr>
          <p:cNvSpPr/>
          <p:nvPr/>
        </p:nvSpPr>
        <p:spPr>
          <a:xfrm rot="19807915">
            <a:off x="8848881" y="3582884"/>
            <a:ext cx="360040" cy="1073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D54828B-20FE-4943-8034-1A19D57F2D2D}"/>
              </a:ext>
            </a:extLst>
          </p:cNvPr>
          <p:cNvSpPr/>
          <p:nvPr/>
        </p:nvSpPr>
        <p:spPr>
          <a:xfrm rot="19478233">
            <a:off x="8955968" y="3734744"/>
            <a:ext cx="417937" cy="12204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AEEB082-C6EA-4ED7-A0A4-7F11CA0DFAB6}"/>
              </a:ext>
            </a:extLst>
          </p:cNvPr>
          <p:cNvSpPr/>
          <p:nvPr/>
        </p:nvSpPr>
        <p:spPr>
          <a:xfrm>
            <a:off x="8702047" y="3297874"/>
            <a:ext cx="716787" cy="81199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E9DB90-2C90-4EA0-8E2A-B419AA8CEBE2}"/>
              </a:ext>
            </a:extLst>
          </p:cNvPr>
          <p:cNvSpPr txBox="1"/>
          <p:nvPr/>
        </p:nvSpPr>
        <p:spPr>
          <a:xfrm>
            <a:off x="8347643" y="421984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Besoin d’une station de </a:t>
            </a:r>
            <a:r>
              <a:rPr lang="fr-FR" sz="1200" dirty="0" err="1">
                <a:solidFill>
                  <a:schemeClr val="accent2"/>
                </a:solidFill>
              </a:rPr>
              <a:t>diags</a:t>
            </a:r>
            <a:r>
              <a:rPr lang="fr-FR" sz="1200" dirty="0">
                <a:solidFill>
                  <a:schemeClr val="accent2"/>
                </a:solidFill>
              </a:rPr>
              <a:t>. avant l’ERL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F55E004-15E0-4858-A06C-9D3EBDC72FA8}"/>
              </a:ext>
            </a:extLst>
          </p:cNvPr>
          <p:cNvSpPr txBox="1"/>
          <p:nvPr/>
        </p:nvSpPr>
        <p:spPr>
          <a:xfrm>
            <a:off x="2499027" y="5146109"/>
            <a:ext cx="540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i="1" dirty="0"/>
              <a:t>Il reste à déterminer les diagnostiques essentiels</a:t>
            </a:r>
          </a:p>
        </p:txBody>
      </p:sp>
    </p:spTree>
    <p:extLst>
      <p:ext uri="{BB962C8B-B14F-4D97-AF65-F5344CB8AC3E}">
        <p14:creationId xmlns:p14="http://schemas.microsoft.com/office/powerpoint/2010/main" val="4154652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9CAF61-B148-43EE-B70B-624D61DE5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24DDBAA-4E0B-4BD5-801B-7F7D1A7B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7F5BED-B990-4962-97FF-AD71300BB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B1E395-0162-4E76-A7FF-6F91CE00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F4107DF-D7B0-4F65-BAD9-C808F091FB67}"/>
              </a:ext>
            </a:extLst>
          </p:cNvPr>
          <p:cNvSpPr txBox="1">
            <a:spLocks/>
          </p:cNvSpPr>
          <p:nvPr/>
        </p:nvSpPr>
        <p:spPr>
          <a:xfrm>
            <a:off x="2362051" y="1519445"/>
            <a:ext cx="7093297" cy="15837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Font typeface="+mj-lt"/>
              <a:buAutoNum type="romanUcPeriod"/>
            </a:pPr>
            <a:r>
              <a:rPr lang="fr-FR" sz="2400" b="1" dirty="0">
                <a:solidFill>
                  <a:schemeClr val="bg2">
                    <a:lumMod val="90000"/>
                  </a:schemeClr>
                </a:solidFill>
              </a:rPr>
              <a:t>PERLE : Linac à Récupération d’Energie (ERL)</a:t>
            </a:r>
          </a:p>
          <a:p>
            <a:pPr marL="514350" indent="-514350" fontAlgn="auto">
              <a:lnSpc>
                <a:spcPct val="10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fr-FR" sz="2400" b="1" dirty="0">
                <a:solidFill>
                  <a:schemeClr val="bg2">
                    <a:lumMod val="90000"/>
                  </a:schemeClr>
                </a:solidFill>
              </a:rPr>
              <a:t>Structure de l’ERL</a:t>
            </a:r>
          </a:p>
          <a:p>
            <a:pPr marL="514350" indent="-514350" fontAlgn="auto">
              <a:lnSpc>
                <a:spcPct val="10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fr-FR" sz="2400" b="1" dirty="0">
                <a:solidFill>
                  <a:srgbClr val="00294B"/>
                </a:solidFill>
              </a:rPr>
              <a:t>Dynamique faisceau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BCCA107-AD1A-4A24-9688-E33B92B93E82}"/>
              </a:ext>
            </a:extLst>
          </p:cNvPr>
          <p:cNvGrpSpPr/>
          <p:nvPr/>
        </p:nvGrpSpPr>
        <p:grpSpPr>
          <a:xfrm>
            <a:off x="1409518" y="3533800"/>
            <a:ext cx="7231564" cy="1446975"/>
            <a:chOff x="489843" y="3310961"/>
            <a:chExt cx="9427097" cy="201882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43136EE-CE43-406A-AF2D-C1E9C24A4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t="-583" r="339" b="4642"/>
            <a:stretch/>
          </p:blipFill>
          <p:spPr>
            <a:xfrm>
              <a:off x="740291" y="3471539"/>
              <a:ext cx="9048854" cy="1858243"/>
            </a:xfrm>
            <a:prstGeom prst="snip2Same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7137BC-7A11-4DD3-A0D3-5DA8402829AD}"/>
                </a:ext>
              </a:extLst>
            </p:cNvPr>
            <p:cNvSpPr/>
            <p:nvPr/>
          </p:nvSpPr>
          <p:spPr>
            <a:xfrm>
              <a:off x="489843" y="3310961"/>
              <a:ext cx="2952328" cy="4076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C45F677-032D-4ED9-8830-2218D19F7B85}"/>
                </a:ext>
              </a:extLst>
            </p:cNvPr>
            <p:cNvSpPr/>
            <p:nvPr/>
          </p:nvSpPr>
          <p:spPr>
            <a:xfrm>
              <a:off x="6964612" y="4876932"/>
              <a:ext cx="2952328" cy="4076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8F62391-3E16-4128-AE45-EB4230F4D0C9}"/>
                </a:ext>
              </a:extLst>
            </p:cNvPr>
            <p:cNvSpPr/>
            <p:nvPr/>
          </p:nvSpPr>
          <p:spPr>
            <a:xfrm>
              <a:off x="757303" y="3821189"/>
              <a:ext cx="884668" cy="360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886283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D441B-46FA-4B63-8A38-BAF69711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Benchmarks et codes utilisés - LINACS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D6D807-3F9A-44FA-A8FF-5504C4422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B5AD77-AA7B-4BB3-8B52-A2843C72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1B6798-C728-4EC6-8698-CD34C99A9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BEA5985C-E613-4290-BF15-2BF0DB7C7BA7}"/>
              </a:ext>
            </a:extLst>
          </p:cNvPr>
          <p:cNvSpPr txBox="1">
            <a:spLocks/>
          </p:cNvSpPr>
          <p:nvPr/>
        </p:nvSpPr>
        <p:spPr>
          <a:xfrm>
            <a:off x="1324446" y="847410"/>
            <a:ext cx="3197845" cy="43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r-FR" sz="2400" b="1" dirty="0">
                <a:solidFill>
                  <a:srgbClr val="00294B"/>
                </a:solidFill>
              </a:rPr>
              <a:t>Transverse </a:t>
            </a:r>
            <a:r>
              <a:rPr lang="fr-FR" sz="2400" b="1" dirty="0" err="1">
                <a:solidFill>
                  <a:srgbClr val="00294B"/>
                </a:solidFill>
              </a:rPr>
              <a:t>beam</a:t>
            </a:r>
            <a:r>
              <a:rPr lang="fr-FR" sz="2400" b="1" dirty="0">
                <a:solidFill>
                  <a:srgbClr val="00294B"/>
                </a:solidFill>
              </a:rPr>
              <a:t> size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69415CA-D88E-4825-B25A-3EDE5555857D}"/>
              </a:ext>
            </a:extLst>
          </p:cNvPr>
          <p:cNvSpPr txBox="1">
            <a:spLocks/>
          </p:cNvSpPr>
          <p:nvPr/>
        </p:nvSpPr>
        <p:spPr>
          <a:xfrm>
            <a:off x="6449613" y="847410"/>
            <a:ext cx="3024187" cy="43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r-FR" sz="2400" b="1">
                <a:solidFill>
                  <a:srgbClr val="00294B"/>
                </a:solidFill>
              </a:rPr>
              <a:t>Transverse divergence</a:t>
            </a:r>
            <a:endParaRPr lang="fr-FR" sz="2400" b="1" dirty="0">
              <a:solidFill>
                <a:srgbClr val="00294B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523E9B-2B47-44D4-BE2E-655CC36A1278}"/>
              </a:ext>
            </a:extLst>
          </p:cNvPr>
          <p:cNvSpPr txBox="1"/>
          <p:nvPr/>
        </p:nvSpPr>
        <p:spPr>
          <a:xfrm>
            <a:off x="3515371" y="4406087"/>
            <a:ext cx="4143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BMAD comparé et vérifié avec CODAL et ASTRA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Enveloppe transverse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Distributions et figures d’émittance (X,Y,Z)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E0037A-CECE-429B-826E-23F03496FF2F}"/>
              </a:ext>
            </a:extLst>
          </p:cNvPr>
          <p:cNvSpPr txBox="1"/>
          <p:nvPr/>
        </p:nvSpPr>
        <p:spPr>
          <a:xfrm>
            <a:off x="201812" y="5406588"/>
            <a:ext cx="53852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800" i="1" dirty="0">
                <a:latin typeface="SFRM1000"/>
              </a:rPr>
              <a:t>[2] Rosenzweig, J, and </a:t>
            </a:r>
            <a:r>
              <a:rPr lang="fr-FR" altLang="fr-FR" sz="800" i="1" dirty="0" err="1">
                <a:latin typeface="SFRM1000"/>
              </a:rPr>
              <a:t>Serafini</a:t>
            </a:r>
            <a:r>
              <a:rPr lang="fr-FR" altLang="fr-FR" sz="800" i="1" dirty="0">
                <a:latin typeface="SFRM1000"/>
              </a:rPr>
              <a:t>, L. 1994. "Transverse </a:t>
            </a:r>
            <a:r>
              <a:rPr lang="fr-FR" altLang="fr-FR" sz="800" i="1" dirty="0" err="1">
                <a:latin typeface="SFRM1000"/>
              </a:rPr>
              <a:t>particle</a:t>
            </a:r>
            <a:r>
              <a:rPr lang="fr-FR" altLang="fr-FR" sz="800" i="1" dirty="0">
                <a:latin typeface="SFRM1000"/>
              </a:rPr>
              <a:t> motion in radio-</a:t>
            </a:r>
            <a:r>
              <a:rPr lang="fr-FR" altLang="fr-FR" sz="800" i="1" dirty="0" err="1">
                <a:latin typeface="SFRM1000"/>
              </a:rPr>
              <a:t>frequency</a:t>
            </a:r>
            <a:r>
              <a:rPr lang="fr-FR" altLang="fr-FR" sz="800" i="1" dirty="0">
                <a:latin typeface="SFRM1000"/>
              </a:rPr>
              <a:t> </a:t>
            </a:r>
            <a:r>
              <a:rPr lang="fr-FR" altLang="fr-FR" sz="800" i="1" dirty="0" err="1">
                <a:latin typeface="SFRM1000"/>
              </a:rPr>
              <a:t>linear</a:t>
            </a:r>
            <a:r>
              <a:rPr lang="fr-FR" altLang="fr-FR" sz="800" i="1" dirty="0">
                <a:latin typeface="SFRM1000"/>
              </a:rPr>
              <a:t> </a:t>
            </a:r>
            <a:r>
              <a:rPr lang="fr-FR" altLang="fr-FR" sz="800" i="1" dirty="0" err="1">
                <a:latin typeface="SFRM1000"/>
              </a:rPr>
              <a:t>accelerators</a:t>
            </a:r>
            <a:r>
              <a:rPr lang="fr-FR" altLang="fr-FR" sz="800" i="1" dirty="0">
                <a:latin typeface="SFRM1000"/>
              </a:rPr>
              <a:t>". United States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CF8073-2C6B-439A-8BB8-B40323F38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69" y="1413490"/>
            <a:ext cx="4025093" cy="28857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6A840C0-7320-4A5C-A98E-4DEA6020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262" y="1415114"/>
            <a:ext cx="4022828" cy="28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70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EC2119-37BE-48A0-BB2B-B865CC24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Benchmarks et codes utilisés - Effets collectifs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331858D-B2BB-4761-91A0-BE8F8EC8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64E51E-CC16-42FA-A94A-44B268345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391A73-02C6-4420-B129-998DE393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D27ADB-8D2B-49B1-AEF4-38630CE1150C}"/>
              </a:ext>
            </a:extLst>
          </p:cNvPr>
          <p:cNvSpPr txBox="1"/>
          <p:nvPr/>
        </p:nvSpPr>
        <p:spPr>
          <a:xfrm>
            <a:off x="5051847" y="533125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BMAD</a:t>
            </a:r>
            <a:endParaRPr lang="fr-FR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4AFD73-9FC8-4313-9B13-545CA94F2F4F}"/>
              </a:ext>
            </a:extLst>
          </p:cNvPr>
          <p:cNvSpPr txBox="1"/>
          <p:nvPr/>
        </p:nvSpPr>
        <p:spPr>
          <a:xfrm>
            <a:off x="4458063" y="1245408"/>
            <a:ext cx="1910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PLACET2 (K. </a:t>
            </a:r>
            <a:r>
              <a:rPr lang="fr-FR" sz="1400" b="1" dirty="0" err="1"/>
              <a:t>Andre</a:t>
            </a:r>
            <a:r>
              <a:rPr lang="fr-FR" sz="1400" b="1" dirty="0"/>
              <a:t>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6B4AFAA-D315-435A-B7F0-F8E182A66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43" y="3489426"/>
            <a:ext cx="2448395" cy="1893254"/>
          </a:xfrm>
          <a:prstGeom prst="rect">
            <a:avLst/>
          </a:prstGeom>
        </p:spPr>
      </p:pic>
      <p:pic>
        <p:nvPicPr>
          <p:cNvPr id="10" name="Google Shape;177;p23">
            <a:extLst>
              <a:ext uri="{FF2B5EF4-FFF2-40B4-BE49-F238E27FC236}">
                <a16:creationId xmlns:a16="http://schemas.microsoft.com/office/drawing/2014/main" id="{9414EB90-8B14-44FC-8DE7-303EBB9BFE7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214" y="1538084"/>
            <a:ext cx="2698092" cy="191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8;p23">
            <a:extLst>
              <a:ext uri="{FF2B5EF4-FFF2-40B4-BE49-F238E27FC236}">
                <a16:creationId xmlns:a16="http://schemas.microsoft.com/office/drawing/2014/main" id="{0BB6C5DD-34CE-4280-A0C9-A12B855B18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444" y="1526655"/>
            <a:ext cx="2672225" cy="192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9;p23">
            <a:extLst>
              <a:ext uri="{FF2B5EF4-FFF2-40B4-BE49-F238E27FC236}">
                <a16:creationId xmlns:a16="http://schemas.microsoft.com/office/drawing/2014/main" id="{1ECE50F6-1C4A-4D97-8BB4-85C9652DF22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5974" y="1535425"/>
            <a:ext cx="2550955" cy="192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80;p23">
            <a:extLst>
              <a:ext uri="{FF2B5EF4-FFF2-40B4-BE49-F238E27FC236}">
                <a16:creationId xmlns:a16="http://schemas.microsoft.com/office/drawing/2014/main" id="{EAF7D056-BF9E-412B-A5D4-025EEFB9A3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46929" y="1517885"/>
            <a:ext cx="2472412" cy="192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03B50CA-27AB-4894-A467-E21C278FB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7148" y="3507942"/>
            <a:ext cx="2487194" cy="19232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C323686-5C6D-4BDA-B886-124E825399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2078" y="3487422"/>
            <a:ext cx="2498948" cy="19323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CFDCDA5-27C2-424A-865E-938153A1B0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4037" y="3486375"/>
            <a:ext cx="2487193" cy="192325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521BAA8-9A49-4BBE-A915-2DED1B812FAC}"/>
              </a:ext>
            </a:extLst>
          </p:cNvPr>
          <p:cNvSpPr txBox="1"/>
          <p:nvPr/>
        </p:nvSpPr>
        <p:spPr>
          <a:xfrm>
            <a:off x="2146027" y="731802"/>
            <a:ext cx="6343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Initial distribution : 3x2D </a:t>
            </a:r>
            <a:r>
              <a:rPr lang="fr-FR" sz="1400" i="1" dirty="0" err="1"/>
              <a:t>gaussian</a:t>
            </a:r>
            <a:r>
              <a:rPr lang="fr-FR" sz="1400" i="1" dirty="0"/>
              <a:t> distribution at the </a:t>
            </a:r>
            <a:r>
              <a:rPr lang="fr-FR" sz="1400" i="1" dirty="0" err="1"/>
              <a:t>beginning</a:t>
            </a:r>
            <a:r>
              <a:rPr lang="fr-FR" sz="1400" i="1" dirty="0"/>
              <a:t> of the first </a:t>
            </a:r>
            <a:r>
              <a:rPr lang="fr-FR" sz="1400" i="1" dirty="0" err="1"/>
              <a:t>linac</a:t>
            </a:r>
            <a:endParaRPr lang="fr-FR" sz="1400" i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6EE7179-CF12-4BE0-ACA3-ECC49D9409C8}"/>
              </a:ext>
            </a:extLst>
          </p:cNvPr>
          <p:cNvSpPr txBox="1"/>
          <p:nvPr/>
        </p:nvSpPr>
        <p:spPr>
          <a:xfrm>
            <a:off x="2146027" y="967422"/>
            <a:ext cx="2816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Tracking</a:t>
            </a:r>
            <a:r>
              <a:rPr lang="fr-FR" sz="1400" i="1" dirty="0"/>
              <a:t> : </a:t>
            </a:r>
            <a:r>
              <a:rPr lang="fr-FR" sz="1400" i="1" dirty="0" err="1"/>
              <a:t>from</a:t>
            </a:r>
            <a:r>
              <a:rPr lang="fr-FR" sz="1400" i="1" dirty="0"/>
              <a:t> first </a:t>
            </a:r>
            <a:r>
              <a:rPr lang="fr-FR" sz="1400" i="1" dirty="0" err="1"/>
              <a:t>linac</a:t>
            </a:r>
            <a:r>
              <a:rPr lang="fr-FR" sz="1400" i="1" dirty="0"/>
              <a:t> to dump</a:t>
            </a:r>
          </a:p>
        </p:txBody>
      </p:sp>
    </p:spTree>
    <p:extLst>
      <p:ext uri="{BB962C8B-B14F-4D97-AF65-F5344CB8AC3E}">
        <p14:creationId xmlns:p14="http://schemas.microsoft.com/office/powerpoint/2010/main" val="3586900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FC3893-280E-40AE-8A49-34015F2E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Courbure RF vs CSR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7C3463D-0E03-4093-B18A-85D3F34D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ED8A91-2052-44CE-8F29-6A3BEB1A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892B48-3CF2-405B-8D57-ACA6EC2A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20CDC7-27FA-4030-99F4-836D1BFA2058}"/>
              </a:ext>
            </a:extLst>
          </p:cNvPr>
          <p:cNvSpPr txBox="1"/>
          <p:nvPr/>
        </p:nvSpPr>
        <p:spPr>
          <a:xfrm>
            <a:off x="6921474" y="3439753"/>
            <a:ext cx="292099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CSR dominant pour </a:t>
            </a:r>
            <a:r>
              <a:rPr lang="fr-FR" sz="1100" dirty="0" err="1"/>
              <a:t>bunch</a:t>
            </a:r>
            <a:r>
              <a:rPr lang="fr-FR" sz="1100" dirty="0"/>
              <a:t> court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Courbure RF dominante pour </a:t>
            </a:r>
            <a:r>
              <a:rPr lang="fr-FR" sz="1100" dirty="0" err="1"/>
              <a:t>bunch</a:t>
            </a:r>
            <a:r>
              <a:rPr lang="fr-FR" sz="1100" dirty="0"/>
              <a:t> long</a:t>
            </a:r>
          </a:p>
          <a:p>
            <a:pPr marL="673100" lvl="1" indent="-171450">
              <a:buFont typeface="Wingdings" panose="05000000000000000000" pitchFamily="2" charset="2"/>
              <a:buChar char="Ø"/>
            </a:pPr>
            <a:r>
              <a:rPr lang="fr-FR" sz="1100" dirty="0"/>
              <a:t> </a:t>
            </a:r>
            <a:r>
              <a:rPr lang="fr-FR" sz="1100" dirty="0" err="1"/>
              <a:t>Sextupôles</a:t>
            </a:r>
            <a:endParaRPr lang="fr-FR" sz="1100" dirty="0"/>
          </a:p>
          <a:p>
            <a:pPr marL="673100" lvl="1" indent="-171450">
              <a:buFont typeface="Wingdings" panose="05000000000000000000" pitchFamily="2" charset="2"/>
              <a:buChar char="Ø"/>
            </a:pPr>
            <a:r>
              <a:rPr lang="fr-FR" sz="1100" dirty="0"/>
              <a:t> </a:t>
            </a:r>
            <a:r>
              <a:rPr lang="fr-FR" sz="1100" dirty="0">
                <a:solidFill>
                  <a:schemeClr val="accent6"/>
                </a:solidFill>
              </a:rPr>
              <a:t>T56</a:t>
            </a:r>
            <a:r>
              <a:rPr lang="fr-FR" sz="1100" dirty="0"/>
              <a:t>, </a:t>
            </a:r>
            <a:r>
              <a:rPr lang="fr-FR" sz="11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T566</a:t>
            </a:r>
            <a:r>
              <a:rPr lang="fr-FR" sz="1100" dirty="0"/>
              <a:t>, </a:t>
            </a:r>
            <a:r>
              <a:rPr lang="fr-FR" sz="1100" dirty="0">
                <a:solidFill>
                  <a:schemeClr val="accent2"/>
                </a:solidFill>
              </a:rPr>
              <a:t>T5666</a:t>
            </a:r>
            <a:r>
              <a:rPr lang="fr-FR" sz="1100" dirty="0"/>
              <a:t> à corriger [3]</a:t>
            </a:r>
          </a:p>
          <a:p>
            <a:pPr marL="673100" lvl="1" indent="-171450">
              <a:buFont typeface="Wingdings" panose="05000000000000000000" pitchFamily="2" charset="2"/>
              <a:buChar char="Ø"/>
            </a:pPr>
            <a:r>
              <a:rPr lang="fr-FR" sz="1100" dirty="0"/>
              <a:t> Phases RF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E7A596-218C-40F8-835F-946BCA573089}"/>
              </a:ext>
            </a:extLst>
          </p:cNvPr>
          <p:cNvSpPr txBox="1"/>
          <p:nvPr/>
        </p:nvSpPr>
        <p:spPr>
          <a:xfrm>
            <a:off x="7135046" y="4584791"/>
            <a:ext cx="3421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1400" dirty="0">
                <a:sym typeface="Wingdings" panose="05000000000000000000" pitchFamily="2" charset="2"/>
              </a:rPr>
              <a:t>Des </a:t>
            </a:r>
            <a:r>
              <a:rPr lang="fr-FR" sz="1400" dirty="0" err="1">
                <a:sym typeface="Wingdings" panose="05000000000000000000" pitchFamily="2" charset="2"/>
              </a:rPr>
              <a:t>bunch</a:t>
            </a:r>
            <a:r>
              <a:rPr lang="fr-FR" sz="1400" dirty="0">
                <a:sym typeface="Wingdings" panose="05000000000000000000" pitchFamily="2" charset="2"/>
              </a:rPr>
              <a:t> long sont préférables vis-à-vis de l’injecteur</a:t>
            </a:r>
            <a:endParaRPr lang="fr-FR" sz="1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DB65390-BC59-48D7-A03E-02196D31B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33" y="951477"/>
            <a:ext cx="2921790" cy="21656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DE88BA9-FE62-4412-A12E-23C22BC42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823" y="952379"/>
            <a:ext cx="2920571" cy="21647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7767090-7D61-441F-9C84-2E663D73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394" y="951477"/>
            <a:ext cx="2920571" cy="21647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8433A4-13C6-4FEB-B7B7-7F8097BF9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32" y="3225641"/>
            <a:ext cx="2921789" cy="21656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55B9DD-FD8D-4E2A-8AEC-C22C1AC7A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6130" y="3225640"/>
            <a:ext cx="2920571" cy="216474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F676779-E204-4F7C-8606-66865FA5C2F6}"/>
              </a:ext>
            </a:extLst>
          </p:cNvPr>
          <p:cNvSpPr txBox="1"/>
          <p:nvPr/>
        </p:nvSpPr>
        <p:spPr>
          <a:xfrm>
            <a:off x="1242092" y="2453680"/>
            <a:ext cx="8515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/>
              <a:t>Loss</a:t>
            </a:r>
            <a:r>
              <a:rPr lang="fr-FR" sz="1050" dirty="0"/>
              <a:t> : 13%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6A03D3E-8B98-43EE-81D8-944300E15D7C}"/>
              </a:ext>
            </a:extLst>
          </p:cNvPr>
          <p:cNvSpPr txBox="1"/>
          <p:nvPr/>
        </p:nvSpPr>
        <p:spPr>
          <a:xfrm>
            <a:off x="4065369" y="4773324"/>
            <a:ext cx="7457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/>
              <a:t>Lost</a:t>
            </a:r>
            <a:r>
              <a:rPr lang="fr-FR" sz="1050" dirty="0"/>
              <a:t> : 1%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0AE1F7F-E267-41FC-9E2E-685A4D082302}"/>
              </a:ext>
            </a:extLst>
          </p:cNvPr>
          <p:cNvSpPr txBox="1"/>
          <p:nvPr/>
        </p:nvSpPr>
        <p:spPr>
          <a:xfrm>
            <a:off x="1125144" y="4773324"/>
            <a:ext cx="7457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/>
              <a:t>Lost</a:t>
            </a:r>
            <a:r>
              <a:rPr lang="fr-FR" sz="1050" dirty="0"/>
              <a:t> : 0%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667987-512B-4D92-83DA-6251DF4D74A9}"/>
              </a:ext>
            </a:extLst>
          </p:cNvPr>
          <p:cNvSpPr txBox="1"/>
          <p:nvPr/>
        </p:nvSpPr>
        <p:spPr>
          <a:xfrm>
            <a:off x="7135046" y="2462795"/>
            <a:ext cx="7457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/>
              <a:t>Lost</a:t>
            </a:r>
            <a:r>
              <a:rPr lang="fr-FR" sz="1050" dirty="0"/>
              <a:t> : 0%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547721B-246D-43B4-9ECB-1BE070AACA78}"/>
              </a:ext>
            </a:extLst>
          </p:cNvPr>
          <p:cNvSpPr txBox="1"/>
          <p:nvPr/>
        </p:nvSpPr>
        <p:spPr>
          <a:xfrm>
            <a:off x="4090242" y="2462795"/>
            <a:ext cx="7457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/>
              <a:t>Lost</a:t>
            </a:r>
            <a:r>
              <a:rPr lang="fr-FR" sz="1050" dirty="0"/>
              <a:t> : 0%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828AFA-84D0-42D0-AD77-33AE88232B89}"/>
              </a:ext>
            </a:extLst>
          </p:cNvPr>
          <p:cNvSpPr txBox="1"/>
          <p:nvPr/>
        </p:nvSpPr>
        <p:spPr>
          <a:xfrm>
            <a:off x="4205792" y="3607985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</a:rPr>
              <a:t>Améliorable</a:t>
            </a:r>
            <a:endParaRPr lang="fr-FR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36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CA649F-CDBB-478A-BD9A-4F239380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AB3A2F-F297-4560-AB20-0ED3BD6D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469D17-EB75-4D24-85E1-8E84AC0F6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AAF189-DAD7-4874-B8A2-A0ED52717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AA8BB4-3089-4A99-A682-E2ECE7CE749C}"/>
              </a:ext>
            </a:extLst>
          </p:cNvPr>
          <p:cNvSpPr txBox="1"/>
          <p:nvPr/>
        </p:nvSpPr>
        <p:spPr>
          <a:xfrm>
            <a:off x="552661" y="1043053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Injecteur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C26E0FC-0FA0-4663-8AA1-DE3841A460C8}"/>
              </a:ext>
            </a:extLst>
          </p:cNvPr>
          <p:cNvSpPr txBox="1"/>
          <p:nvPr/>
        </p:nvSpPr>
        <p:spPr>
          <a:xfrm>
            <a:off x="1510967" y="793712"/>
            <a:ext cx="775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Dynamique faisceau requiert l’utilisation/benchmarking de plusieurs codes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1855CF-AFC8-40B7-84AD-6AA2326391FA}"/>
              </a:ext>
            </a:extLst>
          </p:cNvPr>
          <p:cNvSpPr txBox="1"/>
          <p:nvPr/>
        </p:nvSpPr>
        <p:spPr>
          <a:xfrm>
            <a:off x="852069" y="1439182"/>
            <a:ext cx="80179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OPAL : Design de l’injecteur (optimisation par algo. génétiques) : B. </a:t>
            </a:r>
            <a:r>
              <a:rPr lang="fr-FR" sz="1400" dirty="0" err="1"/>
              <a:t>Hounsell</a:t>
            </a:r>
            <a:r>
              <a:rPr lang="fr-FR" sz="1400" dirty="0"/>
              <a:t> à </a:t>
            </a:r>
            <a:r>
              <a:rPr lang="fr-FR" sz="1400" dirty="0" err="1"/>
              <a:t>Daresbury</a:t>
            </a:r>
            <a:endParaRPr lang="fr-FR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ASTRA : Optimisation de l’injecteur par cartes de champs : R. Roux à </a:t>
            </a:r>
            <a:r>
              <a:rPr lang="fr-FR" sz="1400" dirty="0" err="1"/>
              <a:t>IJCLab</a:t>
            </a:r>
            <a:endParaRPr lang="fr-FR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TRACEWIN : Benchmarks et adaptation du code aux faisceaux d’électrons : F. </a:t>
            </a:r>
            <a:r>
              <a:rPr lang="fr-FR" sz="1400" dirty="0" err="1"/>
              <a:t>Bouly</a:t>
            </a:r>
            <a:r>
              <a:rPr lang="fr-FR" sz="1400" dirty="0"/>
              <a:t> au LPSC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CB3778-9F2A-410E-9E5E-5B69CDF7A816}"/>
              </a:ext>
            </a:extLst>
          </p:cNvPr>
          <p:cNvSpPr txBox="1"/>
          <p:nvPr/>
        </p:nvSpPr>
        <p:spPr>
          <a:xfrm>
            <a:off x="541413" y="2168835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Merger :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C804A9C-CC7A-4BA4-AD0E-C43E38A793D9}"/>
              </a:ext>
            </a:extLst>
          </p:cNvPr>
          <p:cNvSpPr txBox="1"/>
          <p:nvPr/>
        </p:nvSpPr>
        <p:spPr>
          <a:xfrm>
            <a:off x="829445" y="2624919"/>
            <a:ext cx="7003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OPAL : Design initial du merger : B. </a:t>
            </a:r>
            <a:r>
              <a:rPr lang="fr-FR" sz="1400" dirty="0" err="1"/>
              <a:t>Hounsell</a:t>
            </a:r>
            <a:r>
              <a:rPr lang="fr-FR" sz="1400" dirty="0"/>
              <a:t> à </a:t>
            </a:r>
            <a:r>
              <a:rPr lang="fr-FR" sz="1400" dirty="0" err="1"/>
              <a:t>Daresbury</a:t>
            </a:r>
            <a:endParaRPr lang="fr-FR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MADX : </a:t>
            </a:r>
            <a:r>
              <a:rPr lang="fr-FR" sz="1400" dirty="0" err="1"/>
              <a:t>Rafinement</a:t>
            </a:r>
            <a:r>
              <a:rPr lang="fr-FR" sz="1400" dirty="0"/>
              <a:t> du design merger : B. Jacquot à GANIL et A. </a:t>
            </a:r>
            <a:r>
              <a:rPr lang="fr-FR" sz="1400" dirty="0" err="1"/>
              <a:t>Fomin</a:t>
            </a:r>
            <a:r>
              <a:rPr lang="fr-FR" sz="1400" dirty="0"/>
              <a:t> à </a:t>
            </a:r>
            <a:r>
              <a:rPr lang="fr-FR" sz="1400" dirty="0" err="1"/>
              <a:t>IJCLab</a:t>
            </a:r>
            <a:endParaRPr lang="fr-FR" sz="1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E55ED1-7DCC-4322-BEF6-033BD2535DC9}"/>
              </a:ext>
            </a:extLst>
          </p:cNvPr>
          <p:cNvSpPr txBox="1"/>
          <p:nvPr/>
        </p:nvSpPr>
        <p:spPr>
          <a:xfrm>
            <a:off x="541413" y="3232517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 design :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AD3D1F-4C04-406D-9197-E3F9F86E6A31}"/>
              </a:ext>
            </a:extLst>
          </p:cNvPr>
          <p:cNvSpPr txBox="1"/>
          <p:nvPr/>
        </p:nvSpPr>
        <p:spPr>
          <a:xfrm>
            <a:off x="829445" y="3655443"/>
            <a:ext cx="62004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OPTIM6 : Design initial de PERLE: A. Bogacz à JLAB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MADX : Raffinement du design et version 250 MeV : A. </a:t>
            </a:r>
            <a:r>
              <a:rPr lang="fr-FR" sz="1400" dirty="0" err="1"/>
              <a:t>Fomin</a:t>
            </a:r>
            <a:r>
              <a:rPr lang="fr-FR" sz="1400" dirty="0"/>
              <a:t> à </a:t>
            </a:r>
            <a:r>
              <a:rPr lang="fr-FR" sz="1400" dirty="0" err="1"/>
              <a:t>IJCLab</a:t>
            </a:r>
            <a:endParaRPr lang="fr-FR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BMAD : Design ordre 1, </a:t>
            </a:r>
            <a:r>
              <a:rPr lang="fr-FR" sz="1400" dirty="0" err="1"/>
              <a:t>Linacs</a:t>
            </a:r>
            <a:r>
              <a:rPr lang="fr-FR" sz="1400" dirty="0"/>
              <a:t> et ordre 2 : J. Michaud à </a:t>
            </a:r>
            <a:r>
              <a:rPr lang="fr-FR" sz="1400" dirty="0" err="1"/>
              <a:t>IJCLab</a:t>
            </a:r>
            <a:r>
              <a:rPr lang="fr-FR" sz="1400" dirty="0"/>
              <a:t> 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180BDE8-C095-4A58-9025-73746808E775}"/>
              </a:ext>
            </a:extLst>
          </p:cNvPr>
          <p:cNvSpPr txBox="1"/>
          <p:nvPr/>
        </p:nvSpPr>
        <p:spPr>
          <a:xfrm>
            <a:off x="564038" y="4394107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Effets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collectifs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C3BD0FF-9224-4C2A-9ED0-6043CAD08B29}"/>
              </a:ext>
            </a:extLst>
          </p:cNvPr>
          <p:cNvSpPr txBox="1"/>
          <p:nvPr/>
        </p:nvSpPr>
        <p:spPr>
          <a:xfrm>
            <a:off x="852069" y="4779727"/>
            <a:ext cx="6453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CODAL : Modèles analytiques pour les effets collectifs : C. Guyot à </a:t>
            </a:r>
            <a:r>
              <a:rPr lang="fr-FR" sz="1400" dirty="0" err="1"/>
              <a:t>IJCLab</a:t>
            </a:r>
            <a:endParaRPr lang="fr-FR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PLACET2 : Etudes préliminaires des effets collectifs : K. </a:t>
            </a:r>
            <a:r>
              <a:rPr lang="fr-FR" sz="1400" dirty="0" err="1"/>
              <a:t>Andre</a:t>
            </a:r>
            <a:endParaRPr lang="fr-FR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BMAD : Charge d’espace, CSR, </a:t>
            </a:r>
            <a:r>
              <a:rPr lang="fr-FR" sz="1400" dirty="0" err="1"/>
              <a:t>wakefields</a:t>
            </a:r>
            <a:r>
              <a:rPr lang="fr-FR" sz="1400" dirty="0"/>
              <a:t>, BBU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E14A670-8154-40BB-B679-9E394A034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502" y="3417183"/>
            <a:ext cx="1065908" cy="2373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D63A661-1EF1-4FB3-94A3-75A9A51BE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912" y="2468223"/>
            <a:ext cx="787164" cy="41830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BE001DA-5801-4E4B-9C16-E5391E9F6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28" b="41243"/>
          <a:stretch/>
        </p:blipFill>
        <p:spPr>
          <a:xfrm>
            <a:off x="8879189" y="1631056"/>
            <a:ext cx="1542351" cy="28009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B5D254C-2468-406C-B6F5-3BDD9DDAC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149" y="4740891"/>
            <a:ext cx="1021120" cy="77038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11E81DB-8DDD-4A41-9F22-FA755DD16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130" y="4000679"/>
            <a:ext cx="1180728" cy="3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18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9CAF61-B148-43EE-B70B-624D61DE5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24DDBAA-4E0B-4BD5-801B-7F7D1A7B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7F5BED-B990-4962-97FF-AD71300BB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B1E395-0162-4E76-A7FF-6F91CE00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F4107DF-D7B0-4F65-BAD9-C808F091FB67}"/>
              </a:ext>
            </a:extLst>
          </p:cNvPr>
          <p:cNvSpPr txBox="1">
            <a:spLocks/>
          </p:cNvSpPr>
          <p:nvPr/>
        </p:nvSpPr>
        <p:spPr>
          <a:xfrm>
            <a:off x="2362051" y="1519445"/>
            <a:ext cx="7093297" cy="15837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Font typeface="+mj-lt"/>
              <a:buAutoNum type="romanUcPeriod"/>
            </a:pPr>
            <a:r>
              <a:rPr lang="fr-FR" sz="2400" b="1" dirty="0">
                <a:solidFill>
                  <a:srgbClr val="00294B"/>
                </a:solidFill>
              </a:rPr>
              <a:t>PERLE : Un Linac à Récupération d’Energie (ERL)</a:t>
            </a:r>
          </a:p>
          <a:p>
            <a:pPr marL="514350" indent="-514350" fontAlgn="auto">
              <a:lnSpc>
                <a:spcPct val="10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fr-FR" sz="2400" dirty="0">
                <a:solidFill>
                  <a:srgbClr val="00294B"/>
                </a:solidFill>
              </a:rPr>
              <a:t>Structure de l’ERL</a:t>
            </a:r>
          </a:p>
          <a:p>
            <a:pPr marL="514350" indent="-514350" fontAlgn="auto">
              <a:lnSpc>
                <a:spcPct val="10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fr-FR" sz="2400" dirty="0">
                <a:solidFill>
                  <a:srgbClr val="00294B"/>
                </a:solidFill>
              </a:rPr>
              <a:t>Dynamique faisceau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BCCA107-AD1A-4A24-9688-E33B92B93E82}"/>
              </a:ext>
            </a:extLst>
          </p:cNvPr>
          <p:cNvGrpSpPr/>
          <p:nvPr/>
        </p:nvGrpSpPr>
        <p:grpSpPr>
          <a:xfrm>
            <a:off x="1409518" y="3533800"/>
            <a:ext cx="7231564" cy="1446975"/>
            <a:chOff x="489843" y="3310961"/>
            <a:chExt cx="9427097" cy="201882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43136EE-CE43-406A-AF2D-C1E9C24A4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t="-583" r="339" b="4642"/>
            <a:stretch/>
          </p:blipFill>
          <p:spPr>
            <a:xfrm>
              <a:off x="740291" y="3471539"/>
              <a:ext cx="9048854" cy="1858243"/>
            </a:xfrm>
            <a:prstGeom prst="snip2Same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C7137BC-7A11-4DD3-A0D3-5DA8402829AD}"/>
                </a:ext>
              </a:extLst>
            </p:cNvPr>
            <p:cNvSpPr/>
            <p:nvPr/>
          </p:nvSpPr>
          <p:spPr>
            <a:xfrm>
              <a:off x="489843" y="3310961"/>
              <a:ext cx="2952328" cy="4076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C45F677-032D-4ED9-8830-2218D19F7B85}"/>
                </a:ext>
              </a:extLst>
            </p:cNvPr>
            <p:cNvSpPr/>
            <p:nvPr/>
          </p:nvSpPr>
          <p:spPr>
            <a:xfrm>
              <a:off x="6964612" y="4876932"/>
              <a:ext cx="2952328" cy="4076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8F62391-3E16-4128-AE45-EB4230F4D0C9}"/>
                </a:ext>
              </a:extLst>
            </p:cNvPr>
            <p:cNvSpPr/>
            <p:nvPr/>
          </p:nvSpPr>
          <p:spPr>
            <a:xfrm>
              <a:off x="757303" y="3821189"/>
              <a:ext cx="884668" cy="360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77972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F0D614-954B-44F7-A2F5-3DD48C7FA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C73C94-CCDA-4BD2-936C-A2AA4B71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55FAEA-5BB7-434C-AC2F-9A818D73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ECD7DC-C0FD-4EF1-A8B8-C453617A4AF7}"/>
              </a:ext>
            </a:extLst>
          </p:cNvPr>
          <p:cNvSpPr txBox="1"/>
          <p:nvPr/>
        </p:nvSpPr>
        <p:spPr>
          <a:xfrm>
            <a:off x="2788626" y="1016164"/>
            <a:ext cx="4896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fr-FR" sz="2800" b="1" dirty="0">
                <a:solidFill>
                  <a:srgbClr val="00294B"/>
                </a:solidFill>
              </a:rPr>
              <a:t>Merci pour votre attention !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B201B4F-DD18-4480-BA80-38728514E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99" y="1920946"/>
            <a:ext cx="4618864" cy="307924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99E1B5E-142E-4459-9EF4-B24A3748787A}"/>
              </a:ext>
            </a:extLst>
          </p:cNvPr>
          <p:cNvSpPr txBox="1"/>
          <p:nvPr/>
        </p:nvSpPr>
        <p:spPr>
          <a:xfrm>
            <a:off x="3440255" y="1681041"/>
            <a:ext cx="3326552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/>
              <a:t>Bonus : faisceau à la sortie du merger</a:t>
            </a:r>
          </a:p>
          <a:p>
            <a:pPr algn="ctr"/>
            <a:r>
              <a:rPr lang="fr-FR" sz="1050" i="1" dirty="0"/>
              <a:t>(beaucoup d’amour, et surtout, les bons paramètres)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8884F3F-7888-40EC-81D5-8BD5541B7284}"/>
                  </a:ext>
                </a:extLst>
              </p:cNvPr>
              <p:cNvSpPr txBox="1"/>
              <p:nvPr/>
            </p:nvSpPr>
            <p:spPr>
              <a:xfrm>
                <a:off x="7722539" y="3029744"/>
                <a:ext cx="1545616" cy="895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Recette 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CSR 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Charge d’espace OFF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=0,4</m:t>
                    </m:r>
                  </m:oMath>
                </a14:m>
                <a:r>
                  <a:rPr lang="fr-FR" sz="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mm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fr-FR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=1,4</m:t>
                    </m:r>
                    <m:sSup>
                      <m:sSupPr>
                        <m:ctrlP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fr-FR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sz="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fr-FR" sz="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8884F3F-7888-40EC-81D5-8BD5541B7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539" y="3029744"/>
                <a:ext cx="1545616" cy="8953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C3051ED7-B928-4264-BF99-A57F88691D20}"/>
              </a:ext>
            </a:extLst>
          </p:cNvPr>
          <p:cNvSpPr txBox="1"/>
          <p:nvPr/>
        </p:nvSpPr>
        <p:spPr>
          <a:xfrm>
            <a:off x="129803" y="5214333"/>
            <a:ext cx="10695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References</a:t>
            </a:r>
            <a:r>
              <a:rPr lang="fr-FR" sz="1100" b="1" dirty="0"/>
              <a:t> :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272A3B-6A6A-4C7D-81FF-ED181CEA737C}"/>
              </a:ext>
            </a:extLst>
          </p:cNvPr>
          <p:cNvSpPr txBox="1"/>
          <p:nvPr/>
        </p:nvSpPr>
        <p:spPr>
          <a:xfrm>
            <a:off x="1065907" y="5214333"/>
            <a:ext cx="9217024" cy="334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lnSpc>
                <a:spcPts val="2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600" dirty="0">
                <a:latin typeface="Times New Roman" panose="02020603050405020304" pitchFamily="18" charset="0"/>
                <a:ea typeface="Songti TC" panose="02010600040101010101" pitchFamily="2" charset="-122"/>
                <a:cs typeface="Times New Roman" panose="02020603050405020304" pitchFamily="18" charset="0"/>
              </a:rPr>
              <a:t>[1]</a:t>
            </a:r>
            <a:r>
              <a:rPr lang="en-GB" sz="600" dirty="0">
                <a:solidFill>
                  <a:schemeClr val="tx1"/>
                </a:solidFill>
                <a:latin typeface="Times New Roman" panose="02020603050405020304" pitchFamily="18" charset="0"/>
                <a:ea typeface="Songti TC" panose="02010600040101010101" pitchFamily="2" charset="-122"/>
                <a:cs typeface="Times New Roman" panose="02020603050405020304" pitchFamily="18" charset="0"/>
                <a:sym typeface="Wingdings" charset="2"/>
              </a:rPr>
              <a:t>  </a:t>
            </a:r>
            <a:r>
              <a:rPr lang="en-GB" sz="600" dirty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M. </a:t>
            </a:r>
            <a:r>
              <a:rPr lang="en-GB" sz="600" dirty="0" err="1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Tigner</a:t>
            </a:r>
            <a:r>
              <a:rPr lang="en-GB" sz="600" dirty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: “A Possible Apparatus for Electron Clashing-Beam Experiments”, Il Nuovo </a:t>
            </a:r>
            <a:r>
              <a:rPr lang="en-GB" sz="600" dirty="0" err="1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Cimento</a:t>
            </a:r>
            <a:r>
              <a:rPr lang="en-GB" sz="600" dirty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Series 10, Vol. 37, issue 3, pp 1228-1231,1 </a:t>
            </a:r>
            <a:r>
              <a:rPr lang="en-GB" sz="600" dirty="0" err="1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Giugno</a:t>
            </a:r>
            <a:r>
              <a:rPr lang="en-GB" sz="600" dirty="0">
                <a:solidFill>
                  <a:schemeClr val="tx1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1965</a:t>
            </a:r>
          </a:p>
          <a:p>
            <a:pPr defTabSz="914400">
              <a:lnSpc>
                <a:spcPts val="200"/>
              </a:lnSpc>
              <a:spcAft>
                <a:spcPts val="600"/>
              </a:spcAft>
            </a:pPr>
            <a:r>
              <a:rPr lang="en-GB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J.L. </a:t>
            </a:r>
            <a:r>
              <a:rPr lang="en-GB" sz="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Abelleira</a:t>
            </a:r>
            <a:r>
              <a:rPr lang="en-GB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Fernandez et al, “ A Large Hadron Electron Collider at CERN: Report on the Physics and Design Concepts for Machine and Detector “, </a:t>
            </a:r>
            <a:r>
              <a:rPr lang="en-GB" sz="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J.Phys</a:t>
            </a:r>
            <a:r>
              <a:rPr lang="en-GB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G39 (2012) 075001, </a:t>
            </a:r>
            <a:r>
              <a:rPr lang="en-GB" sz="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arXiv:1206.2913</a:t>
            </a:r>
            <a:endParaRPr lang="fr-FR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fontAlgn="base">
              <a:lnSpc>
                <a:spcPts val="2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6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[3] </a:t>
            </a:r>
            <a:r>
              <a:rPr lang="en-US" sz="6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P\'</a:t>
            </a:r>
            <a:r>
              <a:rPr lang="en-US" sz="600" dirty="0" err="1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erez</a:t>
            </a:r>
            <a:r>
              <a:rPr lang="en-US" sz="6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r>
              <a:rPr lang="en-US" sz="600" dirty="0" err="1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Segurana</a:t>
            </a:r>
            <a:r>
              <a:rPr lang="en-US" sz="6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, Gustavo and Bailey, Ian R. and Williams, Peter H.</a:t>
            </a:r>
            <a:r>
              <a:rPr lang="en-GB" sz="6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, “</a:t>
            </a:r>
            <a:r>
              <a:rPr lang="en-US" sz="6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Construction of self-consistent longitudinal matches in </a:t>
            </a:r>
            <a:r>
              <a:rPr lang="en-US" sz="600" dirty="0" err="1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multipass</a:t>
            </a:r>
            <a:r>
              <a:rPr lang="en-US" sz="6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energy recovery </a:t>
            </a:r>
            <a:r>
              <a:rPr lang="en-US" sz="600" dirty="0" err="1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linacs</a:t>
            </a:r>
            <a:r>
              <a:rPr lang="en-US" sz="6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”</a:t>
            </a:r>
            <a:r>
              <a:rPr lang="en-GB" sz="600" dirty="0"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, Phys. Rev. Accel. Beams, 2022, 10.1103/PhysRevAccelBeams.25.021003</a:t>
            </a:r>
            <a:endParaRPr lang="en-GB" sz="600" dirty="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3297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3F4034-DFF9-4441-9F65-68724B7F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err="1"/>
              <a:t>Optimization</a:t>
            </a:r>
            <a:r>
              <a:rPr lang="fr-FR" sz="2000" dirty="0"/>
              <a:t> objectives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EED6ED-6A15-45F7-83AA-1B0B44F2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7D850FD-8321-4438-B61F-5EBCA106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60AA26-C016-4C24-8A51-960FC5DE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0F1F4A-9A03-4A32-892E-6D6B3ACE34F2}"/>
              </a:ext>
            </a:extLst>
          </p:cNvPr>
          <p:cNvSpPr txBox="1"/>
          <p:nvPr/>
        </p:nvSpPr>
        <p:spPr>
          <a:xfrm>
            <a:off x="3160686" y="110497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What</a:t>
            </a:r>
            <a:r>
              <a:rPr lang="fr-FR" sz="1800" dirty="0"/>
              <a:t> </a:t>
            </a:r>
            <a:r>
              <a:rPr lang="fr-FR" sz="1800" dirty="0" err="1"/>
              <a:t>needs</a:t>
            </a:r>
            <a:r>
              <a:rPr lang="fr-FR" sz="1800" dirty="0"/>
              <a:t> to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tuned</a:t>
            </a:r>
            <a:r>
              <a:rPr lang="fr-FR" sz="1800" dirty="0"/>
              <a:t> :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3261260-7F00-40F6-90C6-B33AD118285A}"/>
              </a:ext>
            </a:extLst>
          </p:cNvPr>
          <p:cNvSpPr txBox="1"/>
          <p:nvPr/>
        </p:nvSpPr>
        <p:spPr>
          <a:xfrm>
            <a:off x="6970563" y="110497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What</a:t>
            </a:r>
            <a:r>
              <a:rPr lang="fr-FR" sz="1800" dirty="0"/>
              <a:t> can </a:t>
            </a:r>
            <a:r>
              <a:rPr lang="fr-FR" sz="1800" dirty="0" err="1"/>
              <a:t>we</a:t>
            </a:r>
            <a:r>
              <a:rPr lang="fr-FR" sz="1800" dirty="0"/>
              <a:t> </a:t>
            </a:r>
            <a:r>
              <a:rPr lang="fr-FR" sz="1800" dirty="0" err="1"/>
              <a:t>play</a:t>
            </a:r>
            <a:r>
              <a:rPr lang="fr-FR" sz="1800" dirty="0"/>
              <a:t> on : 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00E04E1-27D1-4692-B054-1EEE7A4BF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65" t="48359" r="395" b="15210"/>
          <a:stretch/>
        </p:blipFill>
        <p:spPr>
          <a:xfrm>
            <a:off x="633859" y="4181872"/>
            <a:ext cx="1422115" cy="1253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490C732-6D50-4F97-8C83-1132D2E4DAD2}"/>
                  </a:ext>
                </a:extLst>
              </p:cNvPr>
              <p:cNvSpPr txBox="1"/>
              <p:nvPr/>
            </p:nvSpPr>
            <p:spPr>
              <a:xfrm>
                <a:off x="3627371" y="4193125"/>
                <a:ext cx="14221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𝑠𝑡𝑎𝑟𝑡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𝑒𝑛𝑑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490C732-6D50-4F97-8C83-1132D2E4D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371" y="4193125"/>
                <a:ext cx="1422116" cy="307777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977F174-E216-40A2-B00C-D9448E33CB23}"/>
                  </a:ext>
                </a:extLst>
              </p:cNvPr>
              <p:cNvSpPr txBox="1"/>
              <p:nvPr/>
            </p:nvSpPr>
            <p:spPr>
              <a:xfrm>
                <a:off x="3819636" y="4434029"/>
                <a:ext cx="10801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𝑐𝑒𝑛𝑡𝑒𝑟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977F174-E216-40A2-B00C-D9448E33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636" y="4434029"/>
                <a:ext cx="108012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F544BED-9FE2-42BD-9035-59CC0D694753}"/>
                  </a:ext>
                </a:extLst>
              </p:cNvPr>
              <p:cNvSpPr txBox="1"/>
              <p:nvPr/>
            </p:nvSpPr>
            <p:spPr>
              <a:xfrm>
                <a:off x="3721851" y="4725577"/>
                <a:ext cx="12589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F544BED-9FE2-42BD-9035-59CC0D694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851" y="4725577"/>
                <a:ext cx="125898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B6A0B84E-24B6-4FBC-BE12-0496F141C59D}"/>
                  </a:ext>
                </a:extLst>
              </p:cNvPr>
              <p:cNvSpPr txBox="1"/>
              <p:nvPr/>
            </p:nvSpPr>
            <p:spPr>
              <a:xfrm>
                <a:off x="3946226" y="5028479"/>
                <a:ext cx="8269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56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B6A0B84E-24B6-4FBC-BE12-0496F141C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226" y="5028479"/>
                <a:ext cx="826942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B74B6DE4-7A9F-423D-B0E6-5CC52C52D7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26" t="48359" r="18147" b="15210"/>
          <a:stretch/>
        </p:blipFill>
        <p:spPr>
          <a:xfrm>
            <a:off x="633859" y="2801486"/>
            <a:ext cx="1184536" cy="125357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A3E8A98-9A0D-49AA-9078-B185D8072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69" t="58566" r="31752" b="13023"/>
          <a:stretch/>
        </p:blipFill>
        <p:spPr>
          <a:xfrm>
            <a:off x="494398" y="1901995"/>
            <a:ext cx="1872209" cy="93610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6CED347-25E7-42AF-AAA1-9C5F59A7CD13}"/>
              </a:ext>
            </a:extLst>
          </p:cNvPr>
          <p:cNvSpPr txBox="1"/>
          <p:nvPr/>
        </p:nvSpPr>
        <p:spPr>
          <a:xfrm>
            <a:off x="3138102" y="1963376"/>
            <a:ext cx="185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Twiss</a:t>
            </a:r>
            <a:r>
              <a:rPr lang="fr-FR" sz="1400" dirty="0"/>
              <a:t> </a:t>
            </a:r>
            <a:r>
              <a:rPr lang="fr-FR" sz="1400" dirty="0" err="1"/>
              <a:t>functions</a:t>
            </a:r>
            <a:r>
              <a:rPr lang="fr-FR" sz="1400" dirty="0"/>
              <a:t> stable over all </a:t>
            </a:r>
            <a:r>
              <a:rPr lang="fr-FR" sz="1400" dirty="0" err="1"/>
              <a:t>linacs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33FEBA7-F70F-46AD-BF88-78FB5B471224}"/>
                  </a:ext>
                </a:extLst>
              </p:cNvPr>
              <p:cNvSpPr txBox="1"/>
              <p:nvPr/>
            </p:nvSpPr>
            <p:spPr>
              <a:xfrm>
                <a:off x="3467352" y="3232286"/>
                <a:ext cx="1784690" cy="32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&lt;2,2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33FEBA7-F70F-46AD-BF88-78FB5B471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352" y="3232286"/>
                <a:ext cx="1784690" cy="3247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1317A7F4-AE48-465C-80D5-305BD226A4B5}"/>
              </a:ext>
            </a:extLst>
          </p:cNvPr>
          <p:cNvSpPr txBox="1"/>
          <p:nvPr/>
        </p:nvSpPr>
        <p:spPr>
          <a:xfrm>
            <a:off x="7330603" y="1922142"/>
            <a:ext cx="185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Merger output : </a:t>
            </a:r>
          </a:p>
          <a:p>
            <a:r>
              <a:rPr lang="fr-FR" sz="1400" dirty="0"/>
              <a:t>initial </a:t>
            </a:r>
            <a:r>
              <a:rPr lang="fr-FR" sz="1400" dirty="0" err="1"/>
              <a:t>twiss</a:t>
            </a:r>
            <a:r>
              <a:rPr lang="fr-FR" sz="1400" dirty="0"/>
              <a:t> </a:t>
            </a:r>
            <a:r>
              <a:rPr lang="fr-FR" sz="1400" dirty="0" err="1"/>
              <a:t>functions</a:t>
            </a:r>
            <a:endParaRPr lang="fr-FR" sz="14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D5EDF64-DBD7-41CF-B8F5-7C9FB5C3EEB1}"/>
              </a:ext>
            </a:extLst>
          </p:cNvPr>
          <p:cNvSpPr txBox="1"/>
          <p:nvPr/>
        </p:nvSpPr>
        <p:spPr>
          <a:xfrm>
            <a:off x="7128771" y="3235519"/>
            <a:ext cx="2888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- K1 gradient of quads in </a:t>
            </a:r>
            <a:r>
              <a:rPr lang="fr-FR" sz="1400" dirty="0" err="1"/>
              <a:t>spreader</a:t>
            </a:r>
            <a:endParaRPr lang="fr-FR" sz="1400" dirty="0"/>
          </a:p>
          <a:p>
            <a:r>
              <a:rPr lang="fr-FR" sz="1400" dirty="0"/>
              <a:t>(7 quads </a:t>
            </a:r>
            <a:r>
              <a:rPr lang="fr-FR" sz="1400" dirty="0" err="1"/>
              <a:t>families</a:t>
            </a:r>
            <a:r>
              <a:rPr lang="fr-FR" sz="1400" dirty="0"/>
              <a:t>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D29B6B5-41E3-40A5-B842-5AF07388ABDD}"/>
              </a:ext>
            </a:extLst>
          </p:cNvPr>
          <p:cNvSpPr txBox="1"/>
          <p:nvPr/>
        </p:nvSpPr>
        <p:spPr>
          <a:xfrm>
            <a:off x="7088558" y="4560376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- K1 gradient of quads in arcs</a:t>
            </a:r>
          </a:p>
          <a:p>
            <a:r>
              <a:rPr lang="fr-FR" sz="1400" dirty="0"/>
              <a:t>(11 quads </a:t>
            </a:r>
            <a:r>
              <a:rPr lang="fr-FR" sz="1400" dirty="0" err="1"/>
              <a:t>families</a:t>
            </a:r>
            <a:r>
              <a:rPr lang="fr-FR" sz="14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975A9CB-BB9D-40E6-906F-65C6A9AEE656}"/>
                  </a:ext>
                </a:extLst>
              </p:cNvPr>
              <p:cNvSpPr txBox="1"/>
              <p:nvPr/>
            </p:nvSpPr>
            <p:spPr>
              <a:xfrm>
                <a:off x="3790498" y="3504183"/>
                <a:ext cx="1258989" cy="32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975A9CB-BB9D-40E6-906F-65C6A9AEE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498" y="3504183"/>
                <a:ext cx="1258989" cy="3247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 28">
            <a:extLst>
              <a:ext uri="{FF2B5EF4-FFF2-40B4-BE49-F238E27FC236}">
                <a16:creationId xmlns:a16="http://schemas.microsoft.com/office/drawing/2014/main" id="{7465ED4D-C5B1-4217-889C-03EE44D980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9757" y="1778937"/>
            <a:ext cx="1422116" cy="94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6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61AF52-DE45-430B-88BB-671D29EB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err="1"/>
              <a:t>Injector</a:t>
            </a:r>
            <a:r>
              <a:rPr lang="fr-FR" sz="2000" dirty="0"/>
              <a:t> Fields and </a:t>
            </a:r>
            <a:r>
              <a:rPr lang="fr-FR" sz="2000" dirty="0" err="1"/>
              <a:t>energy</a:t>
            </a:r>
            <a:endParaRPr lang="fr-FR" sz="20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BD14C77-5BCA-45BA-B552-F5DD5E11F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F74D54-7016-4661-A1C0-A30ACA3A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A366C9E-3A94-4BFC-893C-FFAA547C1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FC72EB2-3A24-407E-80DD-11BD0D54C69D}"/>
              </a:ext>
            </a:extLst>
          </p:cNvPr>
          <p:cNvSpPr txBox="1">
            <a:spLocks/>
          </p:cNvSpPr>
          <p:nvPr/>
        </p:nvSpPr>
        <p:spPr>
          <a:xfrm>
            <a:off x="246369" y="253566"/>
            <a:ext cx="10515600" cy="612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fr-FR" sz="3600" dirty="0"/>
          </a:p>
        </p:txBody>
      </p:sp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871A8B8B-BF53-44D6-A182-5FF6E6600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80" y="879677"/>
            <a:ext cx="7162279" cy="4351338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74ECC33-3129-4FDC-B251-591CF3FD3944}"/>
              </a:ext>
            </a:extLst>
          </p:cNvPr>
          <p:cNvCxnSpPr>
            <a:cxnSpLocks/>
          </p:cNvCxnSpPr>
          <p:nvPr/>
        </p:nvCxnSpPr>
        <p:spPr>
          <a:xfrm flipV="1">
            <a:off x="2613368" y="4253880"/>
            <a:ext cx="218249" cy="9903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A51A2D1F-5AD1-4B2F-9E56-BDCBC79FA15B}"/>
              </a:ext>
            </a:extLst>
          </p:cNvPr>
          <p:cNvSpPr txBox="1"/>
          <p:nvPr/>
        </p:nvSpPr>
        <p:spPr>
          <a:xfrm>
            <a:off x="2311843" y="5272605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Egun</a:t>
            </a:r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6B26E43-4CF0-4653-8802-0E4C9D29B114}"/>
              </a:ext>
            </a:extLst>
          </p:cNvPr>
          <p:cNvCxnSpPr>
            <a:cxnSpLocks/>
          </p:cNvCxnSpPr>
          <p:nvPr/>
        </p:nvCxnSpPr>
        <p:spPr>
          <a:xfrm flipH="1" flipV="1">
            <a:off x="3730204" y="4469906"/>
            <a:ext cx="84095" cy="8349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73D387D8-058D-458D-BF35-57CB74BD435A}"/>
              </a:ext>
            </a:extLst>
          </p:cNvPr>
          <p:cNvSpPr txBox="1"/>
          <p:nvPr/>
        </p:nvSpPr>
        <p:spPr>
          <a:xfrm>
            <a:off x="3465810" y="5309928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Buncher</a:t>
            </a:r>
            <a:endParaRPr lang="fr-FR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C3AE771-0FCB-4DBF-AD7F-C2A2E7ABC74A}"/>
              </a:ext>
            </a:extLst>
          </p:cNvPr>
          <p:cNvCxnSpPr>
            <a:cxnSpLocks/>
          </p:cNvCxnSpPr>
          <p:nvPr/>
        </p:nvCxnSpPr>
        <p:spPr>
          <a:xfrm flipH="1" flipV="1">
            <a:off x="5962451" y="4469906"/>
            <a:ext cx="72008" cy="8086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39250F2-9044-4171-975B-76144B3C263A}"/>
              </a:ext>
            </a:extLst>
          </p:cNvPr>
          <p:cNvSpPr txBox="1"/>
          <p:nvPr/>
        </p:nvSpPr>
        <p:spPr>
          <a:xfrm>
            <a:off x="5677630" y="5267982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Booster</a:t>
            </a:r>
            <a:endParaRPr lang="fr-FR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90064A6-796E-4FB2-8159-F04106B87F77}"/>
              </a:ext>
            </a:extLst>
          </p:cNvPr>
          <p:cNvCxnSpPr>
            <a:cxnSpLocks/>
          </p:cNvCxnSpPr>
          <p:nvPr/>
        </p:nvCxnSpPr>
        <p:spPr>
          <a:xfrm flipH="1" flipV="1">
            <a:off x="3063700" y="4665140"/>
            <a:ext cx="68860" cy="3503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B55B180-A95D-4BF7-81F5-D7697C00C7AA}"/>
              </a:ext>
            </a:extLst>
          </p:cNvPr>
          <p:cNvSpPr txBox="1"/>
          <p:nvPr/>
        </p:nvSpPr>
        <p:spPr>
          <a:xfrm>
            <a:off x="2799228" y="5049850"/>
            <a:ext cx="773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Solenoid</a:t>
            </a:r>
            <a:endParaRPr lang="fr-FR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E8F932A-D9D0-4775-BC4A-162732C4B661}"/>
              </a:ext>
            </a:extLst>
          </p:cNvPr>
          <p:cNvCxnSpPr>
            <a:cxnSpLocks/>
          </p:cNvCxnSpPr>
          <p:nvPr/>
        </p:nvCxnSpPr>
        <p:spPr>
          <a:xfrm flipH="1" flipV="1">
            <a:off x="4160478" y="4699488"/>
            <a:ext cx="68860" cy="3503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C8E90089-A7C7-4E04-928D-51F0119A7060}"/>
              </a:ext>
            </a:extLst>
          </p:cNvPr>
          <p:cNvSpPr txBox="1"/>
          <p:nvPr/>
        </p:nvSpPr>
        <p:spPr>
          <a:xfrm>
            <a:off x="3847575" y="5057419"/>
            <a:ext cx="773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Solenoid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6520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7877A9-6E00-4E39-9464-85D84BCA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Filling</a:t>
            </a:r>
            <a:r>
              <a:rPr lang="fr-FR" dirty="0"/>
              <a:t> pattern (Alex </a:t>
            </a:r>
            <a:r>
              <a:rPr lang="fr-FR" dirty="0" err="1"/>
              <a:t>Fomin</a:t>
            </a:r>
            <a:r>
              <a:rPr lang="fr-FR" dirty="0"/>
              <a:t>)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82B367-BCBB-42AB-B676-8BF62D27D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0E5FB4-456E-43EF-9F6C-08259166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A308C6-7DE9-475B-9A1E-846B0824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281C628-D17A-46D1-A586-7ED10E4EF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83" y="1013520"/>
            <a:ext cx="9274820" cy="44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0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1B6F2D-3DF9-4240-BE6E-DAF34876B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36F1097-73EF-4E35-99FE-65602F37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1E8C4B-398D-45BD-8B5D-E1E4AFE2A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070E2E-6AE6-4BBD-91A4-5E0F8010B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4AAD4C-99D5-404E-B7A3-485371C03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91" y="1085528"/>
            <a:ext cx="9274820" cy="42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66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802D14-9037-4F65-A79F-12BCFE66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3CA07D0-1A02-496A-AC78-1BADE4FF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6C9005F-8739-4A0A-A0C3-0F44D9636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France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855D3A-F358-4BD4-83A1-24163952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F4CE0A2-9479-4FC9-8B04-FB35E3B71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07" y="1015100"/>
            <a:ext cx="9130804" cy="421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80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C1D5CFA3-3293-EE4F-9DD4-05AE6801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186" y="75553"/>
            <a:ext cx="1555337" cy="939518"/>
          </a:xfrm>
          <a:prstGeom prst="rect">
            <a:avLst/>
          </a:prstGeom>
        </p:spPr>
      </p:pic>
      <p:sp>
        <p:nvSpPr>
          <p:cNvPr id="4" name="ZoneTexte 8">
            <a:extLst>
              <a:ext uri="{FF2B5EF4-FFF2-40B4-BE49-F238E27FC236}">
                <a16:creationId xmlns:a16="http://schemas.microsoft.com/office/drawing/2014/main" id="{57E35A82-3023-3A4E-B099-B5DD34BD6472}"/>
              </a:ext>
            </a:extLst>
          </p:cNvPr>
          <p:cNvSpPr txBox="1"/>
          <p:nvPr/>
        </p:nvSpPr>
        <p:spPr>
          <a:xfrm>
            <a:off x="255275" y="221861"/>
            <a:ext cx="4937360" cy="391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0396" rIns="40396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rPr lang="en-US" sz="1944" dirty="0">
                <a:solidFill>
                  <a:schemeClr val="accent1">
                    <a:lumMod val="75000"/>
                  </a:schemeClr>
                </a:solidFill>
                <a:ea typeface="Arial" charset="0"/>
              </a:rPr>
              <a:t>ERLs around the world</a:t>
            </a:r>
            <a:r>
              <a:rPr sz="1944" dirty="0">
                <a:solidFill>
                  <a:schemeClr val="accent1">
                    <a:lumMod val="75000"/>
                  </a:schemeClr>
                </a:solidFill>
                <a:ea typeface="Arial" charset="0"/>
              </a:rPr>
              <a:t>:</a:t>
            </a:r>
          </a:p>
        </p:txBody>
      </p:sp>
      <p:pic>
        <p:nvPicPr>
          <p:cNvPr id="8" name="Picture 10" descr="Screen Shot 2016-05-03 at 13.25.06.png">
            <a:extLst>
              <a:ext uri="{FF2B5EF4-FFF2-40B4-BE49-F238E27FC236}">
                <a16:creationId xmlns:a16="http://schemas.microsoft.com/office/drawing/2014/main" id="{82296A12-2777-2348-81B2-4572A07B4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37" y="3448203"/>
            <a:ext cx="3414570" cy="1563088"/>
          </a:xfrm>
          <a:prstGeom prst="rect">
            <a:avLst/>
          </a:prstGeom>
        </p:spPr>
      </p:pic>
      <p:sp>
        <p:nvSpPr>
          <p:cNvPr id="9" name="Text Box 16">
            <a:extLst>
              <a:ext uri="{FF2B5EF4-FFF2-40B4-BE49-F238E27FC236}">
                <a16:creationId xmlns:a16="http://schemas.microsoft.com/office/drawing/2014/main" id="{77C04073-E705-A94F-B519-0A4F84395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172" y="4974195"/>
            <a:ext cx="1047023" cy="71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9521" tIns="39760" rIns="79521" bIns="3976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r" defTabSz="807964"/>
            <a:r>
              <a:rPr lang="en-US" sz="123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10mA</a:t>
            </a:r>
          </a:p>
          <a:p>
            <a:pPr algn="r" defTabSz="807964"/>
            <a:r>
              <a:rPr lang="en-US" sz="123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1.3GHz</a:t>
            </a:r>
          </a:p>
          <a:p>
            <a:pPr algn="r" defTabSz="807964"/>
            <a:r>
              <a:rPr lang="en-US" sz="123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5-125 MeV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A9478A14-97DC-404B-A6F3-05894977A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361" y="5155997"/>
            <a:ext cx="706939" cy="37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9521" tIns="39760" rIns="79521" bIns="3976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807964">
              <a:lnSpc>
                <a:spcPct val="123000"/>
              </a:lnSpc>
            </a:pPr>
            <a:r>
              <a:rPr lang="en-US" sz="1767" dirty="0">
                <a:latin typeface="Gill Sans MT"/>
              </a:rPr>
              <a:t>MESA</a:t>
            </a:r>
          </a:p>
        </p:txBody>
      </p:sp>
      <p:pic>
        <p:nvPicPr>
          <p:cNvPr id="11" name="Picture 3" descr="Screen Shot 2016-05-03 at 12.51.52.png">
            <a:extLst>
              <a:ext uri="{FF2B5EF4-FFF2-40B4-BE49-F238E27FC236}">
                <a16:creationId xmlns:a16="http://schemas.microsoft.com/office/drawing/2014/main" id="{5DD01E4C-C36D-6D43-B36A-36F998832E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489" y="3291437"/>
            <a:ext cx="3759127" cy="2080433"/>
          </a:xfrm>
          <a:prstGeom prst="rect">
            <a:avLst/>
          </a:prstGeom>
        </p:spPr>
      </p:pic>
      <p:sp>
        <p:nvSpPr>
          <p:cNvPr id="12" name="Text Box 16">
            <a:extLst>
              <a:ext uri="{FF2B5EF4-FFF2-40B4-BE49-F238E27FC236}">
                <a16:creationId xmlns:a16="http://schemas.microsoft.com/office/drawing/2014/main" id="{4D861D7C-A66A-4449-819F-09E14730D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094" y="5309682"/>
            <a:ext cx="3685959" cy="55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9521" tIns="39760" rIns="79521" bIns="3976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807964"/>
            <a:r>
              <a:rPr lang="en-US" sz="123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At the moment only single loop operation</a:t>
            </a:r>
          </a:p>
          <a:p>
            <a:pPr defTabSz="807964"/>
            <a:r>
              <a:rPr lang="en-US" sz="123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Severe limitations in beam current due to injector</a:t>
            </a: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888BCC72-DC9A-E348-BD4B-F6CC62E33C55}"/>
              </a:ext>
            </a:extLst>
          </p:cNvPr>
          <p:cNvGrpSpPr/>
          <p:nvPr/>
        </p:nvGrpSpPr>
        <p:grpSpPr>
          <a:xfrm>
            <a:off x="1087206" y="1025088"/>
            <a:ext cx="3644948" cy="1772612"/>
            <a:chOff x="0" y="3930650"/>
            <a:chExt cx="4572000" cy="2106003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10A6B54-23C6-5543-B0D3-AF127EE38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33888"/>
              <a:ext cx="4572000" cy="1169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2486CCB2-82CB-C24D-AE70-8CA310458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663" y="3930650"/>
              <a:ext cx="3009900" cy="55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9521" tIns="39760" rIns="79521" bIns="3976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defTabSz="807964">
                <a:lnSpc>
                  <a:spcPct val="123000"/>
                </a:lnSpc>
              </a:pPr>
              <a:r>
                <a:rPr lang="en-US" sz="1149" dirty="0">
                  <a:latin typeface="Gill Sans MT"/>
                </a:rPr>
                <a:t>Normal Conducting 180 MHz + DC Gun</a:t>
              </a:r>
            </a:p>
            <a:p>
              <a:pPr algn="ctr" defTabSz="807964">
                <a:lnSpc>
                  <a:spcPct val="123000"/>
                </a:lnSpc>
              </a:pPr>
              <a:r>
                <a:rPr lang="en-US" sz="1060" dirty="0">
                  <a:latin typeface="Gill Sans MT"/>
                </a:rPr>
                <a:t>30 mA, 11 MeV, 70-100 ps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E19E437D-3411-044E-BAF3-11361A87025F}"/>
                </a:ext>
              </a:extLst>
            </p:cNvPr>
            <p:cNvSpPr txBox="1"/>
            <p:nvPr/>
          </p:nvSpPr>
          <p:spPr>
            <a:xfrm>
              <a:off x="1547664" y="5603875"/>
              <a:ext cx="2563574" cy="432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07964"/>
              <a:r>
                <a:rPr lang="en-GB" sz="1767" dirty="0">
                  <a:solidFill>
                    <a:prstClr val="black"/>
                  </a:solidFill>
                </a:rPr>
                <a:t>BINP,  Novosibirsk</a:t>
              </a:r>
            </a:p>
          </p:txBody>
        </p:sp>
      </p:grpSp>
      <p:sp>
        <p:nvSpPr>
          <p:cNvPr id="18" name="Text Box 16">
            <a:extLst>
              <a:ext uri="{FF2B5EF4-FFF2-40B4-BE49-F238E27FC236}">
                <a16:creationId xmlns:a16="http://schemas.microsoft.com/office/drawing/2014/main" id="{E9E39A99-7313-E54F-B4E3-F22FE9DD1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109" y="2647995"/>
            <a:ext cx="2189795" cy="53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9521" tIns="39760" rIns="79521" bIns="3976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807964"/>
            <a:r>
              <a:rPr lang="en-US" sz="1237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- 3-4 turn ERL</a:t>
            </a:r>
          </a:p>
          <a:p>
            <a:pPr defTabSz="807964"/>
            <a:r>
              <a:rPr lang="en-US" sz="123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Normal conducting RF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1EE881-CD5C-6C46-9759-5DE19C806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237" y="3698664"/>
            <a:ext cx="3377603" cy="1279225"/>
          </a:xfrm>
          <a:prstGeom prst="rect">
            <a:avLst/>
          </a:prstGeom>
        </p:spPr>
      </p:pic>
      <p:pic>
        <p:nvPicPr>
          <p:cNvPr id="17" name="Picture 2" descr="Résultat de recherche d'images pour &quot;cbeta cornell&quot;">
            <a:extLst>
              <a:ext uri="{FF2B5EF4-FFF2-40B4-BE49-F238E27FC236}">
                <a16:creationId xmlns:a16="http://schemas.microsoft.com/office/drawing/2014/main" id="{099466A6-9E4D-6840-B93C-302F5D94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5863" y="1027221"/>
            <a:ext cx="3045164" cy="171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4150B2D-D11F-7A43-9177-9D65168D2B3F}"/>
              </a:ext>
            </a:extLst>
          </p:cNvPr>
          <p:cNvSpPr txBox="1"/>
          <p:nvPr/>
        </p:nvSpPr>
        <p:spPr>
          <a:xfrm>
            <a:off x="5775924" y="2822439"/>
            <a:ext cx="4160602" cy="47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37" dirty="0">
                <a:latin typeface="Arial" panose="020B0604020202020204" pitchFamily="34" charset="0"/>
                <a:cs typeface="Arial" panose="020B0604020202020204" pitchFamily="34" charset="0"/>
              </a:rPr>
              <a:t>CBETA- Cornell (commisionning </a:t>
            </a:r>
            <a:r>
              <a:rPr lang="fr-FR" sz="1237" dirty="0" err="1">
                <a:latin typeface="Arial" panose="020B0604020202020204" pitchFamily="34" charset="0"/>
                <a:cs typeface="Arial" panose="020B0604020202020204" pitchFamily="34" charset="0"/>
              </a:rPr>
              <a:t>starts</a:t>
            </a:r>
            <a:r>
              <a:rPr lang="fr-FR" sz="12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37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fr-FR" sz="1237" dirty="0">
                <a:latin typeface="Arial" panose="020B0604020202020204" pitchFamily="34" charset="0"/>
                <a:cs typeface="Arial" panose="020B0604020202020204" pitchFamily="34" charset="0"/>
              </a:rPr>
              <a:t>: March 2019)</a:t>
            </a:r>
          </a:p>
          <a:p>
            <a:pPr algn="ctr"/>
            <a:r>
              <a:rPr lang="fr-FR" sz="1237" dirty="0">
                <a:latin typeface="Arial" panose="020B0604020202020204" pitchFamily="34" charset="0"/>
                <a:cs typeface="Arial" panose="020B0604020202020204" pitchFamily="34" charset="0"/>
              </a:rPr>
              <a:t>1.3 GHz, 4 </a:t>
            </a:r>
            <a:r>
              <a:rPr lang="fr-FR" sz="1237" dirty="0" err="1">
                <a:latin typeface="Arial" panose="020B0604020202020204" pitchFamily="34" charset="0"/>
                <a:cs typeface="Arial" panose="020B0604020202020204" pitchFamily="34" charset="0"/>
              </a:rPr>
              <a:t>turns</a:t>
            </a:r>
            <a:r>
              <a:rPr lang="fr-FR" sz="1237" dirty="0">
                <a:latin typeface="Arial" panose="020B0604020202020204" pitchFamily="34" charset="0"/>
                <a:cs typeface="Arial" panose="020B0604020202020204" pitchFamily="34" charset="0"/>
              </a:rPr>
              <a:t>, 40 mA, </a:t>
            </a:r>
            <a:r>
              <a:rPr lang="fr-FR" sz="1237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237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r-FR" sz="1237" dirty="0">
                <a:latin typeface="Arial" panose="020B0604020202020204" pitchFamily="34" charset="0"/>
                <a:cs typeface="Arial" panose="020B0604020202020204" pitchFamily="34" charset="0"/>
              </a:rPr>
              <a:t>= 150 MeV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A22BFA0B-B539-D348-BE67-B67CC464A015}"/>
              </a:ext>
            </a:extLst>
          </p:cNvPr>
          <p:cNvCxnSpPr/>
          <p:nvPr/>
        </p:nvCxnSpPr>
        <p:spPr>
          <a:xfrm>
            <a:off x="226387" y="602576"/>
            <a:ext cx="6361667" cy="0"/>
          </a:xfrm>
          <a:prstGeom prst="line">
            <a:avLst/>
          </a:prstGeom>
          <a:ln w="25400" cmpd="dbl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numéro de diapositive 4">
            <a:extLst>
              <a:ext uri="{FF2B5EF4-FFF2-40B4-BE49-F238E27FC236}">
                <a16:creationId xmlns:a16="http://schemas.microsoft.com/office/drawing/2014/main" id="{BF9ECA49-D716-9F41-A587-D2AE28958D3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10066942" y="5653853"/>
            <a:ext cx="435705" cy="3052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 b="1">
                <a:solidFill>
                  <a:schemeClr val="bg2">
                    <a:lumMod val="50000"/>
                  </a:schemeClr>
                </a:solidFill>
                <a:latin typeface="+mn-lt"/>
              </a:rPr>
              <a:t>26</a:t>
            </a:fld>
            <a:endParaRPr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Espace réservé du pied de page 2">
            <a:extLst>
              <a:ext uri="{FF2B5EF4-FFF2-40B4-BE49-F238E27FC236}">
                <a16:creationId xmlns:a16="http://schemas.microsoft.com/office/drawing/2014/main" id="{3261118C-E659-8B43-B46D-CAABCDD7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0339" y="5697040"/>
            <a:ext cx="5297431" cy="295696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Les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Journées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Accélérateurs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-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Roscoff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2 </a:t>
            </a:r>
            <a:r>
              <a:rPr lang="en-GB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octobre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071703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07A7DB-380A-421D-9FC6-162AAF417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Problématique de l’énergie et des accélérateurs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B438CA2-2E11-47C1-9844-979115B5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E460A6-FE89-4592-86C1-1A3DBCD8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AF373A-9CD7-4EB8-B7D6-CCAF5494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F6BAC1B-EC37-41EB-BAD0-991677C81F47}"/>
              </a:ext>
            </a:extLst>
          </p:cNvPr>
          <p:cNvSpPr txBox="1"/>
          <p:nvPr/>
        </p:nvSpPr>
        <p:spPr>
          <a:xfrm>
            <a:off x="2126092" y="1236232"/>
            <a:ext cx="258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Collisionneurs linéaires</a:t>
            </a:r>
            <a:endParaRPr lang="en-BE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67800D4-153F-410E-AD98-4DE86158EFD5}"/>
              </a:ext>
            </a:extLst>
          </p:cNvPr>
          <p:cNvSpPr txBox="1"/>
          <p:nvPr/>
        </p:nvSpPr>
        <p:spPr>
          <a:xfrm>
            <a:off x="6203934" y="1238210"/>
            <a:ext cx="2760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Collisionneurs circulaires</a:t>
            </a:r>
            <a:endParaRPr lang="en-BE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2A53979-486F-43D1-A7D8-5735F33C9257}"/>
              </a:ext>
            </a:extLst>
          </p:cNvPr>
          <p:cNvSpPr txBox="1"/>
          <p:nvPr/>
        </p:nvSpPr>
        <p:spPr>
          <a:xfrm rot="20377861">
            <a:off x="2433859" y="2163534"/>
            <a:ext cx="418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ACC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CBE75D4-817D-40EA-8114-988BF372BFF7}"/>
              </a:ext>
            </a:extLst>
          </p:cNvPr>
          <p:cNvSpPr txBox="1"/>
          <p:nvPr/>
        </p:nvSpPr>
        <p:spPr>
          <a:xfrm rot="1205029">
            <a:off x="3819968" y="2164286"/>
            <a:ext cx="418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ACC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B540ED9E-23FA-4FD1-841F-BE80921A2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40" b="-4727"/>
          <a:stretch/>
        </p:blipFill>
        <p:spPr>
          <a:xfrm>
            <a:off x="8044541" y="3176083"/>
            <a:ext cx="269919" cy="273844"/>
          </a:xfrm>
          <a:prstGeom prst="rect">
            <a:avLst/>
          </a:prstGeom>
        </p:spPr>
      </p:pic>
      <p:sp>
        <p:nvSpPr>
          <p:cNvPr id="12" name="Oval 20">
            <a:extLst>
              <a:ext uri="{FF2B5EF4-FFF2-40B4-BE49-F238E27FC236}">
                <a16:creationId xmlns:a16="http://schemas.microsoft.com/office/drawing/2014/main" id="{823DA46E-784A-48B2-A7BB-843A2001C6AC}"/>
              </a:ext>
            </a:extLst>
          </p:cNvPr>
          <p:cNvSpPr/>
          <p:nvPr/>
        </p:nvSpPr>
        <p:spPr>
          <a:xfrm>
            <a:off x="6631622" y="1804033"/>
            <a:ext cx="1682838" cy="1508522"/>
          </a:xfrm>
          <a:prstGeom prst="ellipse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91BDFB76-915A-4F21-98A4-E953EBF8F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26506" b="-41244"/>
          <a:stretch/>
        </p:blipFill>
        <p:spPr>
          <a:xfrm>
            <a:off x="6028460" y="3175633"/>
            <a:ext cx="2016081" cy="369332"/>
          </a:xfrm>
          <a:prstGeom prst="rect">
            <a:avLst/>
          </a:prstGeom>
        </p:spPr>
      </p:pic>
      <p:sp>
        <p:nvSpPr>
          <p:cNvPr id="14" name="TextBox 22">
            <a:extLst>
              <a:ext uri="{FF2B5EF4-FFF2-40B4-BE49-F238E27FC236}">
                <a16:creationId xmlns:a16="http://schemas.microsoft.com/office/drawing/2014/main" id="{DC65C294-0C80-4AED-A2AD-C3F2BE549429}"/>
              </a:ext>
            </a:extLst>
          </p:cNvPr>
          <p:cNvSpPr txBox="1"/>
          <p:nvPr/>
        </p:nvSpPr>
        <p:spPr>
          <a:xfrm>
            <a:off x="7270194" y="3059708"/>
            <a:ext cx="418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ACC</a:t>
            </a:r>
          </a:p>
        </p:txBody>
      </p:sp>
      <p:cxnSp>
        <p:nvCxnSpPr>
          <p:cNvPr id="15" name="Straight Arrow Connector 25">
            <a:extLst>
              <a:ext uri="{FF2B5EF4-FFF2-40B4-BE49-F238E27FC236}">
                <a16:creationId xmlns:a16="http://schemas.microsoft.com/office/drawing/2014/main" id="{D15EC17F-EFC6-49FD-873B-19EAB71CB020}"/>
              </a:ext>
            </a:extLst>
          </p:cNvPr>
          <p:cNvCxnSpPr>
            <a:cxnSpLocks/>
          </p:cNvCxnSpPr>
          <p:nvPr/>
        </p:nvCxnSpPr>
        <p:spPr>
          <a:xfrm flipV="1">
            <a:off x="8314460" y="2472274"/>
            <a:ext cx="0" cy="109762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7">
            <a:extLst>
              <a:ext uri="{FF2B5EF4-FFF2-40B4-BE49-F238E27FC236}">
                <a16:creationId xmlns:a16="http://schemas.microsoft.com/office/drawing/2014/main" id="{2029BE02-30D6-4AD0-B5CB-F10F9F33D252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631622" y="2558294"/>
            <a:ext cx="0" cy="56144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0688B7E6-1DD9-4EDD-880C-99B45961D417}"/>
              </a:ext>
            </a:extLst>
          </p:cNvPr>
          <p:cNvSpPr/>
          <p:nvPr/>
        </p:nvSpPr>
        <p:spPr>
          <a:xfrm>
            <a:off x="7355524" y="1694885"/>
            <a:ext cx="228596" cy="2182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8" name="Picture 35">
            <a:extLst>
              <a:ext uri="{FF2B5EF4-FFF2-40B4-BE49-F238E27FC236}">
                <a16:creationId xmlns:a16="http://schemas.microsoft.com/office/drawing/2014/main" id="{8FFA0DFE-DD33-4877-A489-422CA25FB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88" b="-38099"/>
          <a:stretch/>
        </p:blipFill>
        <p:spPr>
          <a:xfrm rot="12048877">
            <a:off x="3417202" y="2346602"/>
            <a:ext cx="2002857" cy="361106"/>
          </a:xfrm>
          <a:prstGeom prst="rect">
            <a:avLst/>
          </a:prstGeom>
        </p:spPr>
      </p:pic>
      <p:pic>
        <p:nvPicPr>
          <p:cNvPr id="19" name="Picture 36">
            <a:extLst>
              <a:ext uri="{FF2B5EF4-FFF2-40B4-BE49-F238E27FC236}">
                <a16:creationId xmlns:a16="http://schemas.microsoft.com/office/drawing/2014/main" id="{01668428-0EEE-461E-AFEE-64B2DE8FA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67" b="-5582"/>
          <a:stretch/>
        </p:blipFill>
        <p:spPr>
          <a:xfrm rot="12048877">
            <a:off x="2809733" y="1904766"/>
            <a:ext cx="412391" cy="276079"/>
          </a:xfrm>
          <a:prstGeom prst="rect">
            <a:avLst/>
          </a:prstGeom>
        </p:spPr>
      </p:pic>
      <p:pic>
        <p:nvPicPr>
          <p:cNvPr id="20" name="Picture 38">
            <a:extLst>
              <a:ext uri="{FF2B5EF4-FFF2-40B4-BE49-F238E27FC236}">
                <a16:creationId xmlns:a16="http://schemas.microsoft.com/office/drawing/2014/main" id="{F92313F0-F338-47B7-98D0-D10831CE1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88" b="-38099"/>
          <a:stretch/>
        </p:blipFill>
        <p:spPr>
          <a:xfrm rot="20373412">
            <a:off x="1284794" y="2433885"/>
            <a:ext cx="2002857" cy="361106"/>
          </a:xfrm>
          <a:prstGeom prst="rect">
            <a:avLst/>
          </a:prstGeom>
        </p:spPr>
      </p:pic>
      <p:pic>
        <p:nvPicPr>
          <p:cNvPr id="21" name="Picture 39">
            <a:extLst>
              <a:ext uri="{FF2B5EF4-FFF2-40B4-BE49-F238E27FC236}">
                <a16:creationId xmlns:a16="http://schemas.microsoft.com/office/drawing/2014/main" id="{1AF24B32-2702-4959-ADC8-95D3740C7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67" b="-5582"/>
          <a:stretch/>
        </p:blipFill>
        <p:spPr>
          <a:xfrm rot="20429045">
            <a:off x="3453210" y="1927173"/>
            <a:ext cx="393588" cy="276079"/>
          </a:xfrm>
          <a:prstGeom prst="rect">
            <a:avLst/>
          </a:prstGeom>
        </p:spPr>
      </p:pic>
      <p:sp>
        <p:nvSpPr>
          <p:cNvPr id="22" name="Rounded Rectangle 40">
            <a:extLst>
              <a:ext uri="{FF2B5EF4-FFF2-40B4-BE49-F238E27FC236}">
                <a16:creationId xmlns:a16="http://schemas.microsoft.com/office/drawing/2014/main" id="{5A88AFBB-72D9-49A1-AA7D-EB3E4370A7B1}"/>
              </a:ext>
            </a:extLst>
          </p:cNvPr>
          <p:cNvSpPr/>
          <p:nvPr/>
        </p:nvSpPr>
        <p:spPr>
          <a:xfrm>
            <a:off x="3226147" y="2093640"/>
            <a:ext cx="228596" cy="2182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TextBox 41">
            <a:extLst>
              <a:ext uri="{FF2B5EF4-FFF2-40B4-BE49-F238E27FC236}">
                <a16:creationId xmlns:a16="http://schemas.microsoft.com/office/drawing/2014/main" id="{F66ED786-7070-477F-8073-710282EEFFE6}"/>
              </a:ext>
            </a:extLst>
          </p:cNvPr>
          <p:cNvSpPr txBox="1"/>
          <p:nvPr/>
        </p:nvSpPr>
        <p:spPr>
          <a:xfrm>
            <a:off x="2022668" y="3739887"/>
            <a:ext cx="2285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1600" dirty="0">
                <a:solidFill>
                  <a:srgbClr val="FF0000"/>
                </a:solidFill>
                <a:latin typeface="+mn-lt"/>
              </a:rPr>
              <a:t>dump &gt;99.9999% 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de la puissance faisceau</a:t>
            </a:r>
            <a:endParaRPr lang="en-BE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TextBox 42">
            <a:extLst>
              <a:ext uri="{FF2B5EF4-FFF2-40B4-BE49-F238E27FC236}">
                <a16:creationId xmlns:a16="http://schemas.microsoft.com/office/drawing/2014/main" id="{F189F1D2-A37A-4E7E-A067-7D02CCC9F895}"/>
              </a:ext>
            </a:extLst>
          </p:cNvPr>
          <p:cNvSpPr txBox="1"/>
          <p:nvPr/>
        </p:nvSpPr>
        <p:spPr>
          <a:xfrm>
            <a:off x="6265001" y="3739887"/>
            <a:ext cx="2528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  <a:latin typeface="+mn-lt"/>
              </a:rPr>
              <a:t>Radie rapidement la puissance faisceau</a:t>
            </a:r>
            <a:endParaRPr lang="en-BE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5" name="Picture 50">
            <a:extLst>
              <a:ext uri="{FF2B5EF4-FFF2-40B4-BE49-F238E27FC236}">
                <a16:creationId xmlns:a16="http://schemas.microsoft.com/office/drawing/2014/main" id="{78487566-EE8D-4BB9-AD6F-A66FB5F68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4" t="10994"/>
          <a:stretch/>
        </p:blipFill>
        <p:spPr>
          <a:xfrm rot="18688558">
            <a:off x="8073390" y="2576441"/>
            <a:ext cx="800100" cy="190500"/>
          </a:xfrm>
          <a:prstGeom prst="rect">
            <a:avLst/>
          </a:prstGeom>
        </p:spPr>
      </p:pic>
      <p:pic>
        <p:nvPicPr>
          <p:cNvPr id="26" name="Picture 51">
            <a:extLst>
              <a:ext uri="{FF2B5EF4-FFF2-40B4-BE49-F238E27FC236}">
                <a16:creationId xmlns:a16="http://schemas.microsoft.com/office/drawing/2014/main" id="{E50DD48A-1354-40AE-9928-0EDD502EEB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4" t="10994"/>
          <a:stretch/>
        </p:blipFill>
        <p:spPr>
          <a:xfrm rot="9910796">
            <a:off x="6377811" y="1841882"/>
            <a:ext cx="800100" cy="190500"/>
          </a:xfrm>
          <a:prstGeom prst="rect">
            <a:avLst/>
          </a:prstGeom>
        </p:spPr>
      </p:pic>
      <p:pic>
        <p:nvPicPr>
          <p:cNvPr id="27" name="Picture 52">
            <a:extLst>
              <a:ext uri="{FF2B5EF4-FFF2-40B4-BE49-F238E27FC236}">
                <a16:creationId xmlns:a16="http://schemas.microsoft.com/office/drawing/2014/main" id="{3188A724-E263-4087-9DB2-7C2B3692E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4" t="10994"/>
          <a:stretch/>
        </p:blipFill>
        <p:spPr>
          <a:xfrm rot="14820125">
            <a:off x="7711750" y="1790281"/>
            <a:ext cx="800100" cy="190500"/>
          </a:xfrm>
          <a:prstGeom prst="rect">
            <a:avLst/>
          </a:prstGeom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id="{277F303B-177B-4C19-98EB-689A3C998DAD}"/>
              </a:ext>
            </a:extLst>
          </p:cNvPr>
          <p:cNvSpPr txBox="1"/>
          <p:nvPr/>
        </p:nvSpPr>
        <p:spPr>
          <a:xfrm>
            <a:off x="8355779" y="2062073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2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radiation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B385FC51-79C2-47F1-91D9-3E1FC7C8D071}"/>
              </a:ext>
            </a:extLst>
          </p:cNvPr>
          <p:cNvSpPr txBox="1"/>
          <p:nvPr/>
        </p:nvSpPr>
        <p:spPr>
          <a:xfrm>
            <a:off x="4308386" y="4111915"/>
            <a:ext cx="2054989" cy="8156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140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FCC-ee@250 ≃ 300 MW</a:t>
            </a:r>
          </a:p>
          <a:p>
            <a:pPr algn="ctr"/>
            <a:endParaRPr lang="en-BE" sz="500" dirty="0">
              <a:solidFill>
                <a:srgbClr val="C00000"/>
              </a:solidFill>
              <a:latin typeface="+mn-lt"/>
            </a:endParaRPr>
          </a:p>
          <a:p>
            <a:pPr algn="ctr"/>
            <a:r>
              <a:rPr lang="en-BE" sz="1400" dirty="0">
                <a:solidFill>
                  <a:srgbClr val="C00000"/>
                </a:solidFill>
                <a:latin typeface="+mn-lt"/>
              </a:rPr>
              <a:t>∼2% </a:t>
            </a:r>
            <a:r>
              <a:rPr lang="fr-FR" sz="1400" dirty="0">
                <a:solidFill>
                  <a:srgbClr val="C00000"/>
                </a:solidFill>
                <a:latin typeface="+mn-lt"/>
              </a:rPr>
              <a:t>de la consommation annuelle de la Belgique</a:t>
            </a:r>
            <a:endParaRPr lang="en-BE" sz="1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73D4597-4474-4C6D-9527-7025083B1AE0}"/>
              </a:ext>
            </a:extLst>
          </p:cNvPr>
          <p:cNvSpPr txBox="1"/>
          <p:nvPr/>
        </p:nvSpPr>
        <p:spPr>
          <a:xfrm>
            <a:off x="8964305" y="5261992"/>
            <a:ext cx="1523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/>
              <a:t>Courtesy</a:t>
            </a:r>
            <a:r>
              <a:rPr lang="fr-FR" sz="1050" i="1" dirty="0"/>
              <a:t> : J. D’</a:t>
            </a:r>
            <a:r>
              <a:rPr lang="fr-FR" sz="1050" i="1" dirty="0" err="1"/>
              <a:t>Hondt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2262197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07A7DB-380A-421D-9FC6-162AAF417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Problématique de l’énergie et des accélérateurs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B438CA2-2E11-47C1-9844-979115B5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E460A6-FE89-4592-86C1-1A3DBCD8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AF373A-9CD7-4EB8-B7D6-CCAF5494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F6BAC1B-EC37-41EB-BAD0-991677C81F47}"/>
              </a:ext>
            </a:extLst>
          </p:cNvPr>
          <p:cNvSpPr txBox="1"/>
          <p:nvPr/>
        </p:nvSpPr>
        <p:spPr>
          <a:xfrm>
            <a:off x="2126092" y="1236232"/>
            <a:ext cx="258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Collisionneurs linéaires</a:t>
            </a:r>
            <a:endParaRPr lang="en-BE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67800D4-153F-410E-AD98-4DE86158EFD5}"/>
              </a:ext>
            </a:extLst>
          </p:cNvPr>
          <p:cNvSpPr txBox="1"/>
          <p:nvPr/>
        </p:nvSpPr>
        <p:spPr>
          <a:xfrm>
            <a:off x="6203934" y="1238210"/>
            <a:ext cx="2760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Collisionneurs circulaires</a:t>
            </a:r>
            <a:endParaRPr lang="en-BE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2A53979-486F-43D1-A7D8-5735F33C9257}"/>
              </a:ext>
            </a:extLst>
          </p:cNvPr>
          <p:cNvSpPr txBox="1"/>
          <p:nvPr/>
        </p:nvSpPr>
        <p:spPr>
          <a:xfrm rot="20377861">
            <a:off x="2433859" y="2163534"/>
            <a:ext cx="418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ACC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CBE75D4-817D-40EA-8114-988BF372BFF7}"/>
              </a:ext>
            </a:extLst>
          </p:cNvPr>
          <p:cNvSpPr txBox="1"/>
          <p:nvPr/>
        </p:nvSpPr>
        <p:spPr>
          <a:xfrm rot="1205029">
            <a:off x="3819968" y="2164286"/>
            <a:ext cx="418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ACC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B540ED9E-23FA-4FD1-841F-BE80921A2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40" b="-4727"/>
          <a:stretch/>
        </p:blipFill>
        <p:spPr>
          <a:xfrm>
            <a:off x="8044541" y="3176083"/>
            <a:ext cx="269919" cy="273844"/>
          </a:xfrm>
          <a:prstGeom prst="rect">
            <a:avLst/>
          </a:prstGeom>
        </p:spPr>
      </p:pic>
      <p:sp>
        <p:nvSpPr>
          <p:cNvPr id="12" name="Oval 20">
            <a:extLst>
              <a:ext uri="{FF2B5EF4-FFF2-40B4-BE49-F238E27FC236}">
                <a16:creationId xmlns:a16="http://schemas.microsoft.com/office/drawing/2014/main" id="{823DA46E-784A-48B2-A7BB-843A2001C6AC}"/>
              </a:ext>
            </a:extLst>
          </p:cNvPr>
          <p:cNvSpPr/>
          <p:nvPr/>
        </p:nvSpPr>
        <p:spPr>
          <a:xfrm>
            <a:off x="6631622" y="1804033"/>
            <a:ext cx="1682838" cy="1508522"/>
          </a:xfrm>
          <a:prstGeom prst="ellipse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91BDFB76-915A-4F21-98A4-E953EBF8F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26506" b="-41244"/>
          <a:stretch/>
        </p:blipFill>
        <p:spPr>
          <a:xfrm>
            <a:off x="6028460" y="3175633"/>
            <a:ext cx="2016081" cy="369332"/>
          </a:xfrm>
          <a:prstGeom prst="rect">
            <a:avLst/>
          </a:prstGeom>
        </p:spPr>
      </p:pic>
      <p:sp>
        <p:nvSpPr>
          <p:cNvPr id="14" name="TextBox 22">
            <a:extLst>
              <a:ext uri="{FF2B5EF4-FFF2-40B4-BE49-F238E27FC236}">
                <a16:creationId xmlns:a16="http://schemas.microsoft.com/office/drawing/2014/main" id="{DC65C294-0C80-4AED-A2AD-C3F2BE549429}"/>
              </a:ext>
            </a:extLst>
          </p:cNvPr>
          <p:cNvSpPr txBox="1"/>
          <p:nvPr/>
        </p:nvSpPr>
        <p:spPr>
          <a:xfrm>
            <a:off x="7270194" y="3059708"/>
            <a:ext cx="418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ACC</a:t>
            </a:r>
          </a:p>
        </p:txBody>
      </p:sp>
      <p:cxnSp>
        <p:nvCxnSpPr>
          <p:cNvPr id="15" name="Straight Arrow Connector 25">
            <a:extLst>
              <a:ext uri="{FF2B5EF4-FFF2-40B4-BE49-F238E27FC236}">
                <a16:creationId xmlns:a16="http://schemas.microsoft.com/office/drawing/2014/main" id="{D15EC17F-EFC6-49FD-873B-19EAB71CB020}"/>
              </a:ext>
            </a:extLst>
          </p:cNvPr>
          <p:cNvCxnSpPr>
            <a:cxnSpLocks/>
          </p:cNvCxnSpPr>
          <p:nvPr/>
        </p:nvCxnSpPr>
        <p:spPr>
          <a:xfrm flipV="1">
            <a:off x="8314460" y="2472274"/>
            <a:ext cx="0" cy="109762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7">
            <a:extLst>
              <a:ext uri="{FF2B5EF4-FFF2-40B4-BE49-F238E27FC236}">
                <a16:creationId xmlns:a16="http://schemas.microsoft.com/office/drawing/2014/main" id="{2029BE02-30D6-4AD0-B5CB-F10F9F33D252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631622" y="2558294"/>
            <a:ext cx="0" cy="56144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0688B7E6-1DD9-4EDD-880C-99B45961D417}"/>
              </a:ext>
            </a:extLst>
          </p:cNvPr>
          <p:cNvSpPr/>
          <p:nvPr/>
        </p:nvSpPr>
        <p:spPr>
          <a:xfrm>
            <a:off x="7355524" y="1694885"/>
            <a:ext cx="228596" cy="2182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8" name="Picture 35">
            <a:extLst>
              <a:ext uri="{FF2B5EF4-FFF2-40B4-BE49-F238E27FC236}">
                <a16:creationId xmlns:a16="http://schemas.microsoft.com/office/drawing/2014/main" id="{8FFA0DFE-DD33-4877-A489-422CA25FB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88" b="-38099"/>
          <a:stretch/>
        </p:blipFill>
        <p:spPr>
          <a:xfrm rot="12048877">
            <a:off x="3417202" y="2346602"/>
            <a:ext cx="2002857" cy="361106"/>
          </a:xfrm>
          <a:prstGeom prst="rect">
            <a:avLst/>
          </a:prstGeom>
        </p:spPr>
      </p:pic>
      <p:pic>
        <p:nvPicPr>
          <p:cNvPr id="19" name="Picture 36">
            <a:extLst>
              <a:ext uri="{FF2B5EF4-FFF2-40B4-BE49-F238E27FC236}">
                <a16:creationId xmlns:a16="http://schemas.microsoft.com/office/drawing/2014/main" id="{01668428-0EEE-461E-AFEE-64B2DE8FA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67" b="-5582"/>
          <a:stretch/>
        </p:blipFill>
        <p:spPr>
          <a:xfrm rot="12048877">
            <a:off x="2809733" y="1904766"/>
            <a:ext cx="412391" cy="276079"/>
          </a:xfrm>
          <a:prstGeom prst="rect">
            <a:avLst/>
          </a:prstGeom>
        </p:spPr>
      </p:pic>
      <p:pic>
        <p:nvPicPr>
          <p:cNvPr id="20" name="Picture 38">
            <a:extLst>
              <a:ext uri="{FF2B5EF4-FFF2-40B4-BE49-F238E27FC236}">
                <a16:creationId xmlns:a16="http://schemas.microsoft.com/office/drawing/2014/main" id="{F92313F0-F338-47B7-98D0-D10831CE1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88" b="-38099"/>
          <a:stretch/>
        </p:blipFill>
        <p:spPr>
          <a:xfrm rot="20373412">
            <a:off x="1284794" y="2433885"/>
            <a:ext cx="2002857" cy="361106"/>
          </a:xfrm>
          <a:prstGeom prst="rect">
            <a:avLst/>
          </a:prstGeom>
        </p:spPr>
      </p:pic>
      <p:pic>
        <p:nvPicPr>
          <p:cNvPr id="21" name="Picture 39">
            <a:extLst>
              <a:ext uri="{FF2B5EF4-FFF2-40B4-BE49-F238E27FC236}">
                <a16:creationId xmlns:a16="http://schemas.microsoft.com/office/drawing/2014/main" id="{1AF24B32-2702-4959-ADC8-95D3740C7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67" b="-5582"/>
          <a:stretch/>
        </p:blipFill>
        <p:spPr>
          <a:xfrm rot="20429045">
            <a:off x="3466962" y="1927756"/>
            <a:ext cx="412391" cy="276079"/>
          </a:xfrm>
          <a:prstGeom prst="rect">
            <a:avLst/>
          </a:prstGeom>
        </p:spPr>
      </p:pic>
      <p:sp>
        <p:nvSpPr>
          <p:cNvPr id="22" name="Rounded Rectangle 40">
            <a:extLst>
              <a:ext uri="{FF2B5EF4-FFF2-40B4-BE49-F238E27FC236}">
                <a16:creationId xmlns:a16="http://schemas.microsoft.com/office/drawing/2014/main" id="{5A88AFBB-72D9-49A1-AA7D-EB3E4370A7B1}"/>
              </a:ext>
            </a:extLst>
          </p:cNvPr>
          <p:cNvSpPr/>
          <p:nvPr/>
        </p:nvSpPr>
        <p:spPr>
          <a:xfrm>
            <a:off x="3226147" y="2093640"/>
            <a:ext cx="228596" cy="2182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TextBox 41">
            <a:extLst>
              <a:ext uri="{FF2B5EF4-FFF2-40B4-BE49-F238E27FC236}">
                <a16:creationId xmlns:a16="http://schemas.microsoft.com/office/drawing/2014/main" id="{F66ED786-7070-477F-8073-710282EEFFE6}"/>
              </a:ext>
            </a:extLst>
          </p:cNvPr>
          <p:cNvSpPr txBox="1"/>
          <p:nvPr/>
        </p:nvSpPr>
        <p:spPr>
          <a:xfrm>
            <a:off x="2022668" y="3739887"/>
            <a:ext cx="2285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1600" dirty="0">
                <a:solidFill>
                  <a:srgbClr val="FF0000"/>
                </a:solidFill>
                <a:latin typeface="+mn-lt"/>
              </a:rPr>
              <a:t>dump &gt;99.9999% 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de la puissance faisceau</a:t>
            </a:r>
            <a:endParaRPr lang="en-BE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TextBox 42">
            <a:extLst>
              <a:ext uri="{FF2B5EF4-FFF2-40B4-BE49-F238E27FC236}">
                <a16:creationId xmlns:a16="http://schemas.microsoft.com/office/drawing/2014/main" id="{F189F1D2-A37A-4E7E-A067-7D02CCC9F895}"/>
              </a:ext>
            </a:extLst>
          </p:cNvPr>
          <p:cNvSpPr txBox="1"/>
          <p:nvPr/>
        </p:nvSpPr>
        <p:spPr>
          <a:xfrm>
            <a:off x="6265001" y="3739887"/>
            <a:ext cx="2528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  <a:latin typeface="+mn-lt"/>
              </a:rPr>
              <a:t>Radie rapidement la puissance faisceau</a:t>
            </a:r>
            <a:endParaRPr lang="en-BE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5" name="Picture 50">
            <a:extLst>
              <a:ext uri="{FF2B5EF4-FFF2-40B4-BE49-F238E27FC236}">
                <a16:creationId xmlns:a16="http://schemas.microsoft.com/office/drawing/2014/main" id="{78487566-EE8D-4BB9-AD6F-A66FB5F68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4" t="10994"/>
          <a:stretch/>
        </p:blipFill>
        <p:spPr>
          <a:xfrm rot="18688558">
            <a:off x="8073390" y="2576441"/>
            <a:ext cx="800100" cy="190500"/>
          </a:xfrm>
          <a:prstGeom prst="rect">
            <a:avLst/>
          </a:prstGeom>
        </p:spPr>
      </p:pic>
      <p:pic>
        <p:nvPicPr>
          <p:cNvPr id="26" name="Picture 51">
            <a:extLst>
              <a:ext uri="{FF2B5EF4-FFF2-40B4-BE49-F238E27FC236}">
                <a16:creationId xmlns:a16="http://schemas.microsoft.com/office/drawing/2014/main" id="{E50DD48A-1354-40AE-9928-0EDD502EEB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4" t="10994"/>
          <a:stretch/>
        </p:blipFill>
        <p:spPr>
          <a:xfrm rot="9910796">
            <a:off x="6377811" y="1841882"/>
            <a:ext cx="800100" cy="190500"/>
          </a:xfrm>
          <a:prstGeom prst="rect">
            <a:avLst/>
          </a:prstGeom>
        </p:spPr>
      </p:pic>
      <p:pic>
        <p:nvPicPr>
          <p:cNvPr id="27" name="Picture 52">
            <a:extLst>
              <a:ext uri="{FF2B5EF4-FFF2-40B4-BE49-F238E27FC236}">
                <a16:creationId xmlns:a16="http://schemas.microsoft.com/office/drawing/2014/main" id="{3188A724-E263-4087-9DB2-7C2B3692E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4" t="10994"/>
          <a:stretch/>
        </p:blipFill>
        <p:spPr>
          <a:xfrm rot="14820125">
            <a:off x="7711750" y="1790281"/>
            <a:ext cx="800100" cy="190500"/>
          </a:xfrm>
          <a:prstGeom prst="rect">
            <a:avLst/>
          </a:prstGeom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id="{277F303B-177B-4C19-98EB-689A3C998DAD}"/>
              </a:ext>
            </a:extLst>
          </p:cNvPr>
          <p:cNvSpPr txBox="1"/>
          <p:nvPr/>
        </p:nvSpPr>
        <p:spPr>
          <a:xfrm>
            <a:off x="8355779" y="2062073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2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radiation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B385FC51-79C2-47F1-91D9-3E1FC7C8D071}"/>
              </a:ext>
            </a:extLst>
          </p:cNvPr>
          <p:cNvSpPr txBox="1"/>
          <p:nvPr/>
        </p:nvSpPr>
        <p:spPr>
          <a:xfrm>
            <a:off x="4308386" y="4111915"/>
            <a:ext cx="2054989" cy="8156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E" sz="1400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FCC-ee@250 ≃ 300 MW</a:t>
            </a:r>
          </a:p>
          <a:p>
            <a:pPr algn="ctr"/>
            <a:endParaRPr lang="en-BE" sz="500" dirty="0">
              <a:solidFill>
                <a:srgbClr val="C00000"/>
              </a:solidFill>
              <a:latin typeface="+mn-lt"/>
            </a:endParaRPr>
          </a:p>
          <a:p>
            <a:pPr algn="ctr"/>
            <a:r>
              <a:rPr lang="en-BE" sz="1400" dirty="0">
                <a:solidFill>
                  <a:srgbClr val="C00000"/>
                </a:solidFill>
                <a:latin typeface="+mn-lt"/>
              </a:rPr>
              <a:t>∼2% </a:t>
            </a:r>
            <a:r>
              <a:rPr lang="fr-FR" sz="1400" dirty="0">
                <a:solidFill>
                  <a:srgbClr val="C00000"/>
                </a:solidFill>
                <a:latin typeface="+mn-lt"/>
              </a:rPr>
              <a:t>de la consommation annuelle de la Belgique</a:t>
            </a:r>
            <a:endParaRPr lang="en-BE" sz="1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73D4597-4474-4C6D-9527-7025083B1AE0}"/>
              </a:ext>
            </a:extLst>
          </p:cNvPr>
          <p:cNvSpPr txBox="1"/>
          <p:nvPr/>
        </p:nvSpPr>
        <p:spPr>
          <a:xfrm>
            <a:off x="8964305" y="5261992"/>
            <a:ext cx="1523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/>
              <a:t>Courtesy</a:t>
            </a:r>
            <a:r>
              <a:rPr lang="fr-FR" sz="1050" i="1" dirty="0"/>
              <a:t> : J. D’</a:t>
            </a:r>
            <a:r>
              <a:rPr lang="fr-FR" sz="1050" i="1" dirty="0" err="1"/>
              <a:t>Hondt</a:t>
            </a:r>
            <a:endParaRPr lang="fr-FR" sz="1050" i="1" dirty="0"/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89CDF4C7-22F2-4D62-ADFD-C9330A209526}"/>
              </a:ext>
            </a:extLst>
          </p:cNvPr>
          <p:cNvSpPr txBox="1"/>
          <p:nvPr/>
        </p:nvSpPr>
        <p:spPr>
          <a:xfrm rot="21420702">
            <a:off x="1396597" y="1559297"/>
            <a:ext cx="8044525" cy="30008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000" dirty="0">
              <a:solidFill>
                <a:srgbClr val="0070C0"/>
              </a:solidFill>
              <a:effectLst/>
              <a:latin typeface="Helvetica" pitchFamily="2" charset="0"/>
            </a:endParaRPr>
          </a:p>
          <a:p>
            <a:pPr algn="ctr"/>
            <a:r>
              <a:rPr lang="en-GB" sz="2000" dirty="0">
                <a:solidFill>
                  <a:srgbClr val="0070C0"/>
                </a:solidFill>
                <a:effectLst/>
                <a:latin typeface="Helvetica" pitchFamily="2" charset="0"/>
              </a:rPr>
              <a:t>The energy efficiency of present and future </a:t>
            </a:r>
          </a:p>
          <a:p>
            <a:pPr algn="ctr"/>
            <a:r>
              <a:rPr lang="en-GB" sz="2000" dirty="0">
                <a:solidFill>
                  <a:srgbClr val="0070C0"/>
                </a:solidFill>
                <a:effectLst/>
                <a:latin typeface="Helvetica" pitchFamily="2" charset="0"/>
              </a:rPr>
              <a:t>accelerators […] is and should remain an area </a:t>
            </a:r>
          </a:p>
          <a:p>
            <a:pPr algn="ctr"/>
            <a:r>
              <a:rPr lang="en-GB" sz="2000" dirty="0">
                <a:solidFill>
                  <a:srgbClr val="0070C0"/>
                </a:solidFill>
                <a:effectLst/>
                <a:latin typeface="Helvetica" pitchFamily="2" charset="0"/>
              </a:rPr>
              <a:t>requiring constant attention. </a:t>
            </a:r>
          </a:p>
          <a:p>
            <a:pPr algn="ctr"/>
            <a:endParaRPr lang="en-GB" sz="1100" b="1" i="1" dirty="0">
              <a:solidFill>
                <a:srgbClr val="0070C0"/>
              </a:solidFill>
              <a:latin typeface="Helvetica" pitchFamily="2" charset="0"/>
            </a:endParaRPr>
          </a:p>
          <a:p>
            <a:pPr algn="ctr"/>
            <a:r>
              <a:rPr lang="en-GB" sz="2000" b="1" i="1" dirty="0">
                <a:solidFill>
                  <a:srgbClr val="0070C0"/>
                </a:solidFill>
                <a:effectLst/>
                <a:latin typeface="Helvetica" pitchFamily="2" charset="0"/>
              </a:rPr>
              <a:t>A detailed plan for the […] </a:t>
            </a:r>
            <a:r>
              <a:rPr lang="en-GB" sz="2000" b="1" i="1" u="sng" dirty="0">
                <a:solidFill>
                  <a:srgbClr val="0070C0"/>
                </a:solidFill>
                <a:effectLst/>
                <a:latin typeface="Helvetica" pitchFamily="2" charset="0"/>
              </a:rPr>
              <a:t>saving and re-use of </a:t>
            </a:r>
          </a:p>
          <a:p>
            <a:pPr algn="ctr"/>
            <a:r>
              <a:rPr lang="en-GB" sz="2000" b="1" i="1" u="sng" dirty="0">
                <a:solidFill>
                  <a:srgbClr val="0070C0"/>
                </a:solidFill>
                <a:effectLst/>
                <a:latin typeface="Helvetica" pitchFamily="2" charset="0"/>
              </a:rPr>
              <a:t>energy</a:t>
            </a:r>
            <a:r>
              <a:rPr lang="en-GB" sz="2000" b="1" i="1" dirty="0">
                <a:solidFill>
                  <a:srgbClr val="0070C0"/>
                </a:solidFill>
                <a:effectLst/>
                <a:latin typeface="Helvetica" pitchFamily="2" charset="0"/>
              </a:rPr>
              <a:t> should be part of the approval process </a:t>
            </a:r>
          </a:p>
          <a:p>
            <a:pPr algn="ctr"/>
            <a:r>
              <a:rPr lang="en-GB" sz="2000" b="1" i="1" dirty="0">
                <a:solidFill>
                  <a:srgbClr val="0070C0"/>
                </a:solidFill>
                <a:effectLst/>
                <a:latin typeface="Helvetica" pitchFamily="2" charset="0"/>
              </a:rPr>
              <a:t>for any major project. </a:t>
            </a:r>
          </a:p>
          <a:p>
            <a:pPr algn="ctr"/>
            <a:endParaRPr lang="en-GB" sz="1100" b="1" i="1" dirty="0">
              <a:solidFill>
                <a:srgbClr val="0070C0"/>
              </a:solidFill>
              <a:effectLst/>
              <a:latin typeface="Helvetica" pitchFamily="2" charset="0"/>
            </a:endParaRPr>
          </a:p>
          <a:p>
            <a:pPr algn="ctr"/>
            <a:r>
              <a:rPr lang="en-GB" sz="1600" i="1" dirty="0">
                <a:solidFill>
                  <a:srgbClr val="C00000"/>
                </a:solidFill>
                <a:latin typeface="Helvetica" pitchFamily="2" charset="0"/>
              </a:rPr>
              <a:t>European Strategy for Particle Physics 2020</a:t>
            </a:r>
          </a:p>
          <a:p>
            <a:pPr algn="ctr"/>
            <a:endParaRPr lang="en-GB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9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0D02D-057B-483D-96B8-4FF03848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de la récupération d’énergie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3526F3-422D-4C6E-8847-7737FD5A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27926C-2AE7-48F5-A3B7-79B241A9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E2EBF4-C2E4-44C6-B6D0-96E70EE9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B07BBE3-4C58-4D74-822A-F2C69E75D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605"/>
          <a:stretch/>
        </p:blipFill>
        <p:spPr>
          <a:xfrm>
            <a:off x="705867" y="3029744"/>
            <a:ext cx="2667000" cy="6985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869FBE1-B011-4994-B3DE-B60F4E9E8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75" r="32409"/>
          <a:stretch/>
        </p:blipFill>
        <p:spPr>
          <a:xfrm>
            <a:off x="4325367" y="3029744"/>
            <a:ext cx="2400300" cy="698500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9934BDAA-3068-49A7-93B4-2A6FB5CC7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725667" y="1618994"/>
            <a:ext cx="889000" cy="1765300"/>
          </a:xfrm>
          <a:prstGeom prst="rect">
            <a:avLst/>
          </a:prstGeom>
        </p:spPr>
      </p:pic>
      <p:cxnSp>
        <p:nvCxnSpPr>
          <p:cNvPr id="12" name="Straight Connector 19">
            <a:extLst>
              <a:ext uri="{FF2B5EF4-FFF2-40B4-BE49-F238E27FC236}">
                <a16:creationId xmlns:a16="http://schemas.microsoft.com/office/drawing/2014/main" id="{692BCF1E-72FA-4591-9E77-6AD5B06C8708}"/>
              </a:ext>
            </a:extLst>
          </p:cNvPr>
          <p:cNvCxnSpPr>
            <a:cxnSpLocks/>
          </p:cNvCxnSpPr>
          <p:nvPr/>
        </p:nvCxnSpPr>
        <p:spPr>
          <a:xfrm>
            <a:off x="3296667" y="3368594"/>
            <a:ext cx="11430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6">
            <a:extLst>
              <a:ext uri="{FF2B5EF4-FFF2-40B4-BE49-F238E27FC236}">
                <a16:creationId xmlns:a16="http://schemas.microsoft.com/office/drawing/2014/main" id="{60CF077C-64F5-4B8C-91AF-93DD4B67A4C9}"/>
              </a:ext>
            </a:extLst>
          </p:cNvPr>
          <p:cNvCxnSpPr>
            <a:cxnSpLocks/>
          </p:cNvCxnSpPr>
          <p:nvPr/>
        </p:nvCxnSpPr>
        <p:spPr>
          <a:xfrm>
            <a:off x="4058667" y="1629794"/>
            <a:ext cx="26670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1">
            <a:extLst>
              <a:ext uri="{FF2B5EF4-FFF2-40B4-BE49-F238E27FC236}">
                <a16:creationId xmlns:a16="http://schemas.microsoft.com/office/drawing/2014/main" id="{B290FBD2-7DE1-4EFE-AE9A-DCD3D1B14760}"/>
              </a:ext>
            </a:extLst>
          </p:cNvPr>
          <p:cNvCxnSpPr>
            <a:cxnSpLocks/>
          </p:cNvCxnSpPr>
          <p:nvPr/>
        </p:nvCxnSpPr>
        <p:spPr>
          <a:xfrm>
            <a:off x="3220467" y="3374181"/>
            <a:ext cx="2667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43">
            <a:extLst>
              <a:ext uri="{FF2B5EF4-FFF2-40B4-BE49-F238E27FC236}">
                <a16:creationId xmlns:a16="http://schemas.microsoft.com/office/drawing/2014/main" id="{F5D3FEB3-A868-448C-BF90-5551D9BC97B6}"/>
              </a:ext>
            </a:extLst>
          </p:cNvPr>
          <p:cNvCxnSpPr>
            <a:cxnSpLocks/>
          </p:cNvCxnSpPr>
          <p:nvPr/>
        </p:nvCxnSpPr>
        <p:spPr>
          <a:xfrm flipH="1">
            <a:off x="6535167" y="1629794"/>
            <a:ext cx="1905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45">
            <a:extLst>
              <a:ext uri="{FF2B5EF4-FFF2-40B4-BE49-F238E27FC236}">
                <a16:creationId xmlns:a16="http://schemas.microsoft.com/office/drawing/2014/main" id="{2E70F5B0-A88D-4E0B-81E5-BA8A2A751982}"/>
              </a:ext>
            </a:extLst>
          </p:cNvPr>
          <p:cNvCxnSpPr>
            <a:cxnSpLocks/>
          </p:cNvCxnSpPr>
          <p:nvPr/>
        </p:nvCxnSpPr>
        <p:spPr>
          <a:xfrm flipH="1">
            <a:off x="4134867" y="1629794"/>
            <a:ext cx="1905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">
            <a:extLst>
              <a:ext uri="{FF2B5EF4-FFF2-40B4-BE49-F238E27FC236}">
                <a16:creationId xmlns:a16="http://schemas.microsoft.com/office/drawing/2014/main" id="{75DF418B-E52F-4A30-AD0E-A6B81E7357B9}"/>
              </a:ext>
            </a:extLst>
          </p:cNvPr>
          <p:cNvSpPr txBox="1"/>
          <p:nvPr/>
        </p:nvSpPr>
        <p:spPr>
          <a:xfrm>
            <a:off x="3901042" y="1224552"/>
            <a:ext cx="824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&gt;99.9999%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particles</a:t>
            </a: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FD49D20C-79BE-4A56-8752-315C0323DC05}"/>
              </a:ext>
            </a:extLst>
          </p:cNvPr>
          <p:cNvSpPr/>
          <p:nvPr/>
        </p:nvSpPr>
        <p:spPr>
          <a:xfrm>
            <a:off x="5214369" y="1471993"/>
            <a:ext cx="368298" cy="33855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C2AE571C-C37C-45F2-BCA3-31AB900E4CFA}"/>
              </a:ext>
            </a:extLst>
          </p:cNvPr>
          <p:cNvSpPr txBox="1"/>
          <p:nvPr/>
        </p:nvSpPr>
        <p:spPr>
          <a:xfrm>
            <a:off x="4700016" y="115740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experi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ence</a:t>
            </a:r>
            <a:endParaRPr kumimoji="0" lang="en-BE" sz="1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BF4DC1DA-A33D-404D-8C53-64D0E51F1ECD}"/>
              </a:ext>
            </a:extLst>
          </p:cNvPr>
          <p:cNvSpPr txBox="1"/>
          <p:nvPr/>
        </p:nvSpPr>
        <p:spPr>
          <a:xfrm>
            <a:off x="5963667" y="1227257"/>
            <a:ext cx="6687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100%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particles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778D58D3-445B-492D-A74E-F3C1CAB73B6B}"/>
              </a:ext>
            </a:extLst>
          </p:cNvPr>
          <p:cNvSpPr txBox="1"/>
          <p:nvPr/>
        </p:nvSpPr>
        <p:spPr>
          <a:xfrm>
            <a:off x="1913811" y="3832968"/>
            <a:ext cx="241155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6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ACCELERAT</a:t>
            </a:r>
            <a:r>
              <a:rPr lang="fr-FR" sz="1600" u="sng" dirty="0">
                <a:solidFill>
                  <a:srgbClr val="E7E6E6">
                    <a:lumMod val="50000"/>
                  </a:srgbClr>
                </a:solidFill>
                <a:latin typeface="Calibri"/>
                <a:ea typeface="ＭＳ Ｐゴシック" charset="0"/>
              </a:rPr>
              <a:t>ION</a:t>
            </a:r>
            <a:endParaRPr kumimoji="0" lang="en-BE" sz="16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Énergie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cavités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=&gt;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faisceau</a:t>
            </a:r>
            <a:endParaRPr kumimoji="0" lang="en-BE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28" name="Bent Up Arrow 10">
            <a:extLst>
              <a:ext uri="{FF2B5EF4-FFF2-40B4-BE49-F238E27FC236}">
                <a16:creationId xmlns:a16="http://schemas.microsoft.com/office/drawing/2014/main" id="{21204F31-9C16-4EE3-8BF7-245BE461F8D6}"/>
              </a:ext>
            </a:extLst>
          </p:cNvPr>
          <p:cNvSpPr/>
          <p:nvPr/>
        </p:nvSpPr>
        <p:spPr>
          <a:xfrm>
            <a:off x="4313175" y="3505394"/>
            <a:ext cx="850392" cy="698500"/>
          </a:xfrm>
          <a:prstGeom prst="bentUpArrow">
            <a:avLst>
              <a:gd name="adj1" fmla="val 21583"/>
              <a:gd name="adj2" fmla="val 27563"/>
              <a:gd name="adj3" fmla="val 3098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1B611839-F8D4-4F69-9F81-A16449988A65}"/>
              </a:ext>
            </a:extLst>
          </p:cNvPr>
          <p:cNvSpPr txBox="1"/>
          <p:nvPr/>
        </p:nvSpPr>
        <p:spPr>
          <a:xfrm>
            <a:off x="4592067" y="3246194"/>
            <a:ext cx="1524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Cavités accélératrices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CAF3B03-21CD-4A75-8035-B8E74C7D5547}"/>
              </a:ext>
            </a:extLst>
          </p:cNvPr>
          <p:cNvSpPr txBox="1"/>
          <p:nvPr/>
        </p:nvSpPr>
        <p:spPr>
          <a:xfrm>
            <a:off x="8964305" y="5261992"/>
            <a:ext cx="1523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/>
              <a:t>Courtesy</a:t>
            </a:r>
            <a:r>
              <a:rPr lang="fr-FR" sz="1050" i="1" dirty="0"/>
              <a:t> : J. D’</a:t>
            </a:r>
            <a:r>
              <a:rPr lang="fr-FR" sz="1050" i="1" dirty="0" err="1"/>
              <a:t>Hondt</a:t>
            </a:r>
            <a:endParaRPr lang="fr-FR" sz="1050" i="1" dirty="0"/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12D0CA37-189D-4EC3-8900-C450D3E25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93"/>
          <a:stretch/>
        </p:blipFill>
        <p:spPr>
          <a:xfrm>
            <a:off x="3185542" y="1618994"/>
            <a:ext cx="873125" cy="17653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D974AAA-F8AE-4075-8E31-77F57DA15A94}"/>
              </a:ext>
            </a:extLst>
          </p:cNvPr>
          <p:cNvCxnSpPr>
            <a:cxnSpLocks/>
          </p:cNvCxnSpPr>
          <p:nvPr/>
        </p:nvCxnSpPr>
        <p:spPr>
          <a:xfrm>
            <a:off x="7197154" y="3374181"/>
            <a:ext cx="2667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1">
            <a:extLst>
              <a:ext uri="{FF2B5EF4-FFF2-40B4-BE49-F238E27FC236}">
                <a16:creationId xmlns:a16="http://schemas.microsoft.com/office/drawing/2014/main" id="{3587AF28-231D-4D89-AC1D-67C0F08A6666}"/>
              </a:ext>
            </a:extLst>
          </p:cNvPr>
          <p:cNvSpPr txBox="1"/>
          <p:nvPr/>
        </p:nvSpPr>
        <p:spPr>
          <a:xfrm>
            <a:off x="6265689" y="3832968"/>
            <a:ext cx="241155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6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DECELERAT</a:t>
            </a: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ION</a:t>
            </a:r>
            <a:endParaRPr kumimoji="0" lang="en-BE" sz="16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Énergie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faisceau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=&gt;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cavités</a:t>
            </a:r>
            <a:endParaRPr kumimoji="0" lang="en-BE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0" name="Bent Up Arrow 12">
            <a:extLst>
              <a:ext uri="{FF2B5EF4-FFF2-40B4-BE49-F238E27FC236}">
                <a16:creationId xmlns:a16="http://schemas.microsoft.com/office/drawing/2014/main" id="{C44032DB-04C9-4D49-B2BB-5B1860BEA238}"/>
              </a:ext>
            </a:extLst>
          </p:cNvPr>
          <p:cNvSpPr/>
          <p:nvPr/>
        </p:nvSpPr>
        <p:spPr>
          <a:xfrm rot="5400000">
            <a:off x="5467747" y="3544644"/>
            <a:ext cx="782289" cy="800100"/>
          </a:xfrm>
          <a:prstGeom prst="bentUpArrow">
            <a:avLst>
              <a:gd name="adj1" fmla="val 21583"/>
              <a:gd name="adj2" fmla="val 27563"/>
              <a:gd name="adj3" fmla="val 3098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Bent Up Arrow 23">
            <a:extLst>
              <a:ext uri="{FF2B5EF4-FFF2-40B4-BE49-F238E27FC236}">
                <a16:creationId xmlns:a16="http://schemas.microsoft.com/office/drawing/2014/main" id="{9855A3B7-A31A-4906-B469-EFC4098AF0E6}"/>
              </a:ext>
            </a:extLst>
          </p:cNvPr>
          <p:cNvSpPr/>
          <p:nvPr/>
        </p:nvSpPr>
        <p:spPr>
          <a:xfrm>
            <a:off x="8202042" y="2977018"/>
            <a:ext cx="428625" cy="456709"/>
          </a:xfrm>
          <a:prstGeom prst="bentUpArrow">
            <a:avLst>
              <a:gd name="adj1" fmla="val 21583"/>
              <a:gd name="adj2" fmla="val 26198"/>
              <a:gd name="adj3" fmla="val 3098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25">
            <a:extLst>
              <a:ext uri="{FF2B5EF4-FFF2-40B4-BE49-F238E27FC236}">
                <a16:creationId xmlns:a16="http://schemas.microsoft.com/office/drawing/2014/main" id="{6A5ED1B3-7CE2-4EA7-94C7-224D014F9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82"/>
          <a:stretch/>
        </p:blipFill>
        <p:spPr>
          <a:xfrm>
            <a:off x="7411467" y="3029744"/>
            <a:ext cx="800100" cy="698500"/>
          </a:xfrm>
          <a:prstGeom prst="rect">
            <a:avLst/>
          </a:prstGeom>
        </p:spPr>
      </p:pic>
      <p:sp>
        <p:nvSpPr>
          <p:cNvPr id="43" name="TextBox 30">
            <a:extLst>
              <a:ext uri="{FF2B5EF4-FFF2-40B4-BE49-F238E27FC236}">
                <a16:creationId xmlns:a16="http://schemas.microsoft.com/office/drawing/2014/main" id="{30024DED-E88A-4F46-A783-501226D49517}"/>
              </a:ext>
            </a:extLst>
          </p:cNvPr>
          <p:cNvSpPr txBox="1"/>
          <p:nvPr/>
        </p:nvSpPr>
        <p:spPr>
          <a:xfrm>
            <a:off x="7978675" y="2454162"/>
            <a:ext cx="118539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dump à basse énergie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44" name="TextBox 18">
            <a:extLst>
              <a:ext uri="{FF2B5EF4-FFF2-40B4-BE49-F238E27FC236}">
                <a16:creationId xmlns:a16="http://schemas.microsoft.com/office/drawing/2014/main" id="{A6E081A6-CAF5-461F-A819-1AC3DEF34A37}"/>
              </a:ext>
            </a:extLst>
          </p:cNvPr>
          <p:cNvSpPr txBox="1"/>
          <p:nvPr/>
        </p:nvSpPr>
        <p:spPr>
          <a:xfrm>
            <a:off x="3372867" y="280114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</a:t>
            </a:r>
            <a:r>
              <a:rPr kumimoji="0" lang="en-B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hase-shift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180</a:t>
            </a:r>
            <a:r>
              <a:rPr kumimoji="0" lang="en-BE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o</a:t>
            </a:r>
          </a:p>
        </p:txBody>
      </p:sp>
      <p:sp>
        <p:nvSpPr>
          <p:cNvPr id="60" name="Bent Up Arrow 33">
            <a:extLst>
              <a:ext uri="{FF2B5EF4-FFF2-40B4-BE49-F238E27FC236}">
                <a16:creationId xmlns:a16="http://schemas.microsoft.com/office/drawing/2014/main" id="{1A931257-B7C4-450A-9B21-98DC12F7062B}"/>
              </a:ext>
            </a:extLst>
          </p:cNvPr>
          <p:cNvSpPr/>
          <p:nvPr/>
        </p:nvSpPr>
        <p:spPr>
          <a:xfrm rot="16200000" flipV="1">
            <a:off x="6797702" y="1111395"/>
            <a:ext cx="394439" cy="620751"/>
          </a:xfrm>
          <a:prstGeom prst="bentUpArrow">
            <a:avLst>
              <a:gd name="adj1" fmla="val 21583"/>
              <a:gd name="adj2" fmla="val 26198"/>
              <a:gd name="adj3" fmla="val 3098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1" name="Straight Connector 19">
            <a:extLst>
              <a:ext uri="{FF2B5EF4-FFF2-40B4-BE49-F238E27FC236}">
                <a16:creationId xmlns:a16="http://schemas.microsoft.com/office/drawing/2014/main" id="{F03E92B4-EDDB-4202-A6FA-89544DBE0F56}"/>
              </a:ext>
            </a:extLst>
          </p:cNvPr>
          <p:cNvCxnSpPr>
            <a:cxnSpLocks/>
          </p:cNvCxnSpPr>
          <p:nvPr/>
        </p:nvCxnSpPr>
        <p:spPr>
          <a:xfrm>
            <a:off x="3296667" y="3368594"/>
            <a:ext cx="11430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24">
            <a:extLst>
              <a:ext uri="{FF2B5EF4-FFF2-40B4-BE49-F238E27FC236}">
                <a16:creationId xmlns:a16="http://schemas.microsoft.com/office/drawing/2014/main" id="{DAE9A0D8-E524-4398-9BDE-F27DB641075C}"/>
              </a:ext>
            </a:extLst>
          </p:cNvPr>
          <p:cNvCxnSpPr>
            <a:cxnSpLocks/>
          </p:cNvCxnSpPr>
          <p:nvPr/>
        </p:nvCxnSpPr>
        <p:spPr>
          <a:xfrm>
            <a:off x="6458967" y="3374181"/>
            <a:ext cx="11430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31">
            <a:extLst>
              <a:ext uri="{FF2B5EF4-FFF2-40B4-BE49-F238E27FC236}">
                <a16:creationId xmlns:a16="http://schemas.microsoft.com/office/drawing/2014/main" id="{39985BF6-64CC-4726-B655-F00D9721875B}"/>
              </a:ext>
            </a:extLst>
          </p:cNvPr>
          <p:cNvCxnSpPr>
            <a:cxnSpLocks/>
          </p:cNvCxnSpPr>
          <p:nvPr/>
        </p:nvCxnSpPr>
        <p:spPr>
          <a:xfrm>
            <a:off x="3220467" y="3374181"/>
            <a:ext cx="2667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7">
            <a:extLst>
              <a:ext uri="{FF2B5EF4-FFF2-40B4-BE49-F238E27FC236}">
                <a16:creationId xmlns:a16="http://schemas.microsoft.com/office/drawing/2014/main" id="{095BC86E-666B-4C79-966A-1739A427EB91}"/>
              </a:ext>
            </a:extLst>
          </p:cNvPr>
          <p:cNvCxnSpPr>
            <a:cxnSpLocks/>
          </p:cNvCxnSpPr>
          <p:nvPr/>
        </p:nvCxnSpPr>
        <p:spPr>
          <a:xfrm>
            <a:off x="7197154" y="3374181"/>
            <a:ext cx="2667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43">
            <a:extLst>
              <a:ext uri="{FF2B5EF4-FFF2-40B4-BE49-F238E27FC236}">
                <a16:creationId xmlns:a16="http://schemas.microsoft.com/office/drawing/2014/main" id="{8C974D74-D83F-4552-86EE-C94ED329EA14}"/>
              </a:ext>
            </a:extLst>
          </p:cNvPr>
          <p:cNvCxnSpPr>
            <a:cxnSpLocks/>
          </p:cNvCxnSpPr>
          <p:nvPr/>
        </p:nvCxnSpPr>
        <p:spPr>
          <a:xfrm flipH="1">
            <a:off x="6535167" y="1629794"/>
            <a:ext cx="1905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45">
            <a:extLst>
              <a:ext uri="{FF2B5EF4-FFF2-40B4-BE49-F238E27FC236}">
                <a16:creationId xmlns:a16="http://schemas.microsoft.com/office/drawing/2014/main" id="{02840FD3-9EAB-4DD6-9617-CC23B14D7E72}"/>
              </a:ext>
            </a:extLst>
          </p:cNvPr>
          <p:cNvCxnSpPr>
            <a:cxnSpLocks/>
          </p:cNvCxnSpPr>
          <p:nvPr/>
        </p:nvCxnSpPr>
        <p:spPr>
          <a:xfrm flipH="1">
            <a:off x="4134867" y="1629794"/>
            <a:ext cx="1905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47">
            <a:extLst>
              <a:ext uri="{FF2B5EF4-FFF2-40B4-BE49-F238E27FC236}">
                <a16:creationId xmlns:a16="http://schemas.microsoft.com/office/drawing/2014/main" id="{93231E9E-6BD6-4842-B467-4617AA04E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801867" y="1618994"/>
            <a:ext cx="889000" cy="1765300"/>
          </a:xfrm>
          <a:prstGeom prst="rect">
            <a:avLst/>
          </a:prstGeom>
        </p:spPr>
      </p:pic>
      <p:pic>
        <p:nvPicPr>
          <p:cNvPr id="69" name="Picture 48">
            <a:extLst>
              <a:ext uri="{FF2B5EF4-FFF2-40B4-BE49-F238E27FC236}">
                <a16:creationId xmlns:a16="http://schemas.microsoft.com/office/drawing/2014/main" id="{9B4953E3-6641-46F3-B0DA-B1DE480A6B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878067" y="1618994"/>
            <a:ext cx="889000" cy="1765300"/>
          </a:xfrm>
          <a:prstGeom prst="rect">
            <a:avLst/>
          </a:prstGeom>
        </p:spPr>
      </p:pic>
      <p:pic>
        <p:nvPicPr>
          <p:cNvPr id="70" name="Picture 49">
            <a:extLst>
              <a:ext uri="{FF2B5EF4-FFF2-40B4-BE49-F238E27FC236}">
                <a16:creationId xmlns:a16="http://schemas.microsoft.com/office/drawing/2014/main" id="{30237B2C-CA46-4D91-BE21-7FC8C05BC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93"/>
          <a:stretch/>
        </p:blipFill>
        <p:spPr>
          <a:xfrm>
            <a:off x="3124467" y="1618994"/>
            <a:ext cx="873125" cy="1765300"/>
          </a:xfrm>
          <a:prstGeom prst="rect">
            <a:avLst/>
          </a:prstGeom>
        </p:spPr>
      </p:pic>
      <p:pic>
        <p:nvPicPr>
          <p:cNvPr id="71" name="Picture 53">
            <a:extLst>
              <a:ext uri="{FF2B5EF4-FFF2-40B4-BE49-F238E27FC236}">
                <a16:creationId xmlns:a16="http://schemas.microsoft.com/office/drawing/2014/main" id="{1517982F-A0B0-4888-BC08-AC9F81271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93"/>
          <a:stretch/>
        </p:blipFill>
        <p:spPr>
          <a:xfrm>
            <a:off x="3052467" y="1618994"/>
            <a:ext cx="873125" cy="1765300"/>
          </a:xfrm>
          <a:prstGeom prst="rect">
            <a:avLst/>
          </a:prstGeom>
        </p:spPr>
      </p:pic>
      <p:sp>
        <p:nvSpPr>
          <p:cNvPr id="72" name="TextBox 22">
            <a:extLst>
              <a:ext uri="{FF2B5EF4-FFF2-40B4-BE49-F238E27FC236}">
                <a16:creationId xmlns:a16="http://schemas.microsoft.com/office/drawing/2014/main" id="{8060042D-22A8-4490-8E7F-259B1F8B43D7}"/>
              </a:ext>
            </a:extLst>
          </p:cNvPr>
          <p:cNvSpPr txBox="1"/>
          <p:nvPr/>
        </p:nvSpPr>
        <p:spPr>
          <a:xfrm>
            <a:off x="3868167" y="2251409"/>
            <a:ext cx="325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Plus de tours pour plus d’énergie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73" name="TextBox 34">
            <a:extLst>
              <a:ext uri="{FF2B5EF4-FFF2-40B4-BE49-F238E27FC236}">
                <a16:creationId xmlns:a16="http://schemas.microsoft.com/office/drawing/2014/main" id="{4B0FEAA2-E1C3-46BA-ADB1-AFDFC89EB1C8}"/>
              </a:ext>
            </a:extLst>
          </p:cNvPr>
          <p:cNvSpPr txBox="1"/>
          <p:nvPr/>
        </p:nvSpPr>
        <p:spPr>
          <a:xfrm>
            <a:off x="7305298" y="1043060"/>
            <a:ext cx="242252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Luminosité du faisceau est maintenue depuis l’injecteur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6FFF3A99-E722-48B5-AD32-BE3BE08B2B6D}"/>
              </a:ext>
            </a:extLst>
          </p:cNvPr>
          <p:cNvSpPr txBox="1"/>
          <p:nvPr/>
        </p:nvSpPr>
        <p:spPr>
          <a:xfrm>
            <a:off x="1871343" y="4583830"/>
            <a:ext cx="62744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/>
              <a:t>Re-circulation</a:t>
            </a:r>
            <a:r>
              <a:rPr lang="fr-FR" sz="1400" b="1" dirty="0"/>
              <a:t> de la puissance du faisceau au lieu du faisceau lui-même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400" b="1" dirty="0"/>
              <a:t>Luminosité optimale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400" b="1" dirty="0"/>
              <a:t>Consommation fortement réduite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9D658C03-4356-4182-9F03-A60AE307CCFA}"/>
              </a:ext>
            </a:extLst>
          </p:cNvPr>
          <p:cNvSpPr txBox="1"/>
          <p:nvPr/>
        </p:nvSpPr>
        <p:spPr>
          <a:xfrm>
            <a:off x="3063465" y="5330710"/>
            <a:ext cx="43508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>
                <a:solidFill>
                  <a:srgbClr val="FF0000"/>
                </a:solidFill>
              </a:rPr>
              <a:t>Déjà utilisé dans des installations existantes (à plus basse puissance)</a:t>
            </a:r>
          </a:p>
        </p:txBody>
      </p:sp>
    </p:spTree>
    <p:extLst>
      <p:ext uri="{BB962C8B-B14F-4D97-AF65-F5344CB8AC3E}">
        <p14:creationId xmlns:p14="http://schemas.microsoft.com/office/powerpoint/2010/main" val="29941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6" grpId="0"/>
      <p:bldP spid="27" grpId="0" animBg="1"/>
      <p:bldP spid="28" grpId="0" animBg="1"/>
      <p:bldP spid="33" grpId="0"/>
      <p:bldP spid="47" grpId="0"/>
      <p:bldP spid="39" grpId="0" animBg="1"/>
      <p:bldP spid="40" grpId="0" animBg="1"/>
      <p:bldP spid="41" grpId="0" animBg="1"/>
      <p:bldP spid="43" grpId="0" animBg="1"/>
      <p:bldP spid="44" grpId="0"/>
      <p:bldP spid="60" grpId="0" animBg="1"/>
      <p:bldP spid="72" grpId="0"/>
      <p:bldP spid="73" grpId="0" animBg="1"/>
      <p:bldP spid="74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526612-796A-49C8-9E92-3E2600FF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ERLs</a:t>
            </a:r>
            <a:r>
              <a:rPr lang="fr-FR" dirty="0"/>
              <a:t> dans le monde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454D71-42BF-44CA-8816-129FAB13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045A1C-15E3-42F0-9AAC-305D0C3D4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C10830-0C15-4B0C-A441-943FA6B3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F16589-54C0-4DBF-91DE-2FFC13F12DEE}"/>
              </a:ext>
            </a:extLst>
          </p:cNvPr>
          <p:cNvSpPr txBox="1"/>
          <p:nvPr/>
        </p:nvSpPr>
        <p:spPr>
          <a:xfrm>
            <a:off x="8638824" y="3673169"/>
            <a:ext cx="2133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Frontière des 10MW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42396534-6B36-4FC0-876E-BB209A808C1D}"/>
              </a:ext>
            </a:extLst>
          </p:cNvPr>
          <p:cNvSpPr/>
          <p:nvPr/>
        </p:nvSpPr>
        <p:spPr>
          <a:xfrm>
            <a:off x="8424055" y="3767970"/>
            <a:ext cx="186311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C1B96A-F2D2-4865-96B3-CE1615940FC4}"/>
              </a:ext>
            </a:extLst>
          </p:cNvPr>
          <p:cNvSpPr txBox="1"/>
          <p:nvPr/>
        </p:nvSpPr>
        <p:spPr>
          <a:xfrm>
            <a:off x="8638824" y="2516070"/>
            <a:ext cx="21339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Futures machines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69A7E5FB-DC91-40ED-AC7B-3BE713AD0648}"/>
              </a:ext>
            </a:extLst>
          </p:cNvPr>
          <p:cNvSpPr/>
          <p:nvPr/>
        </p:nvSpPr>
        <p:spPr>
          <a:xfrm>
            <a:off x="8424055" y="2610871"/>
            <a:ext cx="186311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6178024-5271-4161-B037-5C412D0932F4}"/>
              </a:ext>
            </a:extLst>
          </p:cNvPr>
          <p:cNvSpPr txBox="1"/>
          <p:nvPr/>
        </p:nvSpPr>
        <p:spPr>
          <a:xfrm>
            <a:off x="777875" y="5285805"/>
            <a:ext cx="9361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La montée en puissance (</a:t>
            </a:r>
            <a:r>
              <a:rPr lang="fr-FR" sz="1200" dirty="0">
                <a:sym typeface="Wingdings" panose="05000000000000000000" pitchFamily="2" charset="2"/>
              </a:rPr>
              <a:t> consommation énergétique) ne peut pas se faire de manière réaliste sans nouvelles technologies : </a:t>
            </a:r>
            <a:r>
              <a:rPr lang="fr-FR" sz="1200" dirty="0" err="1">
                <a:sym typeface="Wingdings" panose="05000000000000000000" pitchFamily="2" charset="2"/>
              </a:rPr>
              <a:t>ERLs</a:t>
            </a:r>
            <a:endParaRPr lang="fr-FR" sz="12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518B59D-39E3-41F9-AF7C-AF32AF7D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003" y="742562"/>
            <a:ext cx="6429088" cy="4298785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4347DCB-4749-45C9-BFEC-1E86E94AEFC2}"/>
              </a:ext>
            </a:extLst>
          </p:cNvPr>
          <p:cNvCxnSpPr>
            <a:cxnSpLocks/>
          </p:cNvCxnSpPr>
          <p:nvPr/>
        </p:nvCxnSpPr>
        <p:spPr>
          <a:xfrm flipV="1">
            <a:off x="6610523" y="1877616"/>
            <a:ext cx="0" cy="6384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149F12FD-86F8-4397-A1E9-9CA36013A334}"/>
              </a:ext>
            </a:extLst>
          </p:cNvPr>
          <p:cNvSpPr txBox="1"/>
          <p:nvPr/>
        </p:nvSpPr>
        <p:spPr>
          <a:xfrm rot="16200000">
            <a:off x="1213001" y="2516069"/>
            <a:ext cx="12570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rgbClr val="FF0000"/>
                </a:solidFill>
              </a:rPr>
              <a:t>Limité par le coût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062BA58-9A1F-4F81-995A-1079C075F081}"/>
              </a:ext>
            </a:extLst>
          </p:cNvPr>
          <p:cNvSpPr txBox="1"/>
          <p:nvPr/>
        </p:nvSpPr>
        <p:spPr>
          <a:xfrm>
            <a:off x="4529421" y="5012216"/>
            <a:ext cx="1713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>
                <a:solidFill>
                  <a:srgbClr val="FF0000"/>
                </a:solidFill>
              </a:rPr>
              <a:t>Limité par la technologie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3978052-E331-4EEC-BF3D-EE91E4A6A30C}"/>
                  </a:ext>
                </a:extLst>
              </p:cNvPr>
              <p:cNvSpPr txBox="1"/>
              <p:nvPr/>
            </p:nvSpPr>
            <p:spPr>
              <a:xfrm rot="1988564">
                <a:off x="4314284" y="1449797"/>
                <a:ext cx="140724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]∗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FR" sz="1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2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3978052-E331-4EEC-BF3D-EE91E4A6A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8564">
                <a:off x="4314284" y="1449797"/>
                <a:ext cx="1407245" cy="184666"/>
              </a:xfrm>
              <a:prstGeom prst="rect">
                <a:avLst/>
              </a:prstGeom>
              <a:blipFill>
                <a:blip r:embed="rId3"/>
                <a:stretch>
                  <a:fillRect l="-1896" r="-2844"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436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320925-B169-4757-92F4-3CD15C9E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Motivations pour un ERL à </a:t>
            </a:r>
            <a:r>
              <a:rPr lang="fr-FR" dirty="0" err="1"/>
              <a:t>IJCLab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EADC0A-98C9-4582-A4F9-18624E2E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67351F-AC86-4D2E-B10C-B5F86DE92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578B37-41B9-4DFB-AA09-83F151F8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0D30948-566B-4738-87FD-8B3A28626FE1}"/>
              </a:ext>
            </a:extLst>
          </p:cNvPr>
          <p:cNvSpPr txBox="1"/>
          <p:nvPr/>
        </p:nvSpPr>
        <p:spPr>
          <a:xfrm>
            <a:off x="482278" y="833551"/>
            <a:ext cx="328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ERL, </a:t>
            </a:r>
            <a:r>
              <a:rPr lang="en-GB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pourquoi</a:t>
            </a: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5F40C0-9257-4C74-8A96-729096C3021D}"/>
              </a:ext>
            </a:extLst>
          </p:cNvPr>
          <p:cNvSpPr txBox="1"/>
          <p:nvPr/>
        </p:nvSpPr>
        <p:spPr>
          <a:xfrm>
            <a:off x="831582" y="1258128"/>
            <a:ext cx="855875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Concept pionnier en physique et technologie des accélérateurs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Enjeux sociétaux importants </a:t>
            </a:r>
            <a:r>
              <a:rPr lang="fr-FR" sz="1400" dirty="0">
                <a:sym typeface="Wingdings" panose="05000000000000000000" pitchFamily="2" charset="2"/>
              </a:rPr>
              <a:t> ratio consommation/performance des accélérateurs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Machine compacte à hautes performances : forts courants, forte puissance, qualité de faisceau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Un des 5 axes R&amp;D accélérateurs majeurs de la stratégie européenne pour la physique des particules</a:t>
            </a:r>
          </a:p>
          <a:p>
            <a:pPr lvl="1" indent="0"/>
            <a:r>
              <a:rPr lang="fr-FR" sz="1400" dirty="0">
                <a:sym typeface="Wingdings" panose="05000000000000000000" pitchFamily="2" charset="2"/>
              </a:rPr>
              <a:t>( Aimants, RF, Laser-Plasma, Muons, </a:t>
            </a:r>
            <a:r>
              <a:rPr lang="fr-FR" sz="1400" b="1" dirty="0" err="1">
                <a:sym typeface="Wingdings" panose="05000000000000000000" pitchFamily="2" charset="2"/>
              </a:rPr>
              <a:t>ERLs</a:t>
            </a:r>
            <a:r>
              <a:rPr lang="fr-FR" sz="1400" dirty="0">
                <a:sym typeface="Wingdings" panose="05000000000000000000" pitchFamily="2" charset="2"/>
              </a:rPr>
              <a:t>)</a:t>
            </a:r>
            <a:endParaRPr lang="fr-FR" sz="14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C95150-9D9F-4054-AA28-A377C28FF9C8}"/>
              </a:ext>
            </a:extLst>
          </p:cNvPr>
          <p:cNvSpPr txBox="1"/>
          <p:nvPr/>
        </p:nvSpPr>
        <p:spPr>
          <a:xfrm>
            <a:off x="482278" y="2423467"/>
            <a:ext cx="328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PERLE :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429C65-2FBF-4CB4-90B5-F5923252C2F0}"/>
              </a:ext>
            </a:extLst>
          </p:cNvPr>
          <p:cNvSpPr txBox="1"/>
          <p:nvPr/>
        </p:nvSpPr>
        <p:spPr>
          <a:xfrm>
            <a:off x="831582" y="2840143"/>
            <a:ext cx="92277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Opportunité d’engager une collaboration internationale sur un projet R&amp;D novateur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Challenges techniques de part le design même de la machine : </a:t>
            </a:r>
          </a:p>
          <a:p>
            <a:pPr marL="844550" lvl="1" indent="-342900">
              <a:buFont typeface="Wingdings" panose="05000000000000000000" pitchFamily="2" charset="2"/>
              <a:buChar char="Ø"/>
            </a:pPr>
            <a:r>
              <a:rPr lang="fr-FR" sz="1400" dirty="0"/>
              <a:t>Récupération d’énergie sur plusieurs passes </a:t>
            </a:r>
            <a:r>
              <a:rPr lang="fr-FR" sz="1400" dirty="0">
                <a:sym typeface="Wingdings" panose="05000000000000000000" pitchFamily="2" charset="2"/>
              </a:rPr>
              <a:t> montée en énergie possible</a:t>
            </a:r>
          </a:p>
          <a:p>
            <a:pPr marL="844550" lvl="1" indent="-342900">
              <a:buFont typeface="Wingdings" panose="05000000000000000000" pitchFamily="2" charset="2"/>
              <a:buChar char="Ø"/>
            </a:pPr>
            <a:r>
              <a:rPr lang="fr-FR" sz="1400" dirty="0">
                <a:sym typeface="Wingdings" panose="05000000000000000000" pitchFamily="2" charset="2"/>
              </a:rPr>
              <a:t>Opération à forte puissance (1-10 MW)</a:t>
            </a:r>
          </a:p>
          <a:p>
            <a:pPr marL="844550" lvl="1" indent="-342900">
              <a:buFont typeface="Wingdings" panose="05000000000000000000" pitchFamily="2" charset="2"/>
              <a:buChar char="Ø"/>
            </a:pPr>
            <a:r>
              <a:rPr lang="fr-FR" sz="1400" dirty="0">
                <a:sym typeface="Wingdings" panose="05000000000000000000" pitchFamily="2" charset="2"/>
              </a:rPr>
              <a:t>Tests de cavités supraconductrices sous faisceau haute intensité</a:t>
            </a:r>
          </a:p>
          <a:p>
            <a:pPr marL="844550" lvl="1" indent="-342900">
              <a:buFont typeface="Wingdings" panose="05000000000000000000" pitchFamily="2" charset="2"/>
              <a:buChar char="Ø"/>
            </a:pPr>
            <a:r>
              <a:rPr lang="fr-FR" sz="1400" dirty="0">
                <a:sym typeface="Wingdings" panose="05000000000000000000" pitchFamily="2" charset="2"/>
              </a:rPr>
              <a:t>Etudes approfondies d’effets d’instabilités : </a:t>
            </a:r>
            <a:r>
              <a:rPr lang="fr-FR" sz="1400" dirty="0" err="1">
                <a:sym typeface="Wingdings" panose="05000000000000000000" pitchFamily="2" charset="2"/>
              </a:rPr>
              <a:t>HOMs</a:t>
            </a:r>
            <a:r>
              <a:rPr lang="fr-FR" sz="1400" dirty="0">
                <a:sym typeface="Wingdings" panose="05000000000000000000" pitchFamily="2" charset="2"/>
              </a:rPr>
              <a:t>, charge d’espace, CSR…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Premier pas vers des machines ambitieuses </a:t>
            </a:r>
            <a:r>
              <a:rPr lang="fr-FR" sz="1400" dirty="0" err="1">
                <a:sym typeface="Wingdings" panose="05000000000000000000" pitchFamily="2" charset="2"/>
              </a:rPr>
              <a:t>GWatt</a:t>
            </a:r>
            <a:r>
              <a:rPr lang="fr-FR" sz="1400" dirty="0">
                <a:sym typeface="Wingdings" panose="05000000000000000000" pitchFamily="2" charset="2"/>
              </a:rPr>
              <a:t> (</a:t>
            </a:r>
            <a:r>
              <a:rPr lang="fr-FR" sz="1400" dirty="0" err="1">
                <a:sym typeface="Wingdings" panose="05000000000000000000" pitchFamily="2" charset="2"/>
              </a:rPr>
              <a:t>LHeC</a:t>
            </a:r>
            <a:r>
              <a:rPr lang="fr-FR" sz="1400" dirty="0">
                <a:sym typeface="Wingdings" panose="05000000000000000000" pitchFamily="2" charset="2"/>
              </a:rPr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Machine compacte et puissante pour des applications en accélérateurs, physique nucléaire, physique des particules :</a:t>
            </a:r>
          </a:p>
          <a:p>
            <a:pPr marL="787400" lvl="1" indent="-285750">
              <a:buFont typeface="Wingdings" panose="05000000000000000000" pitchFamily="2" charset="2"/>
              <a:buChar char="Ø"/>
            </a:pPr>
            <a:r>
              <a:rPr lang="fr-FR" sz="1400" dirty="0">
                <a:sym typeface="Wingdings" panose="05000000000000000000" pitchFamily="2" charset="2"/>
              </a:rPr>
              <a:t>Diffusion (in)élastique électrons-ions (facteur de forme du proton, BSM physique)</a:t>
            </a:r>
          </a:p>
          <a:p>
            <a:pPr marL="787400" lvl="1" indent="-285750">
              <a:buFont typeface="Wingdings" panose="05000000000000000000" pitchFamily="2" charset="2"/>
              <a:buChar char="Ø"/>
            </a:pPr>
            <a:r>
              <a:rPr lang="fr-FR" sz="1400" dirty="0">
                <a:sym typeface="Wingdings" panose="05000000000000000000" pitchFamily="2" charset="2"/>
              </a:rPr>
              <a:t>Par faisceau de photons : réaction photo-nucléaires, structure nucléaire, astrophysique nucléaire</a:t>
            </a:r>
          </a:p>
        </p:txBody>
      </p:sp>
    </p:spTree>
    <p:extLst>
      <p:ext uri="{BB962C8B-B14F-4D97-AF65-F5344CB8AC3E}">
        <p14:creationId xmlns:p14="http://schemas.microsoft.com/office/powerpoint/2010/main" val="1814153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08A5389-B3CE-47CD-9971-BC8B9039EA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116" y="2700488"/>
            <a:ext cx="4537499" cy="28588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9CAF61-B148-43EE-B70B-624D61DE5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24DDBAA-4E0B-4BD5-801B-7F7D1A7B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7F5BED-B990-4962-97FF-AD71300BB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B1E395-0162-4E76-A7FF-6F91CE00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9F4107DF-D7B0-4F65-BAD9-C808F091FB67}"/>
              </a:ext>
            </a:extLst>
          </p:cNvPr>
          <p:cNvSpPr txBox="1">
            <a:spLocks/>
          </p:cNvSpPr>
          <p:nvPr/>
        </p:nvSpPr>
        <p:spPr>
          <a:xfrm>
            <a:off x="2362051" y="1519445"/>
            <a:ext cx="7093297" cy="15837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fontAlgn="auto">
              <a:spcAft>
                <a:spcPts val="0"/>
              </a:spcAft>
              <a:buFont typeface="+mj-lt"/>
              <a:buAutoNum type="romanUcPeriod"/>
            </a:pPr>
            <a:r>
              <a:rPr lang="fr-FR" sz="2400" b="1" dirty="0">
                <a:solidFill>
                  <a:schemeClr val="bg2">
                    <a:lumMod val="90000"/>
                  </a:schemeClr>
                </a:solidFill>
              </a:rPr>
              <a:t>PERLE : Linac à Récupération d’Energie (ERL)</a:t>
            </a:r>
          </a:p>
          <a:p>
            <a:pPr marL="514350" indent="-514350" fontAlgn="auto">
              <a:lnSpc>
                <a:spcPct val="10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fr-FR" sz="2400" b="1" dirty="0">
                <a:solidFill>
                  <a:srgbClr val="00294B"/>
                </a:solidFill>
              </a:rPr>
              <a:t>Structure de l’ERL</a:t>
            </a:r>
          </a:p>
          <a:p>
            <a:pPr marL="514350" indent="-514350" fontAlgn="auto">
              <a:lnSpc>
                <a:spcPct val="100000"/>
              </a:lnSpc>
              <a:spcAft>
                <a:spcPts val="0"/>
              </a:spcAft>
              <a:buFont typeface="+mj-lt"/>
              <a:buAutoNum type="romanUcPeriod"/>
            </a:pPr>
            <a:r>
              <a:rPr lang="fr-FR" sz="2400" dirty="0">
                <a:solidFill>
                  <a:srgbClr val="00294B"/>
                </a:solidFill>
              </a:rPr>
              <a:t>Dynamique faisceau</a:t>
            </a:r>
          </a:p>
        </p:txBody>
      </p:sp>
    </p:spTree>
    <p:extLst>
      <p:ext uri="{BB962C8B-B14F-4D97-AF65-F5344CB8AC3E}">
        <p14:creationId xmlns:p14="http://schemas.microsoft.com/office/powerpoint/2010/main" val="788807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7502BD-3E38-4B4B-BC2E-E012EBB5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Deux phases principales : 250 et 500 MeV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CF8DE53-A973-4426-94A2-9CD5E426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05/10/2023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992B7D-6E96-432E-A5F8-70B42D47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Journées accélérateurs 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C43E1D8-0302-4FCB-9657-CE2F7DF9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41F0748-4ED6-4990-A8F8-F615BD8F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4"/>
          <a:stretch/>
        </p:blipFill>
        <p:spPr>
          <a:xfrm>
            <a:off x="129803" y="1802913"/>
            <a:ext cx="5816642" cy="246432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87ED3CC-D03F-4AB3-B381-C7FEDD4625F7}"/>
              </a:ext>
            </a:extLst>
          </p:cNvPr>
          <p:cNvSpPr txBox="1"/>
          <p:nvPr/>
        </p:nvSpPr>
        <p:spPr>
          <a:xfrm>
            <a:off x="6034459" y="1802913"/>
            <a:ext cx="1654620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u="sng" dirty="0"/>
              <a:t>250 MeV version</a:t>
            </a:r>
            <a:r>
              <a:rPr lang="fr-FR" sz="1050" dirty="0"/>
              <a:t>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dirty="0"/>
              <a:t>3 </a:t>
            </a:r>
            <a:r>
              <a:rPr lang="fr-FR" sz="1050" dirty="0" err="1"/>
              <a:t>energies</a:t>
            </a:r>
            <a:r>
              <a:rPr lang="fr-FR" sz="1050" dirty="0"/>
              <a:t> -&gt; 6 arcs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dirty="0"/>
              <a:t>1 </a:t>
            </a:r>
            <a:r>
              <a:rPr lang="fr-FR" sz="1050" dirty="0" err="1"/>
              <a:t>linac</a:t>
            </a:r>
            <a:endParaRPr lang="fr-FR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dirty="0"/>
              <a:t>1 </a:t>
            </a:r>
            <a:r>
              <a:rPr lang="fr-FR" sz="1050" dirty="0" err="1"/>
              <a:t>spreader</a:t>
            </a:r>
            <a:r>
              <a:rPr lang="fr-FR" sz="1050" dirty="0"/>
              <a:t> ; 1 merger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dirty="0"/>
              <a:t>3 straight sections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ADD4C00-FB49-4990-BC3B-5543F4514AA1}"/>
              </a:ext>
            </a:extLst>
          </p:cNvPr>
          <p:cNvSpPr txBox="1"/>
          <p:nvPr/>
        </p:nvSpPr>
        <p:spPr>
          <a:xfrm>
            <a:off x="6034459" y="3257693"/>
            <a:ext cx="16546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u="sng" dirty="0"/>
              <a:t>500 MeV version</a:t>
            </a:r>
            <a:r>
              <a:rPr lang="fr-FR" sz="1050" dirty="0"/>
              <a:t>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dirty="0"/>
              <a:t>6 </a:t>
            </a:r>
            <a:r>
              <a:rPr lang="fr-FR" sz="1050" dirty="0" err="1"/>
              <a:t>energies</a:t>
            </a:r>
            <a:r>
              <a:rPr lang="fr-FR" sz="1050" dirty="0"/>
              <a:t> -&gt; 6 arcs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dirty="0"/>
              <a:t>2 </a:t>
            </a:r>
            <a:r>
              <a:rPr lang="fr-FR" sz="1050" dirty="0" err="1"/>
              <a:t>linac</a:t>
            </a:r>
            <a:endParaRPr lang="fr-FR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dirty="0"/>
              <a:t>2 </a:t>
            </a:r>
            <a:r>
              <a:rPr lang="fr-FR" sz="1050" dirty="0" err="1"/>
              <a:t>spreader</a:t>
            </a:r>
            <a:r>
              <a:rPr lang="fr-FR" sz="1050" dirty="0"/>
              <a:t> ; 2 merger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C50BE1E-2DA8-4113-8258-FE7BBAACA0E8}"/>
              </a:ext>
            </a:extLst>
          </p:cNvPr>
          <p:cNvSpPr txBox="1"/>
          <p:nvPr/>
        </p:nvSpPr>
        <p:spPr>
          <a:xfrm>
            <a:off x="3944325" y="4404043"/>
            <a:ext cx="28841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/>
              <a:t>Images and design (250MeV) by  Alex </a:t>
            </a:r>
            <a:r>
              <a:rPr lang="fr-FR" sz="1050" i="1" dirty="0" err="1"/>
              <a:t>Fomin</a:t>
            </a:r>
            <a:endParaRPr lang="fr-FR" sz="1050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E2D1242-0D2E-419E-BBA8-6BC1359A4F67}"/>
              </a:ext>
            </a:extLst>
          </p:cNvPr>
          <p:cNvSpPr txBox="1"/>
          <p:nvPr/>
        </p:nvSpPr>
        <p:spPr>
          <a:xfrm>
            <a:off x="2357351" y="4927735"/>
            <a:ext cx="6058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Les arcs sont identiques : </a:t>
            </a:r>
            <a:r>
              <a:rPr lang="fr-FR" sz="1200" dirty="0" err="1"/>
              <a:t>reduction</a:t>
            </a:r>
            <a:r>
              <a:rPr lang="fr-FR" sz="1200" dirty="0"/>
              <a:t> des coûts immédiats et du temps de construction :</a:t>
            </a:r>
          </a:p>
          <a:p>
            <a:r>
              <a:rPr lang="fr-FR" sz="1200" i="1" dirty="0"/>
              <a:t>1 (of 2) </a:t>
            </a:r>
            <a:r>
              <a:rPr lang="fr-FR" sz="1200" i="1" dirty="0" err="1"/>
              <a:t>cryomodules</a:t>
            </a:r>
            <a:r>
              <a:rPr lang="fr-FR" sz="1200" i="1" dirty="0"/>
              <a:t>, 60 (78) </a:t>
            </a:r>
            <a:r>
              <a:rPr lang="fr-FR" sz="1200" i="1" dirty="0" err="1"/>
              <a:t>dipoles</a:t>
            </a:r>
            <a:r>
              <a:rPr lang="fr-FR" sz="1200" i="1" dirty="0"/>
              <a:t> and 136 (148) quads)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0CA5D1A-20F4-4210-A413-E373589A5A62}"/>
              </a:ext>
            </a:extLst>
          </p:cNvPr>
          <p:cNvSpPr txBox="1"/>
          <p:nvPr/>
        </p:nvSpPr>
        <p:spPr>
          <a:xfrm>
            <a:off x="1367128" y="824161"/>
            <a:ext cx="887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PERLE est un ERL à 3 passes (3 accélérations, 3 décélérations) basé sur la technologie SRF.</a:t>
            </a:r>
          </a:p>
          <a:p>
            <a:r>
              <a:rPr lang="fr-FR" sz="1400" dirty="0"/>
              <a:t>Les paramètres faisceaux ont été initialement choisis pour correspondre à ceux du futur collisionneur </a:t>
            </a:r>
            <a:r>
              <a:rPr lang="fr-FR" sz="1400" dirty="0" err="1"/>
              <a:t>LHeC</a:t>
            </a:r>
            <a:r>
              <a:rPr lang="fr-FR" sz="1400" dirty="0"/>
              <a:t> [2]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3462AC89-7C68-4A89-AAD2-10B91C214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155938"/>
              </p:ext>
            </p:extLst>
          </p:nvPr>
        </p:nvGraphicFramePr>
        <p:xfrm>
          <a:off x="7734971" y="1871006"/>
          <a:ext cx="2880320" cy="2125351"/>
        </p:xfrm>
        <a:graphic>
          <a:graphicData uri="http://schemas.openxmlformats.org/drawingml/2006/table">
            <a:tbl>
              <a:tblPr firstRow="1" firstCol="1" bandRow="1"/>
              <a:tblGrid>
                <a:gridCol w="1500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1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05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05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05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05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05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05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5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05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05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250/500</a:t>
                      </a:r>
                      <a:endParaRPr lang="fr-FR" sz="105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1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Normalised </a:t>
                      </a:r>
                      <a:r>
                        <a:rPr lang="en-GB" sz="1050" b="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Emitt</a:t>
                      </a: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GB" sz="1050" b="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050" b="0" baseline="-25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05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05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05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0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05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05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05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5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05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05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05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0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05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05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05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05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05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05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0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05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05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05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0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05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050" b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050" b="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28583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21405</TotalTime>
  <Words>1830</Words>
  <Application>Microsoft Office PowerPoint</Application>
  <PresentationFormat>Personnalisé</PresentationFormat>
  <Paragraphs>366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7" baseType="lpstr">
      <vt:lpstr>Arial</vt:lpstr>
      <vt:lpstr>Arial Unicode MS</vt:lpstr>
      <vt:lpstr>Calibri</vt:lpstr>
      <vt:lpstr>Calibri Light</vt:lpstr>
      <vt:lpstr>Cambria Math</vt:lpstr>
      <vt:lpstr>Gill Sans MT</vt:lpstr>
      <vt:lpstr>Helvetica</vt:lpstr>
      <vt:lpstr>SFRM1000</vt:lpstr>
      <vt:lpstr>Times New Roman</vt:lpstr>
      <vt:lpstr>Wingdings</vt:lpstr>
      <vt:lpstr>1_modele-IJCLAb-powerpoint</vt:lpstr>
      <vt:lpstr>Journées Accélérateurs 2023 de la SFP</vt:lpstr>
      <vt:lpstr>Sommaire</vt:lpstr>
      <vt:lpstr>Problématique de l’énergie et des accélérateurs</vt:lpstr>
      <vt:lpstr>Problématique de l’énergie et des accélérateurs</vt:lpstr>
      <vt:lpstr>Principe de la récupération d’énergie</vt:lpstr>
      <vt:lpstr>Les ERLs dans le monde</vt:lpstr>
      <vt:lpstr>Motivations pour un ERL à IJCLab</vt:lpstr>
      <vt:lpstr>Sommaire</vt:lpstr>
      <vt:lpstr>Deux phases principales : 250 et 500 MeV</vt:lpstr>
      <vt:lpstr>Optiques de PERLE : ordre 1 complet et stable</vt:lpstr>
      <vt:lpstr>Spécificités et enjeux techniques 1/2</vt:lpstr>
      <vt:lpstr>Spécificités et enjeux techniques 2/2</vt:lpstr>
      <vt:lpstr>Dynamique et structure de l’injecteur</vt:lpstr>
      <vt:lpstr>Merger</vt:lpstr>
      <vt:lpstr>Sommaire</vt:lpstr>
      <vt:lpstr>Benchmarks et codes utilisés - LINACS</vt:lpstr>
      <vt:lpstr>Benchmarks et codes utilisés - Effets collectifs</vt:lpstr>
      <vt:lpstr>Courbure RF vs CSR</vt:lpstr>
      <vt:lpstr>Conclusion</vt:lpstr>
      <vt:lpstr>Présentation PowerPoint</vt:lpstr>
      <vt:lpstr>Optimization objectives</vt:lpstr>
      <vt:lpstr>Injector Fields and energy</vt:lpstr>
      <vt:lpstr>Filling pattern (Alex Fomin)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julien michaud</cp:lastModifiedBy>
  <cp:revision>1707</cp:revision>
  <dcterms:created xsi:type="dcterms:W3CDTF">2011-03-09T16:37:49Z</dcterms:created>
  <dcterms:modified xsi:type="dcterms:W3CDTF">2023-10-05T10:06:53Z</dcterms:modified>
</cp:coreProperties>
</file>