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421" r:id="rId2"/>
    <p:sldId id="484" r:id="rId3"/>
    <p:sldId id="568" r:id="rId4"/>
    <p:sldId id="551" r:id="rId5"/>
    <p:sldId id="647" r:id="rId6"/>
    <p:sldId id="588" r:id="rId7"/>
    <p:sldId id="662" r:id="rId8"/>
    <p:sldId id="648" r:id="rId9"/>
    <p:sldId id="649" r:id="rId10"/>
    <p:sldId id="592" r:id="rId11"/>
    <p:sldId id="591" r:id="rId12"/>
    <p:sldId id="651" r:id="rId13"/>
    <p:sldId id="653" r:id="rId14"/>
    <p:sldId id="654" r:id="rId15"/>
    <p:sldId id="587" r:id="rId16"/>
    <p:sldId id="656" r:id="rId17"/>
    <p:sldId id="658" r:id="rId18"/>
    <p:sldId id="655" r:id="rId19"/>
    <p:sldId id="661" r:id="rId20"/>
    <p:sldId id="642" r:id="rId21"/>
    <p:sldId id="660" r:id="rId22"/>
    <p:sldId id="652" r:id="rId23"/>
    <p:sldId id="659" r:id="rId24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e Lasheen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7600"/>
    <a:srgbClr val="8FAADC"/>
    <a:srgbClr val="FFA500"/>
    <a:srgbClr val="007E00"/>
    <a:srgbClr val="B03080"/>
    <a:srgbClr val="5A004C"/>
    <a:srgbClr val="D62728"/>
    <a:srgbClr val="299F29"/>
    <a:srgbClr val="1F7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3" autoAdjust="0"/>
    <p:restoredTop sz="94830" autoAdjust="0"/>
  </p:normalViewPr>
  <p:slideViewPr>
    <p:cSldViewPr snapToGrid="0">
      <p:cViewPr>
        <p:scale>
          <a:sx n="105" d="100"/>
          <a:sy n="105" d="100"/>
        </p:scale>
        <p:origin x="1452" y="120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64C58-C7F4-46DF-877F-89F37E80852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B8596-93B5-45D9-AA7E-794FF3E0F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799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9D56E-B78E-4961-B86C-F98E5B945B3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CF955-FC90-41D1-8275-F7A2CC83E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696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31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93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46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47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41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7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09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557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14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247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165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404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95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439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545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0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51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1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98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09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368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931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6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8911-81DF-40FF-B8C3-F5DDD91B14CE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1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2B91-5CEF-4B98-A74C-802504CDABF2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6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3DBE6-FC89-41EE-B231-28A4E3C16F1C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0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451E6-15AF-4B42-8DBD-377A1D01E9B6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5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FF7EF-7F45-4446-8E0A-8A62475A4F52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7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B9D7-AD75-40F7-8E08-8A1773C06D56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1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57898-A4DE-4853-85A5-4FF8272B33EF}" type="datetime1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4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DF0F-7106-431D-A2BE-908BBED6AE24}" type="datetime1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53F6-38FD-464C-B1D2-D4CCB228DC18}" type="datetime1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6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4CD9-55F3-44E2-8064-A3C11C15E617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2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2082-693E-4A0E-BD59-95766A750A6C}" type="datetime1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3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795AC-357D-48FA-AB7B-73D794C89959}" type="datetime1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B3C45-6916-4A09-AEE0-4725868A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4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op-webtools.web.cern.ch/Vistar/vistars.php?usr=CPS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4153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A. Lasheen, J. Wulff</a:t>
            </a:r>
          </a:p>
          <a:p>
            <a:pPr algn="ctr"/>
            <a:r>
              <a:rPr lang="fr-FR" sz="2400" dirty="0"/>
              <a:t>Remerciements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H. Damerau, V. Kain, N. </a:t>
            </a:r>
            <a:r>
              <a:rPr lang="en-US" sz="2400" dirty="0" err="1"/>
              <a:t>Madysa</a:t>
            </a:r>
            <a:r>
              <a:rPr lang="en-US" sz="2400" dirty="0"/>
              <a:t>, </a:t>
            </a:r>
            <a:r>
              <a:rPr lang="en-US" sz="2400" dirty="0" err="1"/>
              <a:t>opérateurs</a:t>
            </a:r>
            <a:r>
              <a:rPr lang="en-US" sz="2400" dirty="0"/>
              <a:t> CPS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2336" y="470763"/>
            <a:ext cx="8339328" cy="3095397"/>
          </a:xfrm>
          <a:prstGeom prst="rect">
            <a:avLst/>
          </a:prstGeom>
          <a:ln w="57150" cap="rnd" cmpd="sng" algn="ctr">
            <a:solidFill>
              <a:srgbClr val="0053A1"/>
            </a:solidFill>
            <a:prstDash val="solid"/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b="1" dirty="0"/>
              <a:t>Apprentissage par Renforcement Appliqué à l’Opération des Systèmes RF du PS au CERN</a:t>
            </a:r>
            <a:br>
              <a:rPr lang="en-GB" sz="5400" b="1" dirty="0"/>
            </a:br>
            <a:r>
              <a:rPr lang="en-GB" sz="1900" b="1" dirty="0">
                <a:solidFill>
                  <a:schemeClr val="bg1"/>
                </a:solidFill>
              </a:rPr>
              <a:t>.</a:t>
            </a:r>
            <a:br>
              <a:rPr lang="en-GB" sz="5400" b="1" dirty="0"/>
            </a:br>
            <a:r>
              <a:rPr lang="en-GB" sz="2400" b="1" dirty="0">
                <a:solidFill>
                  <a:schemeClr val="bg1"/>
                </a:solidFill>
              </a:rPr>
              <a:t>-</a:t>
            </a:r>
            <a:br>
              <a:rPr lang="en-GB" sz="5400" dirty="0"/>
            </a:br>
            <a:r>
              <a:rPr lang="fr-FR" sz="3100" i="1" dirty="0"/>
              <a:t>Journées Accélérateurs de la SFP</a:t>
            </a:r>
            <a:br>
              <a:rPr lang="fr-FR" sz="3100" i="1" dirty="0"/>
            </a:br>
            <a:r>
              <a:rPr lang="fr-FR" sz="3100" i="1" dirty="0"/>
              <a:t>05/10/2023</a:t>
            </a:r>
            <a:endParaRPr lang="fr-FR" sz="44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D4253E-2C73-60FD-6AF0-B3AAEFF7C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503" y="5647044"/>
            <a:ext cx="1076994" cy="10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1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Le triple </a:t>
            </a:r>
            <a:r>
              <a:rPr lang="fr-FR" sz="4000" b="1" dirty="0" err="1"/>
              <a:t>splitting</a:t>
            </a:r>
            <a:r>
              <a:rPr lang="fr-FR" sz="4000" b="1" dirty="0"/>
              <a:t>: un problème </a:t>
            </a:r>
            <a:r>
              <a:rPr lang="fr-FR" sz="4000" b="1" dirty="0" err="1"/>
              <a:t>équlibré</a:t>
            </a:r>
            <a:r>
              <a:rPr lang="fr-FR" sz="4000" b="1" dirty="0"/>
              <a:t> (2)</a:t>
            </a:r>
            <a:endParaRPr lang="fr-FR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3986784"/>
            <a:ext cx="9144000" cy="27866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L’optimisation du triple </a:t>
            </a:r>
            <a:r>
              <a:rPr lang="fr-FR" sz="2600" dirty="0" err="1"/>
              <a:t>splitting</a:t>
            </a:r>
            <a:r>
              <a:rPr lang="fr-FR" sz="2600" dirty="0"/>
              <a:t> est non linéaire et présente de nombreux minima locaux.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Un seul optimum global existe pour obtenir des paquets avec la même intensité et émittance longitudinale.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Pour certaines études, le triple </a:t>
            </a:r>
            <a:r>
              <a:rPr lang="fr-FR" sz="2600" dirty="0" err="1"/>
              <a:t>splitting</a:t>
            </a:r>
            <a:r>
              <a:rPr lang="fr-FR" sz="2600" dirty="0"/>
              <a:t> doit être optimisé à chaque intensité et peut ralentir considérablement l’opération.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40EBA9D-DAAA-442D-A78B-29AD10818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9508"/>
            <a:ext cx="9144000" cy="31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Expérimentations préliminaires (1)</a:t>
            </a:r>
            <a:endParaRPr lang="fr-FR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3922776"/>
            <a:ext cx="9144000" cy="289699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 Entrainement d’un agent sur les profils finaux, visant à obtenir des paquets identiques.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 Les données obtenues en simulations. Divers algorithmes et implémentations testés (DDPG, SAC, …).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rgbClr val="FF0000"/>
                </a:solidFill>
              </a:rPr>
              <a:t> Echec de convergence, même en simulations! L’agent ne trouve pas de cheminement avec ces seules données.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F4EE50-39CD-815E-8626-F9EEF039243E}"/>
              </a:ext>
            </a:extLst>
          </p:cNvPr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AC988DE-408D-04F5-E75C-B4E3BD506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7" y="977975"/>
            <a:ext cx="9128273" cy="252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2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Expérimentations préliminaires (2)</a:t>
            </a:r>
            <a:endParaRPr lang="fr-FR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3714949"/>
            <a:ext cx="9144000" cy="31048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L’évolution des paquets peut être analysée à l’aide de réseaux neuronaux convolués (CNN), traitant l’évolution des paquets comme une image.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L’agent obtient les paramètres en sortie du CNN et applique la correction telle quelle.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rgbClr val="FF0000"/>
                </a:solidFill>
              </a:rPr>
              <a:t> Fonctionnel en simulations, échec de l’implémentation avec le faisceau! L’agent n’arrive pas à généraliser par rapport aux biais de mesure absent des simulations.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F4EE50-39CD-815E-8626-F9EEF039243E}"/>
              </a:ext>
            </a:extLst>
          </p:cNvPr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2EC60783-56B5-7A12-4932-99BC14A9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5" y="780366"/>
            <a:ext cx="8613441" cy="26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8DB67586-4AB9-6161-BECE-E522C93C4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1472093"/>
            <a:ext cx="2029968" cy="1670958"/>
          </a:xfrm>
          <a:prstGeom prst="rect">
            <a:avLst/>
          </a:prstGeom>
        </p:spPr>
      </p:pic>
      <p:pic>
        <p:nvPicPr>
          <p:cNvPr id="8" name="Google Shape;276;p31">
            <a:extLst>
              <a:ext uri="{FF2B5EF4-FFF2-40B4-BE49-F238E27FC236}">
                <a16:creationId xmlns:a16="http://schemas.microsoft.com/office/drawing/2014/main" id="{622C1AC0-12CA-3FAD-A1B0-E38A2083A5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71" t="88044" r="34151" b="6899"/>
          <a:stretch/>
        </p:blipFill>
        <p:spPr>
          <a:xfrm>
            <a:off x="7488721" y="1472093"/>
            <a:ext cx="1554658" cy="3678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005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Segmentation du problème (1)</a:t>
            </a:r>
            <a:endParaRPr lang="fr-FR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786385"/>
            <a:ext cx="9144000" cy="60333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600" dirty="0"/>
              <a:t>Deux agents indépendants lancés de façon séquentielle.</a:t>
            </a:r>
          </a:p>
          <a:p>
            <a:pPr marL="514350" indent="-514350">
              <a:buAutoNum type="arabicPeriod"/>
            </a:pPr>
            <a:r>
              <a:rPr lang="fr-FR" sz="2600" dirty="0"/>
              <a:t>Exclusion du paquet central et ajustement uniquement des phases pour régler l’asymétrie gauche/droite</a:t>
            </a:r>
          </a:p>
          <a:p>
            <a:pPr marL="457200" indent="-457200">
              <a:buAutoNum type="arabicPeriod"/>
            </a:pPr>
            <a:endParaRPr lang="fr-FR" sz="2600" dirty="0"/>
          </a:p>
          <a:p>
            <a:pPr marL="457200" indent="-457200">
              <a:buAutoNum type="arabicPeriod"/>
            </a:pPr>
            <a:endParaRPr lang="fr-FR" sz="2600" dirty="0"/>
          </a:p>
          <a:p>
            <a:pPr marL="457200" indent="-457200">
              <a:buAutoNum type="arabicPeriod"/>
            </a:pPr>
            <a:endParaRPr lang="fr-FR" sz="2600" dirty="0"/>
          </a:p>
          <a:p>
            <a:pPr marL="457200" indent="-457200">
              <a:buAutoNum type="arabicPeriod"/>
            </a:pPr>
            <a:endParaRPr lang="fr-FR" sz="2600" dirty="0"/>
          </a:p>
          <a:p>
            <a:pPr marL="457200" indent="-457200">
              <a:buAutoNum type="arabicPeriod"/>
            </a:pPr>
            <a:r>
              <a:rPr lang="fr-FR" sz="2600" dirty="0"/>
              <a:t>Réglage de la tension du palier intermédiaire pour équilibrer le paquet central</a:t>
            </a:r>
            <a:endParaRPr lang="fr-FR" sz="22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F4EE50-39CD-815E-8626-F9EEF039243E}"/>
              </a:ext>
            </a:extLst>
          </p:cNvPr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C7C52BF-2AD1-A66A-685C-C2D7394BB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80" y="2051304"/>
            <a:ext cx="7392839" cy="1866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C64B9D-406B-7470-0037-D6BCA1ABB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73" y="4780025"/>
            <a:ext cx="6919527" cy="20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6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Segmentation du problème (2)</a:t>
            </a:r>
            <a:endParaRPr lang="fr-FR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5769863"/>
            <a:ext cx="9144000" cy="10499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L</a:t>
            </a:r>
            <a:r>
              <a:rPr lang="fr-FR" sz="2600" dirty="0"/>
              <a:t>es deux agents requièrent plusieurs milliers d’itérations d’entrainement pour obtenir des performances très satisfaisantes en simulations</a:t>
            </a:r>
            <a:endParaRPr lang="fr-FR" sz="22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F4EE50-39CD-815E-8626-F9EEF039243E}"/>
              </a:ext>
            </a:extLst>
          </p:cNvPr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80A6BCD-6367-E020-8ACF-D8374EF44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4" y="750857"/>
            <a:ext cx="4514706" cy="478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524ADB-267D-A80B-1368-F8A4F7588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647" y="773246"/>
            <a:ext cx="4514706" cy="47612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FEB2D8-D88A-9C87-4459-36F9E5291EB1}"/>
              </a:ext>
            </a:extLst>
          </p:cNvPr>
          <p:cNvSpPr/>
          <p:nvPr/>
        </p:nvSpPr>
        <p:spPr>
          <a:xfrm>
            <a:off x="128016" y="1234440"/>
            <a:ext cx="2066544" cy="6126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40952D-C4C7-9DFD-7B6C-CFF7E4EC4294}"/>
              </a:ext>
            </a:extLst>
          </p:cNvPr>
          <p:cNvSpPr/>
          <p:nvPr/>
        </p:nvSpPr>
        <p:spPr>
          <a:xfrm>
            <a:off x="4655511" y="1268288"/>
            <a:ext cx="2066544" cy="6126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74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Premiers </a:t>
            </a:r>
            <a:r>
              <a:rPr lang="en-US" sz="4000" b="1" dirty="0" err="1"/>
              <a:t>résultats</a:t>
            </a:r>
            <a:r>
              <a:rPr lang="en-US" sz="4000" b="1" dirty="0"/>
              <a:t> avec deux agents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16FC03D-1894-47BA-800B-DD8DB9C9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15</a:t>
            </a:fld>
            <a:endParaRPr lang="en-US" dirty="0"/>
          </a:p>
        </p:txBody>
      </p:sp>
      <p:pic>
        <p:nvPicPr>
          <p:cNvPr id="15" name="Picture 1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0A6BB54-7503-A2AE-0E97-ADFECB562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9997" r="6265" b="9822"/>
          <a:stretch/>
        </p:blipFill>
        <p:spPr>
          <a:xfrm>
            <a:off x="87961" y="715308"/>
            <a:ext cx="4615835" cy="360000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24C18E74-3235-86A6-8B84-B7F3425C7C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8452" r="7308" b="11369"/>
          <a:stretch/>
        </p:blipFill>
        <p:spPr>
          <a:xfrm>
            <a:off x="4440202" y="676856"/>
            <a:ext cx="4615837" cy="360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B6BD9-242F-BDDE-C4C8-577EE0B9FFDF}"/>
              </a:ext>
            </a:extLst>
          </p:cNvPr>
          <p:cNvSpPr txBox="1">
            <a:spLocks/>
          </p:cNvSpPr>
          <p:nvPr/>
        </p:nvSpPr>
        <p:spPr>
          <a:xfrm>
            <a:off x="0" y="4517136"/>
            <a:ext cx="9144000" cy="23026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Les premiers résultats étaient très encourageants!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chemeClr val="accent2"/>
                </a:solidFill>
              </a:rPr>
              <a:t> Mais assez rapidement certaines limites…</a:t>
            </a:r>
            <a:endParaRPr lang="fr-FR" sz="2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7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/>
              <a:t>Combinaison</a:t>
            </a:r>
            <a:r>
              <a:rPr lang="en-US" sz="4000" b="1" dirty="0"/>
              <a:t> de </a:t>
            </a:r>
            <a:r>
              <a:rPr lang="en-US" sz="4000" b="1" dirty="0" err="1"/>
              <a:t>modèles</a:t>
            </a:r>
            <a:r>
              <a:rPr lang="en-US" sz="4000" b="1" dirty="0"/>
              <a:t> CNN + RL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16FC03D-1894-47BA-800B-DD8DB9C9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16</a:t>
            </a:fld>
            <a:endParaRPr lang="en-US" dirty="0"/>
          </a:p>
        </p:txBody>
      </p:sp>
      <p:pic>
        <p:nvPicPr>
          <p:cNvPr id="4" name="Google Shape;404;p36">
            <a:extLst>
              <a:ext uri="{FF2B5EF4-FFF2-40B4-BE49-F238E27FC236}">
                <a16:creationId xmlns:a16="http://schemas.microsoft.com/office/drawing/2014/main" id="{EE574E1D-7A06-34C0-3956-7A42B0CB4C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139" t="6478" r="7667" b="2405"/>
          <a:stretch/>
        </p:blipFill>
        <p:spPr>
          <a:xfrm>
            <a:off x="4670691" y="866767"/>
            <a:ext cx="4400157" cy="352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05;p36">
            <a:extLst>
              <a:ext uri="{FF2B5EF4-FFF2-40B4-BE49-F238E27FC236}">
                <a16:creationId xmlns:a16="http://schemas.microsoft.com/office/drawing/2014/main" id="{75593F38-CFCA-6EA9-CAB2-1F13B04081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924" t="5138" r="6944" b="3744"/>
          <a:stretch/>
        </p:blipFill>
        <p:spPr>
          <a:xfrm>
            <a:off x="98691" y="777735"/>
            <a:ext cx="4400157" cy="34514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85829A-0EF1-C9E5-5383-79DFC13A0328}"/>
              </a:ext>
            </a:extLst>
          </p:cNvPr>
          <p:cNvSpPr txBox="1">
            <a:spLocks/>
          </p:cNvSpPr>
          <p:nvPr/>
        </p:nvSpPr>
        <p:spPr>
          <a:xfrm>
            <a:off x="0" y="4353289"/>
            <a:ext cx="9144000" cy="24664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Après optimisation de la symétrie gauche/droite par le premier agent ajustant la phase, certains épisodes d’optimisation échoue à la deuxième étape.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Pour des cas très loin de l’optimum, l’agent se heurte à un minimum local!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>
                <a:solidFill>
                  <a:schemeClr val="bg1"/>
                </a:solidFill>
              </a:rPr>
              <a:t>Ce cas de figure est solutionné en utilisant le CNN présenté précédemment pour faire un premier pas pour se rapprocher de l’optimum global!</a:t>
            </a:r>
            <a:endParaRPr lang="fr-FR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6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/>
              <a:t>Combinaison</a:t>
            </a:r>
            <a:r>
              <a:rPr lang="en-US" sz="4000" b="1" dirty="0"/>
              <a:t> de </a:t>
            </a:r>
            <a:r>
              <a:rPr lang="en-US" sz="4000" b="1" dirty="0" err="1"/>
              <a:t>modèles</a:t>
            </a:r>
            <a:r>
              <a:rPr lang="en-US" sz="4000" b="1" dirty="0"/>
              <a:t> CNN + RL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16FC03D-1894-47BA-800B-DD8DB9C9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B6BD9-242F-BDDE-C4C8-577EE0B9FFDF}"/>
              </a:ext>
            </a:extLst>
          </p:cNvPr>
          <p:cNvSpPr txBox="1">
            <a:spLocks/>
          </p:cNvSpPr>
          <p:nvPr/>
        </p:nvSpPr>
        <p:spPr>
          <a:xfrm>
            <a:off x="0" y="4353289"/>
            <a:ext cx="9144000" cy="24664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 Après optimisation de la symétrie gauche/droite par le premier agent ajustant la phase, certains épisodes d’optimisation échoue à la deuxième étape.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Pour des cas très loin de l’optimum, l’agent se heurte à un minimum local!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/>
              <a:t> Ce cas de figure est solutionné en utilisant le CNN présenté précédemment pour faire un premier pas pour se rapprocher de l’optimum global!</a:t>
            </a:r>
            <a:endParaRPr lang="fr-FR" sz="2200" dirty="0"/>
          </a:p>
        </p:txBody>
      </p:sp>
      <p:pic>
        <p:nvPicPr>
          <p:cNvPr id="4" name="Google Shape;404;p36">
            <a:extLst>
              <a:ext uri="{FF2B5EF4-FFF2-40B4-BE49-F238E27FC236}">
                <a16:creationId xmlns:a16="http://schemas.microsoft.com/office/drawing/2014/main" id="{EE574E1D-7A06-34C0-3956-7A42B0CB4C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139" t="6478" r="7667" b="2405"/>
          <a:stretch/>
        </p:blipFill>
        <p:spPr>
          <a:xfrm>
            <a:off x="4670691" y="866767"/>
            <a:ext cx="4400157" cy="352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05;p36">
            <a:extLst>
              <a:ext uri="{FF2B5EF4-FFF2-40B4-BE49-F238E27FC236}">
                <a16:creationId xmlns:a16="http://schemas.microsoft.com/office/drawing/2014/main" id="{75593F38-CFCA-6EA9-CAB2-1F13B04081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924" t="5138" r="6944" b="3744"/>
          <a:stretch/>
        </p:blipFill>
        <p:spPr>
          <a:xfrm>
            <a:off x="98691" y="777735"/>
            <a:ext cx="4400157" cy="34514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5F333F-B429-C22C-F30E-99E44A479D38}"/>
              </a:ext>
            </a:extLst>
          </p:cNvPr>
          <p:cNvSpPr/>
          <p:nvPr/>
        </p:nvSpPr>
        <p:spPr>
          <a:xfrm>
            <a:off x="98691" y="777735"/>
            <a:ext cx="8946618" cy="521348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oogle Shape;557;p50">
            <a:extLst>
              <a:ext uri="{FF2B5EF4-FFF2-40B4-BE49-F238E27FC236}">
                <a16:creationId xmlns:a16="http://schemas.microsoft.com/office/drawing/2014/main" id="{7B356C74-2183-F36C-0060-331C98A777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887" y="777735"/>
            <a:ext cx="8650225" cy="4971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838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5D9281-869A-6434-B5BD-DCA3E5F11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21"/>
          <a:stretch/>
        </p:blipFill>
        <p:spPr>
          <a:xfrm>
            <a:off x="86677" y="903563"/>
            <a:ext cx="4384740" cy="44449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5F3D41-12BC-EB17-E2DB-83DD30D23179}"/>
              </a:ext>
            </a:extLst>
          </p:cNvPr>
          <p:cNvSpPr/>
          <p:nvPr/>
        </p:nvSpPr>
        <p:spPr>
          <a:xfrm>
            <a:off x="3145536" y="1792224"/>
            <a:ext cx="2578608" cy="1051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Résultats en opération (1)</a:t>
            </a:r>
            <a:endParaRPr lang="fr-FR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F4EE50-39CD-815E-8626-F9EEF039243E}"/>
              </a:ext>
            </a:extLst>
          </p:cNvPr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3BCA1DA-C4A6-EAA2-666D-BC24BD50F4EA}"/>
              </a:ext>
            </a:extLst>
          </p:cNvPr>
          <p:cNvSpPr/>
          <p:nvPr/>
        </p:nvSpPr>
        <p:spPr>
          <a:xfrm>
            <a:off x="78747" y="903563"/>
            <a:ext cx="8986506" cy="4601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51BB3A-EF2C-B762-F08C-207DB6065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7" y="908481"/>
            <a:ext cx="8970645" cy="44449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B21C95-E04C-3CB9-EC99-A6370B8DE2A9}"/>
              </a:ext>
            </a:extLst>
          </p:cNvPr>
          <p:cNvSpPr/>
          <p:nvPr/>
        </p:nvSpPr>
        <p:spPr>
          <a:xfrm>
            <a:off x="3265622" y="1892243"/>
            <a:ext cx="2074473" cy="706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50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Résultats en opération (2)</a:t>
            </a:r>
            <a:endParaRPr lang="fr-FR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F4EE50-39CD-815E-8626-F9EEF039243E}"/>
              </a:ext>
            </a:extLst>
          </p:cNvPr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F5FB5BE-2662-CB9A-763C-B4C4DC21C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0178"/>
            <a:ext cx="9144000" cy="405406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53F85B-2052-AF98-B6B2-92161BCB6C06}"/>
              </a:ext>
            </a:extLst>
          </p:cNvPr>
          <p:cNvSpPr txBox="1">
            <a:spLocks/>
          </p:cNvSpPr>
          <p:nvPr/>
        </p:nvSpPr>
        <p:spPr>
          <a:xfrm>
            <a:off x="0" y="4983972"/>
            <a:ext cx="9144000" cy="18358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sz="2600" dirty="0"/>
              <a:t> Des performances très satisfaisantes sont aussi obtenues en mesures!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/>
              <a:t> L’implémentation est désormais en test depuis fin 2022 avec un </a:t>
            </a:r>
            <a:r>
              <a:rPr lang="fr-FR" sz="2600" b="1" dirty="0">
                <a:solidFill>
                  <a:schemeClr val="accent6"/>
                </a:solidFill>
              </a:rPr>
              <a:t>taux de succès &gt; 95% et des performances supérieures à l’ajustement manuel d’un expert </a:t>
            </a:r>
            <a:r>
              <a:rPr lang="fr-FR" sz="2600" dirty="0"/>
              <a:t>(2-3 itérations pour des ajustements standards).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2713625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Plan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931442"/>
            <a:ext cx="9144000" cy="576046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3000" dirty="0"/>
              <a:t> Introduction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800" i="1" dirty="0"/>
              <a:t> Le PS au CERN et les manipulations RF</a:t>
            </a:r>
            <a:br>
              <a:rPr lang="fr-FR" sz="2800" i="1" dirty="0"/>
            </a:br>
            <a:endParaRPr lang="fr-FR" sz="30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3000" dirty="0"/>
              <a:t> L’apprentissage par renforcement appliqué au</a:t>
            </a:r>
            <a:br>
              <a:rPr lang="fr-FR" sz="3000" dirty="0"/>
            </a:br>
            <a:r>
              <a:rPr lang="fr-FR" sz="3000" dirty="0"/>
              <a:t>« triple </a:t>
            </a:r>
            <a:r>
              <a:rPr lang="fr-FR" sz="3000" dirty="0" err="1"/>
              <a:t>splitting</a:t>
            </a:r>
            <a:r>
              <a:rPr lang="fr-FR" sz="3000" dirty="0"/>
              <a:t> »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800" i="1" dirty="0"/>
              <a:t> Implémentation des agents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800" i="1" dirty="0"/>
              <a:t> Validation expérimentale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800" i="1" dirty="0"/>
              <a:t> Limitations et défis</a:t>
            </a:r>
            <a:br>
              <a:rPr lang="fr-FR" sz="2600" i="1" dirty="0"/>
            </a:br>
            <a:endParaRPr lang="fr-FR" sz="30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3000" dirty="0"/>
              <a:t> Déploiement à large échelle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3000" i="1" dirty="0"/>
              <a:t> </a:t>
            </a:r>
            <a:r>
              <a:rPr lang="fr-FR" sz="2800" i="1" dirty="0"/>
              <a:t>Développer une approche adaptée aux accélérateurs</a:t>
            </a:r>
            <a:br>
              <a:rPr lang="fr-FR" sz="3000" i="1" dirty="0"/>
            </a:br>
            <a:endParaRPr lang="fr-FR" sz="30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3000" dirty="0"/>
              <a:t> Conclusions  </a:t>
            </a:r>
          </a:p>
        </p:txBody>
      </p:sp>
    </p:spTree>
    <p:extLst>
      <p:ext uri="{BB962C8B-B14F-4D97-AF65-F5344CB8AC3E}">
        <p14:creationId xmlns:p14="http://schemas.microsoft.com/office/powerpoint/2010/main" val="34083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Conclusions, perspectives, limitations (1)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278E62B-CF49-45F0-89A2-4E25405CB9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730380"/>
                <a:ext cx="9144000" cy="612761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§"/>
                </a:pPr>
                <a:r>
                  <a:rPr lang="fr-FR" sz="2600" dirty="0"/>
                  <a:t>Un algorithme d’automatisation des « </a:t>
                </a:r>
                <a:r>
                  <a:rPr lang="fr-FR" sz="2600" dirty="0" err="1"/>
                  <a:t>splittings</a:t>
                </a:r>
                <a:r>
                  <a:rPr lang="fr-FR" sz="2600" dirty="0"/>
                  <a:t> » au CERN PS basé sur l’apprentissage par renforcement et entrainé sur des simulations a été développé.</a:t>
                </a:r>
                <a:br>
                  <a:rPr lang="fr-FR" sz="2600" dirty="0"/>
                </a:br>
                <a:endParaRPr lang="fr-FR" sz="2600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fr-FR" sz="2600" dirty="0"/>
                  <a:t>L’approche adoptée consiste à segmenter le problème en plusieurs tâches contrôlées par des agents RL différents.</a:t>
                </a:r>
                <a:br>
                  <a:rPr lang="fr-FR" sz="2600" dirty="0"/>
                </a:br>
                <a:endParaRPr lang="fr-FR" sz="2600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fr-FR" sz="2600" dirty="0"/>
                  <a:t>L’algorithme atteint des performances supérieures ou comparables à l’ajustement par un expert ou opérateur expérimenté, et est testé en opération.</a:t>
                </a:r>
                <a:br>
                  <a:rPr lang="fr-FR" sz="2600" dirty="0"/>
                </a:br>
                <a:endParaRPr lang="fr-FR" sz="2600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fr-FR" sz="2600" dirty="0"/>
                  <a:t>Une limite importante est le nombre d’itérations pour entrainer le modèle </a:t>
                </a:r>
                <a14:m>
                  <m:oMath xmlns:m="http://schemas.openxmlformats.org/officeDocument/2006/math">
                    <m:r>
                      <a:rPr lang="fr-FR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2600" dirty="0"/>
                  <a:t>, qui rend l’entrainement sur des données mesurées inadapté.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278E62B-CF49-45F0-89A2-4E25405CB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30380"/>
                <a:ext cx="9144000" cy="6127619"/>
              </a:xfrm>
              <a:prstGeom prst="rect">
                <a:avLst/>
              </a:prstGeom>
              <a:blipFill>
                <a:blip r:embed="rId3"/>
                <a:stretch>
                  <a:fillRect l="-1000" t="-14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6361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Conclusions, perspectives, limitations (2)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78E62B-CF49-45F0-89A2-4E25405CB928}"/>
              </a:ext>
            </a:extLst>
          </p:cNvPr>
          <p:cNvSpPr txBox="1">
            <a:spLocks/>
          </p:cNvSpPr>
          <p:nvPr/>
        </p:nvSpPr>
        <p:spPr>
          <a:xfrm>
            <a:off x="0" y="730380"/>
            <a:ext cx="9144000" cy="6127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Plusieurs axes d’investigations pour une implémentation plus globale doivent être exploré</a:t>
            </a:r>
            <a:br>
              <a:rPr lang="fr-FR" sz="2600" dirty="0"/>
            </a:br>
            <a:endParaRPr lang="fr-FR" sz="2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600" dirty="0"/>
              <a:t> </a:t>
            </a:r>
            <a:r>
              <a:rPr lang="fr-FR" sz="2200" i="1" dirty="0"/>
              <a:t>Développement d’agents hiérarchisés pour orchestrer les séquences d’optimisation et éviter les conflits (-&gt; sécurité de l’accélérateur)</a:t>
            </a:r>
            <a:br>
              <a:rPr lang="fr-FR" sz="2200" i="1" dirty="0"/>
            </a:br>
            <a:endParaRPr lang="fr-FR" sz="22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200" i="1" dirty="0"/>
              <a:t> Transfert de connaissances de modèles pour déployer des nouveaux modèles en réduisant la nécessité de reconstruire des sets de donnés (beaucoup de faisceaux et process à ajuster).</a:t>
            </a:r>
            <a:br>
              <a:rPr lang="fr-FR" sz="2200" i="1" dirty="0"/>
            </a:br>
            <a:endParaRPr lang="fr-FR" sz="22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200" i="1" dirty="0"/>
              <a:t> Ajustement fin des modèles en combinant données simulées et mesurées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600" i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600" b="1" dirty="0"/>
              <a:t> Développer une stratégie et des standards pour les accélérateurs!</a:t>
            </a:r>
          </a:p>
          <a:p>
            <a:pPr marL="457200" lvl="1" indent="0">
              <a:buNone/>
            </a:pPr>
            <a:endParaRPr lang="fr-FR" sz="2600" dirty="0"/>
          </a:p>
          <a:p>
            <a:pPr marL="0" indent="0" algn="ctr">
              <a:buNone/>
            </a:pPr>
            <a:r>
              <a:rPr lang="fr-FR" sz="3000" b="1" dirty="0"/>
              <a:t>Merci pour votre attention!</a:t>
            </a:r>
          </a:p>
        </p:txBody>
      </p:sp>
    </p:spTree>
    <p:extLst>
      <p:ext uri="{BB962C8B-B14F-4D97-AF65-F5344CB8AC3E}">
        <p14:creationId xmlns:p14="http://schemas.microsoft.com/office/powerpoint/2010/main" val="14185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Exemple d’entrainement du CNN</a:t>
            </a:r>
            <a:endParaRPr lang="fr-FR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22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F4EE50-39CD-815E-8626-F9EEF039243E}"/>
              </a:ext>
            </a:extLst>
          </p:cNvPr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276;p31">
            <a:extLst>
              <a:ext uri="{FF2B5EF4-FFF2-40B4-BE49-F238E27FC236}">
                <a16:creationId xmlns:a16="http://schemas.microsoft.com/office/drawing/2014/main" id="{0D8EA362-F985-5F56-0C09-8D60DB1A81E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958" y="870931"/>
            <a:ext cx="6080084" cy="5911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61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Exemple d’architecture CNN</a:t>
            </a:r>
            <a:endParaRPr lang="fr-FR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23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F4EE50-39CD-815E-8626-F9EEF039243E}"/>
              </a:ext>
            </a:extLst>
          </p:cNvPr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oogle Shape;736;p64">
            <a:extLst>
              <a:ext uri="{FF2B5EF4-FFF2-40B4-BE49-F238E27FC236}">
                <a16:creationId xmlns:a16="http://schemas.microsoft.com/office/drawing/2014/main" id="{C9FCCACF-C7CB-45CF-6291-B73BED0C6D6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44" y="1419999"/>
            <a:ext cx="8595312" cy="3593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727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D7F72C3-B2FD-4E64-8B96-DDFCFB5A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72" y="862742"/>
            <a:ext cx="6556671" cy="582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Le PS au cœur du complexe du CERN</a:t>
            </a:r>
            <a:endParaRPr lang="fr-FR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B413536-8649-4AAB-BC51-5B886EEE4293}"/>
              </a:ext>
            </a:extLst>
          </p:cNvPr>
          <p:cNvCxnSpPr>
            <a:cxnSpLocks/>
          </p:cNvCxnSpPr>
          <p:nvPr/>
        </p:nvCxnSpPr>
        <p:spPr>
          <a:xfrm flipH="1" flipV="1">
            <a:off x="4342149" y="4736139"/>
            <a:ext cx="418122" cy="4097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CD0DEA-9B71-7C7A-5DFD-EB4A6ECC01C9}"/>
              </a:ext>
            </a:extLst>
          </p:cNvPr>
          <p:cNvSpPr/>
          <p:nvPr/>
        </p:nvSpPr>
        <p:spPr>
          <a:xfrm>
            <a:off x="3959352" y="4325112"/>
            <a:ext cx="1389888" cy="64248"/>
          </a:xfrm>
          <a:custGeom>
            <a:avLst/>
            <a:gdLst>
              <a:gd name="connsiteX0" fmla="*/ 0 w 1581912"/>
              <a:gd name="connsiteY0" fmla="*/ 0 h 0"/>
              <a:gd name="connsiteX1" fmla="*/ 1581912 w 15819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81912">
                <a:moveTo>
                  <a:pt x="0" y="0"/>
                </a:moveTo>
                <a:lnTo>
                  <a:pt x="1581912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1FDDE-C878-9FCF-765A-1B85964EF6E8}"/>
              </a:ext>
            </a:extLst>
          </p:cNvPr>
          <p:cNvSpPr/>
          <p:nvPr/>
        </p:nvSpPr>
        <p:spPr>
          <a:xfrm>
            <a:off x="1241415" y="4366113"/>
            <a:ext cx="1975104" cy="264936"/>
          </a:xfrm>
          <a:custGeom>
            <a:avLst/>
            <a:gdLst>
              <a:gd name="connsiteX0" fmla="*/ 1975104 w 1975104"/>
              <a:gd name="connsiteY0" fmla="*/ 219216 h 264936"/>
              <a:gd name="connsiteX1" fmla="*/ 1645920 w 1975104"/>
              <a:gd name="connsiteY1" fmla="*/ 45480 h 264936"/>
              <a:gd name="connsiteX2" fmla="*/ 1399032 w 1975104"/>
              <a:gd name="connsiteY2" fmla="*/ 8904 h 264936"/>
              <a:gd name="connsiteX3" fmla="*/ 466344 w 1975104"/>
              <a:gd name="connsiteY3" fmla="*/ 182640 h 264936"/>
              <a:gd name="connsiteX4" fmla="*/ 0 w 1975104"/>
              <a:gd name="connsiteY4" fmla="*/ 264936 h 26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104" h="264936">
                <a:moveTo>
                  <a:pt x="1975104" y="219216"/>
                </a:moveTo>
                <a:cubicBezTo>
                  <a:pt x="1858518" y="149874"/>
                  <a:pt x="1741932" y="80532"/>
                  <a:pt x="1645920" y="45480"/>
                </a:cubicBezTo>
                <a:cubicBezTo>
                  <a:pt x="1549908" y="10428"/>
                  <a:pt x="1595628" y="-13956"/>
                  <a:pt x="1399032" y="8904"/>
                </a:cubicBezTo>
                <a:cubicBezTo>
                  <a:pt x="1202436" y="31764"/>
                  <a:pt x="699516" y="139968"/>
                  <a:pt x="466344" y="182640"/>
                </a:cubicBezTo>
                <a:lnTo>
                  <a:pt x="0" y="264936"/>
                </a:ln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3BD876B-D1C8-341D-4856-9351C31D407E}"/>
              </a:ext>
            </a:extLst>
          </p:cNvPr>
          <p:cNvSpPr/>
          <p:nvPr/>
        </p:nvSpPr>
        <p:spPr>
          <a:xfrm>
            <a:off x="1728588" y="3045954"/>
            <a:ext cx="1006089" cy="1332289"/>
          </a:xfrm>
          <a:custGeom>
            <a:avLst/>
            <a:gdLst>
              <a:gd name="connsiteX0" fmla="*/ 1006089 w 1006089"/>
              <a:gd name="connsiteY0" fmla="*/ 1234440 h 1263703"/>
              <a:gd name="connsiteX1" fmla="*/ 795777 w 1006089"/>
              <a:gd name="connsiteY1" fmla="*/ 1261872 h 1263703"/>
              <a:gd name="connsiteX2" fmla="*/ 356865 w 1006089"/>
              <a:gd name="connsiteY2" fmla="*/ 1188720 h 1263703"/>
              <a:gd name="connsiteX3" fmla="*/ 100833 w 1006089"/>
              <a:gd name="connsiteY3" fmla="*/ 996696 h 1263703"/>
              <a:gd name="connsiteX4" fmla="*/ 249 w 1006089"/>
              <a:gd name="connsiteY4" fmla="*/ 612648 h 1263703"/>
              <a:gd name="connsiteX5" fmla="*/ 73401 w 1006089"/>
              <a:gd name="connsiteY5" fmla="*/ 164592 h 1263703"/>
              <a:gd name="connsiteX6" fmla="*/ 109977 w 1006089"/>
              <a:gd name="connsiteY6" fmla="*/ 0 h 12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6089" h="1263703">
                <a:moveTo>
                  <a:pt x="1006089" y="1234440"/>
                </a:moveTo>
                <a:cubicBezTo>
                  <a:pt x="955035" y="1251966"/>
                  <a:pt x="903981" y="1269492"/>
                  <a:pt x="795777" y="1261872"/>
                </a:cubicBezTo>
                <a:cubicBezTo>
                  <a:pt x="687573" y="1254252"/>
                  <a:pt x="472689" y="1232916"/>
                  <a:pt x="356865" y="1188720"/>
                </a:cubicBezTo>
                <a:cubicBezTo>
                  <a:pt x="241041" y="1144524"/>
                  <a:pt x="160269" y="1092708"/>
                  <a:pt x="100833" y="996696"/>
                </a:cubicBezTo>
                <a:cubicBezTo>
                  <a:pt x="41397" y="900684"/>
                  <a:pt x="4821" y="751332"/>
                  <a:pt x="249" y="612648"/>
                </a:cubicBezTo>
                <a:cubicBezTo>
                  <a:pt x="-4323" y="473964"/>
                  <a:pt x="55113" y="266700"/>
                  <a:pt x="73401" y="164592"/>
                </a:cubicBezTo>
                <a:cubicBezTo>
                  <a:pt x="91689" y="62484"/>
                  <a:pt x="100833" y="31242"/>
                  <a:pt x="109977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4A6310-CCFA-2FAA-051D-B3D39E2D5D3A}"/>
              </a:ext>
            </a:extLst>
          </p:cNvPr>
          <p:cNvSpPr/>
          <p:nvPr/>
        </p:nvSpPr>
        <p:spPr>
          <a:xfrm>
            <a:off x="5349240" y="4171950"/>
            <a:ext cx="804674" cy="309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CAF8FF-14CD-51B2-958B-4A4253351F4F}"/>
              </a:ext>
            </a:extLst>
          </p:cNvPr>
          <p:cNvSpPr/>
          <p:nvPr/>
        </p:nvSpPr>
        <p:spPr>
          <a:xfrm>
            <a:off x="1168996" y="4157063"/>
            <a:ext cx="479833" cy="309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F49314-F0F2-A375-ACDB-A1DA25236747}"/>
              </a:ext>
            </a:extLst>
          </p:cNvPr>
          <p:cNvSpPr/>
          <p:nvPr/>
        </p:nvSpPr>
        <p:spPr>
          <a:xfrm>
            <a:off x="1782830" y="3534080"/>
            <a:ext cx="1094053" cy="309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ACF8C0-FBF0-A08A-7F43-D7204EB2D2DC}"/>
              </a:ext>
            </a:extLst>
          </p:cNvPr>
          <p:cNvSpPr/>
          <p:nvPr/>
        </p:nvSpPr>
        <p:spPr>
          <a:xfrm>
            <a:off x="5511660" y="2918971"/>
            <a:ext cx="697872" cy="309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575544-4746-1EF1-5B1C-CA7B56A69338}"/>
              </a:ext>
            </a:extLst>
          </p:cNvPr>
          <p:cNvSpPr/>
          <p:nvPr/>
        </p:nvSpPr>
        <p:spPr>
          <a:xfrm>
            <a:off x="820060" y="3184881"/>
            <a:ext cx="697872" cy="309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02FB4F-4030-2CFB-BEA0-556549D01011}"/>
              </a:ext>
            </a:extLst>
          </p:cNvPr>
          <p:cNvSpPr/>
          <p:nvPr/>
        </p:nvSpPr>
        <p:spPr>
          <a:xfrm>
            <a:off x="2610692" y="2343524"/>
            <a:ext cx="1006088" cy="309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46AE13-9865-294B-07CA-E94EACD0BDF1}"/>
              </a:ext>
            </a:extLst>
          </p:cNvPr>
          <p:cNvSpPr/>
          <p:nvPr/>
        </p:nvSpPr>
        <p:spPr>
          <a:xfrm>
            <a:off x="1463720" y="2093174"/>
            <a:ext cx="589448" cy="309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CBC13DB-F869-F757-8FB5-93CF486C29C7}"/>
              </a:ext>
            </a:extLst>
          </p:cNvPr>
          <p:cNvSpPr/>
          <p:nvPr/>
        </p:nvSpPr>
        <p:spPr>
          <a:xfrm>
            <a:off x="2053168" y="4012780"/>
            <a:ext cx="604562" cy="347623"/>
          </a:xfrm>
          <a:custGeom>
            <a:avLst/>
            <a:gdLst>
              <a:gd name="connsiteX0" fmla="*/ 604562 w 604562"/>
              <a:gd name="connsiteY0" fmla="*/ 347623 h 347623"/>
              <a:gd name="connsiteX1" fmla="*/ 513878 w 604562"/>
              <a:gd name="connsiteY1" fmla="*/ 211597 h 347623"/>
              <a:gd name="connsiteX2" fmla="*/ 294724 w 604562"/>
              <a:gd name="connsiteY2" fmla="*/ 75570 h 347623"/>
              <a:gd name="connsiteX3" fmla="*/ 0 w 604562"/>
              <a:gd name="connsiteY3" fmla="*/ 0 h 34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562" h="347623">
                <a:moveTo>
                  <a:pt x="604562" y="347623"/>
                </a:moveTo>
                <a:cubicBezTo>
                  <a:pt x="585040" y="302281"/>
                  <a:pt x="565518" y="256939"/>
                  <a:pt x="513878" y="211597"/>
                </a:cubicBezTo>
                <a:cubicBezTo>
                  <a:pt x="462238" y="166255"/>
                  <a:pt x="380370" y="110836"/>
                  <a:pt x="294724" y="75570"/>
                </a:cubicBezTo>
                <a:cubicBezTo>
                  <a:pt x="209078" y="40304"/>
                  <a:pt x="104539" y="2015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05A192CF-EE29-918A-D225-7CD1F7F94B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3763" y="2194560"/>
                <a:ext cx="2731729" cy="442337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000" dirty="0"/>
                  <a:t>PS (1959)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=26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fr-FR" sz="2000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fr-FR" sz="2000" dirty="0"/>
                  <a:t>Espèces</a:t>
                </a:r>
              </a:p>
              <a:p>
                <a:pPr marL="0" indent="0" algn="ctr">
                  <a:buNone/>
                </a:pPr>
                <a:r>
                  <a:rPr lang="fr-FR" sz="2000" dirty="0"/>
                  <a:t>p+ et ions (Pb54+)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fr-FR" sz="2000" dirty="0"/>
                  <a:t>Destinations (10+ modes de production!)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EAST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nTOF</a:t>
                </a:r>
                <a:endParaRPr lang="fr-FR" sz="16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AD/ELENA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SPS North Area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sz="1600" dirty="0" err="1"/>
                  <a:t>HiRadMat</a:t>
                </a:r>
                <a:endParaRPr lang="fr-FR" sz="16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AWAKE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LHC (*multiple </a:t>
                </a:r>
                <a:r>
                  <a:rPr lang="fr-FR" sz="1600" dirty="0" err="1"/>
                  <a:t>beam</a:t>
                </a:r>
                <a:r>
                  <a:rPr lang="fr-FR" sz="1600" dirty="0"/>
                  <a:t> variants)</a:t>
                </a:r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05A192CF-EE29-918A-D225-7CD1F7F94B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763" y="2194560"/>
                <a:ext cx="2731729" cy="4423370"/>
              </a:xfrm>
              <a:prstGeom prst="rect">
                <a:avLst/>
              </a:prstGeom>
              <a:blipFill>
                <a:blip r:embed="rId6"/>
                <a:stretch>
                  <a:fillRect l="-2009" t="-19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3B6C677-0AB4-2595-288E-E741E2C41168}"/>
              </a:ext>
            </a:extLst>
          </p:cNvPr>
          <p:cNvSpPr/>
          <p:nvPr/>
        </p:nvSpPr>
        <p:spPr>
          <a:xfrm>
            <a:off x="3998718" y="2781896"/>
            <a:ext cx="1488041" cy="186029"/>
          </a:xfrm>
          <a:custGeom>
            <a:avLst/>
            <a:gdLst>
              <a:gd name="connsiteX0" fmla="*/ 0 w 1488041"/>
              <a:gd name="connsiteY0" fmla="*/ 46545 h 186029"/>
              <a:gd name="connsiteX1" fmla="*/ 767166 w 1488041"/>
              <a:gd name="connsiteY1" fmla="*/ 50 h 186029"/>
              <a:gd name="connsiteX2" fmla="*/ 1123627 w 1488041"/>
              <a:gd name="connsiteY2" fmla="*/ 54294 h 186029"/>
              <a:gd name="connsiteX3" fmla="*/ 1441342 w 1488041"/>
              <a:gd name="connsiteY3" fmla="*/ 155033 h 186029"/>
              <a:gd name="connsiteX4" fmla="*/ 1480088 w 1488041"/>
              <a:gd name="connsiteY4" fmla="*/ 186029 h 186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041" h="186029">
                <a:moveTo>
                  <a:pt x="0" y="46545"/>
                </a:moveTo>
                <a:cubicBezTo>
                  <a:pt x="289947" y="22652"/>
                  <a:pt x="579895" y="-1241"/>
                  <a:pt x="767166" y="50"/>
                </a:cubicBezTo>
                <a:cubicBezTo>
                  <a:pt x="954437" y="1341"/>
                  <a:pt x="1011264" y="28464"/>
                  <a:pt x="1123627" y="54294"/>
                </a:cubicBezTo>
                <a:cubicBezTo>
                  <a:pt x="1235990" y="80124"/>
                  <a:pt x="1381932" y="133077"/>
                  <a:pt x="1441342" y="155033"/>
                </a:cubicBezTo>
                <a:cubicBezTo>
                  <a:pt x="1500752" y="176989"/>
                  <a:pt x="1490420" y="181509"/>
                  <a:pt x="1480088" y="186029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A53A377-B2FB-8DEF-5E71-DD00952431ED}"/>
              </a:ext>
            </a:extLst>
          </p:cNvPr>
          <p:cNvSpPr/>
          <p:nvPr/>
        </p:nvSpPr>
        <p:spPr>
          <a:xfrm>
            <a:off x="2131172" y="2626963"/>
            <a:ext cx="410705" cy="232474"/>
          </a:xfrm>
          <a:custGeom>
            <a:avLst/>
            <a:gdLst>
              <a:gd name="connsiteX0" fmla="*/ 0 w 410705"/>
              <a:gd name="connsiteY0" fmla="*/ 232474 h 232474"/>
              <a:gd name="connsiteX1" fmla="*/ 410705 w 410705"/>
              <a:gd name="connsiteY1" fmla="*/ 0 h 232474"/>
              <a:gd name="connsiteX2" fmla="*/ 410705 w 410705"/>
              <a:gd name="connsiteY2" fmla="*/ 0 h 23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705" h="232474">
                <a:moveTo>
                  <a:pt x="0" y="232474"/>
                </a:moveTo>
                <a:lnTo>
                  <a:pt x="410705" y="0"/>
                </a:lnTo>
                <a:lnTo>
                  <a:pt x="410705" y="0"/>
                </a:ln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39DFF4-F4DB-146C-1128-B601EC70BB83}"/>
              </a:ext>
            </a:extLst>
          </p:cNvPr>
          <p:cNvSpPr/>
          <p:nvPr/>
        </p:nvSpPr>
        <p:spPr>
          <a:xfrm>
            <a:off x="1526738" y="3463871"/>
            <a:ext cx="1441342" cy="54496"/>
          </a:xfrm>
          <a:custGeom>
            <a:avLst/>
            <a:gdLst>
              <a:gd name="connsiteX0" fmla="*/ 1441342 w 1441342"/>
              <a:gd name="connsiteY0" fmla="*/ 23248 h 54496"/>
              <a:gd name="connsiteX1" fmla="*/ 937647 w 1441342"/>
              <a:gd name="connsiteY1" fmla="*/ 54244 h 54496"/>
              <a:gd name="connsiteX2" fmla="*/ 302217 w 1441342"/>
              <a:gd name="connsiteY2" fmla="*/ 38746 h 54496"/>
              <a:gd name="connsiteX3" fmla="*/ 302217 w 1441342"/>
              <a:gd name="connsiteY3" fmla="*/ 38746 h 54496"/>
              <a:gd name="connsiteX4" fmla="*/ 0 w 1441342"/>
              <a:gd name="connsiteY4" fmla="*/ 0 h 5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342" h="54496">
                <a:moveTo>
                  <a:pt x="1441342" y="23248"/>
                </a:moveTo>
                <a:cubicBezTo>
                  <a:pt x="1284421" y="37454"/>
                  <a:pt x="1127501" y="51661"/>
                  <a:pt x="937647" y="54244"/>
                </a:cubicBezTo>
                <a:cubicBezTo>
                  <a:pt x="747793" y="56827"/>
                  <a:pt x="302217" y="38746"/>
                  <a:pt x="302217" y="38746"/>
                </a:cubicBezTo>
                <a:lnTo>
                  <a:pt x="302217" y="3874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Recording 2023-10-05 101124">
            <a:hlinkClick r:id="" action="ppaction://media"/>
            <a:extLst>
              <a:ext uri="{FF2B5EF4-FFF2-40B4-BE49-F238E27FC236}">
                <a16:creationId xmlns:a16="http://schemas.microsoft.com/office/drawing/2014/main" id="{36F3A629-1E87-7383-6BBE-6D135DAE2A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57661" y="839536"/>
            <a:ext cx="4056515" cy="95862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847CAEC-2C9A-562B-3FFE-34E4EA695104}"/>
              </a:ext>
            </a:extLst>
          </p:cNvPr>
          <p:cNvSpPr txBox="1"/>
          <p:nvPr/>
        </p:nvSpPr>
        <p:spPr>
          <a:xfrm>
            <a:off x="7889501" y="1790167"/>
            <a:ext cx="12246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i="1" dirty="0" err="1">
                <a:hlinkClick r:id="rId8"/>
              </a:rPr>
              <a:t>Vistars</a:t>
            </a:r>
            <a:r>
              <a:rPr lang="fr-FR" sz="1200" b="1" i="1" dirty="0">
                <a:hlinkClick r:id="rId8"/>
              </a:rPr>
              <a:t> (cern.ch)</a:t>
            </a:r>
            <a:endParaRPr lang="fr-FR" sz="1200" b="1" i="1" dirty="0"/>
          </a:p>
        </p:txBody>
      </p:sp>
    </p:spTree>
    <p:extLst>
      <p:ext uri="{BB962C8B-B14F-4D97-AF65-F5344CB8AC3E}">
        <p14:creationId xmlns:p14="http://schemas.microsoft.com/office/powerpoint/2010/main" val="11144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29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Les systèmes RF du PS</a:t>
            </a:r>
            <a:endParaRPr lang="fr-FR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 descr="C:\Heiko\Presentations\2014-11_RFUpgradesHB2014\PSComplexOverview.png">
            <a:extLst>
              <a:ext uri="{FF2B5EF4-FFF2-40B4-BE49-F238E27FC236}">
                <a16:creationId xmlns:a16="http://schemas.microsoft.com/office/drawing/2014/main" id="{342F8DF0-BF3B-479D-9160-2ACA1B81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05" y="844177"/>
            <a:ext cx="6925727" cy="53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799BE44-B986-4A53-B826-69077D16E729}"/>
              </a:ext>
            </a:extLst>
          </p:cNvPr>
          <p:cNvSpPr/>
          <p:nvPr/>
        </p:nvSpPr>
        <p:spPr>
          <a:xfrm>
            <a:off x="4185417" y="4942332"/>
            <a:ext cx="152866" cy="16415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606F84-FF80-46DA-B5FC-FBCFBF4C30C0}"/>
              </a:ext>
            </a:extLst>
          </p:cNvPr>
          <p:cNvSpPr/>
          <p:nvPr/>
        </p:nvSpPr>
        <p:spPr>
          <a:xfrm>
            <a:off x="2938510" y="2853264"/>
            <a:ext cx="152866" cy="16415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D8D210-6287-4AC2-968D-ADE349470679}"/>
              </a:ext>
            </a:extLst>
          </p:cNvPr>
          <p:cNvSpPr/>
          <p:nvPr/>
        </p:nvSpPr>
        <p:spPr>
          <a:xfrm>
            <a:off x="3655337" y="1738073"/>
            <a:ext cx="152866" cy="16415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43EF36-50DC-4A2C-BBC8-141D6C9BADE7}"/>
              </a:ext>
            </a:extLst>
          </p:cNvPr>
          <p:cNvSpPr/>
          <p:nvPr/>
        </p:nvSpPr>
        <p:spPr>
          <a:xfrm>
            <a:off x="4525029" y="1396627"/>
            <a:ext cx="152866" cy="16415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AE37EDF-9425-4F0C-BF16-D33C1D84FEDC}"/>
              </a:ext>
            </a:extLst>
          </p:cNvPr>
          <p:cNvSpPr/>
          <p:nvPr/>
        </p:nvSpPr>
        <p:spPr>
          <a:xfrm>
            <a:off x="5806282" y="1738073"/>
            <a:ext cx="152866" cy="16415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1B699F4-DC10-47F7-814D-5AF4B15DCE75}"/>
              </a:ext>
            </a:extLst>
          </p:cNvPr>
          <p:cNvSpPr/>
          <p:nvPr/>
        </p:nvSpPr>
        <p:spPr>
          <a:xfrm>
            <a:off x="6323208" y="2319777"/>
            <a:ext cx="152866" cy="16415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E0E85B5-CB77-4DF6-9D92-92753B45B69D}"/>
              </a:ext>
            </a:extLst>
          </p:cNvPr>
          <p:cNvSpPr/>
          <p:nvPr/>
        </p:nvSpPr>
        <p:spPr>
          <a:xfrm>
            <a:off x="6499592" y="3518661"/>
            <a:ext cx="152866" cy="16415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576C4BE-DE4A-4B1B-92BB-2BB88B4897B5}"/>
              </a:ext>
            </a:extLst>
          </p:cNvPr>
          <p:cNvSpPr/>
          <p:nvPr/>
        </p:nvSpPr>
        <p:spPr>
          <a:xfrm>
            <a:off x="5882715" y="4576447"/>
            <a:ext cx="152866" cy="16415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5310351-0215-4753-923D-A943813FA7D0}"/>
              </a:ext>
            </a:extLst>
          </p:cNvPr>
          <p:cNvSpPr/>
          <p:nvPr/>
        </p:nvSpPr>
        <p:spPr>
          <a:xfrm>
            <a:off x="4032551" y="1509840"/>
            <a:ext cx="152866" cy="16415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EBAD5CC-3121-4C18-934C-07704688D6D3}"/>
              </a:ext>
            </a:extLst>
          </p:cNvPr>
          <p:cNvSpPr/>
          <p:nvPr/>
        </p:nvSpPr>
        <p:spPr>
          <a:xfrm>
            <a:off x="6533938" y="3163805"/>
            <a:ext cx="152866" cy="16415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AFA57BC-DF98-4D96-96A9-67B3DF3DC7EA}"/>
              </a:ext>
            </a:extLst>
          </p:cNvPr>
          <p:cNvSpPr/>
          <p:nvPr/>
        </p:nvSpPr>
        <p:spPr>
          <a:xfrm>
            <a:off x="6246775" y="4198074"/>
            <a:ext cx="152866" cy="164155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8F828C-B1B6-4303-878D-206CA794034D}"/>
              </a:ext>
            </a:extLst>
          </p:cNvPr>
          <p:cNvSpPr txBox="1"/>
          <p:nvPr/>
        </p:nvSpPr>
        <p:spPr>
          <a:xfrm>
            <a:off x="4204383" y="4665333"/>
            <a:ext cx="296876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11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EC75D6-E832-4722-B92A-DA2A235BF44E}"/>
              </a:ext>
            </a:extLst>
          </p:cNvPr>
          <p:cNvSpPr txBox="1"/>
          <p:nvPr/>
        </p:nvSpPr>
        <p:spPr>
          <a:xfrm>
            <a:off x="3099216" y="2751722"/>
            <a:ext cx="34015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36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6A9964-3131-4730-9AE7-6BA2E58E4F5A}"/>
              </a:ext>
            </a:extLst>
          </p:cNvPr>
          <p:cNvSpPr txBox="1"/>
          <p:nvPr/>
        </p:nvSpPr>
        <p:spPr>
          <a:xfrm>
            <a:off x="3734113" y="1918154"/>
            <a:ext cx="35583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46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096A80-C5AD-4EF7-9182-37947C4D811A}"/>
              </a:ext>
            </a:extLst>
          </p:cNvPr>
          <p:cNvSpPr txBox="1"/>
          <p:nvPr/>
        </p:nvSpPr>
        <p:spPr>
          <a:xfrm>
            <a:off x="4180815" y="1693475"/>
            <a:ext cx="315214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51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FE8E63-74B2-4966-A396-F1EB973457C6}"/>
              </a:ext>
            </a:extLst>
          </p:cNvPr>
          <p:cNvSpPr txBox="1"/>
          <p:nvPr/>
        </p:nvSpPr>
        <p:spPr>
          <a:xfrm>
            <a:off x="4652181" y="1578491"/>
            <a:ext cx="340991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56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546ED4-1796-4034-9335-91B7AC71AB93}"/>
              </a:ext>
            </a:extLst>
          </p:cNvPr>
          <p:cNvSpPr txBox="1"/>
          <p:nvPr/>
        </p:nvSpPr>
        <p:spPr>
          <a:xfrm>
            <a:off x="5447916" y="1866405"/>
            <a:ext cx="368661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66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A5489F-1904-4C0E-A714-050B7C773CC0}"/>
              </a:ext>
            </a:extLst>
          </p:cNvPr>
          <p:cNvSpPr txBox="1"/>
          <p:nvPr/>
        </p:nvSpPr>
        <p:spPr>
          <a:xfrm>
            <a:off x="5961585" y="2397752"/>
            <a:ext cx="341760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76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887360-DE4E-4A37-A6EE-F5A2D6047443}"/>
              </a:ext>
            </a:extLst>
          </p:cNvPr>
          <p:cNvSpPr txBox="1"/>
          <p:nvPr/>
        </p:nvSpPr>
        <p:spPr>
          <a:xfrm>
            <a:off x="6185486" y="3072635"/>
            <a:ext cx="322524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81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AA27DE-99C0-460D-AF87-9060AC328364}"/>
              </a:ext>
            </a:extLst>
          </p:cNvPr>
          <p:cNvSpPr txBox="1"/>
          <p:nvPr/>
        </p:nvSpPr>
        <p:spPr>
          <a:xfrm>
            <a:off x="6120237" y="3411327"/>
            <a:ext cx="35583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86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40493-B106-4CFE-9E0C-1138BB3EF55F}"/>
              </a:ext>
            </a:extLst>
          </p:cNvPr>
          <p:cNvSpPr txBox="1"/>
          <p:nvPr/>
        </p:nvSpPr>
        <p:spPr>
          <a:xfrm>
            <a:off x="5894465" y="4095149"/>
            <a:ext cx="32489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91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B1B232-7971-467F-880D-6455DCD26D6C}"/>
              </a:ext>
            </a:extLst>
          </p:cNvPr>
          <p:cNvSpPr txBox="1"/>
          <p:nvPr/>
        </p:nvSpPr>
        <p:spPr>
          <a:xfrm>
            <a:off x="5495156" y="4437947"/>
            <a:ext cx="35583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96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54EEAB0-1AE0-4C0C-9A79-B0903BB6F46C}"/>
              </a:ext>
            </a:extLst>
          </p:cNvPr>
          <p:cNvSpPr/>
          <p:nvPr/>
        </p:nvSpPr>
        <p:spPr>
          <a:xfrm>
            <a:off x="6499592" y="2908480"/>
            <a:ext cx="152866" cy="164155"/>
          </a:xfrm>
          <a:prstGeom prst="ellipse">
            <a:avLst/>
          </a:prstGeom>
          <a:solidFill>
            <a:srgbClr val="2C5D7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2FC2C29-10C4-40A2-A750-C85FB9D1E7B9}"/>
              </a:ext>
            </a:extLst>
          </p:cNvPr>
          <p:cNvSpPr/>
          <p:nvPr/>
        </p:nvSpPr>
        <p:spPr>
          <a:xfrm>
            <a:off x="6118522" y="4355869"/>
            <a:ext cx="152866" cy="164155"/>
          </a:xfrm>
          <a:prstGeom prst="ellipse">
            <a:avLst/>
          </a:prstGeom>
          <a:solidFill>
            <a:srgbClr val="2C5D7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720933-6B91-4C3E-9F41-8AC8E36FC558}"/>
              </a:ext>
            </a:extLst>
          </p:cNvPr>
          <p:cNvSpPr txBox="1"/>
          <p:nvPr/>
        </p:nvSpPr>
        <p:spPr>
          <a:xfrm>
            <a:off x="6649669" y="2674751"/>
            <a:ext cx="35583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80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753DA6-49DF-4800-92B6-C18CA6E653A3}"/>
              </a:ext>
            </a:extLst>
          </p:cNvPr>
          <p:cNvSpPr txBox="1"/>
          <p:nvPr/>
        </p:nvSpPr>
        <p:spPr>
          <a:xfrm>
            <a:off x="6284862" y="4437947"/>
            <a:ext cx="341888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92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CB9608D-A1E1-4FF4-AA1C-8C1043D6FDB6}"/>
              </a:ext>
            </a:extLst>
          </p:cNvPr>
          <p:cNvSpPr/>
          <p:nvPr/>
        </p:nvSpPr>
        <p:spPr>
          <a:xfrm>
            <a:off x="6406613" y="2487837"/>
            <a:ext cx="152866" cy="164155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E735BFF-07E8-4749-A803-B471EF742142}"/>
              </a:ext>
            </a:extLst>
          </p:cNvPr>
          <p:cNvSpPr/>
          <p:nvPr/>
        </p:nvSpPr>
        <p:spPr>
          <a:xfrm>
            <a:off x="6459528" y="2673319"/>
            <a:ext cx="152866" cy="164155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5857256-D029-4B58-9744-B128A8558C96}"/>
              </a:ext>
            </a:extLst>
          </p:cNvPr>
          <p:cNvSpPr txBox="1"/>
          <p:nvPr/>
        </p:nvSpPr>
        <p:spPr>
          <a:xfrm>
            <a:off x="6602131" y="2338508"/>
            <a:ext cx="329706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77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580A905-680C-45E3-91BF-28739E519DD3}"/>
              </a:ext>
            </a:extLst>
          </p:cNvPr>
          <p:cNvSpPr txBox="1"/>
          <p:nvPr/>
        </p:nvSpPr>
        <p:spPr>
          <a:xfrm>
            <a:off x="6104100" y="2702552"/>
            <a:ext cx="337079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78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DCC3EF6-58A1-4FF0-81A1-DFC03C4FA642}"/>
              </a:ext>
            </a:extLst>
          </p:cNvPr>
          <p:cNvSpPr/>
          <p:nvPr/>
        </p:nvSpPr>
        <p:spPr>
          <a:xfrm>
            <a:off x="4677895" y="5024409"/>
            <a:ext cx="152866" cy="164155"/>
          </a:xfrm>
          <a:prstGeom prst="ellipse">
            <a:avLst/>
          </a:prstGeom>
          <a:solidFill>
            <a:srgbClr val="98480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39400F0-B893-4592-98B1-A9C30670F0A8}"/>
              </a:ext>
            </a:extLst>
          </p:cNvPr>
          <p:cNvSpPr/>
          <p:nvPr/>
        </p:nvSpPr>
        <p:spPr>
          <a:xfrm>
            <a:off x="6440029" y="3789335"/>
            <a:ext cx="152866" cy="164155"/>
          </a:xfrm>
          <a:prstGeom prst="ellipse">
            <a:avLst/>
          </a:prstGeom>
          <a:solidFill>
            <a:srgbClr val="98480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FF1BB27-4988-462C-A803-366AFB0C0905}"/>
              </a:ext>
            </a:extLst>
          </p:cNvPr>
          <p:cNvSpPr/>
          <p:nvPr/>
        </p:nvSpPr>
        <p:spPr>
          <a:xfrm>
            <a:off x="6369008" y="3988767"/>
            <a:ext cx="152866" cy="164155"/>
          </a:xfrm>
          <a:prstGeom prst="ellipse">
            <a:avLst/>
          </a:prstGeom>
          <a:solidFill>
            <a:srgbClr val="98480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C73B96-6EE2-4073-B43E-29A3F70A3304}"/>
              </a:ext>
            </a:extLst>
          </p:cNvPr>
          <p:cNvSpPr txBox="1"/>
          <p:nvPr/>
        </p:nvSpPr>
        <p:spPr>
          <a:xfrm>
            <a:off x="6613648" y="3693065"/>
            <a:ext cx="355837" cy="276999"/>
          </a:xfrm>
          <a:prstGeom prst="rect">
            <a:avLst/>
          </a:prstGeom>
          <a:solidFill>
            <a:srgbClr val="D8670A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88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BFA030-CC3E-495F-AE4B-B063CE6BC0F1}"/>
              </a:ext>
            </a:extLst>
          </p:cNvPr>
          <p:cNvSpPr txBox="1"/>
          <p:nvPr/>
        </p:nvSpPr>
        <p:spPr>
          <a:xfrm>
            <a:off x="6542627" y="3939529"/>
            <a:ext cx="355837" cy="276999"/>
          </a:xfrm>
          <a:prstGeom prst="rect">
            <a:avLst/>
          </a:prstGeom>
          <a:solidFill>
            <a:srgbClr val="D8670A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89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9DC3FF5-67E0-482B-B151-6B3DC27AF3B0}"/>
              </a:ext>
            </a:extLst>
          </p:cNvPr>
          <p:cNvSpPr txBox="1"/>
          <p:nvPr/>
        </p:nvSpPr>
        <p:spPr>
          <a:xfrm>
            <a:off x="4641506" y="4740602"/>
            <a:ext cx="270251" cy="276999"/>
          </a:xfrm>
          <a:prstGeom prst="rect">
            <a:avLst/>
          </a:prstGeom>
          <a:solidFill>
            <a:srgbClr val="D8670A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8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48117A5-596F-47CD-BA0D-2B8C168FEE2B}"/>
              </a:ext>
            </a:extLst>
          </p:cNvPr>
          <p:cNvSpPr/>
          <p:nvPr/>
        </p:nvSpPr>
        <p:spPr>
          <a:xfrm>
            <a:off x="5000595" y="4997635"/>
            <a:ext cx="152866" cy="16415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2ECB72B-967A-4F90-8518-D18444F0B3AA}"/>
              </a:ext>
            </a:extLst>
          </p:cNvPr>
          <p:cNvSpPr txBox="1"/>
          <p:nvPr/>
        </p:nvSpPr>
        <p:spPr>
          <a:xfrm>
            <a:off x="4965257" y="4716632"/>
            <a:ext cx="26962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6</a:t>
            </a:r>
          </a:p>
        </p:txBody>
      </p:sp>
      <p:pic>
        <p:nvPicPr>
          <p:cNvPr id="93" name="Picture 18" descr="10MHzCavityss11">
            <a:extLst>
              <a:ext uri="{FF2B5EF4-FFF2-40B4-BE49-F238E27FC236}">
                <a16:creationId xmlns:a16="http://schemas.microsoft.com/office/drawing/2014/main" id="{38502412-A41C-4A9C-BAF6-8ED6078A3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" y="1015628"/>
            <a:ext cx="1714888" cy="1371600"/>
          </a:xfrm>
          <a:prstGeom prst="rect">
            <a:avLst/>
          </a:prstGeom>
          <a:noFill/>
          <a:ln w="5080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 Box 48">
            <a:extLst>
              <a:ext uri="{FF2B5EF4-FFF2-40B4-BE49-F238E27FC236}">
                <a16:creationId xmlns:a16="http://schemas.microsoft.com/office/drawing/2014/main" id="{AEC7A9CD-A033-47D3-92DC-8EDE6FBD5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94" y="2377702"/>
            <a:ext cx="1447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1600" b="1" dirty="0">
                <a:latin typeface="Constantia" panose="02030602050306030303" pitchFamily="18" charset="0"/>
              </a:rPr>
              <a:t>Acceleration</a:t>
            </a:r>
          </a:p>
          <a:p>
            <a:pPr algn="l"/>
            <a:r>
              <a:rPr lang="en-US" altLang="en-US" sz="1600" b="1" dirty="0">
                <a:latin typeface="Constantia" panose="02030602050306030303" pitchFamily="18" charset="0"/>
              </a:rPr>
              <a:t>(tuning) </a:t>
            </a:r>
          </a:p>
        </p:txBody>
      </p:sp>
      <p:sp>
        <p:nvSpPr>
          <p:cNvPr id="97" name="Text Box 49">
            <a:extLst>
              <a:ext uri="{FF2B5EF4-FFF2-40B4-BE49-F238E27FC236}">
                <a16:creationId xmlns:a16="http://schemas.microsoft.com/office/drawing/2014/main" id="{EF414616-175C-4758-9187-A53806DFB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6" y="1060077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1800" b="1" dirty="0">
                <a:solidFill>
                  <a:schemeClr val="bg1"/>
                </a:solidFill>
                <a:latin typeface="Constantia" panose="02030602050306030303" pitchFamily="18" charset="0"/>
              </a:rPr>
              <a:t>2.8 – 10 MHz</a:t>
            </a:r>
          </a:p>
        </p:txBody>
      </p:sp>
      <p:pic>
        <p:nvPicPr>
          <p:cNvPr id="99" name="Picture 39" descr="40MHzCavityss77">
            <a:extLst>
              <a:ext uri="{FF2B5EF4-FFF2-40B4-BE49-F238E27FC236}">
                <a16:creationId xmlns:a16="http://schemas.microsoft.com/office/drawing/2014/main" id="{64616010-C3AF-4BFD-82AF-9416C6EFF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697" y="991813"/>
            <a:ext cx="2057400" cy="1543050"/>
          </a:xfrm>
          <a:prstGeom prst="rect">
            <a:avLst/>
          </a:prstGeom>
          <a:noFill/>
          <a:ln w="50800"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 Box 53">
            <a:extLst>
              <a:ext uri="{FF2B5EF4-FFF2-40B4-BE49-F238E27FC236}">
                <a16:creationId xmlns:a16="http://schemas.microsoft.com/office/drawing/2014/main" id="{74BF7C3F-8D76-42B0-9661-65465A6A9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5547" y="2182438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800" b="1" dirty="0">
                <a:solidFill>
                  <a:schemeClr val="bg1"/>
                </a:solidFill>
                <a:latin typeface="Constantia" panose="02030602050306030303" pitchFamily="18" charset="0"/>
              </a:rPr>
              <a:t>40 MHz</a:t>
            </a:r>
          </a:p>
        </p:txBody>
      </p:sp>
      <p:pic>
        <p:nvPicPr>
          <p:cNvPr id="103" name="Picture 38" descr="80MHzCavityss89">
            <a:extLst>
              <a:ext uri="{FF2B5EF4-FFF2-40B4-BE49-F238E27FC236}">
                <a16:creationId xmlns:a16="http://schemas.microsoft.com/office/drawing/2014/main" id="{A7136F49-5520-4B38-A30D-5D4705E10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118" y="2747776"/>
            <a:ext cx="1753774" cy="1957518"/>
          </a:xfrm>
          <a:prstGeom prst="rect">
            <a:avLst/>
          </a:prstGeom>
          <a:noFill/>
          <a:ln w="50800">
            <a:solidFill>
              <a:srgbClr val="984807"/>
            </a:solidFill>
          </a:ln>
        </p:spPr>
      </p:pic>
      <p:sp>
        <p:nvSpPr>
          <p:cNvPr id="105" name="Text Box 52">
            <a:extLst>
              <a:ext uri="{FF2B5EF4-FFF2-40B4-BE49-F238E27FC236}">
                <a16:creationId xmlns:a16="http://schemas.microsoft.com/office/drawing/2014/main" id="{0F196D6B-7B55-4CA2-A58E-60DABA443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529" y="4375095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800" b="1" dirty="0">
                <a:solidFill>
                  <a:schemeClr val="bg1"/>
                </a:solidFill>
                <a:latin typeface="Constantia" panose="02030602050306030303" pitchFamily="18" charset="0"/>
              </a:rPr>
              <a:t>80 MHz</a:t>
            </a:r>
          </a:p>
        </p:txBody>
      </p:sp>
      <p:pic>
        <p:nvPicPr>
          <p:cNvPr id="107" name="Picture 19" descr="20MHzCavityss92">
            <a:extLst>
              <a:ext uri="{FF2B5EF4-FFF2-40B4-BE49-F238E27FC236}">
                <a16:creationId xmlns:a16="http://schemas.microsoft.com/office/drawing/2014/main" id="{977F04C3-5E55-4348-B346-89242640B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881" y="4903970"/>
            <a:ext cx="1317625" cy="1746250"/>
          </a:xfrm>
          <a:prstGeom prst="rect">
            <a:avLst/>
          </a:prstGeom>
          <a:noFill/>
          <a:ln w="50800">
            <a:solidFill>
              <a:srgbClr val="2C5D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 Box 56">
            <a:extLst>
              <a:ext uri="{FF2B5EF4-FFF2-40B4-BE49-F238E27FC236}">
                <a16:creationId xmlns:a16="http://schemas.microsoft.com/office/drawing/2014/main" id="{D7CFD9C2-5B3A-4416-96F5-5083269A6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893" y="615893"/>
            <a:ext cx="2035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600" b="1" dirty="0">
                <a:latin typeface="Constantia" panose="02030602050306030303" pitchFamily="18" charset="0"/>
              </a:rPr>
              <a:t>RF Manipulations (fixed </a:t>
            </a:r>
            <a:r>
              <a:rPr lang="en-US" altLang="en-US" sz="1600" b="1" dirty="0" err="1">
                <a:latin typeface="Constantia" panose="02030602050306030303" pitchFamily="18" charset="0"/>
              </a:rPr>
              <a:t>freq</a:t>
            </a:r>
            <a:r>
              <a:rPr lang="en-US" altLang="en-US" sz="1600" b="1" dirty="0"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111" name="Picture 17" descr="200MHzCavities">
            <a:extLst>
              <a:ext uri="{FF2B5EF4-FFF2-40B4-BE49-F238E27FC236}">
                <a16:creationId xmlns:a16="http://schemas.microsoft.com/office/drawing/2014/main" id="{7BDEFC3B-A15D-43E2-AD55-51684461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" y="4825627"/>
            <a:ext cx="2057400" cy="1543050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 Box 50">
            <a:extLst>
              <a:ext uri="{FF2B5EF4-FFF2-40B4-BE49-F238E27FC236}">
                <a16:creationId xmlns:a16="http://schemas.microsoft.com/office/drawing/2014/main" id="{F8662A03-9132-497F-B0F0-01EB45334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06" y="5987677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800" b="1" dirty="0">
                <a:solidFill>
                  <a:schemeClr val="bg1"/>
                </a:solidFill>
                <a:latin typeface="Constantia" panose="02030602050306030303" pitchFamily="18" charset="0"/>
              </a:rPr>
              <a:t>200 MHz</a:t>
            </a:r>
          </a:p>
        </p:txBody>
      </p:sp>
      <p:sp>
        <p:nvSpPr>
          <p:cNvPr id="115" name="Text Box 54">
            <a:extLst>
              <a:ext uri="{FF2B5EF4-FFF2-40B4-BE49-F238E27FC236}">
                <a16:creationId xmlns:a16="http://schemas.microsoft.com/office/drawing/2014/main" id="{7B69AD5B-4F38-4A98-BD57-951C1DC41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94" y="6330577"/>
            <a:ext cx="2362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600" b="1" dirty="0">
                <a:latin typeface="Constantia" panose="02030602050306030303" pitchFamily="18" charset="0"/>
              </a:rPr>
              <a:t>Longitudinal blow-up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E7062F8-4AD7-48E2-931E-05614EB0E307}"/>
              </a:ext>
            </a:extLst>
          </p:cNvPr>
          <p:cNvSpPr/>
          <p:nvPr/>
        </p:nvSpPr>
        <p:spPr>
          <a:xfrm>
            <a:off x="5291006" y="4928872"/>
            <a:ext cx="152866" cy="16415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tantia" panose="02030602050306030303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A6A596F-3356-41E4-85E7-6BC9C74B7589}"/>
              </a:ext>
            </a:extLst>
          </p:cNvPr>
          <p:cNvSpPr txBox="1"/>
          <p:nvPr/>
        </p:nvSpPr>
        <p:spPr>
          <a:xfrm>
            <a:off x="5483389" y="4882003"/>
            <a:ext cx="260008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nstantia" panose="02030602050306030303" pitchFamily="18" charset="0"/>
                <a:cs typeface="Arial"/>
              </a:rPr>
              <a:t>2</a:t>
            </a:r>
          </a:p>
        </p:txBody>
      </p:sp>
      <p:pic>
        <p:nvPicPr>
          <p:cNvPr id="121" name="Picture 2" descr="C:\Heiko\Presentations\2012-01_LHCBeamShutdownLectureWithIons\image.png">
            <a:extLst>
              <a:ext uri="{FF2B5EF4-FFF2-40B4-BE49-F238E27FC236}">
                <a16:creationId xmlns:a16="http://schemas.microsoft.com/office/drawing/2014/main" id="{776DF30F-CB6A-4344-8505-B6E152EA3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r="35177"/>
          <a:stretch/>
        </p:blipFill>
        <p:spPr bwMode="auto">
          <a:xfrm>
            <a:off x="5867378" y="4903970"/>
            <a:ext cx="1365419" cy="1746000"/>
          </a:xfrm>
          <a:prstGeom prst="rect">
            <a:avLst/>
          </a:prstGeom>
          <a:noFill/>
          <a:ln w="5080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 Box 52">
            <a:extLst>
              <a:ext uri="{FF2B5EF4-FFF2-40B4-BE49-F238E27FC236}">
                <a16:creationId xmlns:a16="http://schemas.microsoft.com/office/drawing/2014/main" id="{694FD1D9-344A-492B-BACF-C4E0FCC02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431" y="6347008"/>
            <a:ext cx="112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800" b="1" dirty="0">
                <a:solidFill>
                  <a:schemeClr val="bg1"/>
                </a:solidFill>
                <a:latin typeface="Constantia" panose="02030602050306030303" pitchFamily="18" charset="0"/>
              </a:rPr>
              <a:t>20 MHz</a:t>
            </a:r>
          </a:p>
        </p:txBody>
      </p:sp>
      <p:sp>
        <p:nvSpPr>
          <p:cNvPr id="125" name="Text Box 52">
            <a:extLst>
              <a:ext uri="{FF2B5EF4-FFF2-40B4-BE49-F238E27FC236}">
                <a16:creationId xmlns:a16="http://schemas.microsoft.com/office/drawing/2014/main" id="{403BECC9-5784-4C8F-974D-59A5854F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755" y="6348595"/>
            <a:ext cx="14020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800" b="1" dirty="0">
                <a:solidFill>
                  <a:schemeClr val="bg1"/>
                </a:solidFill>
                <a:latin typeface="Constantia" panose="02030602050306030303" pitchFamily="18" charset="0"/>
              </a:rPr>
              <a:t>0.4 – 5 MHz</a:t>
            </a:r>
          </a:p>
        </p:txBody>
      </p:sp>
      <p:sp>
        <p:nvSpPr>
          <p:cNvPr id="127" name="Text Box 46">
            <a:extLst>
              <a:ext uri="{FF2B5EF4-FFF2-40B4-BE49-F238E27FC236}">
                <a16:creationId xmlns:a16="http://schemas.microsoft.com/office/drawing/2014/main" id="{AA8A3893-5E18-4E2B-B63A-FC0925EC8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94" y="2985714"/>
            <a:ext cx="1143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 dirty="0">
                <a:latin typeface="Constantia" panose="02030602050306030303" pitchFamily="18" charset="0"/>
              </a:rPr>
              <a:t>to SPS</a:t>
            </a:r>
          </a:p>
        </p:txBody>
      </p:sp>
      <p:sp>
        <p:nvSpPr>
          <p:cNvPr id="129" name="Text Box 54">
            <a:extLst>
              <a:ext uri="{FF2B5EF4-FFF2-40B4-BE49-F238E27FC236}">
                <a16:creationId xmlns:a16="http://schemas.microsoft.com/office/drawing/2014/main" id="{17EB1706-F391-4F7A-94BF-19F2F3098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777" y="6399199"/>
            <a:ext cx="990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600" b="1" dirty="0">
                <a:latin typeface="Constantia" panose="02030602050306030303" pitchFamily="18" charset="0"/>
              </a:rPr>
              <a:t>Damper</a:t>
            </a:r>
          </a:p>
        </p:txBody>
      </p:sp>
    </p:spTree>
    <p:extLst>
      <p:ext uri="{BB962C8B-B14F-4D97-AF65-F5344CB8AC3E}">
        <p14:creationId xmlns:p14="http://schemas.microsoft.com/office/powerpoint/2010/main" val="166346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5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75" grpId="0" animBg="1"/>
      <p:bldP spid="77" grpId="0" animBg="1"/>
      <p:bldP spid="79" grpId="0" animBg="1"/>
      <p:bldP spid="81" grpId="0" animBg="1"/>
      <p:bldP spid="83" grpId="0" animBg="1"/>
      <p:bldP spid="85" grpId="0" animBg="1"/>
      <p:bldP spid="87" grpId="0" animBg="1"/>
      <p:bldP spid="89" grpId="0" animBg="1"/>
      <p:bldP spid="91" grpId="0" animBg="1"/>
      <p:bldP spid="95" grpId="0"/>
      <p:bldP spid="97" grpId="0"/>
      <p:bldP spid="101" grpId="0"/>
      <p:bldP spid="105" grpId="0"/>
      <p:bldP spid="109" grpId="0"/>
      <p:bldP spid="113" grpId="0"/>
      <p:bldP spid="115" grpId="0"/>
      <p:bldP spid="117" grpId="0" animBg="1"/>
      <p:bldP spid="119" grpId="0" animBg="1"/>
      <p:bldP spid="123" grpId="0"/>
      <p:bldP spid="125" grpId="0"/>
      <p:bldP spid="1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60A48B64-E5A6-4039-A5A5-1FCFC3984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0065"/>
            <a:ext cx="8257032" cy="3555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Manipulations RF pour les faisceaux LHC</a:t>
            </a:r>
            <a:endParaRPr lang="fr-FR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5</a:t>
            </a:fld>
            <a:endParaRPr lang="en-US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A33007F-5049-428F-807F-273A42E81AB3}"/>
              </a:ext>
            </a:extLst>
          </p:cNvPr>
          <p:cNvSpPr txBox="1">
            <a:spLocks/>
          </p:cNvSpPr>
          <p:nvPr/>
        </p:nvSpPr>
        <p:spPr>
          <a:xfrm>
            <a:off x="0" y="4502388"/>
            <a:ext cx="9144000" cy="23556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Les cavités RF du PS permettent de couvrir un grand nombre d’harmoniques permettant de faire des manipulations RF.</a:t>
            </a:r>
            <a:br>
              <a:rPr lang="fr-FR" sz="2400" dirty="0"/>
            </a:br>
            <a:endParaRPr lang="fr-FR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Le PS définit l’espace entre les paquets de 25 ns pour les faisceaux allant au LHC.</a:t>
            </a:r>
            <a:br>
              <a:rPr lang="fr-FR" sz="2400" dirty="0"/>
            </a:br>
            <a:endParaRPr lang="fr-FR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L’objectif primaire en qualité est de produire des paquets égaux en intensité et en émittance longitudinale, pour éviter les pertes en aval et les variations en luminosité dans le LHC.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5318A6-A96A-455C-9248-CAB42018EC76}"/>
              </a:ext>
            </a:extLst>
          </p:cNvPr>
          <p:cNvSpPr/>
          <p:nvPr/>
        </p:nvSpPr>
        <p:spPr>
          <a:xfrm>
            <a:off x="730240" y="3801978"/>
            <a:ext cx="4920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/>
              <a:t>Programmes de tension RF pour le cycle “BCMS”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43BB9C-41A2-D945-2CE1-26BE15047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0" t="23551" r="17800" b="20353"/>
          <a:stretch/>
        </p:blipFill>
        <p:spPr bwMode="auto">
          <a:xfrm>
            <a:off x="6376095" y="702964"/>
            <a:ext cx="2630745" cy="179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2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0" y="763414"/>
            <a:ext cx="9144000" cy="60987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CH" sz="2400" dirty="0"/>
              <a:t>Certaines manipulations RF sont linéaires, avec une observable pour un paramètre à optimiser. Pourquoi utiliser de l’apprentissage machine? Un coup d’œil au journal du PS pour les «</a:t>
            </a:r>
            <a:r>
              <a:rPr lang="fr-CH" sz="2400" dirty="0" err="1"/>
              <a:t>splittings</a:t>
            </a:r>
            <a:r>
              <a:rPr lang="fr-CH" sz="2400" dirty="0"/>
              <a:t>»…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H" sz="2400" dirty="0"/>
              <a:t> Les critères de performance peuvent être insuffisants</a:t>
            </a:r>
          </a:p>
          <a:p>
            <a:pPr>
              <a:buFont typeface="Wingdings" panose="05000000000000000000" pitchFamily="2" charset="2"/>
              <a:buChar char="§"/>
            </a:pPr>
            <a:endParaRPr lang="fr-CH" sz="2400" dirty="0"/>
          </a:p>
          <a:p>
            <a:pPr marL="0" indent="0">
              <a:buNone/>
            </a:pPr>
            <a:br>
              <a:rPr lang="fr-CH" sz="2400" dirty="0"/>
            </a:br>
            <a:endParaRPr lang="fr-CH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fr-CH" sz="2400" dirty="0"/>
              <a:t> Les paramètres varient avec le temps</a:t>
            </a:r>
            <a:endParaRPr lang="fr-CH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fr-CH" sz="3200" dirty="0"/>
            </a:br>
            <a:r>
              <a:rPr lang="fr-CH" sz="600" dirty="0">
                <a:solidFill>
                  <a:schemeClr val="bg1"/>
                </a:solidFill>
              </a:rPr>
              <a:t>k</a:t>
            </a:r>
            <a:endParaRPr lang="fr-CH" sz="4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CH" sz="2400" dirty="0"/>
              <a:t> Toutes les manipulations ne sont pas triviales à optimiser et dépendent de l’intensité du faisceau</a:t>
            </a:r>
            <a:br>
              <a:rPr lang="fr-CH" sz="2400" dirty="0"/>
            </a:br>
            <a:endParaRPr lang="fr-CH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fr-CH" sz="2400" dirty="0"/>
              <a:t> Finalement…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05F7C-D391-471C-A76B-D73C09265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14" y="5366471"/>
            <a:ext cx="3924300" cy="47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38D63-5AB8-4827-8E5E-1F752CE70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059"/>
          <a:stretch/>
        </p:blipFill>
        <p:spPr>
          <a:xfrm>
            <a:off x="212788" y="3138329"/>
            <a:ext cx="4219575" cy="196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EDD005-98F5-4393-91AA-510E6621A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88" y="2245686"/>
            <a:ext cx="5295900" cy="209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E876CA-FB39-4E5B-9E5F-0A17976B0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88" y="2489934"/>
            <a:ext cx="4333875" cy="2381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614C30-0F35-4AB2-89BF-4ED76CBED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788" y="2711103"/>
            <a:ext cx="7210425" cy="2190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BE0059-B192-4633-90AB-8AB4638C52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88" y="2920337"/>
            <a:ext cx="7134225" cy="238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6FF0B8-AAC6-4044-AAA9-DD196825F7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540"/>
          <a:stretch/>
        </p:blipFill>
        <p:spPr>
          <a:xfrm>
            <a:off x="339542" y="6222749"/>
            <a:ext cx="4305300" cy="2251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3D4DEFD-9003-48B7-BA9D-AD668C658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51"/>
          <a:stretch/>
        </p:blipFill>
        <p:spPr>
          <a:xfrm>
            <a:off x="352425" y="6440339"/>
            <a:ext cx="4219575" cy="1992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6DE473-76EC-4FC3-A681-B9C018258B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9037" b="59155"/>
          <a:stretch/>
        </p:blipFill>
        <p:spPr>
          <a:xfrm>
            <a:off x="226976" y="4008700"/>
            <a:ext cx="7867650" cy="1608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D0462D-FA37-4459-9E79-2AB8C7D8B4C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5398" b="32622"/>
          <a:stretch/>
        </p:blipFill>
        <p:spPr>
          <a:xfrm>
            <a:off x="226976" y="4187685"/>
            <a:ext cx="7867650" cy="1631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5D72A2-5F34-4615-9B96-0761AB9865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3469"/>
          <a:stretch/>
        </p:blipFill>
        <p:spPr>
          <a:xfrm>
            <a:off x="226976" y="4366952"/>
            <a:ext cx="7867650" cy="225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/>
              <a:t>Les ajustements RF au PS, une tâche quotidienne</a:t>
            </a:r>
            <a:endParaRPr lang="fr-FR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6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C0C54D-7F0C-4F89-BF80-0F6D933316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7812" y="8448734"/>
            <a:ext cx="2790825" cy="266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B13C63-2477-4F85-8BCF-D69E85F552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4807"/>
          <a:stretch/>
        </p:blipFill>
        <p:spPr>
          <a:xfrm>
            <a:off x="5336071" y="8442064"/>
            <a:ext cx="4305300" cy="27337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2C34F89-45D7-4FDB-BE79-535B9ABEDD4E}"/>
              </a:ext>
            </a:extLst>
          </p:cNvPr>
          <p:cNvCxnSpPr>
            <a:cxnSpLocks/>
          </p:cNvCxnSpPr>
          <p:nvPr/>
        </p:nvCxnSpPr>
        <p:spPr>
          <a:xfrm>
            <a:off x="3087203" y="2423706"/>
            <a:ext cx="6180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0E144C-AC72-42C9-BD39-F08AD65CE2E4}"/>
              </a:ext>
            </a:extLst>
          </p:cNvPr>
          <p:cNvCxnSpPr>
            <a:cxnSpLocks/>
          </p:cNvCxnSpPr>
          <p:nvPr/>
        </p:nvCxnSpPr>
        <p:spPr>
          <a:xfrm>
            <a:off x="3592751" y="2711103"/>
            <a:ext cx="860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C2B3D23-BD9F-48E4-A306-B5A8E1224623}"/>
              </a:ext>
            </a:extLst>
          </p:cNvPr>
          <p:cNvCxnSpPr>
            <a:cxnSpLocks/>
          </p:cNvCxnSpPr>
          <p:nvPr/>
        </p:nvCxnSpPr>
        <p:spPr>
          <a:xfrm>
            <a:off x="6620781" y="2920337"/>
            <a:ext cx="726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8A29EF0-6FB4-4D73-9941-3B87A10C492B}"/>
              </a:ext>
            </a:extLst>
          </p:cNvPr>
          <p:cNvCxnSpPr>
            <a:cxnSpLocks/>
          </p:cNvCxnSpPr>
          <p:nvPr/>
        </p:nvCxnSpPr>
        <p:spPr>
          <a:xfrm>
            <a:off x="6129947" y="3117556"/>
            <a:ext cx="11130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77B8B41-F071-4165-85CE-0BACE036D38A}"/>
              </a:ext>
            </a:extLst>
          </p:cNvPr>
          <p:cNvCxnSpPr>
            <a:cxnSpLocks/>
          </p:cNvCxnSpPr>
          <p:nvPr/>
        </p:nvCxnSpPr>
        <p:spPr>
          <a:xfrm>
            <a:off x="2589013" y="3340861"/>
            <a:ext cx="17468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997F3A7-8BAA-4A86-891B-4EF5E02DCF30}"/>
              </a:ext>
            </a:extLst>
          </p:cNvPr>
          <p:cNvCxnSpPr>
            <a:cxnSpLocks/>
          </p:cNvCxnSpPr>
          <p:nvPr/>
        </p:nvCxnSpPr>
        <p:spPr>
          <a:xfrm>
            <a:off x="716923" y="4169542"/>
            <a:ext cx="810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637DE6B-302A-4A4E-8402-8C26C8A54B88}"/>
              </a:ext>
            </a:extLst>
          </p:cNvPr>
          <p:cNvCxnSpPr>
            <a:cxnSpLocks/>
          </p:cNvCxnSpPr>
          <p:nvPr/>
        </p:nvCxnSpPr>
        <p:spPr>
          <a:xfrm>
            <a:off x="4100452" y="4156915"/>
            <a:ext cx="12607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B8F7A86-18B9-4420-A706-B7559CAAA916}"/>
              </a:ext>
            </a:extLst>
          </p:cNvPr>
          <p:cNvCxnSpPr>
            <a:cxnSpLocks/>
          </p:cNvCxnSpPr>
          <p:nvPr/>
        </p:nvCxnSpPr>
        <p:spPr>
          <a:xfrm>
            <a:off x="6203099" y="4529402"/>
            <a:ext cx="1891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6C15BD-DFF5-9494-7F03-BD5497FBDB60}"/>
              </a:ext>
            </a:extLst>
          </p:cNvPr>
          <p:cNvCxnSpPr>
            <a:cxnSpLocks/>
          </p:cNvCxnSpPr>
          <p:nvPr/>
        </p:nvCxnSpPr>
        <p:spPr>
          <a:xfrm>
            <a:off x="220670" y="4547764"/>
            <a:ext cx="31808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04E2F7-2E8C-9E07-B6A0-FA22C1FCFF5A}"/>
              </a:ext>
            </a:extLst>
          </p:cNvPr>
          <p:cNvCxnSpPr>
            <a:cxnSpLocks/>
          </p:cNvCxnSpPr>
          <p:nvPr/>
        </p:nvCxnSpPr>
        <p:spPr>
          <a:xfrm>
            <a:off x="208058" y="4350853"/>
            <a:ext cx="20608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286330-4354-FD2C-AB65-F3E68993338A}"/>
              </a:ext>
            </a:extLst>
          </p:cNvPr>
          <p:cNvCxnSpPr>
            <a:cxnSpLocks/>
          </p:cNvCxnSpPr>
          <p:nvPr/>
        </p:nvCxnSpPr>
        <p:spPr>
          <a:xfrm>
            <a:off x="3062950" y="5626051"/>
            <a:ext cx="9604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4ACC71-5438-37F7-EA96-1B13C8CB5A6F}"/>
              </a:ext>
            </a:extLst>
          </p:cNvPr>
          <p:cNvCxnSpPr>
            <a:cxnSpLocks/>
          </p:cNvCxnSpPr>
          <p:nvPr/>
        </p:nvCxnSpPr>
        <p:spPr>
          <a:xfrm>
            <a:off x="486785" y="5626051"/>
            <a:ext cx="8683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3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err="1"/>
              <a:t>Apprentissage</a:t>
            </a:r>
            <a:r>
              <a:rPr lang="en-US" sz="3900" b="1" dirty="0"/>
              <a:t> par </a:t>
            </a:r>
            <a:r>
              <a:rPr lang="en-US" sz="3900" b="1" dirty="0" err="1"/>
              <a:t>renforcement</a:t>
            </a:r>
            <a:r>
              <a:rPr lang="en-US" sz="3900" b="1" dirty="0"/>
              <a:t> </a:t>
            </a:r>
            <a:r>
              <a:rPr lang="en-US" sz="3900" b="1" dirty="0" err="1"/>
              <a:t>profond</a:t>
            </a:r>
            <a:r>
              <a:rPr lang="en-US" sz="3900" b="1" dirty="0"/>
              <a:t> (RL)</a:t>
            </a:r>
            <a:endParaRPr lang="en-US" sz="39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7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C129B7-3D27-07DF-D667-C716E39E6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5" y="932051"/>
            <a:ext cx="7961289" cy="56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435D19-6081-CDC1-48ED-E957E8EFC43A}"/>
              </a:ext>
            </a:extLst>
          </p:cNvPr>
          <p:cNvSpPr/>
          <p:nvPr/>
        </p:nvSpPr>
        <p:spPr>
          <a:xfrm>
            <a:off x="4873752" y="908845"/>
            <a:ext cx="813815" cy="4810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D3A551-AA58-218E-DE20-B85F5F367AB2}"/>
              </a:ext>
            </a:extLst>
          </p:cNvPr>
          <p:cNvSpPr/>
          <p:nvPr/>
        </p:nvSpPr>
        <p:spPr>
          <a:xfrm>
            <a:off x="2597135" y="4828032"/>
            <a:ext cx="3827663" cy="18764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59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err="1"/>
              <a:t>Apprentissage</a:t>
            </a:r>
            <a:r>
              <a:rPr lang="en-US" sz="3900" b="1" dirty="0"/>
              <a:t> par </a:t>
            </a:r>
            <a:r>
              <a:rPr lang="en-US" sz="3900" b="1" dirty="0" err="1"/>
              <a:t>renforcement</a:t>
            </a:r>
            <a:r>
              <a:rPr lang="en-US" sz="3900" b="1" dirty="0"/>
              <a:t> </a:t>
            </a:r>
            <a:r>
              <a:rPr lang="en-US" sz="3900" b="1" dirty="0" err="1"/>
              <a:t>profond</a:t>
            </a:r>
            <a:r>
              <a:rPr lang="en-US" sz="3900" b="1" dirty="0"/>
              <a:t> (RL)</a:t>
            </a:r>
            <a:endParaRPr lang="en-US" sz="39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78E62B-CF49-45F0-89A2-4E25405CB928}"/>
              </a:ext>
            </a:extLst>
          </p:cNvPr>
          <p:cNvSpPr txBox="1">
            <a:spLocks/>
          </p:cNvSpPr>
          <p:nvPr/>
        </p:nvSpPr>
        <p:spPr>
          <a:xfrm>
            <a:off x="0" y="4462271"/>
            <a:ext cx="9144000" cy="23957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L’apprentissage par renforcement (RL) vise à obtenir une optimisation efficace en capitalisant sur l’expérience acquise, mesurée ou simulée.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fr-CH" sz="2600" dirty="0"/>
              <a:t>L’optimisation standard prend</a:t>
            </a:r>
            <a:r>
              <a:rPr lang="en-US" sz="2600" dirty="0"/>
              <a:t> </a:t>
            </a:r>
            <a:r>
              <a:rPr lang="fr-FR" sz="2600" dirty="0"/>
              <a:t>de l’ordre de 20-30 itérations, l’objectif de l’apprentissage par renforcement est d’améliorer la performance par un ordre de grandeur pour des tâches complexes.</a:t>
            </a:r>
          </a:p>
        </p:txBody>
      </p:sp>
      <p:pic>
        <p:nvPicPr>
          <p:cNvPr id="4" name="Google Shape;250;p29">
            <a:extLst>
              <a:ext uri="{FF2B5EF4-FFF2-40B4-BE49-F238E27FC236}">
                <a16:creationId xmlns:a16="http://schemas.microsoft.com/office/drawing/2014/main" id="{45446560-1574-1887-9560-E89668EE31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046" y="888774"/>
            <a:ext cx="4319640" cy="329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4;p27">
            <a:extLst>
              <a:ext uri="{FF2B5EF4-FFF2-40B4-BE49-F238E27FC236}">
                <a16:creationId xmlns:a16="http://schemas.microsoft.com/office/drawing/2014/main" id="{7EBA3EDB-2F31-E6CF-B0D7-510614BB293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48" y="819692"/>
            <a:ext cx="4206240" cy="338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13;p27">
            <a:extLst>
              <a:ext uri="{FF2B5EF4-FFF2-40B4-BE49-F238E27FC236}">
                <a16:creationId xmlns:a16="http://schemas.microsoft.com/office/drawing/2014/main" id="{374D1D66-4CAA-CC1F-B8CA-E20BAE00696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044" y="888775"/>
            <a:ext cx="4123944" cy="32175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EF4BC3-E5E9-F1C8-44C3-D967711525A6}"/>
              </a:ext>
            </a:extLst>
          </p:cNvPr>
          <p:cNvCxnSpPr/>
          <p:nvPr/>
        </p:nvCxnSpPr>
        <p:spPr>
          <a:xfrm flipH="1" flipV="1">
            <a:off x="2020824" y="2340864"/>
            <a:ext cx="594360" cy="7498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0445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/>
              <a:t>Le triple </a:t>
            </a:r>
            <a:r>
              <a:rPr lang="fr-FR" sz="4000" b="1" dirty="0" err="1"/>
              <a:t>splitting</a:t>
            </a:r>
            <a:r>
              <a:rPr lang="fr-FR" sz="4000" b="1" dirty="0"/>
              <a:t>: un problème </a:t>
            </a:r>
            <a:r>
              <a:rPr lang="fr-FR" sz="4000" b="1" dirty="0" err="1"/>
              <a:t>équlibré</a:t>
            </a:r>
            <a:r>
              <a:rPr lang="fr-FR" sz="4000" b="1" dirty="0"/>
              <a:t> (1)</a:t>
            </a:r>
            <a:endParaRPr lang="fr-FR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44800" y="653650"/>
            <a:ext cx="6858000" cy="0"/>
          </a:xfrm>
          <a:prstGeom prst="line">
            <a:avLst/>
          </a:prstGeom>
          <a:ln w="38100" cap="rnd">
            <a:solidFill>
              <a:srgbClr val="0053A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6866" y="6453426"/>
            <a:ext cx="1883710" cy="329010"/>
          </a:xfrm>
        </p:spPr>
        <p:txBody>
          <a:bodyPr/>
          <a:lstStyle/>
          <a:p>
            <a:fld id="{B4BB3C45-6916-4A09-AEE0-4725868A11C8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29784" y="3403949"/>
            <a:ext cx="4014216" cy="336952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Le triple </a:t>
            </a:r>
            <a:r>
              <a:rPr lang="fr-FR" sz="2600" dirty="0" err="1"/>
              <a:t>splitting</a:t>
            </a:r>
            <a:r>
              <a:rPr lang="fr-FR" sz="2600" dirty="0"/>
              <a:t> est un challenge  équilibré pour l’apprentissage par renforcement.</a:t>
            </a:r>
            <a:br>
              <a:rPr lang="fr-FR" sz="2600" dirty="0"/>
            </a:br>
            <a:endParaRPr lang="fr-FR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fr-FR" sz="2600" dirty="0"/>
              <a:t>Trois paramètres interdépendants doivent être ajustés pour obtenir 3 paquets identiques.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D5DDD-9F9B-4242-8757-8E133F5EE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1491"/>
            <a:ext cx="6858000" cy="5961980"/>
          </a:xfrm>
          <a:prstGeom prst="rect">
            <a:avLst/>
          </a:prstGeom>
        </p:spPr>
      </p:pic>
      <p:pic>
        <p:nvPicPr>
          <p:cNvPr id="9" name="Picture 8" descr="A close-up of a graph&#10;&#10;Description automatically generated">
            <a:extLst>
              <a:ext uri="{FF2B5EF4-FFF2-40B4-BE49-F238E27FC236}">
                <a16:creationId xmlns:a16="http://schemas.microsoft.com/office/drawing/2014/main" id="{947AC2AC-AF4D-905A-D05B-DC5274338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37" y="695001"/>
            <a:ext cx="3571679" cy="26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123102</TotalTime>
  <Words>1187</Words>
  <Application>Microsoft Office PowerPoint</Application>
  <PresentationFormat>On-screen Show (4:3)</PresentationFormat>
  <Paragraphs>156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Constantia</vt:lpstr>
      <vt:lpstr>Wingdings</vt:lpstr>
      <vt:lpstr>Office Theme</vt:lpstr>
      <vt:lpstr>PowerPoint Presentation</vt:lpstr>
      <vt:lpstr>Plan</vt:lpstr>
      <vt:lpstr>Le PS au cœur du complexe du CERN</vt:lpstr>
      <vt:lpstr>Les systèmes RF du PS</vt:lpstr>
      <vt:lpstr>Manipulations RF pour les faisceaux LHC</vt:lpstr>
      <vt:lpstr>Les ajustements RF au PS, une tâche quotidienne</vt:lpstr>
      <vt:lpstr>Apprentissage par renforcement profond (RL)</vt:lpstr>
      <vt:lpstr>Apprentissage par renforcement profond (RL)</vt:lpstr>
      <vt:lpstr>Le triple splitting: un problème équlibré (1)</vt:lpstr>
      <vt:lpstr>Le triple splitting: un problème équlibré (2)</vt:lpstr>
      <vt:lpstr>Expérimentations préliminaires (1)</vt:lpstr>
      <vt:lpstr>Expérimentations préliminaires (2)</vt:lpstr>
      <vt:lpstr>Segmentation du problème (1)</vt:lpstr>
      <vt:lpstr>Segmentation du problème (2)</vt:lpstr>
      <vt:lpstr>Premiers résultats avec deux agents</vt:lpstr>
      <vt:lpstr>Combinaison de modèles CNN + RL</vt:lpstr>
      <vt:lpstr>Combinaison de modèles CNN + RL</vt:lpstr>
      <vt:lpstr>Résultats en opération (1)</vt:lpstr>
      <vt:lpstr>Résultats en opération (2)</vt:lpstr>
      <vt:lpstr>Conclusions, perspectives, limitations (1)</vt:lpstr>
      <vt:lpstr>Conclusions, perspectives, limitations (2)</vt:lpstr>
      <vt:lpstr>Exemple d’entrainement du CNN</vt:lpstr>
      <vt:lpstr>Exemple d’architecture CNN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Alexandre Lasheen</dc:creator>
  <cp:lastModifiedBy>Alexandre Lasheen</cp:lastModifiedBy>
  <cp:revision>11088</cp:revision>
  <cp:lastPrinted>2017-01-11T10:48:33Z</cp:lastPrinted>
  <dcterms:created xsi:type="dcterms:W3CDTF">2014-07-23T07:54:45Z</dcterms:created>
  <dcterms:modified xsi:type="dcterms:W3CDTF">2023-10-06T06:39:12Z</dcterms:modified>
</cp:coreProperties>
</file>