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80" r:id="rId2"/>
    <p:sldId id="343" r:id="rId3"/>
    <p:sldId id="361" r:id="rId4"/>
    <p:sldId id="320" r:id="rId5"/>
    <p:sldId id="319" r:id="rId6"/>
    <p:sldId id="366" r:id="rId7"/>
    <p:sldId id="303" r:id="rId8"/>
    <p:sldId id="345" r:id="rId9"/>
    <p:sldId id="346" r:id="rId10"/>
    <p:sldId id="350" r:id="rId11"/>
    <p:sldId id="355" r:id="rId12"/>
    <p:sldId id="351" r:id="rId13"/>
    <p:sldId id="356" r:id="rId14"/>
    <p:sldId id="367" r:id="rId15"/>
    <p:sldId id="340" r:id="rId16"/>
    <p:sldId id="352" r:id="rId17"/>
    <p:sldId id="312" r:id="rId18"/>
    <p:sldId id="336" r:id="rId19"/>
    <p:sldId id="326" r:id="rId20"/>
    <p:sldId id="329" r:id="rId21"/>
    <p:sldId id="360" r:id="rId22"/>
    <p:sldId id="301" r:id="rId23"/>
    <p:sldId id="342" r:id="rId24"/>
  </p:sldIdLst>
  <p:sldSz cx="10160000" cy="5715000"/>
  <p:notesSz cx="6794500" cy="99314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orient="horz" pos="288" userDrawn="1">
          <p15:clr>
            <a:srgbClr val="A4A3A4"/>
          </p15:clr>
        </p15:guide>
        <p15:guide id="3" orient="horz" pos="3312" userDrawn="1">
          <p15:clr>
            <a:srgbClr val="A4A3A4"/>
          </p15:clr>
        </p15:guide>
        <p15:guide id="4" orient="horz" pos="855" userDrawn="1">
          <p15:clr>
            <a:srgbClr val="A4A3A4"/>
          </p15:clr>
        </p15:guide>
        <p15:guide id="5" pos="3200" userDrawn="1">
          <p15:clr>
            <a:srgbClr val="A4A3A4"/>
          </p15:clr>
        </p15:guide>
        <p15:guide id="6" pos="579" userDrawn="1">
          <p15:clr>
            <a:srgbClr val="A4A3A4"/>
          </p15:clr>
        </p15:guide>
        <p15:guide id="7" pos="582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577"/>
    <a:srgbClr val="002060"/>
    <a:srgbClr val="DAF3CD"/>
    <a:srgbClr val="FFFFFF"/>
    <a:srgbClr val="000000"/>
    <a:srgbClr val="ED7703"/>
    <a:srgbClr val="663300"/>
    <a:srgbClr val="B7B9BA"/>
    <a:srgbClr val="4E5B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197B3E-9B2E-4E3E-8225-342C73F20C9D}" v="32" dt="2020-04-30T08:10:06.049"/>
    <p1510:client id="{5660EB3E-8EF8-4DC6-9F21-B92FDFB5D34E}" v="55" dt="2020-04-30T08:39:00.047"/>
    <p1510:client id="{7EE435E5-32EF-4CC6-9345-E6A4BD3BDC42}" v="2" dt="2020-04-30T08:06:15.384"/>
    <p1510:client id="{B56A9804-7EC6-49A8-BABC-6C0A5C78926A}" v="2" dt="2020-04-30T08:14:23.8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3" autoAdjust="0"/>
    <p:restoredTop sz="93643" autoAdjust="0"/>
  </p:normalViewPr>
  <p:slideViewPr>
    <p:cSldViewPr snapToGrid="0" showGuides="1">
      <p:cViewPr varScale="1">
        <p:scale>
          <a:sx n="139" d="100"/>
          <a:sy n="139" d="100"/>
        </p:scale>
        <p:origin x="150" y="630"/>
      </p:cViewPr>
      <p:guideLst>
        <p:guide orient="horz" pos="1800"/>
        <p:guide orient="horz" pos="288"/>
        <p:guide orient="horz" pos="3312"/>
        <p:guide orient="horz" pos="855"/>
        <p:guide pos="3200"/>
        <p:guide pos="579"/>
        <p:guide pos="582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02/10/2023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87313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49637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7313" y="744538"/>
            <a:ext cx="6619875" cy="37242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4002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 bwMode="gray">
          <a:xfrm>
            <a:off x="918988" y="2"/>
            <a:ext cx="8322028" cy="457729"/>
          </a:xfrm>
          <a:noFill/>
        </p:spPr>
        <p:txBody>
          <a:bodyPr anchor="b" anchorCtr="0"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918987" y="457729"/>
            <a:ext cx="8322028" cy="479558"/>
          </a:xfrm>
        </p:spPr>
        <p:txBody>
          <a:bodyPr/>
          <a:lstStyle>
            <a:lvl1pPr marL="0" indent="0" algn="l">
              <a:buNone/>
              <a:defRPr sz="1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dirty="0"/>
              <a:t>Click to edit Master subtitle style</a:t>
            </a:r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808000" y="126000"/>
            <a:ext cx="91520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>
          <a:xfrm>
            <a:off x="3724000" y="915000"/>
            <a:ext cx="6236000" cy="2970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808000" y="915000"/>
            <a:ext cx="2860000" cy="2970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Sustainability in storage ring based light sources – 05 October 2023 - Revol Jean-Luc - SFP, Roscoff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 smtClean="0"/>
              <a:t>26/07/2013</a:t>
            </a:r>
            <a:endParaRPr lang="en-US" noProof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 descr="logo_texte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4507" y="5067000"/>
            <a:ext cx="2195493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808000" y="126000"/>
            <a:ext cx="91520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808000" y="805272"/>
            <a:ext cx="9152000" cy="43319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5587804"/>
            <a:ext cx="679511" cy="12719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26/07/2013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700001" y="5402791"/>
            <a:ext cx="6800000" cy="17707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Sustainability in storage ring based light sources – 05 October 2023 - Revol Jean-Luc - SFP, Roscoff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20002" y="5402865"/>
            <a:ext cx="459510" cy="177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600" b="1">
                <a:solidFill>
                  <a:schemeClr val="accent1"/>
                </a:solidFill>
              </a:defRPr>
            </a:lvl1pPr>
          </a:lstStyle>
          <a:p>
            <a:r>
              <a:rPr lang="fr-FR" dirty="0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00000" y="126000"/>
            <a:ext cx="5520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0" r:id="rId3"/>
    <p:sldLayoutId id="2147483654" r:id="rId4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accent6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Clr>
          <a:schemeClr val="accent6"/>
        </a:buClr>
        <a:buSzPct val="80000"/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0.svg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8" descr="logo_couv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84057" y="4332960"/>
            <a:ext cx="3762205" cy="941318"/>
          </a:xfrm>
          <a:prstGeom prst="rect">
            <a:avLst/>
          </a:prstGeom>
        </p:spPr>
      </p:pic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1392865" y="2594682"/>
            <a:ext cx="1606057" cy="66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US" sz="1600" b="1" i="1" dirty="0">
              <a:solidFill>
                <a:srgbClr val="002060"/>
              </a:solidFill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US" sz="1600" b="1" i="1" u="sng" dirty="0">
                <a:solidFill>
                  <a:srgbClr val="C00000"/>
                </a:solidFill>
                <a:latin typeface="+mj-lt"/>
              </a:rPr>
              <a:t>JL </a:t>
            </a:r>
            <a:r>
              <a:rPr lang="en-US" sz="1600" b="1" i="1" u="sng" dirty="0" err="1" smtClean="0">
                <a:solidFill>
                  <a:srgbClr val="C00000"/>
                </a:solidFill>
                <a:latin typeface="+mj-lt"/>
              </a:rPr>
              <a:t>Revol</a:t>
            </a:r>
            <a:endParaRPr lang="en-US" sz="1100" b="1" i="1" dirty="0">
              <a:solidFill>
                <a:srgbClr val="C00000"/>
              </a:solidFill>
              <a:latin typeface="+mj-lt"/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en-GB" sz="1200" b="1" i="1" kern="0" dirty="0">
              <a:solidFill>
                <a:srgbClr val="132577"/>
              </a:solidFill>
              <a:latin typeface="+mj-lt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62512" y="312541"/>
            <a:ext cx="4630959" cy="2282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fr-FR" sz="2400" b="1" kern="0" dirty="0">
                <a:solidFill>
                  <a:srgbClr val="132577"/>
                </a:solidFill>
              </a:rPr>
              <a:t>Energie et </a:t>
            </a:r>
            <a:r>
              <a:rPr lang="fr-FR" sz="2400" b="1" kern="0" dirty="0" smtClean="0">
                <a:solidFill>
                  <a:srgbClr val="132577"/>
                </a:solidFill>
              </a:rPr>
              <a:t>développement </a:t>
            </a:r>
            <a:r>
              <a:rPr lang="fr-FR" sz="2400" b="1" kern="0" dirty="0">
                <a:solidFill>
                  <a:srgbClr val="132577"/>
                </a:solidFill>
              </a:rPr>
              <a:t>durable dans le domaine des </a:t>
            </a:r>
            <a:r>
              <a:rPr lang="fr-FR" sz="2400" b="1" kern="0" dirty="0" smtClean="0">
                <a:solidFill>
                  <a:srgbClr val="132577"/>
                </a:solidFill>
              </a:rPr>
              <a:t>accélérateurs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fr-FR" i="1" kern="0" dirty="0" smtClean="0">
                <a:solidFill>
                  <a:srgbClr val="132577"/>
                </a:solidFill>
              </a:rPr>
              <a:t>(exemples des sources de lumière)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endParaRPr lang="fr-FR" sz="1000" i="1" kern="0" dirty="0" smtClean="0">
              <a:solidFill>
                <a:srgbClr val="132577"/>
              </a:solidFill>
            </a:endParaRP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i="1" kern="0" dirty="0" smtClean="0">
                <a:solidFill>
                  <a:srgbClr val="C00000"/>
                </a:solidFill>
              </a:rPr>
              <a:t>05 October </a:t>
            </a:r>
            <a:r>
              <a:rPr lang="en-GB" i="1" kern="0" dirty="0">
                <a:solidFill>
                  <a:srgbClr val="C00000"/>
                </a:solidFill>
              </a:rPr>
              <a:t>2023</a:t>
            </a:r>
          </a:p>
          <a:p>
            <a:pPr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7DA9DA"/>
              </a:buClr>
              <a:defRPr/>
            </a:pPr>
            <a:r>
              <a:rPr lang="en-GB" i="1" kern="0" dirty="0" err="1" smtClean="0">
                <a:solidFill>
                  <a:srgbClr val="C00000"/>
                </a:solidFill>
              </a:rPr>
              <a:t>Roscoff</a:t>
            </a:r>
            <a:r>
              <a:rPr lang="en-GB" i="1" kern="0" dirty="0" smtClean="0">
                <a:solidFill>
                  <a:srgbClr val="C00000"/>
                </a:solidFill>
              </a:rPr>
              <a:t>,  France</a:t>
            </a:r>
            <a:endParaRPr lang="en-GB" i="1" kern="0" dirty="0">
              <a:solidFill>
                <a:srgbClr val="C00000"/>
              </a:solidFill>
            </a:endParaRPr>
          </a:p>
        </p:txBody>
      </p:sp>
      <p:pic>
        <p:nvPicPr>
          <p:cNvPr id="204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34533" y="6751563"/>
            <a:ext cx="214312" cy="6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40479" y="5143473"/>
            <a:ext cx="28803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>
                <a:solidFill>
                  <a:schemeClr val="bg1"/>
                </a:solidFill>
              </a:rPr>
              <a:t>ESRF, Grenoble, 29-30 September 2022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016" y="3457434"/>
            <a:ext cx="4313952" cy="18168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689" y="367046"/>
            <a:ext cx="5033493" cy="3504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ESRF case: magnets optimization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/>
          </a:p>
        </p:txBody>
      </p:sp>
      <p:sp>
        <p:nvSpPr>
          <p:cNvPr id="5" name="TextBox 6"/>
          <p:cNvSpPr txBox="1"/>
          <p:nvPr/>
        </p:nvSpPr>
        <p:spPr>
          <a:xfrm>
            <a:off x="4219011" y="1101892"/>
            <a:ext cx="92394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dirty="0"/>
          </a:p>
        </p:txBody>
      </p:sp>
      <p:sp>
        <p:nvSpPr>
          <p:cNvPr id="6" name="TextBox 7"/>
          <p:cNvSpPr txBox="1"/>
          <p:nvPr/>
        </p:nvSpPr>
        <p:spPr>
          <a:xfrm>
            <a:off x="2204882" y="656745"/>
            <a:ext cx="6805385" cy="738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sz="1400" i="1" dirty="0"/>
              <a:t>S</a:t>
            </a:r>
            <a:r>
              <a:rPr sz="1400" i="1" dirty="0"/>
              <a:t>pace limitation</a:t>
            </a:r>
            <a:r>
              <a:rPr lang="en-US" sz="1400" i="1" dirty="0"/>
              <a:t>, </a:t>
            </a:r>
            <a:r>
              <a:rPr lang="en-GB" sz="1400" i="1" dirty="0"/>
              <a:t>Wall plug power, Performance, Procurement, Installation, Operation</a:t>
            </a:r>
          </a:p>
          <a:p>
            <a:endParaRPr lang="en-GB" sz="1400" i="1" dirty="0"/>
          </a:p>
          <a:p>
            <a:endParaRPr sz="1400" i="1" dirty="0"/>
          </a:p>
        </p:txBody>
      </p:sp>
      <p:sp>
        <p:nvSpPr>
          <p:cNvPr id="7" name="TextBox 17"/>
          <p:cNvSpPr txBox="1"/>
          <p:nvPr/>
        </p:nvSpPr>
        <p:spPr>
          <a:xfrm>
            <a:off x="733121" y="1762777"/>
            <a:ext cx="5576510" cy="523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defRPr sz="14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Copper cross section adapted for reasonable current density</a:t>
            </a:r>
          </a:p>
          <a:p>
            <a:pPr marL="285750" indent="-285750">
              <a:buSzPct val="100000"/>
              <a:buFont typeface="Arial"/>
              <a:buChar char="•"/>
              <a:defRPr sz="14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 ~ 3 A/ mm</a:t>
            </a:r>
            <a:r>
              <a:rPr sz="1400" baseline="30000" dirty="0"/>
              <a:t>2</a:t>
            </a:r>
            <a:r>
              <a:rPr sz="1400" dirty="0"/>
              <a:t>  @ nominal working point</a:t>
            </a:r>
          </a:p>
        </p:txBody>
      </p:sp>
      <p:sp>
        <p:nvSpPr>
          <p:cNvPr id="8" name="TextBox 18"/>
          <p:cNvSpPr txBox="1"/>
          <p:nvPr/>
        </p:nvSpPr>
        <p:spPr>
          <a:xfrm>
            <a:off x="6435149" y="1081230"/>
            <a:ext cx="477050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      </a:t>
            </a:r>
          </a:p>
        </p:txBody>
      </p:sp>
      <p:sp>
        <p:nvSpPr>
          <p:cNvPr id="9" name="TextBox 19"/>
          <p:cNvSpPr txBox="1"/>
          <p:nvPr/>
        </p:nvSpPr>
        <p:spPr>
          <a:xfrm>
            <a:off x="1517547" y="1351836"/>
            <a:ext cx="2118525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/>
              <a:t>Resistive magnets</a:t>
            </a:r>
          </a:p>
        </p:txBody>
      </p:sp>
      <p:sp>
        <p:nvSpPr>
          <p:cNvPr id="10" name="TextBox 21"/>
          <p:cNvSpPr txBox="1"/>
          <p:nvPr/>
        </p:nvSpPr>
        <p:spPr>
          <a:xfrm>
            <a:off x="6484389" y="1351836"/>
            <a:ext cx="2298061" cy="369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b="1" dirty="0"/>
              <a:t>Permanent magnets</a:t>
            </a:r>
          </a:p>
        </p:txBody>
      </p:sp>
      <p:sp>
        <p:nvSpPr>
          <p:cNvPr id="11" name="TextBox 24"/>
          <p:cNvSpPr txBox="1"/>
          <p:nvPr/>
        </p:nvSpPr>
        <p:spPr>
          <a:xfrm>
            <a:off x="6157623" y="1762777"/>
            <a:ext cx="3302145" cy="11079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defRPr sz="14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400" dirty="0"/>
              <a:t>Primarily for fixed field magnets</a:t>
            </a:r>
            <a:endParaRPr lang="en-US" sz="1400" dirty="0"/>
          </a:p>
          <a:p>
            <a:pPr>
              <a:defRPr sz="14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	</a:t>
            </a:r>
            <a:r>
              <a:rPr lang="en-US" sz="1600" b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sz="16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Dipoles</a:t>
            </a:r>
            <a:endParaRPr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>
              <a:defRPr sz="14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GB" sz="1200" i="1" dirty="0"/>
              <a:t>Wall plug power=0</a:t>
            </a:r>
          </a:p>
          <a:p>
            <a:pPr>
              <a:defRPr sz="14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200" i="1" dirty="0"/>
              <a:t>Affordable technology </a:t>
            </a:r>
            <a:r>
              <a:rPr lang="en-US" sz="1200" i="1" dirty="0"/>
              <a:t>(</a:t>
            </a:r>
            <a:r>
              <a:rPr sz="1200" i="1" dirty="0"/>
              <a:t>and cost</a:t>
            </a:r>
            <a:r>
              <a:rPr lang="en-US" sz="1200" i="1" dirty="0"/>
              <a:t>)</a:t>
            </a:r>
            <a:endParaRPr sz="1200" i="1" dirty="0"/>
          </a:p>
          <a:p>
            <a:pPr>
              <a:defRPr sz="14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i="1" dirty="0"/>
              <a:t>Experience with insertion device construction</a:t>
            </a:r>
            <a:endParaRPr sz="1200" i="1" dirty="0"/>
          </a:p>
        </p:txBody>
      </p:sp>
      <p:pic>
        <p:nvPicPr>
          <p:cNvPr id="12" name="Picture 21" descr="Picture 2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75812" y="3057924"/>
            <a:ext cx="1885441" cy="1167095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Picture 22" descr="Picture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8324" y="3076003"/>
            <a:ext cx="1521953" cy="1213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Picture 23" descr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7412" y="3064289"/>
            <a:ext cx="1134506" cy="1214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Picture 24" descr="Picture 2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87910" y="3050835"/>
            <a:ext cx="1637874" cy="1228406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Lightning Bolt 29"/>
          <p:cNvSpPr/>
          <p:nvPr/>
        </p:nvSpPr>
        <p:spPr>
          <a:xfrm>
            <a:off x="5531952" y="1052700"/>
            <a:ext cx="765496" cy="304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72" y="0"/>
                </a:moveTo>
                <a:lnTo>
                  <a:pt x="12860" y="6080"/>
                </a:lnTo>
                <a:lnTo>
                  <a:pt x="11050" y="6797"/>
                </a:lnTo>
                <a:lnTo>
                  <a:pt x="16577" y="12007"/>
                </a:lnTo>
                <a:lnTo>
                  <a:pt x="14767" y="12877"/>
                </a:lnTo>
                <a:lnTo>
                  <a:pt x="21600" y="21600"/>
                </a:lnTo>
                <a:lnTo>
                  <a:pt x="10012" y="14915"/>
                </a:lnTo>
                <a:lnTo>
                  <a:pt x="12222" y="13987"/>
                </a:lnTo>
                <a:lnTo>
                  <a:pt x="5022" y="9705"/>
                </a:lnTo>
                <a:lnTo>
                  <a:pt x="7602" y="8382"/>
                </a:lnTo>
                <a:lnTo>
                  <a:pt x="0" y="3890"/>
                </a:lnTo>
                <a:close/>
              </a:path>
            </a:pathLst>
          </a:custGeom>
          <a:solidFill>
            <a:srgbClr val="FFCA5F"/>
          </a:solidFill>
          <a:ln w="25400">
            <a:solidFill>
              <a:schemeClr val="accent1"/>
            </a:solidFill>
          </a:ln>
        </p:spPr>
        <p:txBody>
          <a:bodyPr lIns="45718" tIns="45718" rIns="45718" bIns="45718" anchor="ctr"/>
          <a:lstStyle/>
          <a:p>
            <a:pPr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29" name="Lightning Bolt 30"/>
          <p:cNvSpPr/>
          <p:nvPr/>
        </p:nvSpPr>
        <p:spPr>
          <a:xfrm flipH="1">
            <a:off x="3907280" y="1030770"/>
            <a:ext cx="623462" cy="3480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472" y="0"/>
                </a:moveTo>
                <a:lnTo>
                  <a:pt x="12860" y="6080"/>
                </a:lnTo>
                <a:lnTo>
                  <a:pt x="11050" y="6797"/>
                </a:lnTo>
                <a:lnTo>
                  <a:pt x="16577" y="12007"/>
                </a:lnTo>
                <a:lnTo>
                  <a:pt x="14767" y="12877"/>
                </a:lnTo>
                <a:lnTo>
                  <a:pt x="21600" y="21600"/>
                </a:lnTo>
                <a:lnTo>
                  <a:pt x="10012" y="14915"/>
                </a:lnTo>
                <a:lnTo>
                  <a:pt x="12222" y="13987"/>
                </a:lnTo>
                <a:lnTo>
                  <a:pt x="5022" y="9705"/>
                </a:lnTo>
                <a:lnTo>
                  <a:pt x="7602" y="8382"/>
                </a:lnTo>
                <a:lnTo>
                  <a:pt x="0" y="3890"/>
                </a:lnTo>
                <a:close/>
              </a:path>
            </a:pathLst>
          </a:custGeom>
          <a:solidFill>
            <a:srgbClr val="FFCA5F"/>
          </a:solidFill>
          <a:ln w="25400">
            <a:solidFill>
              <a:schemeClr val="accent1"/>
            </a:solidFill>
          </a:ln>
        </p:spPr>
        <p:txBody>
          <a:bodyPr lIns="45718" tIns="45718" rIns="45718" bIns="45718" anchor="ctr"/>
          <a:lstStyle/>
          <a:p>
            <a:pPr>
              <a:defRPr sz="18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</p:txBody>
      </p:sp>
      <p:sp>
        <p:nvSpPr>
          <p:cNvPr id="30" name="Rectangle 29"/>
          <p:cNvSpPr/>
          <p:nvPr/>
        </p:nvSpPr>
        <p:spPr>
          <a:xfrm>
            <a:off x="8115983" y="3824181"/>
            <a:ext cx="1144865" cy="369332"/>
          </a:xfrm>
          <a:prstGeom prst="rect">
            <a:avLst/>
          </a:prstGeom>
          <a:solidFill>
            <a:srgbClr val="002060">
              <a:alpha val="50196"/>
            </a:srgbClr>
          </a:solidFill>
        </p:spPr>
        <p:txBody>
          <a:bodyPr wrap="none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Sm</a:t>
            </a:r>
            <a:r>
              <a:rPr lang="en-GB" baseline="-25000" dirty="0">
                <a:solidFill>
                  <a:schemeClr val="bg1"/>
                </a:solidFill>
              </a:rPr>
              <a:t>2</a:t>
            </a:r>
            <a:r>
              <a:rPr lang="en-GB" dirty="0">
                <a:solidFill>
                  <a:schemeClr val="bg1"/>
                </a:solidFill>
              </a:rPr>
              <a:t>C0</a:t>
            </a:r>
            <a:r>
              <a:rPr lang="en-GB" baseline="-25000" dirty="0">
                <a:solidFill>
                  <a:schemeClr val="bg1"/>
                </a:solidFill>
              </a:rPr>
              <a:t>17</a:t>
            </a:r>
            <a:r>
              <a:rPr lang="en-GB" dirty="0">
                <a:solidFill>
                  <a:schemeClr val="bg1"/>
                </a:solidFill>
              </a:rPr>
              <a:t>,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047531" y="4240679"/>
            <a:ext cx="2781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i="1" dirty="0">
                <a:solidFill>
                  <a:schemeClr val="accent1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 </a:t>
            </a:r>
            <a:r>
              <a:rPr lang="en-GB" sz="1400" b="1" i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Also for septa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33122" y="4729882"/>
            <a:ext cx="7382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(Some) </a:t>
            </a:r>
            <a:r>
              <a:rPr lang="en-GB" sz="1600" dirty="0" err="1"/>
              <a:t>tunability</a:t>
            </a:r>
            <a:r>
              <a:rPr lang="en-GB" sz="1600" dirty="0"/>
              <a:t> and flexibility should be maintained for the lattice.</a:t>
            </a:r>
          </a:p>
        </p:txBody>
      </p:sp>
      <p:sp>
        <p:nvSpPr>
          <p:cNvPr id="4" name="Rectangle 3"/>
          <p:cNvSpPr/>
          <p:nvPr/>
        </p:nvSpPr>
        <p:spPr>
          <a:xfrm>
            <a:off x="4659887" y="1341008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2294689" y="2774894"/>
            <a:ext cx="134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chemeClr val="accent5">
                    <a:lumMod val="75000"/>
                  </a:schemeClr>
                </a:solidFill>
              </a:rPr>
              <a:t>Sextupoles</a:t>
            </a:r>
            <a:endParaRPr lang="en-GB" sz="1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952515" y="2762581"/>
            <a:ext cx="1341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 err="1">
                <a:solidFill>
                  <a:srgbClr val="0070C0"/>
                </a:solidFill>
              </a:rPr>
              <a:t>Octupoles</a:t>
            </a:r>
            <a:endParaRPr lang="en-GB" sz="1400" b="1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39375" y="2605616"/>
            <a:ext cx="188544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i="1" dirty="0">
                <a:solidFill>
                  <a:srgbClr val="FF0000"/>
                </a:solidFill>
              </a:rPr>
              <a:t>High &amp; Moderate Gradient</a:t>
            </a:r>
            <a:r>
              <a:rPr lang="en-GB" sz="1050" i="1" dirty="0">
                <a:solidFill>
                  <a:srgbClr val="FF0000"/>
                </a:solidFill>
              </a:rPr>
              <a:t> </a:t>
            </a:r>
            <a:r>
              <a:rPr lang="en-GB" sz="1400" b="1" dirty="0">
                <a:solidFill>
                  <a:srgbClr val="FF0000"/>
                </a:solidFill>
              </a:rPr>
              <a:t>Quadrupoles</a:t>
            </a:r>
          </a:p>
        </p:txBody>
      </p:sp>
    </p:spTree>
    <p:extLst>
      <p:ext uri="{BB962C8B-B14F-4D97-AF65-F5344CB8AC3E}">
        <p14:creationId xmlns:p14="http://schemas.microsoft.com/office/powerpoint/2010/main" val="136262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esrf</a:t>
            </a:r>
            <a:r>
              <a:rPr lang="en-GB" dirty="0" smtClean="0"/>
              <a:t> case: Power and energy consumption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 dirty="0"/>
          </a:p>
        </p:txBody>
      </p:sp>
      <p:graphicFrame>
        <p:nvGraphicFramePr>
          <p:cNvPr id="10" name="Table 6"/>
          <p:cNvGraphicFramePr/>
          <p:nvPr>
            <p:extLst>
              <p:ext uri="{D42A27DB-BD31-4B8C-83A1-F6EECF244321}">
                <p14:modId xmlns:p14="http://schemas.microsoft.com/office/powerpoint/2010/main" val="1310544558"/>
              </p:ext>
            </p:extLst>
          </p:nvPr>
        </p:nvGraphicFramePr>
        <p:xfrm>
          <a:off x="1301203" y="622800"/>
          <a:ext cx="7174626" cy="2465070"/>
        </p:xfrm>
        <a:graphic>
          <a:graphicData uri="http://schemas.openxmlformats.org/drawingml/2006/table">
            <a:tbl>
              <a:tblPr/>
              <a:tblGrid>
                <a:gridCol w="43666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260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algn="r">
                        <a:tabLst>
                          <a:tab pos="4213225" algn="r"/>
                        </a:tabLst>
                        <a:defRPr sz="1600">
                          <a:solidFill>
                            <a:srgbClr val="FFFFFF"/>
                          </a:solidFill>
                          <a:sym typeface="Calibri"/>
                        </a:defRPr>
                      </a:pPr>
                      <a:r>
                        <a:rPr lang="en-GB" sz="1600" b="1" i="1" dirty="0" smtClean="0">
                          <a:solidFill>
                            <a:schemeClr val="tx1"/>
                          </a:solidFill>
                          <a:sym typeface="Calibri"/>
                        </a:rPr>
                        <a:t>ESRF     :   </a:t>
                      </a:r>
                      <a:r>
                        <a:rPr lang="en-GB" sz="1600" b="1" i="1" baseline="0" dirty="0" smtClean="0">
                          <a:solidFill>
                            <a:schemeClr val="tx1"/>
                          </a:solidFill>
                          <a:sym typeface="Calibri"/>
                        </a:rPr>
                        <a:t>     </a:t>
                      </a:r>
                      <a:endParaRPr b="1" dirty="0">
                        <a:solidFill>
                          <a:schemeClr val="tx1"/>
                        </a:solidFill>
                      </a:endParaRPr>
                    </a:p>
                  </a:txBody>
                  <a:tcPr marL="9525" marR="9525" marT="9525" marB="9525" anchor="b" horzOverflow="overflow">
                    <a:lnL w="12700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algn="ctr">
                        <a:defRPr sz="1800"/>
                      </a:pPr>
                      <a:r>
                        <a:rPr lang="en-US" sz="1400" i="1" dirty="0" smtClean="0">
                          <a:solidFill>
                            <a:srgbClr val="FFFFFF"/>
                          </a:solidFill>
                          <a:sym typeface="Calibri"/>
                        </a:rPr>
                        <a:t>2018 </a:t>
                      </a:r>
                      <a:endParaRPr sz="1400" i="1" dirty="0">
                        <a:solidFill>
                          <a:srgbClr val="FFFFFF"/>
                        </a:solidFill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algn="ctr">
                        <a:defRPr sz="1800"/>
                      </a:pPr>
                      <a:r>
                        <a:rPr sz="1400" i="1" dirty="0">
                          <a:solidFill>
                            <a:srgbClr val="FFFFFF"/>
                          </a:solidFill>
                          <a:sym typeface="Calibri"/>
                        </a:rPr>
                        <a:t>EBS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9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>
                        <a:defRPr sz="1800"/>
                      </a:pPr>
                      <a:r>
                        <a:rPr sz="1600" dirty="0" smtClean="0">
                          <a:sym typeface="Calibri"/>
                        </a:rPr>
                        <a:t>Dipole</a:t>
                      </a:r>
                      <a:r>
                        <a:rPr lang="en-US" sz="1600" dirty="0" smtClean="0">
                          <a:sym typeface="Calibri"/>
                        </a:rPr>
                        <a:t>s (D)</a:t>
                      </a:r>
                      <a:endParaRPr sz="1600" dirty="0"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algn="ctr">
                        <a:defRPr sz="1800"/>
                      </a:pPr>
                      <a:r>
                        <a:rPr sz="1400" dirty="0">
                          <a:sym typeface="Calibri"/>
                        </a:rPr>
                        <a:t>720 kW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algn="ctr">
                        <a:defRPr sz="1800"/>
                      </a:pPr>
                      <a:r>
                        <a:rPr lang="en-US" sz="1400" dirty="0" smtClean="0">
                          <a:sym typeface="Calibri"/>
                        </a:rPr>
                        <a:t>0</a:t>
                      </a:r>
                      <a:endParaRPr sz="1400" dirty="0"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9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>
                        <a:defRPr sz="1800"/>
                      </a:pPr>
                      <a:r>
                        <a:rPr sz="1600" dirty="0">
                          <a:sym typeface="Calibri"/>
                        </a:rPr>
                        <a:t>Correctors and </a:t>
                      </a:r>
                      <a:r>
                        <a:rPr sz="1600" dirty="0" err="1" smtClean="0">
                          <a:sym typeface="Calibri"/>
                        </a:rPr>
                        <a:t>Steerers</a:t>
                      </a:r>
                      <a:endParaRPr sz="1600" dirty="0"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algn="ctr">
                        <a:defRPr sz="1800"/>
                      </a:pPr>
                      <a:r>
                        <a:rPr sz="1400" dirty="0">
                          <a:sym typeface="Calibri"/>
                        </a:rPr>
                        <a:t>10 kW</a:t>
                      </a:r>
                    </a:p>
                  </a:txBody>
                  <a:tcPr marL="9525" marR="9525" marT="9525" marB="95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algn="ctr">
                        <a:defRPr sz="1800"/>
                      </a:pPr>
                      <a:r>
                        <a:rPr sz="1400" dirty="0">
                          <a:sym typeface="Calibri"/>
                        </a:rPr>
                        <a:t>11 kW</a:t>
                      </a:r>
                    </a:p>
                  </a:txBody>
                  <a:tcPr marL="9525" marR="9525" marT="9525" marB="95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9445324"/>
                  </a:ext>
                </a:extLst>
              </a:tr>
              <a:tr h="2598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>
                        <a:defRPr sz="1800"/>
                      </a:pPr>
                      <a:r>
                        <a:rPr lang="en-US" sz="1600" dirty="0" smtClean="0">
                          <a:sym typeface="Calibri"/>
                        </a:rPr>
                        <a:t>Other</a:t>
                      </a:r>
                      <a:r>
                        <a:rPr lang="en-US" sz="1600" baseline="0" dirty="0" smtClean="0">
                          <a:sym typeface="Calibri"/>
                        </a:rPr>
                        <a:t> magnets</a:t>
                      </a:r>
                      <a:endParaRPr sz="1600" dirty="0"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algn="ctr">
                        <a:defRPr sz="1800"/>
                      </a:pPr>
                      <a:r>
                        <a:rPr sz="1400" dirty="0">
                          <a:sym typeface="Calibri"/>
                        </a:rPr>
                        <a:t>1625 kW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algn="ctr">
                        <a:defRPr sz="1800"/>
                      </a:pPr>
                      <a:r>
                        <a:rPr lang="en-US" sz="1400" dirty="0" smtClean="0">
                          <a:sym typeface="Calibri"/>
                        </a:rPr>
                        <a:t>1059 </a:t>
                      </a:r>
                      <a:r>
                        <a:rPr sz="1400" dirty="0" smtClean="0">
                          <a:sym typeface="Calibri"/>
                        </a:rPr>
                        <a:t>kW</a:t>
                      </a:r>
                      <a:endParaRPr sz="1400" dirty="0"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9445"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000" i="1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sym typeface="Calibri"/>
                        </a:rPr>
                        <a:t>Dipole-quadrupoles (DQ)</a:t>
                      </a:r>
                      <a:endParaRPr sz="1000" i="1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00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000" b="0" dirty="0" smtClean="0">
                          <a:solidFill>
                            <a:schemeClr val="accent1">
                              <a:lumMod val="60000"/>
                              <a:lumOff val="40000"/>
                            </a:schemeClr>
                          </a:solidFill>
                          <a:sym typeface="Calibri"/>
                        </a:rPr>
                        <a:t>16%</a:t>
                      </a:r>
                      <a:endParaRPr sz="1000" b="0" dirty="0">
                        <a:solidFill>
                          <a:schemeClr val="accent1">
                            <a:lumMod val="60000"/>
                            <a:lumOff val="40000"/>
                          </a:schemeClr>
                        </a:solidFill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8878212"/>
                  </a:ext>
                </a:extLst>
              </a:tr>
              <a:tr h="169445"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GB" sz="1000" i="1" dirty="0" smtClean="0">
                          <a:solidFill>
                            <a:srgbClr val="FF0000"/>
                          </a:solidFill>
                          <a:sym typeface="Calibri"/>
                        </a:rPr>
                        <a:t>High gradient quadrupoles (HGQ)</a:t>
                      </a:r>
                      <a:endParaRPr sz="1000" i="1" dirty="0">
                        <a:solidFill>
                          <a:srgbClr val="FF0000"/>
                        </a:solidFill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000" dirty="0"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000" b="0" i="1" dirty="0" smtClean="0">
                          <a:solidFill>
                            <a:srgbClr val="FF0000"/>
                          </a:solidFill>
                          <a:sym typeface="Calibri"/>
                        </a:rPr>
                        <a:t>29</a:t>
                      </a:r>
                      <a:r>
                        <a:rPr lang="en-US" sz="1000" b="0" dirty="0" smtClean="0">
                          <a:solidFill>
                            <a:srgbClr val="FF0000"/>
                          </a:solidFill>
                          <a:sym typeface="Calibri"/>
                        </a:rPr>
                        <a:t>%</a:t>
                      </a:r>
                      <a:endParaRPr sz="1000" b="0" dirty="0">
                        <a:solidFill>
                          <a:srgbClr val="FF0000"/>
                        </a:solidFill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8389718"/>
                  </a:ext>
                </a:extLst>
              </a:tr>
              <a:tr h="169445"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000" i="1" dirty="0" smtClean="0">
                          <a:solidFill>
                            <a:srgbClr val="FF0000"/>
                          </a:solidFill>
                          <a:sym typeface="Calibri"/>
                        </a:rPr>
                        <a:t>Moderate gradient quadrupoles (MGQ)</a:t>
                      </a:r>
                      <a:endParaRPr sz="1000" i="1" dirty="0">
                        <a:solidFill>
                          <a:srgbClr val="FF0000"/>
                        </a:solidFill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000" dirty="0"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000" b="0" i="1" dirty="0" smtClean="0">
                          <a:solidFill>
                            <a:srgbClr val="FF0000"/>
                          </a:solidFill>
                          <a:sym typeface="Calibri"/>
                        </a:rPr>
                        <a:t>44 </a:t>
                      </a:r>
                      <a:r>
                        <a:rPr lang="en-US" sz="1000" b="0" dirty="0" smtClean="0">
                          <a:solidFill>
                            <a:srgbClr val="FF0000"/>
                          </a:solidFill>
                          <a:sym typeface="Calibri"/>
                        </a:rPr>
                        <a:t>%</a:t>
                      </a:r>
                      <a:endParaRPr sz="1000" b="0" dirty="0">
                        <a:solidFill>
                          <a:srgbClr val="FF0000"/>
                        </a:solidFill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9068549"/>
                  </a:ext>
                </a:extLst>
              </a:tr>
              <a:tr h="169445"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000" i="1" dirty="0" err="1" smtClean="0">
                          <a:solidFill>
                            <a:schemeClr val="accent5"/>
                          </a:solidFill>
                          <a:sym typeface="Calibri"/>
                        </a:rPr>
                        <a:t>Sextupoles</a:t>
                      </a:r>
                      <a:r>
                        <a:rPr lang="en-US" sz="1000" i="1" dirty="0" smtClean="0">
                          <a:solidFill>
                            <a:schemeClr val="accent5"/>
                          </a:solidFill>
                          <a:sym typeface="Calibri"/>
                        </a:rPr>
                        <a:t> (S)</a:t>
                      </a:r>
                      <a:endParaRPr sz="1000" i="1" dirty="0">
                        <a:solidFill>
                          <a:schemeClr val="accent5"/>
                        </a:solidFill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000" dirty="0"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000" b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sym typeface="Calibri"/>
                        </a:rPr>
                        <a:t>10</a:t>
                      </a:r>
                      <a:r>
                        <a:rPr lang="en-US" sz="1000" b="0" baseline="0" dirty="0" smtClean="0">
                          <a:solidFill>
                            <a:schemeClr val="accent5">
                              <a:lumMod val="75000"/>
                            </a:schemeClr>
                          </a:solidFill>
                          <a:sym typeface="Calibri"/>
                        </a:rPr>
                        <a:t>%</a:t>
                      </a:r>
                      <a:endParaRPr sz="1000" b="0" dirty="0">
                        <a:solidFill>
                          <a:schemeClr val="accent5">
                            <a:lumMod val="75000"/>
                          </a:schemeClr>
                        </a:solidFill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>
                      <a:noFill/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4781709"/>
                  </a:ext>
                </a:extLst>
              </a:tr>
              <a:tr h="169445">
                <a:tc>
                  <a:txBody>
                    <a:bodyPr/>
                    <a:lstStyle/>
                    <a:p>
                      <a:pPr algn="r">
                        <a:defRPr sz="1800"/>
                      </a:pPr>
                      <a:r>
                        <a:rPr lang="en-US" sz="1000" i="1" dirty="0" err="1" smtClean="0">
                          <a:solidFill>
                            <a:srgbClr val="00B0F0"/>
                          </a:solidFill>
                          <a:sym typeface="Calibri"/>
                        </a:rPr>
                        <a:t>Octupoles</a:t>
                      </a:r>
                      <a:r>
                        <a:rPr lang="en-US" sz="1000" i="1" dirty="0" smtClean="0">
                          <a:solidFill>
                            <a:srgbClr val="00B0F0"/>
                          </a:solidFill>
                          <a:sym typeface="Calibri"/>
                        </a:rPr>
                        <a:t> (O)</a:t>
                      </a:r>
                      <a:endParaRPr sz="1000" i="1" dirty="0">
                        <a:solidFill>
                          <a:srgbClr val="00B0F0"/>
                        </a:solidFill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endParaRPr sz="1000" dirty="0">
                        <a:solidFill>
                          <a:srgbClr val="00B0F0"/>
                        </a:solidFill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miter lim="400000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lang="en-US" sz="1000" b="0" dirty="0" smtClean="0">
                          <a:solidFill>
                            <a:srgbClr val="00B0F0"/>
                          </a:solidFill>
                          <a:sym typeface="Calibri"/>
                        </a:rPr>
                        <a:t>1%</a:t>
                      </a:r>
                      <a:endParaRPr sz="1000" b="0" dirty="0">
                        <a:solidFill>
                          <a:srgbClr val="00B0F0"/>
                        </a:solidFill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miter lim="400000"/>
                    </a:lnT>
                    <a:lnB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5393036"/>
                  </a:ext>
                </a:extLst>
              </a:tr>
              <a:tr h="2563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algn="l">
                        <a:defRPr sz="1600" b="1">
                          <a:sym typeface="Calibri"/>
                        </a:defRPr>
                      </a:pPr>
                      <a:r>
                        <a:rPr dirty="0" smtClean="0"/>
                        <a:t>Total</a:t>
                      </a:r>
                      <a:endParaRPr b="0" dirty="0">
                        <a:solidFill>
                          <a:srgbClr val="FFFFFF"/>
                        </a:solidFill>
                      </a:endParaRP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algn="ctr">
                        <a:defRPr sz="1800"/>
                      </a:pPr>
                      <a:r>
                        <a:rPr sz="1600" b="1" dirty="0">
                          <a:sym typeface="Calibri"/>
                        </a:rPr>
                        <a:t>2355 kW</a:t>
                      </a:r>
                    </a:p>
                  </a:txBody>
                  <a:tcPr marL="9525" marR="9525" marT="9525" marB="95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algn="ctr">
                        <a:defRPr sz="1800"/>
                      </a:pPr>
                      <a:r>
                        <a:rPr sz="1600" b="1" dirty="0" smtClean="0">
                          <a:sym typeface="Calibri"/>
                        </a:rPr>
                        <a:t>1</a:t>
                      </a:r>
                      <a:r>
                        <a:rPr lang="en-US" sz="1600" b="1" dirty="0" smtClean="0">
                          <a:sym typeface="Calibri"/>
                        </a:rPr>
                        <a:t>070</a:t>
                      </a:r>
                      <a:r>
                        <a:rPr sz="1600" b="1" dirty="0" smtClean="0">
                          <a:sym typeface="Calibri"/>
                        </a:rPr>
                        <a:t> </a:t>
                      </a:r>
                      <a:r>
                        <a:rPr sz="1600" b="1" dirty="0">
                          <a:sym typeface="Calibri"/>
                        </a:rPr>
                        <a:t>kW</a:t>
                      </a:r>
                    </a:p>
                  </a:txBody>
                  <a:tcPr marL="9525" marR="9525" marT="9525" marB="95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>
                      <a:miter lim="4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9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algn="l">
                        <a:defRPr sz="1800"/>
                      </a:pPr>
                      <a:r>
                        <a:rPr sz="1600" dirty="0">
                          <a:sym typeface="Calibri"/>
                        </a:rPr>
                        <a:t>Energy for one year operation ( 7200 H: USM+MDT)</a:t>
                      </a:r>
                    </a:p>
                  </a:txBody>
                  <a:tcPr marL="9525" marR="9525" marT="9525" marB="9525" anchor="b" horzOverflow="overflow">
                    <a:lnL w="12700">
                      <a:solidFill>
                        <a:srgbClr val="000000"/>
                      </a:solidFill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algn="ctr">
                        <a:defRPr sz="1400" b="1">
                          <a:solidFill>
                            <a:srgbClr val="FF0000"/>
                          </a:solidFill>
                          <a:sym typeface="Calibri"/>
                        </a:defRPr>
                      </a:pPr>
                      <a:r>
                        <a:rPr sz="1800" dirty="0" smtClean="0"/>
                        <a:t>16.9  </a:t>
                      </a:r>
                      <a:r>
                        <a:rPr sz="1800" dirty="0" err="1"/>
                        <a:t>GWh</a:t>
                      </a:r>
                      <a:endParaRPr sz="1800" dirty="0"/>
                    </a:p>
                  </a:txBody>
                  <a:tcPr marL="9525" marR="9525" marT="9525" marB="95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>
                      <a:noFill/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defRPr>
                      </a:lvl9pPr>
                    </a:lstStyle>
                    <a:p>
                      <a:pPr algn="ctr">
                        <a:defRPr sz="1800"/>
                      </a:pPr>
                      <a:r>
                        <a:rPr lang="en-US" sz="1800" b="1" dirty="0" smtClean="0">
                          <a:solidFill>
                            <a:srgbClr val="00B050"/>
                          </a:solidFill>
                          <a:sym typeface="Calibri"/>
                        </a:rPr>
                        <a:t>7.7</a:t>
                      </a:r>
                      <a:r>
                        <a:rPr sz="1800" b="1" dirty="0" smtClean="0">
                          <a:solidFill>
                            <a:srgbClr val="00B050"/>
                          </a:solidFill>
                          <a:sym typeface="Calibri"/>
                        </a:rPr>
                        <a:t>  </a:t>
                      </a:r>
                      <a:r>
                        <a:rPr sz="1800" b="1" dirty="0" err="1">
                          <a:solidFill>
                            <a:srgbClr val="00B050"/>
                          </a:solidFill>
                          <a:sym typeface="Calibri"/>
                        </a:rPr>
                        <a:t>GWh</a:t>
                      </a:r>
                      <a:endParaRPr sz="1800" b="1" dirty="0">
                        <a:solidFill>
                          <a:srgbClr val="00B050"/>
                        </a:solidFill>
                        <a:sym typeface="Calibri"/>
                      </a:endParaRPr>
                    </a:p>
                  </a:txBody>
                  <a:tcPr marL="9525" marR="9525" marT="9525" marB="9525"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noFill/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2" name="TextBox 2"/>
          <p:cNvSpPr txBox="1"/>
          <p:nvPr/>
        </p:nvSpPr>
        <p:spPr>
          <a:xfrm>
            <a:off x="863937" y="3197259"/>
            <a:ext cx="8191499" cy="16158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hangingPunct="0">
              <a:spcBef>
                <a:spcPts val="600"/>
              </a:spcBef>
              <a:defRPr sz="1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400" kern="0" dirty="0">
                <a:solidFill>
                  <a:srgbClr val="132577"/>
                </a:solidFill>
                <a:ea typeface="Arial"/>
                <a:cs typeface="Arial"/>
                <a:sym typeface="Arial"/>
              </a:rPr>
              <a:t>Very positive experience with Permanent Accelerator Magnet for EBS:</a:t>
            </a:r>
          </a:p>
          <a:p>
            <a:pPr marL="171450" indent="-171450" hangingPunct="0">
              <a:spcBef>
                <a:spcPts val="600"/>
              </a:spcBef>
              <a:buFont typeface="Arial" panose="020B0604020202020204" pitchFamily="34" charset="0"/>
              <a:buChar char="•"/>
              <a:defRPr sz="1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kern="0" dirty="0">
                <a:solidFill>
                  <a:srgbClr val="132577"/>
                </a:solidFill>
                <a:ea typeface="Arial"/>
                <a:cs typeface="Arial"/>
                <a:sym typeface="Arial"/>
              </a:rPr>
              <a:t>Works as expected, passive devices in the storage ring, no maintenance</a:t>
            </a:r>
          </a:p>
          <a:p>
            <a:pPr marL="171450" indent="-171450" hangingPunct="0">
              <a:spcBef>
                <a:spcPts val="600"/>
              </a:spcBef>
              <a:buFont typeface="Arial" panose="020B0604020202020204" pitchFamily="34" charset="0"/>
              <a:buChar char="•"/>
              <a:defRPr sz="1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i="1" kern="0" dirty="0">
                <a:solidFill>
                  <a:srgbClr val="132577"/>
                </a:solidFill>
                <a:ea typeface="Arial"/>
                <a:cs typeface="Arial"/>
                <a:sym typeface="Arial"/>
              </a:rPr>
              <a:t>… and </a:t>
            </a:r>
            <a:r>
              <a:rPr lang="en-US" sz="1200" i="1" kern="0" dirty="0" smtClean="0">
                <a:solidFill>
                  <a:srgbClr val="132577"/>
                </a:solidFill>
                <a:ea typeface="Arial"/>
                <a:cs typeface="Arial"/>
                <a:sym typeface="Arial"/>
              </a:rPr>
              <a:t>no cabling, no </a:t>
            </a:r>
            <a:r>
              <a:rPr lang="en-US" sz="1200" i="1" kern="0" dirty="0">
                <a:solidFill>
                  <a:srgbClr val="132577"/>
                </a:solidFill>
                <a:ea typeface="Arial"/>
                <a:cs typeface="Arial"/>
                <a:sym typeface="Arial"/>
              </a:rPr>
              <a:t>power supply, no cooling, </a:t>
            </a:r>
            <a:r>
              <a:rPr lang="en-US" sz="1200" i="1" kern="0" dirty="0" smtClean="0">
                <a:solidFill>
                  <a:srgbClr val="132577"/>
                </a:solidFill>
                <a:ea typeface="Arial"/>
                <a:cs typeface="Arial"/>
                <a:sym typeface="Arial"/>
              </a:rPr>
              <a:t>no vibration, easier </a:t>
            </a:r>
            <a:r>
              <a:rPr lang="en-US" sz="1200" i="1" kern="0" dirty="0">
                <a:solidFill>
                  <a:srgbClr val="132577"/>
                </a:solidFill>
                <a:ea typeface="Arial"/>
                <a:cs typeface="Arial"/>
                <a:sym typeface="Arial"/>
              </a:rPr>
              <a:t>installation and better operational reliability</a:t>
            </a:r>
            <a:endParaRPr lang="en-US" sz="1200" kern="0" dirty="0">
              <a:solidFill>
                <a:srgbClr val="132577"/>
              </a:solidFill>
              <a:ea typeface="Arial"/>
              <a:cs typeface="Arial"/>
              <a:sym typeface="Arial"/>
            </a:endParaRPr>
          </a:p>
          <a:p>
            <a:pPr marL="171450" indent="-171450" hangingPunct="0">
              <a:spcBef>
                <a:spcPts val="600"/>
              </a:spcBef>
              <a:buFont typeface="Arial" panose="020B0604020202020204" pitchFamily="34" charset="0"/>
              <a:buChar char="•"/>
              <a:defRPr sz="1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kern="0" dirty="0">
                <a:solidFill>
                  <a:srgbClr val="132577"/>
                </a:solidFill>
                <a:ea typeface="Arial"/>
                <a:cs typeface="Arial"/>
                <a:sym typeface="Arial"/>
              </a:rPr>
              <a:t>Very good stability vs temperature, based on passive compensation</a:t>
            </a:r>
          </a:p>
          <a:p>
            <a:pPr marL="171450" indent="-171450" hangingPunct="0">
              <a:spcBef>
                <a:spcPts val="600"/>
              </a:spcBef>
              <a:buFont typeface="Arial" panose="020B0604020202020204" pitchFamily="34" charset="0"/>
              <a:buChar char="•"/>
              <a:defRPr sz="1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1200" kern="0" dirty="0">
                <a:solidFill>
                  <a:srgbClr val="132577"/>
                </a:solidFill>
                <a:ea typeface="Arial"/>
                <a:cs typeface="Arial"/>
                <a:sym typeface="Arial"/>
              </a:rPr>
              <a:t>Electrical power required for the EBS magnets </a:t>
            </a:r>
            <a:r>
              <a:rPr lang="en-US" sz="1200" kern="0" dirty="0">
                <a:solidFill>
                  <a:srgbClr val="132577"/>
                </a:solidFill>
                <a:ea typeface="Arial"/>
                <a:cs typeface="Arial"/>
                <a:sym typeface="Arial"/>
              </a:rPr>
              <a:t> </a:t>
            </a:r>
            <a:r>
              <a:rPr lang="en-US" sz="1200" kern="0" dirty="0">
                <a:solidFill>
                  <a:srgbClr val="132577"/>
                </a:solidFill>
                <a:ea typeface="Arial"/>
                <a:cs typeface="Arial"/>
                <a:sym typeface="Wingdings" panose="05000000000000000000" pitchFamily="2" charset="2"/>
              </a:rPr>
              <a:t></a:t>
            </a:r>
            <a:r>
              <a:rPr sz="1200" kern="0" dirty="0">
                <a:solidFill>
                  <a:srgbClr val="132577"/>
                </a:solidFill>
                <a:ea typeface="Arial"/>
                <a:cs typeface="Arial"/>
                <a:sym typeface="Arial"/>
              </a:rPr>
              <a:t> half that of the previous lattice</a:t>
            </a:r>
            <a:endParaRPr lang="en-US" sz="1200" kern="0" dirty="0">
              <a:solidFill>
                <a:srgbClr val="132577"/>
              </a:solidFill>
              <a:ea typeface="Arial"/>
              <a:cs typeface="Arial"/>
              <a:sym typeface="Arial"/>
            </a:endParaRPr>
          </a:p>
          <a:p>
            <a:pPr marL="171450" indent="-171450" hangingPunct="0">
              <a:spcBef>
                <a:spcPts val="600"/>
              </a:spcBef>
              <a:buFont typeface="Arial" panose="020B0604020202020204" pitchFamily="34" charset="0"/>
              <a:buChar char="•"/>
              <a:defRPr sz="16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sz="1200" kern="0" dirty="0">
                <a:solidFill>
                  <a:srgbClr val="132577"/>
                </a:solidFill>
                <a:ea typeface="Arial"/>
                <a:cs typeface="Arial"/>
                <a:sym typeface="Arial"/>
              </a:rPr>
              <a:t>DQs and HGQs could be permanent magnets (no tuning required), 476 kW additional saving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3936" y="4879571"/>
            <a:ext cx="6619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i="1" dirty="0">
                <a:solidFill>
                  <a:schemeClr val="accent5">
                    <a:lumMod val="75000"/>
                  </a:schemeClr>
                </a:solidFill>
              </a:rPr>
              <a:t>Permanent magnet is convincing  for operation,…but the overall sustainability is less obvious considering the extraction and production issues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57313" y="4140536"/>
            <a:ext cx="1815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chemeClr val="accent6">
                    <a:lumMod val="75000"/>
                  </a:schemeClr>
                </a:solidFill>
              </a:rPr>
              <a:t>Storage Ring</a:t>
            </a:r>
            <a:br>
              <a:rPr lang="en-GB" sz="1400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1400" i="1" dirty="0">
                <a:solidFill>
                  <a:schemeClr val="accent6">
                    <a:lumMod val="75000"/>
                  </a:schemeClr>
                </a:solidFill>
              </a:rPr>
              <a:t>Total power:</a:t>
            </a:r>
            <a:br>
              <a:rPr lang="en-GB" sz="1400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i="1" dirty="0">
                <a:solidFill>
                  <a:schemeClr val="accent6">
                    <a:lumMod val="75000"/>
                  </a:schemeClr>
                </a:solidFill>
              </a:rPr>
              <a:t>6350 kW </a:t>
            </a:r>
            <a:r>
              <a:rPr lang="en-GB" sz="1400" i="1" dirty="0">
                <a:solidFill>
                  <a:schemeClr val="accent6">
                    <a:lumMod val="75000"/>
                  </a:schemeClr>
                </a:solidFill>
              </a:rPr>
              <a:t>[2018]</a:t>
            </a:r>
            <a:br>
              <a:rPr lang="en-GB" sz="1400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i="1" dirty="0">
                <a:solidFill>
                  <a:schemeClr val="accent6">
                    <a:lumMod val="75000"/>
                  </a:schemeClr>
                </a:solidFill>
              </a:rPr>
              <a:t>4100</a:t>
            </a:r>
            <a:r>
              <a:rPr lang="en-GB" i="1" dirty="0">
                <a:solidFill>
                  <a:schemeClr val="accent6">
                    <a:lumMod val="75000"/>
                  </a:schemeClr>
                </a:solidFill>
              </a:rPr>
              <a:t> kW </a:t>
            </a:r>
            <a:r>
              <a:rPr lang="en-GB" sz="1400" i="1" dirty="0">
                <a:solidFill>
                  <a:schemeClr val="accent6">
                    <a:lumMod val="75000"/>
                  </a:schemeClr>
                </a:solidFill>
              </a:rPr>
              <a:t>[EBS]</a:t>
            </a:r>
          </a:p>
        </p:txBody>
      </p:sp>
    </p:spTree>
    <p:extLst>
      <p:ext uri="{BB962C8B-B14F-4D97-AF65-F5344CB8AC3E}">
        <p14:creationId xmlns:p14="http://schemas.microsoft.com/office/powerpoint/2010/main" val="226087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ESRF case: radio-frequency optimisation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 dirty="0"/>
          </a:p>
        </p:txBody>
      </p:sp>
      <p:sp>
        <p:nvSpPr>
          <p:cNvPr id="5" name="TextBox 4"/>
          <p:cNvSpPr txBox="1"/>
          <p:nvPr/>
        </p:nvSpPr>
        <p:spPr>
          <a:xfrm>
            <a:off x="673236" y="718197"/>
            <a:ext cx="8798765" cy="153888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1793875" algn="l"/>
                <a:tab pos="3948113" algn="l"/>
              </a:tabLst>
            </a:pPr>
            <a:r>
              <a:rPr lang="en-US" sz="1200" b="1" dirty="0"/>
              <a:t>ECO mode </a:t>
            </a:r>
            <a:r>
              <a:rPr lang="en-US" sz="1100" i="1" dirty="0"/>
              <a:t>(applied since October 2022): </a:t>
            </a:r>
            <a:r>
              <a:rPr lang="en-US" sz="1400" b="1" dirty="0"/>
              <a:t>Reduction of total </a:t>
            </a:r>
            <a:r>
              <a:rPr lang="en-US" sz="1400" b="1" dirty="0" smtClean="0"/>
              <a:t>accelerating </a:t>
            </a:r>
            <a:r>
              <a:rPr lang="en-US" sz="1400" b="1" dirty="0"/>
              <a:t>voltage </a:t>
            </a:r>
            <a:r>
              <a:rPr lang="en-US" sz="1400" dirty="0"/>
              <a:t>from</a:t>
            </a:r>
            <a:r>
              <a:rPr lang="en-US" sz="1400" b="1" dirty="0"/>
              <a:t> 6.0 </a:t>
            </a:r>
            <a:r>
              <a:rPr lang="en-US" sz="1400" dirty="0"/>
              <a:t>to</a:t>
            </a:r>
            <a:r>
              <a:rPr lang="en-US" sz="1400" b="1" dirty="0"/>
              <a:t> 5.5 MV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793875" algn="l"/>
                <a:tab pos="3948113" algn="l"/>
              </a:tabLst>
            </a:pPr>
            <a:r>
              <a:rPr lang="en-US" sz="1200" b="1" dirty="0"/>
              <a:t>And Increase AC to RF conversion efficiency: </a:t>
            </a:r>
          </a:p>
          <a:p>
            <a:pPr lvl="1">
              <a:spcAft>
                <a:spcPts val="600"/>
              </a:spcAft>
              <a:tabLst>
                <a:tab pos="1793875" algn="l"/>
                <a:tab pos="3948113" algn="l"/>
              </a:tabLst>
            </a:pPr>
            <a:r>
              <a:rPr lang="en-US" sz="1200" dirty="0"/>
              <a:t>150 kW SSA operated way below nominal </a:t>
            </a:r>
            <a:r>
              <a:rPr lang="en-US" sz="1200" dirty="0" smtClean="0"/>
              <a:t>power, </a:t>
            </a:r>
            <a:r>
              <a:rPr lang="en-US" sz="1200" dirty="0"/>
              <a:t>at 90 …100 kW, where the efficiency was low. 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Þ"/>
              <a:tabLst>
                <a:tab pos="1793875" algn="l"/>
                <a:tab pos="3948113" algn="l"/>
              </a:tabLst>
            </a:pPr>
            <a:r>
              <a:rPr lang="en-US" sz="1200" dirty="0"/>
              <a:t>Increase the Klystron power by increasing </a:t>
            </a:r>
            <a:br>
              <a:rPr lang="en-US" sz="1200" dirty="0"/>
            </a:br>
            <a:r>
              <a:rPr lang="en-US" sz="1200" dirty="0"/>
              <a:t>Cav 1 to 10 voltage from 4.5 to 5.0 MV</a:t>
            </a:r>
          </a:p>
          <a:p>
            <a:pPr marL="742950" lvl="1" indent="-285750">
              <a:spcAft>
                <a:spcPts val="600"/>
              </a:spcAft>
              <a:buFont typeface="Symbol" panose="05050102010706020507" pitchFamily="18" charset="2"/>
              <a:buChar char="Þ"/>
              <a:tabLst>
                <a:tab pos="1793875" algn="l"/>
                <a:tab pos="3948113" algn="l"/>
              </a:tabLst>
            </a:pPr>
            <a:r>
              <a:rPr lang="en-US" sz="1200" dirty="0"/>
              <a:t>Operate with only 1 SSA at 0.5 MV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4535" y="4144443"/>
            <a:ext cx="5027402" cy="115416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  <a:tabLst>
                <a:tab pos="1793875" algn="l"/>
                <a:tab pos="3948113" algn="l"/>
              </a:tabLst>
            </a:pPr>
            <a:r>
              <a:rPr lang="en-US" sz="1400" b="1" dirty="0"/>
              <a:t>RESULT:</a:t>
            </a:r>
          </a:p>
          <a:p>
            <a:pPr marL="906463" lvl="1" indent="-449263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628650" algn="l"/>
                <a:tab pos="1793875" algn="l"/>
                <a:tab pos="3948113" algn="l"/>
              </a:tabLst>
            </a:pPr>
            <a:r>
              <a:rPr lang="en-US" sz="1400" b="1" dirty="0"/>
              <a:t>200 kW AC power savings </a:t>
            </a:r>
            <a:r>
              <a:rPr lang="en-US" sz="1400" dirty="0"/>
              <a:t>at 200 mA</a:t>
            </a:r>
          </a:p>
          <a:p>
            <a:pPr marL="906463" lvl="1" indent="-449263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628650" algn="l"/>
                <a:tab pos="1793875" algn="l"/>
                <a:tab pos="3948113" algn="l"/>
              </a:tabLst>
            </a:pPr>
            <a:r>
              <a:rPr lang="en-US" sz="1400" b="1" dirty="0"/>
              <a:t>Same beam lifetime</a:t>
            </a:r>
            <a:r>
              <a:rPr lang="en-US" sz="1400" dirty="0"/>
              <a:t> for typical ID losses </a:t>
            </a:r>
          </a:p>
          <a:p>
            <a:pPr marL="906463" lvl="1" indent="-449263">
              <a:spcAft>
                <a:spcPts val="600"/>
              </a:spcAft>
              <a:buFont typeface="Wingdings" panose="05000000000000000000" pitchFamily="2" charset="2"/>
              <a:buChar char="Ø"/>
              <a:tabLst>
                <a:tab pos="628650" algn="l"/>
                <a:tab pos="1793875" algn="l"/>
                <a:tab pos="3948113" algn="l"/>
              </a:tabLst>
            </a:pPr>
            <a:r>
              <a:rPr lang="en-US" sz="1200" i="1" dirty="0"/>
              <a:t>500 kW total savings possible if operation at 100 mA </a:t>
            </a:r>
            <a:endParaRPr lang="en-US" sz="1200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3300" y="1902159"/>
            <a:ext cx="5228700" cy="21862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757313" y="4140536"/>
            <a:ext cx="18159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>
                <a:solidFill>
                  <a:schemeClr val="accent6">
                    <a:lumMod val="75000"/>
                  </a:schemeClr>
                </a:solidFill>
              </a:rPr>
              <a:t>Storage Ring</a:t>
            </a:r>
            <a:br>
              <a:rPr lang="en-GB" sz="1400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sz="1400" i="1" dirty="0">
                <a:solidFill>
                  <a:schemeClr val="accent6">
                    <a:lumMod val="75000"/>
                  </a:schemeClr>
                </a:solidFill>
              </a:rPr>
              <a:t>Total power:</a:t>
            </a:r>
            <a:br>
              <a:rPr lang="en-GB" sz="1400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i="1" dirty="0">
                <a:solidFill>
                  <a:schemeClr val="accent6">
                    <a:lumMod val="75000"/>
                  </a:schemeClr>
                </a:solidFill>
              </a:rPr>
              <a:t>6350 kW </a:t>
            </a:r>
            <a:r>
              <a:rPr lang="en-GB" sz="1400" i="1" dirty="0">
                <a:solidFill>
                  <a:schemeClr val="accent6">
                    <a:lumMod val="75000"/>
                  </a:schemeClr>
                </a:solidFill>
              </a:rPr>
              <a:t>[2018]</a:t>
            </a:r>
            <a:br>
              <a:rPr lang="en-GB" sz="1400" i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GB" b="1" i="1" dirty="0">
                <a:solidFill>
                  <a:schemeClr val="accent6">
                    <a:lumMod val="75000"/>
                  </a:schemeClr>
                </a:solidFill>
              </a:rPr>
              <a:t>4100</a:t>
            </a:r>
            <a:r>
              <a:rPr lang="en-GB" i="1" dirty="0">
                <a:solidFill>
                  <a:schemeClr val="accent6">
                    <a:lumMod val="75000"/>
                  </a:schemeClr>
                </a:solidFill>
              </a:rPr>
              <a:t> kW </a:t>
            </a:r>
            <a:r>
              <a:rPr lang="en-GB" sz="1400" i="1" dirty="0">
                <a:solidFill>
                  <a:schemeClr val="accent6">
                    <a:lumMod val="75000"/>
                  </a:schemeClr>
                </a:solidFill>
              </a:rPr>
              <a:t>[EBS]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017" y="2548505"/>
            <a:ext cx="3477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Efficiency AC </a:t>
            </a:r>
            <a:r>
              <a:rPr lang="en-GB" dirty="0">
                <a:sym typeface="Wingdings" panose="05000000000000000000" pitchFamily="2" charset="2"/>
              </a:rPr>
              <a:t> RF</a:t>
            </a:r>
            <a:r>
              <a:rPr lang="en-GB" dirty="0"/>
              <a:t>:</a:t>
            </a:r>
          </a:p>
          <a:p>
            <a:r>
              <a:rPr lang="en-GB" dirty="0"/>
              <a:t>Klystron: 		53%</a:t>
            </a:r>
          </a:p>
          <a:p>
            <a:r>
              <a:rPr lang="en-GB" dirty="0"/>
              <a:t>Present SSA: 		47%</a:t>
            </a:r>
          </a:p>
          <a:p>
            <a:r>
              <a:rPr lang="en-GB" dirty="0"/>
              <a:t>New SSA </a:t>
            </a:r>
            <a:r>
              <a:rPr lang="en-GB" sz="1200" i="1" dirty="0"/>
              <a:t>(to replace Klystron)</a:t>
            </a:r>
            <a:r>
              <a:rPr lang="en-GB" sz="1600" dirty="0"/>
              <a:t>: </a:t>
            </a:r>
            <a:r>
              <a:rPr lang="en-GB" dirty="0"/>
              <a:t>	59%</a:t>
            </a:r>
          </a:p>
        </p:txBody>
      </p:sp>
    </p:spTree>
    <p:extLst>
      <p:ext uri="{BB962C8B-B14F-4D97-AF65-F5344CB8AC3E}">
        <p14:creationId xmlns:p14="http://schemas.microsoft.com/office/powerpoint/2010/main" val="136890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</a:t>
            </a:r>
            <a:r>
              <a:rPr lang="en-GB" dirty="0" err="1"/>
              <a:t>esrf</a:t>
            </a:r>
            <a:r>
              <a:rPr lang="en-GB" dirty="0"/>
              <a:t> case: </a:t>
            </a:r>
            <a:r>
              <a:rPr lang="en-GB" dirty="0" smtClean="0"/>
              <a:t>lifetime, injection efficiency and injector usage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/>
          </a:p>
        </p:txBody>
      </p:sp>
      <p:sp>
        <p:nvSpPr>
          <p:cNvPr id="4" name="TextBox 3"/>
          <p:cNvSpPr txBox="1"/>
          <p:nvPr/>
        </p:nvSpPr>
        <p:spPr>
          <a:xfrm>
            <a:off x="4984403" y="718679"/>
            <a:ext cx="4332478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600" i="1" u="sng" dirty="0">
                <a:sym typeface="Wingdings" panose="05000000000000000000" pitchFamily="2" charset="2"/>
              </a:rPr>
              <a:t>EBS parameters:</a:t>
            </a:r>
          </a:p>
          <a:p>
            <a:pPr>
              <a:spcBef>
                <a:spcPts val="600"/>
              </a:spcBef>
            </a:pPr>
            <a:r>
              <a:rPr lang="en-GB" dirty="0">
                <a:sym typeface="Wingdings" panose="05000000000000000000" pitchFamily="2" charset="2"/>
              </a:rPr>
              <a:t>Beam lifetime larger than 20 hours </a:t>
            </a:r>
          </a:p>
          <a:p>
            <a:pPr>
              <a:spcBef>
                <a:spcPts val="600"/>
              </a:spcBef>
            </a:pPr>
            <a:r>
              <a:rPr lang="en-GB" dirty="0">
                <a:sym typeface="Wingdings" panose="05000000000000000000" pitchFamily="2" charset="2"/>
              </a:rPr>
              <a:t>Injection efficiency in the order of 70%</a:t>
            </a:r>
          </a:p>
          <a:p>
            <a:pPr>
              <a:spcBef>
                <a:spcPts val="600"/>
              </a:spcBef>
            </a:pPr>
            <a:r>
              <a:rPr lang="en-GB" dirty="0">
                <a:sym typeface="Wingdings" panose="05000000000000000000" pitchFamily="2" charset="2"/>
              </a:rPr>
              <a:t>Top-up every 1 hour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272" y="697323"/>
            <a:ext cx="3640379" cy="262706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84403" y="2316354"/>
            <a:ext cx="496484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spcBef>
                <a:spcPts val="600"/>
              </a:spcBef>
              <a:tabLst>
                <a:tab pos="269875" algn="l"/>
              </a:tabLst>
            </a:pPr>
            <a:r>
              <a:rPr lang="en-GB" sz="1600" i="1" u="sng" dirty="0"/>
              <a:t>Typical injection in 2022</a:t>
            </a:r>
            <a:r>
              <a:rPr lang="en-GB" sz="1600" dirty="0"/>
              <a:t>:  </a:t>
            </a:r>
          </a:p>
          <a:p>
            <a:pPr marL="358775" indent="-358775">
              <a:spcBef>
                <a:spcPts val="600"/>
              </a:spcBef>
              <a:tabLst>
                <a:tab pos="269875" algn="l"/>
              </a:tabLst>
            </a:pPr>
            <a:r>
              <a:rPr lang="en-GB" sz="1600" dirty="0"/>
              <a:t>	</a:t>
            </a:r>
            <a:r>
              <a:rPr lang="en-GB" sz="1400" dirty="0" smtClean="0"/>
              <a:t>725 </a:t>
            </a:r>
            <a:r>
              <a:rPr lang="en-GB" sz="1400" dirty="0"/>
              <a:t>kW for the injector during 2 </a:t>
            </a:r>
            <a:r>
              <a:rPr lang="en-GB" sz="1400" dirty="0" err="1"/>
              <a:t>mn</a:t>
            </a:r>
            <a:r>
              <a:rPr lang="en-GB" sz="1400" dirty="0"/>
              <a:t>. every 1 hour </a:t>
            </a:r>
          </a:p>
          <a:p>
            <a:pPr marL="358775" indent="-358775">
              <a:spcBef>
                <a:spcPts val="600"/>
              </a:spcBef>
              <a:tabLst>
                <a:tab pos="269875" algn="l"/>
              </a:tabLst>
            </a:pPr>
            <a:r>
              <a:rPr lang="en-GB" sz="1400" dirty="0"/>
              <a:t>	</a:t>
            </a:r>
            <a:r>
              <a:rPr lang="en-GB" sz="1400" dirty="0" smtClean="0"/>
              <a:t>(</a:t>
            </a:r>
            <a:r>
              <a:rPr lang="en-GB" sz="1200" i="1" dirty="0" smtClean="0"/>
              <a:t>45s </a:t>
            </a:r>
            <a:r>
              <a:rPr lang="en-GB" sz="1200" i="1" dirty="0"/>
              <a:t>for preparation, </a:t>
            </a:r>
            <a:r>
              <a:rPr lang="en-GB" sz="1200" i="1" dirty="0" smtClean="0"/>
              <a:t>70s </a:t>
            </a:r>
            <a:r>
              <a:rPr lang="en-GB" sz="1200" i="1" dirty="0"/>
              <a:t>for injection</a:t>
            </a:r>
            <a:r>
              <a:rPr lang="en-GB" sz="1400" dirty="0"/>
              <a:t>)</a:t>
            </a:r>
          </a:p>
          <a:p>
            <a:pPr marL="0" lvl="8">
              <a:spcBef>
                <a:spcPts val="600"/>
              </a:spcBef>
              <a:tabLst>
                <a:tab pos="269875" algn="l"/>
              </a:tabLst>
            </a:pPr>
            <a:r>
              <a:rPr lang="en-GB" sz="1600" dirty="0">
                <a:sym typeface="Wingdings" panose="05000000000000000000" pitchFamily="2" charset="2"/>
              </a:rPr>
              <a:t>	</a:t>
            </a:r>
            <a:r>
              <a:rPr lang="en-GB" sz="1600" dirty="0" smtClean="0">
                <a:sym typeface="Wingdings" panose="05000000000000000000" pitchFamily="2" charset="2"/>
              </a:rPr>
              <a:t> 50 k</a:t>
            </a:r>
            <a:r>
              <a:rPr lang="en-GB" sz="1600" dirty="0">
                <a:sym typeface="Wingdings" panose="05000000000000000000" pitchFamily="2" charset="2"/>
              </a:rPr>
              <a:t>W</a:t>
            </a:r>
            <a:r>
              <a:rPr lang="en-GB" sz="1600" dirty="0" smtClean="0">
                <a:sym typeface="Wingdings" panose="05000000000000000000" pitchFamily="2" charset="2"/>
              </a:rPr>
              <a:t>h</a:t>
            </a:r>
            <a:endParaRPr lang="en-GB" sz="1600" dirty="0">
              <a:sym typeface="Wingdings" panose="05000000000000000000" pitchFamily="2" charset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7999" y="3843580"/>
            <a:ext cx="39344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i="1" dirty="0"/>
              <a:t>During machine development time, optimisation of the programme and guidelines is imposed for the usage of the injector.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7777" y="3348933"/>
            <a:ext cx="3053106" cy="169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2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typical power consumption </a:t>
            </a:r>
            <a:r>
              <a:rPr lang="en-GB" dirty="0" smtClean="0"/>
              <a:t>at ESRF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9157" y="708734"/>
            <a:ext cx="4860717" cy="23864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515" y="3020151"/>
            <a:ext cx="2181297" cy="23404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99594" y="3313900"/>
            <a:ext cx="1914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One week operation: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16885" y="4091093"/>
            <a:ext cx="644599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806450" algn="l"/>
                <a:tab pos="1611313" algn="r"/>
                <a:tab pos="1790700" algn="l"/>
              </a:tabLst>
            </a:pPr>
            <a:r>
              <a:rPr lang="en-GB" i="1" u="sng" dirty="0" smtClean="0"/>
              <a:t>Total electricity consumption of the facility:</a:t>
            </a:r>
          </a:p>
          <a:p>
            <a:pPr>
              <a:tabLst>
                <a:tab pos="806450" algn="l"/>
                <a:tab pos="1611313" algn="r"/>
                <a:tab pos="1790700" algn="l"/>
              </a:tabLst>
            </a:pPr>
            <a:r>
              <a:rPr lang="en-GB" dirty="0" smtClean="0"/>
              <a:t>		</a:t>
            </a:r>
            <a:r>
              <a:rPr lang="en-GB" sz="1400" i="1" dirty="0" smtClean="0">
                <a:solidFill>
                  <a:schemeClr val="accent5">
                    <a:lumMod val="75000"/>
                  </a:schemeClr>
                </a:solidFill>
              </a:rPr>
              <a:t>4100</a:t>
            </a:r>
            <a:r>
              <a:rPr lang="en-GB" sz="1400" i="1" dirty="0" smtClean="0"/>
              <a:t> 	kW at 200 mA</a:t>
            </a:r>
          </a:p>
          <a:p>
            <a:pPr>
              <a:tabLst>
                <a:tab pos="806450" algn="l"/>
                <a:tab pos="1611313" algn="r"/>
                <a:tab pos="1790700" algn="l"/>
              </a:tabLst>
            </a:pPr>
            <a:r>
              <a:rPr lang="en-GB" sz="1400" i="1" dirty="0"/>
              <a:t>	</a:t>
            </a:r>
            <a:r>
              <a:rPr lang="en-GB" sz="1400" i="1" dirty="0" smtClean="0"/>
              <a:t>+	</a:t>
            </a:r>
            <a:r>
              <a:rPr lang="en-GB" sz="1400" i="1" dirty="0" smtClean="0">
                <a:solidFill>
                  <a:schemeClr val="accent5">
                    <a:lumMod val="75000"/>
                  </a:schemeClr>
                </a:solidFill>
              </a:rPr>
              <a:t>725</a:t>
            </a:r>
            <a:r>
              <a:rPr lang="en-GB" sz="1400" i="1" dirty="0" smtClean="0"/>
              <a:t>	kw every hour for 2 </a:t>
            </a:r>
            <a:r>
              <a:rPr lang="en-GB" sz="1400" i="1" dirty="0" err="1" smtClean="0"/>
              <a:t>mn</a:t>
            </a:r>
            <a:r>
              <a:rPr lang="en-GB" sz="1400" i="1" dirty="0" smtClean="0"/>
              <a:t> for injection </a:t>
            </a:r>
            <a:r>
              <a:rPr lang="en-GB" sz="1100" i="1" dirty="0" smtClean="0"/>
              <a:t>(1100 max with transient)</a:t>
            </a:r>
          </a:p>
          <a:p>
            <a:pPr>
              <a:tabLst>
                <a:tab pos="806450" algn="l"/>
                <a:tab pos="1611313" algn="r"/>
                <a:tab pos="1790700" algn="l"/>
              </a:tabLst>
            </a:pPr>
            <a:r>
              <a:rPr lang="en-GB" sz="1400" i="1" dirty="0" smtClean="0"/>
              <a:t>	+ 	</a:t>
            </a:r>
            <a:r>
              <a:rPr lang="en-GB" sz="14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2300</a:t>
            </a:r>
            <a:r>
              <a:rPr lang="en-GB" sz="1400" i="1" dirty="0" smtClean="0"/>
              <a:t> 	kW base facility consumption </a:t>
            </a:r>
            <a:r>
              <a:rPr lang="en-GB" sz="1100" i="1" dirty="0" smtClean="0"/>
              <a:t>for labs, office, Experiments,…</a:t>
            </a:r>
          </a:p>
          <a:p>
            <a:pPr>
              <a:tabLst>
                <a:tab pos="806450" algn="l"/>
                <a:tab pos="1611313" algn="r"/>
                <a:tab pos="1790700" algn="l"/>
              </a:tabLst>
            </a:pPr>
            <a:r>
              <a:rPr lang="en-GB" sz="1400" i="1" dirty="0" smtClean="0"/>
              <a:t>	+ 	</a:t>
            </a:r>
            <a:r>
              <a:rPr lang="en-GB" sz="14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700</a:t>
            </a:r>
            <a:r>
              <a:rPr lang="en-GB" sz="1400" i="1" dirty="0" smtClean="0"/>
              <a:t> 	kW  fluctuation for staff activity</a:t>
            </a:r>
            <a:endParaRPr lang="en-GB" sz="14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216885" y="723200"/>
            <a:ext cx="11806197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357188" algn="dec"/>
                <a:tab pos="449263" algn="l"/>
                <a:tab pos="898525" algn="l"/>
              </a:tabLst>
            </a:pPr>
            <a:r>
              <a:rPr lang="en-GB" sz="1400" i="1" dirty="0" smtClean="0">
                <a:solidFill>
                  <a:srgbClr val="FF0000"/>
                </a:solidFill>
              </a:rPr>
              <a:t>	</a:t>
            </a:r>
            <a:r>
              <a:rPr lang="en-GB" sz="1400" dirty="0" smtClean="0">
                <a:solidFill>
                  <a:srgbClr val="FF0000"/>
                </a:solidFill>
              </a:rPr>
              <a:t>854	kW </a:t>
            </a:r>
            <a:r>
              <a:rPr lang="en-GB" sz="1400" i="1" dirty="0" smtClean="0"/>
              <a:t>	Base with cooling and auxiliaries ON </a:t>
            </a:r>
          </a:p>
          <a:p>
            <a:pPr>
              <a:tabLst>
                <a:tab pos="357188" algn="dec"/>
                <a:tab pos="449263" algn="l"/>
                <a:tab pos="898525" algn="l"/>
              </a:tabLst>
            </a:pPr>
            <a:r>
              <a:rPr lang="en-GB" sz="1400" i="1" dirty="0" smtClean="0"/>
              <a:t>			</a:t>
            </a:r>
            <a:r>
              <a:rPr lang="en-GB" sz="1100" i="1" dirty="0" smtClean="0"/>
              <a:t>Base </a:t>
            </a:r>
            <a:r>
              <a:rPr lang="en-GB" sz="1100" i="1" dirty="0"/>
              <a:t>Power </a:t>
            </a:r>
            <a:r>
              <a:rPr lang="en-GB" sz="1100" i="1" dirty="0" smtClean="0"/>
              <a:t> in shutdown: </a:t>
            </a:r>
            <a:r>
              <a:rPr lang="en-GB" sz="1100" i="1" dirty="0"/>
              <a:t>330 kW</a:t>
            </a:r>
          </a:p>
          <a:p>
            <a:pPr>
              <a:tabLst>
                <a:tab pos="357188" algn="dec"/>
                <a:tab pos="449263" algn="l"/>
                <a:tab pos="898525" algn="l"/>
              </a:tabLst>
            </a:pPr>
            <a:r>
              <a:rPr lang="en-GB" sz="1400" dirty="0" smtClean="0">
                <a:solidFill>
                  <a:srgbClr val="FF0000"/>
                </a:solidFill>
              </a:rPr>
              <a:t>	360	kW </a:t>
            </a:r>
            <a:r>
              <a:rPr lang="en-GB" sz="1400" b="1" dirty="0" smtClean="0">
                <a:solidFill>
                  <a:srgbClr val="FF0000"/>
                </a:solidFill>
              </a:rPr>
              <a:t>	</a:t>
            </a:r>
            <a:r>
              <a:rPr lang="en-GB" sz="1400" dirty="0" smtClean="0"/>
              <a:t>HQPS </a:t>
            </a:r>
            <a:r>
              <a:rPr lang="en-GB" sz="1400" dirty="0"/>
              <a:t>consumption mode ECO:</a:t>
            </a:r>
            <a:endParaRPr lang="en-GB" sz="1400" b="1" dirty="0">
              <a:solidFill>
                <a:srgbClr val="FF0000"/>
              </a:solidFill>
            </a:endParaRPr>
          </a:p>
          <a:p>
            <a:pPr defTabSz="795506">
              <a:tabLst>
                <a:tab pos="357188" algn="dec"/>
                <a:tab pos="449263" algn="l"/>
                <a:tab pos="898525" algn="l"/>
              </a:tabLst>
            </a:pPr>
            <a:r>
              <a:rPr lang="en-GB" sz="1400" b="1" dirty="0">
                <a:solidFill>
                  <a:srgbClr val="FF0000"/>
                </a:solidFill>
              </a:rPr>
              <a:t>	</a:t>
            </a:r>
            <a:r>
              <a:rPr lang="en-GB" sz="1400" b="1" dirty="0" smtClean="0">
                <a:solidFill>
                  <a:srgbClr val="FF0000"/>
                </a:solidFill>
              </a:rPr>
              <a:t>		</a:t>
            </a:r>
            <a:r>
              <a:rPr lang="en-GB" sz="1100" i="1" dirty="0" smtClean="0"/>
              <a:t>(</a:t>
            </a:r>
            <a:r>
              <a:rPr lang="en-GB" sz="1100" i="1" dirty="0"/>
              <a:t>with transient up to 800 kW when SYRF </a:t>
            </a:r>
            <a:r>
              <a:rPr lang="en-GB" sz="1100" i="1" dirty="0" smtClean="0"/>
              <a:t>switched </a:t>
            </a:r>
            <a:r>
              <a:rPr lang="en-GB" sz="1100" i="1" dirty="0"/>
              <a:t>ON ) </a:t>
            </a:r>
          </a:p>
          <a:p>
            <a:pPr defTabSz="795506">
              <a:tabLst>
                <a:tab pos="357188" algn="dec"/>
                <a:tab pos="449263" algn="l"/>
                <a:tab pos="898525" algn="l"/>
              </a:tabLst>
            </a:pPr>
            <a:r>
              <a:rPr lang="en-GB" sz="1100" i="1" dirty="0"/>
              <a:t>	</a:t>
            </a:r>
            <a:r>
              <a:rPr lang="en-GB" sz="1100" i="1" dirty="0" smtClean="0"/>
              <a:t>		In </a:t>
            </a:r>
            <a:r>
              <a:rPr lang="en-GB" sz="1100" i="1" dirty="0"/>
              <a:t>normal mode 510 kW (transient 731 kW)</a:t>
            </a:r>
            <a:r>
              <a:rPr lang="en-GB" sz="1100" dirty="0"/>
              <a:t>.</a:t>
            </a:r>
          </a:p>
          <a:p>
            <a:pPr>
              <a:tabLst>
                <a:tab pos="357188" algn="dec"/>
                <a:tab pos="449263" algn="l"/>
                <a:tab pos="898525" algn="l"/>
              </a:tabLst>
            </a:pPr>
            <a:r>
              <a:rPr lang="en-GB" sz="1400" dirty="0" smtClean="0">
                <a:solidFill>
                  <a:srgbClr val="FF0000"/>
                </a:solidFill>
              </a:rPr>
              <a:t>	2149	kW </a:t>
            </a:r>
            <a:r>
              <a:rPr lang="en-GB" sz="1400" b="1" dirty="0">
                <a:sym typeface="Wingdings" panose="05000000000000000000" pitchFamily="2" charset="2"/>
              </a:rPr>
              <a:t>	</a:t>
            </a:r>
            <a:r>
              <a:rPr lang="en-GB" sz="1400" b="1" dirty="0" smtClean="0"/>
              <a:t>P</a:t>
            </a:r>
            <a:r>
              <a:rPr lang="en-GB" sz="1400" dirty="0" smtClean="0"/>
              <a:t>ower </a:t>
            </a:r>
            <a:r>
              <a:rPr lang="en-GB" sz="1400" dirty="0"/>
              <a:t>consumption of the storage ring  </a:t>
            </a:r>
            <a:br>
              <a:rPr lang="en-GB" sz="1400" dirty="0"/>
            </a:br>
            <a:r>
              <a:rPr lang="en-GB" sz="1400" dirty="0" smtClean="0"/>
              <a:t>			without </a:t>
            </a:r>
            <a:r>
              <a:rPr lang="en-GB" sz="1400" dirty="0"/>
              <a:t>beam:</a:t>
            </a:r>
            <a:endParaRPr lang="en-GB" sz="1400" b="1" dirty="0">
              <a:solidFill>
                <a:srgbClr val="FF0000"/>
              </a:solidFill>
            </a:endParaRPr>
          </a:p>
          <a:p>
            <a:pPr>
              <a:tabLst>
                <a:tab pos="357188" algn="dec"/>
                <a:tab pos="449263" algn="l"/>
                <a:tab pos="898525" algn="l"/>
              </a:tabLst>
            </a:pPr>
            <a:r>
              <a:rPr lang="en-GB" sz="1400" i="1" dirty="0" smtClean="0"/>
              <a:t>			</a:t>
            </a:r>
            <a:r>
              <a:rPr lang="en-GB" sz="1100" i="1" dirty="0" smtClean="0"/>
              <a:t>(</a:t>
            </a:r>
            <a:r>
              <a:rPr lang="en-GB" sz="1100" i="1" dirty="0"/>
              <a:t>Magnets:  1084 </a:t>
            </a:r>
            <a:r>
              <a:rPr lang="en-GB" sz="1100" i="1" dirty="0" smtClean="0"/>
              <a:t>kW </a:t>
            </a:r>
            <a:br>
              <a:rPr lang="en-GB" sz="1100" i="1" dirty="0" smtClean="0"/>
            </a:br>
            <a:r>
              <a:rPr lang="en-GB" sz="1100" i="1" dirty="0" smtClean="0"/>
              <a:t>			RF</a:t>
            </a:r>
            <a:r>
              <a:rPr lang="en-GB" sz="1100" i="1" dirty="0"/>
              <a:t>: Klystron: 941 kW  SSA: 124 kW) </a:t>
            </a:r>
          </a:p>
          <a:p>
            <a:pPr>
              <a:tabLst>
                <a:tab pos="357188" algn="dec"/>
                <a:tab pos="449263" algn="l"/>
                <a:tab pos="898525" algn="l"/>
              </a:tabLst>
            </a:pPr>
            <a:r>
              <a:rPr lang="en-GB" sz="1400" dirty="0" smtClean="0">
                <a:solidFill>
                  <a:srgbClr val="FF0000"/>
                </a:solidFill>
              </a:rPr>
              <a:t>	522	kW </a:t>
            </a:r>
            <a:r>
              <a:rPr lang="en-GB" sz="1400" b="1" dirty="0">
                <a:sym typeface="Wingdings" panose="05000000000000000000" pitchFamily="2" charset="2"/>
              </a:rPr>
              <a:t>	</a:t>
            </a:r>
            <a:r>
              <a:rPr lang="en-GB" sz="1400" dirty="0" smtClean="0"/>
              <a:t>Beam </a:t>
            </a:r>
            <a:r>
              <a:rPr lang="en-GB" sz="1400" dirty="0"/>
              <a:t>power at 200 mA</a:t>
            </a:r>
            <a:br>
              <a:rPr lang="en-GB" sz="1400" dirty="0"/>
            </a:br>
            <a:r>
              <a:rPr lang="en-GB" sz="1400" dirty="0" smtClean="0"/>
              <a:t>	</a:t>
            </a:r>
            <a:r>
              <a:rPr lang="en-GB" sz="1400" dirty="0" smtClean="0">
                <a:solidFill>
                  <a:srgbClr val="FF0000"/>
                </a:solidFill>
              </a:rPr>
              <a:t>150	kW</a:t>
            </a:r>
            <a:r>
              <a:rPr lang="en-GB" sz="1400" b="1" dirty="0">
                <a:solidFill>
                  <a:srgbClr val="FF0000"/>
                </a:solidFill>
                <a:sym typeface="Wingdings" panose="05000000000000000000" pitchFamily="2" charset="2"/>
              </a:rPr>
              <a:t>	</a:t>
            </a:r>
            <a:r>
              <a:rPr lang="en-GB" sz="1400" dirty="0" smtClean="0"/>
              <a:t>ID power</a:t>
            </a:r>
          </a:p>
          <a:p>
            <a:pPr>
              <a:tabLst>
                <a:tab pos="357188" algn="dec"/>
                <a:tab pos="449263" algn="l"/>
                <a:tab pos="898525" algn="l"/>
              </a:tabLst>
            </a:pPr>
            <a:r>
              <a:rPr lang="en-GB" sz="1400" b="1" dirty="0" smtClean="0">
                <a:solidFill>
                  <a:schemeClr val="accent5">
                    <a:lumMod val="75000"/>
                  </a:schemeClr>
                </a:solidFill>
              </a:rPr>
              <a:t>-------------</a:t>
            </a:r>
          </a:p>
          <a:p>
            <a:pPr>
              <a:tabLst>
                <a:tab pos="357188" algn="dec"/>
                <a:tab pos="449263" algn="l"/>
                <a:tab pos="898525" algn="l"/>
              </a:tabLst>
            </a:pPr>
            <a:r>
              <a:rPr lang="en-GB" sz="1400" b="1" dirty="0" smtClean="0">
                <a:solidFill>
                  <a:schemeClr val="accent5">
                    <a:lumMod val="75000"/>
                  </a:schemeClr>
                </a:solidFill>
              </a:rPr>
              <a:t>	4035	 kW	Total</a:t>
            </a:r>
          </a:p>
          <a:p>
            <a:pPr marL="342900" indent="-342900">
              <a:buAutoNum type="arabicPlain" startAt="4035"/>
              <a:tabLst>
                <a:tab pos="357188" algn="dec"/>
                <a:tab pos="449263" algn="l"/>
                <a:tab pos="898525" algn="l"/>
              </a:tabLst>
            </a:pPr>
            <a:endParaRPr lang="en-GB" sz="1400" b="1" dirty="0">
              <a:solidFill>
                <a:schemeClr val="accent5">
                  <a:lumMod val="75000"/>
                </a:schemeClr>
              </a:solidFill>
            </a:endParaRPr>
          </a:p>
          <a:p>
            <a:pPr>
              <a:tabLst>
                <a:tab pos="357188" algn="dec"/>
                <a:tab pos="449263" algn="l"/>
                <a:tab pos="898525" algn="l"/>
              </a:tabLst>
            </a:pPr>
            <a:r>
              <a:rPr lang="en-GB" sz="1600" b="1" dirty="0" smtClean="0">
                <a:solidFill>
                  <a:schemeClr val="accent5">
                    <a:lumMod val="75000"/>
                  </a:schemeClr>
                </a:solidFill>
              </a:rPr>
              <a:t>	725 	kW </a:t>
            </a:r>
            <a:r>
              <a:rPr lang="en-GB" sz="1600" b="1" dirty="0" smtClean="0">
                <a:solidFill>
                  <a:srgbClr val="FF0000"/>
                </a:solidFill>
              </a:rPr>
              <a:t>	</a:t>
            </a:r>
            <a:r>
              <a:rPr lang="en-GB" sz="1600" dirty="0" smtClean="0"/>
              <a:t>Injector </a:t>
            </a:r>
            <a:r>
              <a:rPr lang="en-GB" sz="1600" dirty="0"/>
              <a:t>consumption </a:t>
            </a:r>
            <a:r>
              <a:rPr lang="en-GB" sz="1100" i="1" dirty="0"/>
              <a:t>(RF : 176 kW ; Magnets: 560 kW</a:t>
            </a:r>
            <a:r>
              <a:rPr lang="en-GB" sz="1100" i="1" dirty="0" smtClean="0"/>
              <a:t>)</a:t>
            </a:r>
            <a:endParaRPr lang="en-GB" sz="1100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8338088" y="3462995"/>
            <a:ext cx="661352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50" b="1" dirty="0" smtClean="0">
                <a:solidFill>
                  <a:schemeClr val="accent5">
                    <a:lumMod val="75000"/>
                  </a:schemeClr>
                </a:solidFill>
              </a:rPr>
              <a:t>4100</a:t>
            </a:r>
            <a:endParaRPr lang="en-GB" sz="105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55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ESRF case: Energy management at </a:t>
            </a:r>
            <a:r>
              <a:rPr lang="en-US" dirty="0" smtClean="0"/>
              <a:t>the research infrastructure</a:t>
            </a:r>
            <a:endParaRPr lang="en-GB" sz="1200" dirty="0">
              <a:solidFill>
                <a:srgbClr val="ED770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 dirty="0"/>
          </a:p>
        </p:txBody>
      </p:sp>
      <p:sp>
        <p:nvSpPr>
          <p:cNvPr id="15" name="TextBox 14"/>
          <p:cNvSpPr txBox="1"/>
          <p:nvPr/>
        </p:nvSpPr>
        <p:spPr>
          <a:xfrm>
            <a:off x="1307468" y="2566943"/>
            <a:ext cx="3877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719138" algn="l"/>
              </a:tabLst>
            </a:pPr>
            <a:r>
              <a:rPr lang="en-GB" sz="1600" i="1" dirty="0"/>
              <a:t>Total energy savings: </a:t>
            </a:r>
          </a:p>
          <a:p>
            <a:pPr>
              <a:tabLst>
                <a:tab pos="719138" algn="l"/>
              </a:tabLst>
            </a:pPr>
            <a:r>
              <a:rPr lang="en-GB" sz="1600" i="1" dirty="0"/>
              <a:t>	25 </a:t>
            </a:r>
            <a:r>
              <a:rPr lang="en-GB" sz="1600" i="1" dirty="0" err="1"/>
              <a:t>GWh</a:t>
            </a:r>
            <a:r>
              <a:rPr lang="en-GB" sz="1600" i="1" dirty="0"/>
              <a:t> saving </a:t>
            </a:r>
            <a:r>
              <a:rPr lang="en-GB" sz="1400" i="1" dirty="0"/>
              <a:t>done</a:t>
            </a:r>
            <a:endParaRPr lang="en-GB" sz="1600" i="1" dirty="0"/>
          </a:p>
          <a:p>
            <a:pPr>
              <a:tabLst>
                <a:tab pos="719138" algn="l"/>
              </a:tabLst>
            </a:pPr>
            <a:r>
              <a:rPr lang="en-GB" sz="1600" i="1" dirty="0"/>
              <a:t>	6.1 </a:t>
            </a:r>
            <a:r>
              <a:rPr lang="en-GB" sz="1600" i="1" dirty="0" err="1"/>
              <a:t>GWh</a:t>
            </a:r>
            <a:r>
              <a:rPr lang="en-GB" sz="1600" i="1" dirty="0"/>
              <a:t> </a:t>
            </a:r>
            <a:r>
              <a:rPr lang="en-GB" sz="1400" i="1" dirty="0"/>
              <a:t>in project</a:t>
            </a:r>
            <a:endParaRPr lang="en-GB" sz="1600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849033" y="655468"/>
            <a:ext cx="8431191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u="sng" dirty="0"/>
              <a:t>Today:</a:t>
            </a:r>
          </a:p>
          <a:p>
            <a:pPr>
              <a:spcBef>
                <a:spcPts val="600"/>
              </a:spcBef>
            </a:pPr>
            <a:r>
              <a:rPr lang="en-GB" b="1" dirty="0"/>
              <a:t>Electricity consumption: 50 </a:t>
            </a:r>
            <a:r>
              <a:rPr lang="en-GB" b="1" dirty="0" err="1"/>
              <a:t>GWh</a:t>
            </a:r>
            <a:r>
              <a:rPr lang="en-GB" b="1" dirty="0"/>
              <a:t> / year  </a:t>
            </a:r>
          </a:p>
          <a:p>
            <a:pPr>
              <a:spcBef>
                <a:spcPts val="600"/>
              </a:spcBef>
            </a:pPr>
            <a:r>
              <a:rPr lang="en-US" b="1" dirty="0"/>
              <a:t>Heating consumption</a:t>
            </a:r>
            <a:r>
              <a:rPr lang="en-US" b="1" dirty="0" smtClean="0"/>
              <a:t>: </a:t>
            </a:r>
            <a:r>
              <a:rPr lang="en-US" b="1" dirty="0"/>
              <a:t>7.1 </a:t>
            </a:r>
            <a:r>
              <a:rPr lang="en-US" b="1" dirty="0" err="1"/>
              <a:t>GWh</a:t>
            </a:r>
            <a:r>
              <a:rPr lang="en-US" b="1" dirty="0"/>
              <a:t> / year </a:t>
            </a:r>
            <a:r>
              <a:rPr lang="en-US" sz="1600" i="1" dirty="0"/>
              <a:t>(District heating network)</a:t>
            </a:r>
          </a:p>
          <a:p>
            <a:pPr>
              <a:spcBef>
                <a:spcPts val="600"/>
              </a:spcBef>
            </a:pPr>
            <a:r>
              <a:rPr lang="en-US" b="1" dirty="0"/>
              <a:t>Cooling: DRAC River </a:t>
            </a:r>
            <a:r>
              <a:rPr lang="en-US" sz="1600" dirty="0"/>
              <a:t>(</a:t>
            </a:r>
            <a:r>
              <a:rPr lang="en-US" sz="1600" i="1" dirty="0"/>
              <a:t>free cooling)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8967" y="1371047"/>
            <a:ext cx="4443613" cy="371151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682773" y="2848302"/>
            <a:ext cx="1150457" cy="646331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Total savings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07467" y="3458423"/>
            <a:ext cx="35419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i="1" dirty="0"/>
              <a:t>Buildings: </a:t>
            </a:r>
            <a:r>
              <a:rPr lang="en-GB" sz="1100" i="1" dirty="0" smtClean="0"/>
              <a:t>LED </a:t>
            </a:r>
            <a:r>
              <a:rPr lang="en-GB" sz="1100" i="1" dirty="0"/>
              <a:t>lightning, insulation,…</a:t>
            </a:r>
          </a:p>
          <a:p>
            <a:r>
              <a:rPr lang="en-GB" sz="1100" i="1" dirty="0"/>
              <a:t>Cooling: Pumping system, regulations, refrigerators, heating pump..</a:t>
            </a:r>
          </a:p>
          <a:p>
            <a:r>
              <a:rPr lang="en-GB" sz="1100" i="1" dirty="0"/>
              <a:t>Accelerators: EBS, RF </a:t>
            </a:r>
          </a:p>
        </p:txBody>
      </p:sp>
      <p:sp>
        <p:nvSpPr>
          <p:cNvPr id="4" name="Rectangle 3"/>
          <p:cNvSpPr/>
          <p:nvPr/>
        </p:nvSpPr>
        <p:spPr>
          <a:xfrm>
            <a:off x="819820" y="2107814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600"/>
              </a:spcBef>
            </a:pPr>
            <a:r>
              <a:rPr lang="en-GB" b="1" i="1" dirty="0">
                <a:solidFill>
                  <a:srgbClr val="FF0000"/>
                </a:solidFill>
              </a:rPr>
              <a:t>EBS: 12 </a:t>
            </a:r>
            <a:r>
              <a:rPr lang="en-GB" b="1" i="1" dirty="0" err="1">
                <a:solidFill>
                  <a:srgbClr val="FF0000"/>
                </a:solidFill>
              </a:rPr>
              <a:t>GWh</a:t>
            </a:r>
            <a:r>
              <a:rPr lang="en-GB" b="1" i="1" dirty="0">
                <a:solidFill>
                  <a:srgbClr val="FF0000"/>
                </a:solidFill>
              </a:rPr>
              <a:t> of electricity saving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36725" y="4267353"/>
            <a:ext cx="3912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Heat recovery project should provide </a:t>
            </a:r>
            <a:br>
              <a:rPr lang="en-GB" sz="1600" dirty="0"/>
            </a:br>
            <a:r>
              <a:rPr lang="en-GB" sz="1600" dirty="0"/>
              <a:t>93 % of the experimental-hall heating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49033" y="4904122"/>
            <a:ext cx="96193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Data centers consumption (3.5% today) will increase in the years to come </a:t>
            </a:r>
            <a:r>
              <a:rPr lang="en-US" sz="1600" i="1" dirty="0"/>
              <a:t>(heat </a:t>
            </a:r>
            <a:r>
              <a:rPr lang="en-US" sz="1600" i="1" dirty="0" smtClean="0"/>
              <a:t>recovery mandatory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80976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</a:t>
            </a:r>
            <a:r>
              <a:rPr lang="en-GB" dirty="0" err="1" smtClean="0"/>
              <a:t>esrf</a:t>
            </a:r>
            <a:r>
              <a:rPr lang="en-GB" dirty="0" smtClean="0"/>
              <a:t> case: sustainability with a reduction of travels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/>
          </a:p>
        </p:txBody>
      </p:sp>
      <p:sp>
        <p:nvSpPr>
          <p:cNvPr id="4" name="TextBox 3"/>
          <p:cNvSpPr txBox="1"/>
          <p:nvPr/>
        </p:nvSpPr>
        <p:spPr>
          <a:xfrm>
            <a:off x="739142" y="784883"/>
            <a:ext cx="791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Full remote access possibilities for users to reduce travel</a:t>
            </a:r>
          </a:p>
          <a:p>
            <a:endParaRPr lang="en-GB" sz="16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9670319"/>
              </p:ext>
            </p:extLst>
          </p:nvPr>
        </p:nvGraphicFramePr>
        <p:xfrm>
          <a:off x="1879601" y="1126128"/>
          <a:ext cx="6131701" cy="13982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1659">
                  <a:extLst>
                    <a:ext uri="{9D8B030D-6E8A-4147-A177-3AD203B41FA5}">
                      <a16:colId xmlns:a16="http://schemas.microsoft.com/office/drawing/2014/main" val="2940832032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3386433986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158500917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2245266671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3711113510"/>
                    </a:ext>
                  </a:extLst>
                </a:gridCol>
                <a:gridCol w="1572042">
                  <a:extLst>
                    <a:ext uri="{9D8B030D-6E8A-4147-A177-3AD203B41FA5}">
                      <a16:colId xmlns:a16="http://schemas.microsoft.com/office/drawing/2014/main" val="262868218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1100" i="1" u="none" strike="noStrike" dirty="0" smtClean="0">
                          <a:effectLst/>
                        </a:rPr>
                        <a:t>Number of experiments</a:t>
                      </a:r>
                      <a:endParaRPr lang="en-GB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42300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Year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Total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Onsite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Hybrid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 dirty="0">
                          <a:effectLst/>
                        </a:rPr>
                        <a:t>Remote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23564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>
                          <a:effectLst/>
                        </a:rPr>
                        <a:t>2018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2831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2285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91 (3%)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455 (16%)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Prior EBS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928979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i="1" u="none" strike="noStrike" dirty="0">
                          <a:effectLst/>
                        </a:rPr>
                        <a:t>2019</a:t>
                      </a:r>
                      <a:endParaRPr lang="en-GB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i="1" u="none" strike="noStrike" dirty="0">
                          <a:effectLst/>
                        </a:rPr>
                        <a:t>Shutdown</a:t>
                      </a:r>
                      <a:endParaRPr lang="en-GB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5378258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i="1" u="none" strike="noStrike">
                          <a:effectLst/>
                        </a:rPr>
                        <a:t>2020</a:t>
                      </a:r>
                      <a:endParaRPr lang="en-GB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i="1" u="none" strike="noStrike" dirty="0">
                          <a:effectLst/>
                        </a:rPr>
                        <a:t>C</a:t>
                      </a:r>
                      <a:r>
                        <a:rPr lang="en-GB" sz="1000" i="1" u="none" strike="noStrike" dirty="0" smtClean="0">
                          <a:effectLst/>
                        </a:rPr>
                        <a:t>OVID</a:t>
                      </a:r>
                      <a:endParaRPr lang="en-GB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2929774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i="1" u="none" strike="noStrike">
                          <a:effectLst/>
                        </a:rPr>
                        <a:t>2021</a:t>
                      </a:r>
                      <a:endParaRPr lang="en-GB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GB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00" i="1" u="none" strike="noStrike" dirty="0">
                          <a:effectLst/>
                        </a:rPr>
                        <a:t>COVID</a:t>
                      </a:r>
                      <a:endParaRPr lang="en-GB" sz="10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154597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1" u="none" strike="noStrike" dirty="0" smtClean="0">
                          <a:effectLst/>
                        </a:rPr>
                        <a:t>2022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2295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1276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245 (</a:t>
                      </a:r>
                      <a:r>
                        <a:rPr lang="en-GB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11%</a:t>
                      </a:r>
                      <a:r>
                        <a:rPr lang="en-GB" sz="1400" u="none" strike="noStrike" dirty="0" smtClean="0">
                          <a:effectLst/>
                        </a:rPr>
                        <a:t>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 smtClean="0">
                          <a:effectLst/>
                        </a:rPr>
                        <a:t>774 (</a:t>
                      </a:r>
                      <a:r>
                        <a:rPr lang="en-GB" sz="1400" b="1" u="none" strike="noStrike" dirty="0" smtClean="0">
                          <a:solidFill>
                            <a:srgbClr val="FF0000"/>
                          </a:solidFill>
                          <a:effectLst/>
                        </a:rPr>
                        <a:t>34%</a:t>
                      </a:r>
                      <a:r>
                        <a:rPr lang="en-GB" sz="1400" u="none" strike="noStrike" dirty="0" smtClean="0">
                          <a:effectLst/>
                        </a:rPr>
                        <a:t>)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400" u="none" strike="noStrike" dirty="0">
                          <a:effectLst/>
                        </a:rPr>
                        <a:t>EBS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622750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72128" y="4838755"/>
            <a:ext cx="89128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Incitation to a reduction of the staff professional trips and the use of remote meetings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83013" y="2720507"/>
            <a:ext cx="86019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200" dirty="0"/>
              <a:t>Well adapted to repetitive experiments and automated beamlines (macromolecular crystallography, commercial clients..)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GB" sz="1200" dirty="0"/>
              <a:t> </a:t>
            </a:r>
            <a:r>
              <a:rPr lang="en-GB" sz="1600" u="sng" dirty="0"/>
              <a:t>Hybrid access is favoured </a:t>
            </a:r>
            <a:r>
              <a:rPr lang="en-GB" sz="1200" dirty="0"/>
              <a:t>with the presence of experts on site to support the local scientists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9142" y="3871964"/>
            <a:ext cx="6113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Full remote access possibilities to the accelerators to support machine studies and for interventions since COVID pandemic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5072" y="3467365"/>
            <a:ext cx="2089848" cy="134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87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708708" y="679689"/>
            <a:ext cx="3619489" cy="472310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SLS case</a:t>
            </a:r>
            <a:r>
              <a:rPr lang="en-GB" dirty="0" smtClean="0"/>
              <a:t>: Energy management at PSI</a:t>
            </a:r>
            <a:endParaRPr lang="en-GB" sz="12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/>
          </a:p>
        </p:txBody>
      </p:sp>
      <p:sp>
        <p:nvSpPr>
          <p:cNvPr id="6" name="TextBox 5"/>
          <p:cNvSpPr txBox="1"/>
          <p:nvPr/>
        </p:nvSpPr>
        <p:spPr>
          <a:xfrm>
            <a:off x="2319103" y="2191407"/>
            <a:ext cx="22058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>
                <a:solidFill>
                  <a:srgbClr val="FF0000"/>
                </a:solidFill>
              </a:rPr>
              <a:t>Planned Upgrade to </a:t>
            </a:r>
            <a:r>
              <a:rPr lang="en-GB" sz="1200" i="1" dirty="0" smtClean="0">
                <a:solidFill>
                  <a:srgbClr val="FF0000"/>
                </a:solidFill>
              </a:rPr>
              <a:t>SLS 2.0</a:t>
            </a:r>
            <a:endParaRPr lang="en-GB" sz="1200" i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489028" y="187892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Efficiency Measures driven by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PSI Energy Mission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and Federal Energy Law</a:t>
            </a:r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4489029" y="3089502"/>
            <a:ext cx="487084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Results of Energy Efficiency Measures at PSI (2013-2020)</a:t>
            </a:r>
            <a:endParaRPr lang="en-GB" sz="1400" dirty="0"/>
          </a:p>
        </p:txBody>
      </p:sp>
      <p:sp>
        <p:nvSpPr>
          <p:cNvPr id="4" name="TextBox 3"/>
          <p:cNvSpPr txBox="1"/>
          <p:nvPr/>
        </p:nvSpPr>
        <p:spPr>
          <a:xfrm>
            <a:off x="5063068" y="5329621"/>
            <a:ext cx="3045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Courtesy: D. </a:t>
            </a:r>
            <a:r>
              <a:rPr lang="en-GB" sz="1400" i="1" dirty="0" err="1"/>
              <a:t>Reinhard</a:t>
            </a:r>
            <a:r>
              <a:rPr lang="en-GB" sz="1400" i="1" dirty="0"/>
              <a:t> </a:t>
            </a:r>
          </a:p>
        </p:txBody>
      </p:sp>
      <p:sp>
        <p:nvSpPr>
          <p:cNvPr id="11" name="Textfeld 16"/>
          <p:cNvSpPr txBox="1"/>
          <p:nvPr/>
        </p:nvSpPr>
        <p:spPr>
          <a:xfrm>
            <a:off x="4489028" y="1074612"/>
            <a:ext cx="4798407" cy="65892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784225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tabLst>
                <a:tab pos="3227388" algn="l"/>
                <a:tab pos="3406775" algn="l"/>
              </a:tabLst>
            </a:pPr>
            <a:r>
              <a:rPr lang="de-CH" dirty="0">
                <a:solidFill>
                  <a:srgbClr val="000000"/>
                </a:solidFill>
                <a:latin typeface="Calibri"/>
              </a:rPr>
              <a:t>Total site power consumption: 	143 	GWh </a:t>
            </a:r>
          </a:p>
          <a:p>
            <a:pPr defTabSz="784225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tabLst>
                <a:tab pos="3227388" algn="l"/>
                <a:tab pos="3406775" algn="l"/>
              </a:tabLst>
            </a:pPr>
            <a:r>
              <a:rPr lang="en-US" dirty="0">
                <a:solidFill>
                  <a:srgbClr val="000000"/>
                </a:solidFill>
                <a:latin typeface="Calibri"/>
              </a:rPr>
              <a:t>Total site heat consumption</a:t>
            </a:r>
            <a:r>
              <a:rPr lang="de-CH" dirty="0">
                <a:solidFill>
                  <a:srgbClr val="000000"/>
                </a:solidFill>
                <a:latin typeface="Calibri"/>
              </a:rPr>
              <a:t>:  	5.7	GWh	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66687" y="1855995"/>
            <a:ext cx="131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22.6  </a:t>
            </a:r>
            <a:r>
              <a:rPr lang="en-GB" dirty="0" err="1"/>
              <a:t>GWh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2735591" y="2962365"/>
            <a:ext cx="131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17.4 </a:t>
            </a:r>
            <a:r>
              <a:rPr lang="en-GB" dirty="0" err="1"/>
              <a:t>GWh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811" y="791318"/>
            <a:ext cx="1518366" cy="85462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2415056" y="760557"/>
            <a:ext cx="195171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The high-intensity proton accelerator (HIPA)</a:t>
            </a:r>
            <a:endParaRPr lang="en-GB" sz="1200" dirty="0"/>
          </a:p>
        </p:txBody>
      </p:sp>
      <p:pic>
        <p:nvPicPr>
          <p:cNvPr id="22" name="Picture 14">
            <a:extLst>
              <a:ext uri="{FF2B5EF4-FFF2-40B4-BE49-F238E27FC236}">
                <a16:creationId xmlns:a16="http://schemas.microsoft.com/office/drawing/2014/main" id="{AA277374-3F11-324A-AC57-F25F3CD44A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9811" y="1737131"/>
            <a:ext cx="1521168" cy="82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Bild 3" descr="TARGET_Panorama_final.jpg">
            <a:extLst>
              <a:ext uri="{FF2B5EF4-FFF2-40B4-BE49-F238E27FC236}">
                <a16:creationId xmlns:a16="http://schemas.microsoft.com/office/drawing/2014/main" id="{94DE535E-C4D5-754B-8FCB-17380E0B96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9812" y="3585986"/>
            <a:ext cx="1526671" cy="838859"/>
          </a:xfrm>
          <a:prstGeom prst="rect">
            <a:avLst/>
          </a:prstGeom>
        </p:spPr>
      </p:pic>
      <p:pic>
        <p:nvPicPr>
          <p:cNvPr id="24" name="Picture 2" descr="smus facility.jpg">
            <a:extLst>
              <a:ext uri="{FF2B5EF4-FFF2-40B4-BE49-F238E27FC236}">
                <a16:creationId xmlns:a16="http://schemas.microsoft.com/office/drawing/2014/main" id="{30F9A4B1-2F9B-9945-AEC0-F0FCA36758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49812" y="4516036"/>
            <a:ext cx="1526671" cy="836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Bildergebnis fÃ¼r swissfel psi">
            <a:extLst>
              <a:ext uri="{FF2B5EF4-FFF2-40B4-BE49-F238E27FC236}">
                <a16:creationId xmlns:a16="http://schemas.microsoft.com/office/drawing/2014/main" id="{BEE4D5BE-FA0E-C848-A7F6-8C0B1116C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9812" y="2651588"/>
            <a:ext cx="1547481" cy="8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feld 17">
            <a:extLst>
              <a:ext uri="{FF2B5EF4-FFF2-40B4-BE49-F238E27FC236}">
                <a16:creationId xmlns:a16="http://schemas.microsoft.com/office/drawing/2014/main" id="{96F7D0B7-E536-2A47-A7BD-DE6703D1F58D}"/>
              </a:ext>
            </a:extLst>
          </p:cNvPr>
          <p:cNvSpPr txBox="1"/>
          <p:nvPr/>
        </p:nvSpPr>
        <p:spPr>
          <a:xfrm>
            <a:off x="2415056" y="1733534"/>
            <a:ext cx="164081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200" dirty="0">
                <a:solidFill>
                  <a:srgbClr val="000000"/>
                </a:solidFill>
                <a:latin typeface="Calibri"/>
              </a:rPr>
              <a:t>Synchrotron Light Source </a:t>
            </a:r>
            <a:br>
              <a:rPr lang="de-CH" sz="1200" dirty="0">
                <a:solidFill>
                  <a:srgbClr val="000000"/>
                </a:solidFill>
                <a:latin typeface="Calibri"/>
              </a:rPr>
            </a:br>
            <a:r>
              <a:rPr lang="de-CH" sz="1200" dirty="0">
                <a:solidFill>
                  <a:srgbClr val="000000"/>
                </a:solidFill>
                <a:latin typeface="Calibri"/>
              </a:rPr>
              <a:t>SLS</a:t>
            </a:r>
          </a:p>
        </p:txBody>
      </p:sp>
      <p:sp>
        <p:nvSpPr>
          <p:cNvPr id="27" name="Textfeld 18">
            <a:extLst>
              <a:ext uri="{FF2B5EF4-FFF2-40B4-BE49-F238E27FC236}">
                <a16:creationId xmlns:a16="http://schemas.microsoft.com/office/drawing/2014/main" id="{B799BCB0-00D8-5647-A57E-8A0AB8BAFC9B}"/>
              </a:ext>
            </a:extLst>
          </p:cNvPr>
          <p:cNvSpPr txBox="1"/>
          <p:nvPr/>
        </p:nvSpPr>
        <p:spPr>
          <a:xfrm>
            <a:off x="2415055" y="3765965"/>
            <a:ext cx="175664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200" dirty="0">
                <a:solidFill>
                  <a:srgbClr val="000000"/>
                </a:solidFill>
                <a:latin typeface="Calibri"/>
              </a:rPr>
              <a:t>Spallation Neutron Source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200" dirty="0">
                <a:solidFill>
                  <a:srgbClr val="000000"/>
                </a:solidFill>
                <a:latin typeface="Calibri"/>
              </a:rPr>
              <a:t>SINQ</a:t>
            </a:r>
          </a:p>
        </p:txBody>
      </p:sp>
      <p:sp>
        <p:nvSpPr>
          <p:cNvPr id="28" name="Textfeld 19">
            <a:extLst>
              <a:ext uri="{FF2B5EF4-FFF2-40B4-BE49-F238E27FC236}">
                <a16:creationId xmlns:a16="http://schemas.microsoft.com/office/drawing/2014/main" id="{9F1361D0-279D-DF46-872D-649BD03286AB}"/>
              </a:ext>
            </a:extLst>
          </p:cNvPr>
          <p:cNvSpPr txBox="1"/>
          <p:nvPr/>
        </p:nvSpPr>
        <p:spPr>
          <a:xfrm>
            <a:off x="2415055" y="4704339"/>
            <a:ext cx="869790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200" dirty="0">
                <a:solidFill>
                  <a:srgbClr val="000000"/>
                </a:solidFill>
                <a:latin typeface="Calibri"/>
              </a:rPr>
              <a:t>Muon Source 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200" dirty="0">
                <a:solidFill>
                  <a:srgbClr val="000000"/>
                </a:solidFill>
                <a:latin typeface="Calibri"/>
              </a:rPr>
              <a:t>SµS</a:t>
            </a:r>
          </a:p>
        </p:txBody>
      </p:sp>
      <p:sp>
        <p:nvSpPr>
          <p:cNvPr id="29" name="Textfeld 20">
            <a:extLst>
              <a:ext uri="{FF2B5EF4-FFF2-40B4-BE49-F238E27FC236}">
                <a16:creationId xmlns:a16="http://schemas.microsoft.com/office/drawing/2014/main" id="{2F38E9C9-5EEC-794B-91B2-3DB664F46A30}"/>
              </a:ext>
            </a:extLst>
          </p:cNvPr>
          <p:cNvSpPr txBox="1"/>
          <p:nvPr/>
        </p:nvSpPr>
        <p:spPr>
          <a:xfrm>
            <a:off x="2415055" y="2590867"/>
            <a:ext cx="170634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eaLnBrk="1" hangingPunct="1">
              <a:spcBef>
                <a:spcPct val="0"/>
              </a:spcBef>
              <a:buClr>
                <a:srgbClr val="000000"/>
              </a:buClr>
            </a:pPr>
            <a:r>
              <a:rPr lang="de-CH" sz="1200" dirty="0">
                <a:solidFill>
                  <a:srgbClr val="000000"/>
                </a:solidFill>
                <a:latin typeface="Calibri"/>
              </a:rPr>
              <a:t>Free Electron Laser </a:t>
            </a:r>
            <a:br>
              <a:rPr lang="de-CH" sz="1200" dirty="0">
                <a:solidFill>
                  <a:srgbClr val="000000"/>
                </a:solidFill>
                <a:latin typeface="Calibri"/>
              </a:rPr>
            </a:br>
            <a:r>
              <a:rPr lang="de-CH" sz="1200" dirty="0">
                <a:solidFill>
                  <a:srgbClr val="000000"/>
                </a:solidFill>
                <a:latin typeface="Calibri"/>
              </a:rPr>
              <a:t>SwissFEL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80291" y="1118101"/>
            <a:ext cx="13106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77  </a:t>
            </a:r>
            <a:r>
              <a:rPr lang="en-GB" dirty="0" err="1"/>
              <a:t>GWh</a:t>
            </a:r>
            <a:endParaRPr lang="en-GB" dirty="0"/>
          </a:p>
        </p:txBody>
      </p:sp>
      <p:sp>
        <p:nvSpPr>
          <p:cNvPr id="31" name="Textfeld 5"/>
          <p:cNvSpPr txBox="1"/>
          <p:nvPr/>
        </p:nvSpPr>
        <p:spPr>
          <a:xfrm>
            <a:off x="4558947" y="3510861"/>
            <a:ext cx="5238030" cy="119347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tabLst>
                <a:tab pos="3048000" algn="l"/>
                <a:tab pos="3495675" algn="l"/>
                <a:tab pos="4213225" algn="ctr"/>
              </a:tabLst>
            </a:pPr>
            <a:r>
              <a:rPr lang="en-US" sz="1200" b="1" dirty="0">
                <a:latin typeface="Calibri"/>
              </a:rPr>
              <a:t>Number of measures and projects since 2013:	75	 (24 Heat; 61 Power) 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tabLst>
                <a:tab pos="3048000" algn="l"/>
                <a:tab pos="3495675" algn="l"/>
                <a:tab pos="4213225" algn="ctr"/>
              </a:tabLst>
            </a:pPr>
            <a:r>
              <a:rPr lang="en-US" sz="1200" b="1" dirty="0">
                <a:latin typeface="Calibri"/>
              </a:rPr>
              <a:t>Yearly saving of el. energy:	7.4 	</a:t>
            </a:r>
            <a:r>
              <a:rPr lang="en-US" sz="1200" b="1" dirty="0" err="1">
                <a:latin typeface="Calibri"/>
              </a:rPr>
              <a:t>GWh</a:t>
            </a:r>
            <a:r>
              <a:rPr lang="en-US" sz="1200" b="1" dirty="0">
                <a:latin typeface="Calibri"/>
              </a:rPr>
              <a:t> 	</a:t>
            </a:r>
            <a:r>
              <a:rPr lang="en-US" sz="1400" b="1" dirty="0">
                <a:solidFill>
                  <a:srgbClr val="FF0000"/>
                </a:solidFill>
                <a:latin typeface="Calibri"/>
              </a:rPr>
              <a:t>- 6%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tabLst>
                <a:tab pos="3048000" algn="l"/>
                <a:tab pos="3495675" algn="l"/>
                <a:tab pos="4213225" algn="ctr"/>
              </a:tabLst>
            </a:pPr>
            <a:r>
              <a:rPr lang="en-US" sz="1200" b="1" dirty="0">
                <a:latin typeface="Calibri"/>
              </a:rPr>
              <a:t>Yearly saving of heat consumption: 	5.2 	</a:t>
            </a:r>
            <a:r>
              <a:rPr lang="en-US" sz="1200" b="1" dirty="0" err="1">
                <a:latin typeface="Calibri"/>
              </a:rPr>
              <a:t>GWh</a:t>
            </a:r>
            <a:r>
              <a:rPr lang="en-US" sz="1200" b="1" dirty="0">
                <a:latin typeface="Calibri"/>
              </a:rPr>
              <a:t> 	</a:t>
            </a:r>
            <a:r>
              <a:rPr lang="en-US" sz="1400" b="1" dirty="0">
                <a:solidFill>
                  <a:srgbClr val="FF0000"/>
                </a:solidFill>
                <a:latin typeface="Calibri"/>
              </a:rPr>
              <a:t>-43%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tabLst>
                <a:tab pos="3048000" algn="l"/>
                <a:tab pos="3495675" algn="l"/>
                <a:tab pos="4213225" algn="ctr"/>
              </a:tabLst>
            </a:pPr>
            <a:r>
              <a:rPr lang="en-US" sz="1200" b="1" dirty="0">
                <a:latin typeface="Calibri"/>
              </a:rPr>
              <a:t>Total yearly investments (average in 7 years):	1.2 	Mio CHF </a:t>
            </a:r>
          </a:p>
          <a:p>
            <a:pPr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tabLst>
                <a:tab pos="3048000" algn="l"/>
                <a:tab pos="3495675" algn="l"/>
                <a:tab pos="4213225" algn="ctr"/>
              </a:tabLst>
            </a:pPr>
            <a:r>
              <a:rPr lang="en-US" sz="1200" b="1" dirty="0">
                <a:latin typeface="Calibri"/>
              </a:rPr>
              <a:t>Total yearly savings:	1 	Mio CHF </a:t>
            </a:r>
            <a:endParaRPr lang="en-US" sz="1050" dirty="0">
              <a:solidFill>
                <a:srgbClr val="00B0F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050" dirty="0">
              <a:solidFill>
                <a:srgbClr val="00B0F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050" dirty="0">
              <a:solidFill>
                <a:srgbClr val="00B0F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050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050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3098" y="404027"/>
            <a:ext cx="1515435" cy="62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SLS </a:t>
            </a:r>
            <a:r>
              <a:rPr lang="en-GB" dirty="0" smtClean="0"/>
              <a:t>case: SLS 2.0 upgrade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/>
          </a:p>
        </p:txBody>
      </p:sp>
      <p:sp>
        <p:nvSpPr>
          <p:cNvPr id="13" name="Rectangle 12"/>
          <p:cNvSpPr/>
          <p:nvPr/>
        </p:nvSpPr>
        <p:spPr>
          <a:xfrm>
            <a:off x="4766889" y="1112484"/>
            <a:ext cx="40684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Energy Efficiency Potentials through: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”New” technologies &amp; developments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Optimizing infrastructure concepts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Adapting to the new boundary conditions</a:t>
            </a:r>
            <a:endParaRPr lang="en-GB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231" y="717795"/>
            <a:ext cx="3939832" cy="452095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098" y="404027"/>
            <a:ext cx="1515435" cy="6275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063068" y="5329621"/>
            <a:ext cx="3045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Courtesy: D. </a:t>
            </a:r>
            <a:r>
              <a:rPr lang="en-GB" sz="1400" i="1" dirty="0" err="1"/>
              <a:t>Reinhard</a:t>
            </a:r>
            <a:r>
              <a:rPr lang="en-GB" sz="1400" i="1" dirty="0"/>
              <a:t> </a:t>
            </a:r>
          </a:p>
        </p:txBody>
      </p:sp>
      <p:sp>
        <p:nvSpPr>
          <p:cNvPr id="19" name="Rechteck 11"/>
          <p:cNvSpPr/>
          <p:nvPr/>
        </p:nvSpPr>
        <p:spPr>
          <a:xfrm>
            <a:off x="4766889" y="2225578"/>
            <a:ext cx="4495355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200" b="1" dirty="0"/>
              <a:t>Result: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Increase in </a:t>
            </a:r>
            <a:r>
              <a:rPr lang="en-US" sz="1200" dirty="0" err="1"/>
              <a:t>peformance</a:t>
            </a:r>
            <a:r>
              <a:rPr lang="en-US" sz="1200" dirty="0"/>
              <a:t> (beam quality approx. factor 40) </a:t>
            </a:r>
          </a:p>
          <a:p>
            <a:pPr>
              <a:spcBef>
                <a:spcPts val="600"/>
              </a:spcBef>
            </a:pPr>
            <a:r>
              <a:rPr lang="en-US" sz="1200" i="1" dirty="0"/>
              <a:t>		</a:t>
            </a:r>
            <a:r>
              <a:rPr lang="en-US" sz="1200" i="1" dirty="0">
                <a:solidFill>
                  <a:srgbClr val="FF0000"/>
                </a:solidFill>
              </a:rPr>
              <a:t>with a simultaneous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Reduction of -25% energy consumption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766888" y="3691073"/>
            <a:ext cx="4631644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Permanent magnets for:</a:t>
            </a:r>
          </a:p>
          <a:p>
            <a:pPr>
              <a:spcBef>
                <a:spcPts val="600"/>
              </a:spcBef>
            </a:pPr>
            <a:r>
              <a:rPr lang="en-GB" sz="1600" dirty="0"/>
              <a:t>	 dipoles and reverse bend quads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Replace tubes by SSA for RF power sources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Optimize cooling </a:t>
            </a:r>
          </a:p>
        </p:txBody>
      </p:sp>
    </p:spTree>
    <p:extLst>
      <p:ext uri="{BB962C8B-B14F-4D97-AF65-F5344CB8AC3E}">
        <p14:creationId xmlns:p14="http://schemas.microsoft.com/office/powerpoint/2010/main" val="1981800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PETRA IV case: energy management at DESY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31" y="1008902"/>
            <a:ext cx="4311306" cy="184539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0543" y="815345"/>
            <a:ext cx="3883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Energy consumption at DESY: 238 </a:t>
            </a:r>
            <a:r>
              <a:rPr lang="en-GB" sz="1600" dirty="0" err="1"/>
              <a:t>GWh</a:t>
            </a:r>
            <a:endParaRPr lang="en-GB" sz="1600" dirty="0"/>
          </a:p>
        </p:txBody>
      </p:sp>
      <p:sp>
        <p:nvSpPr>
          <p:cNvPr id="23" name="Rectangle 22"/>
          <p:cNvSpPr/>
          <p:nvPr/>
        </p:nvSpPr>
        <p:spPr>
          <a:xfrm>
            <a:off x="758031" y="3832603"/>
            <a:ext cx="2492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Sustainability at DESY</a:t>
            </a:r>
            <a:endParaRPr lang="en-GB" dirty="0"/>
          </a:p>
        </p:txBody>
      </p:sp>
      <p:sp>
        <p:nvSpPr>
          <p:cNvPr id="24" name="Rectangle 23"/>
          <p:cNvSpPr/>
          <p:nvPr/>
        </p:nvSpPr>
        <p:spPr>
          <a:xfrm>
            <a:off x="758031" y="4259182"/>
            <a:ext cx="349654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A group was established to have an overview of the sustainability activities at DESY</a:t>
            </a:r>
          </a:p>
        </p:txBody>
      </p:sp>
      <p:sp>
        <p:nvSpPr>
          <p:cNvPr id="26" name="Inhaltsplatzhalter 4"/>
          <p:cNvSpPr txBox="1">
            <a:spLocks/>
          </p:cNvSpPr>
          <p:nvPr/>
        </p:nvSpPr>
        <p:spPr>
          <a:xfrm>
            <a:off x="4408707" y="2476346"/>
            <a:ext cx="4572000" cy="880398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Aft>
                <a:spcPts val="600"/>
              </a:spcAft>
            </a:pPr>
            <a:r>
              <a:rPr lang="en-US" sz="1200" b="1" dirty="0"/>
              <a:t>Electrical power: </a:t>
            </a:r>
          </a:p>
          <a:p>
            <a:pPr lvl="1">
              <a:spcAft>
                <a:spcPts val="600"/>
              </a:spcAft>
            </a:pPr>
            <a:r>
              <a:rPr lang="en-US" sz="1200" dirty="0"/>
              <a:t>from 2023 on 100 % Renewable </a:t>
            </a:r>
          </a:p>
          <a:p>
            <a:pPr lvl="1">
              <a:spcAft>
                <a:spcPts val="600"/>
              </a:spcAft>
            </a:pPr>
            <a:r>
              <a:rPr lang="en-US" sz="1200" dirty="0"/>
              <a:t>55.000 tons CO</a:t>
            </a:r>
            <a:r>
              <a:rPr lang="en-US" sz="1200" baseline="-25000" dirty="0"/>
              <a:t>2</a:t>
            </a:r>
            <a:r>
              <a:rPr lang="en-US" sz="1200" dirty="0"/>
              <a:t> less per year (compared to 2019)</a:t>
            </a:r>
          </a:p>
          <a:p>
            <a:pPr lvl="1">
              <a:spcAft>
                <a:spcPts val="600"/>
              </a:spcAft>
            </a:pPr>
            <a:r>
              <a:rPr lang="en-US" sz="1200" dirty="0"/>
              <a:t>	</a:t>
            </a:r>
          </a:p>
        </p:txBody>
      </p:sp>
      <p:sp>
        <p:nvSpPr>
          <p:cNvPr id="27" name="Inhaltsplatzhalter 4"/>
          <p:cNvSpPr txBox="1">
            <a:spLocks/>
          </p:cNvSpPr>
          <p:nvPr/>
        </p:nvSpPr>
        <p:spPr>
          <a:xfrm>
            <a:off x="4408708" y="3206792"/>
            <a:ext cx="5060641" cy="72600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400" dirty="0"/>
              <a:t>Business trips: </a:t>
            </a:r>
          </a:p>
          <a:p>
            <a:pPr lvl="1">
              <a:spcAft>
                <a:spcPts val="600"/>
              </a:spcAft>
            </a:pPr>
            <a:r>
              <a:rPr lang="en-US" sz="1200" dirty="0"/>
              <a:t>1/3 less travel in total</a:t>
            </a:r>
          </a:p>
        </p:txBody>
      </p:sp>
      <p:sp>
        <p:nvSpPr>
          <p:cNvPr id="28" name="Inhaltsplatzhalter 4"/>
          <p:cNvSpPr txBox="1">
            <a:spLocks/>
          </p:cNvSpPr>
          <p:nvPr/>
        </p:nvSpPr>
        <p:spPr>
          <a:xfrm>
            <a:off x="4415853" y="3762086"/>
            <a:ext cx="4564855" cy="102724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ts val="0"/>
              </a:spcBef>
              <a:spcAft>
                <a:spcPts val="1000"/>
              </a:spcAft>
              <a:buFont typeface="Arial" pitchFamily="34" charset="0"/>
              <a:buNone/>
              <a:defRPr sz="1800" b="1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spcBef>
                <a:spcPts val="0"/>
              </a:spcBef>
              <a:spcAft>
                <a:spcPts val="1500"/>
              </a:spcAft>
              <a:buFont typeface="Arial" pitchFamily="34" charset="0"/>
              <a:buNone/>
              <a:defRPr sz="1700" kern="1200">
                <a:solidFill>
                  <a:schemeClr val="accent6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105000"/>
              </a:lnSpc>
              <a:spcBef>
                <a:spcPts val="0"/>
              </a:spcBef>
              <a:spcAft>
                <a:spcPts val="500"/>
              </a:spcAft>
              <a:buFont typeface="Arial" pitchFamily="34" charset="0"/>
              <a:buNone/>
              <a:defRPr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7188" indent="-1746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SzPct val="80000"/>
              <a:buFont typeface="Wingdings" pitchFamily="2" charset="2"/>
              <a:buChar char="l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62050" indent="-174625" algn="l" defTabSz="914400" rtl="0" eaLnBrk="1" latinLnBrk="0" hangingPunct="1"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ITCOfficinaSans LT Book" pitchFamily="2" charset="0"/>
              <a:buChar char="&gt;"/>
              <a:defRPr sz="12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400" dirty="0"/>
              <a:t>Heating: </a:t>
            </a:r>
          </a:p>
          <a:p>
            <a:pPr lvl="1">
              <a:spcAft>
                <a:spcPts val="600"/>
              </a:spcAft>
            </a:pPr>
            <a:r>
              <a:rPr lang="en-US" sz="1400" dirty="0"/>
              <a:t>currently comes from a coal plant nearby</a:t>
            </a:r>
          </a:p>
          <a:p>
            <a:pPr lvl="1">
              <a:spcAft>
                <a:spcPts val="600"/>
              </a:spcAft>
            </a:pPr>
            <a:r>
              <a:rPr lang="en-US" sz="1400" dirty="0"/>
              <a:t>already use waste heat from the cryogenic hall</a:t>
            </a:r>
          </a:p>
          <a:p>
            <a:pPr marL="361950" lvl="1">
              <a:spcAft>
                <a:spcPts val="600"/>
              </a:spcAft>
            </a:pP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4408707" y="2067924"/>
            <a:ext cx="5123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ED7703"/>
                </a:solidFill>
              </a:rPr>
              <a:t>Campus-wide activities focus on CO</a:t>
            </a:r>
            <a:r>
              <a:rPr lang="en-US" baseline="-25000" dirty="0">
                <a:solidFill>
                  <a:srgbClr val="ED7703"/>
                </a:solidFill>
              </a:rPr>
              <a:t>2</a:t>
            </a:r>
            <a:r>
              <a:rPr lang="en-US" dirty="0">
                <a:solidFill>
                  <a:srgbClr val="ED7703"/>
                </a:solidFill>
              </a:rPr>
              <a:t> reduction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408707" y="4663241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>
                <a:solidFill>
                  <a:srgbClr val="ED7703"/>
                </a:solidFill>
              </a:rPr>
              <a:t>DESY has an energy monitoring system to track consumption</a:t>
            </a:r>
            <a:endParaRPr lang="en-GB" sz="1600" b="1" dirty="0">
              <a:solidFill>
                <a:srgbClr val="ED7703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838897" y="5272089"/>
            <a:ext cx="3045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Courtesy:  Hans-</a:t>
            </a:r>
            <a:r>
              <a:rPr lang="en-GB" sz="1400" i="1" dirty="0" err="1"/>
              <a:t>Jorg</a:t>
            </a:r>
            <a:r>
              <a:rPr lang="en-GB" sz="1400" i="1" dirty="0"/>
              <a:t> </a:t>
            </a:r>
            <a:r>
              <a:rPr lang="en-GB" sz="1400" i="1" dirty="0" err="1"/>
              <a:t>Eckoldt</a:t>
            </a:r>
            <a:endParaRPr lang="en-GB" sz="1400" i="1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862" y="4707396"/>
            <a:ext cx="1656184" cy="5809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53546" y="2695732"/>
            <a:ext cx="2655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XFEL: 66 </a:t>
            </a:r>
            <a:r>
              <a:rPr lang="en-GB" dirty="0" err="1"/>
              <a:t>GWh</a:t>
            </a:r>
            <a:endParaRPr lang="en-GB" dirty="0"/>
          </a:p>
          <a:p>
            <a:r>
              <a:rPr lang="en-GB" dirty="0"/>
              <a:t>PETRA: 50.2 </a:t>
            </a:r>
            <a:r>
              <a:rPr lang="en-GB" dirty="0" err="1"/>
              <a:t>GWh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580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19462" y="1081512"/>
            <a:ext cx="2972251" cy="23308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5955" y="1178520"/>
            <a:ext cx="61776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Context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Sustainability for light sources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6</a:t>
            </a:r>
            <a:r>
              <a:rPr lang="en-GB" sz="2400" baseline="30000" dirty="0"/>
              <a:t>th</a:t>
            </a:r>
            <a:r>
              <a:rPr lang="en-GB" sz="2400" dirty="0"/>
              <a:t> ESSRI workshop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Examples from ESRF, SLS and PETRA IV</a:t>
            </a:r>
          </a:p>
          <a:p>
            <a:pPr marL="285750" indent="-28575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GB" sz="2400" dirty="0"/>
              <a:t>Conclusion and outlooks</a:t>
            </a:r>
          </a:p>
        </p:txBody>
      </p:sp>
      <p:sp>
        <p:nvSpPr>
          <p:cNvPr id="6" name="Rectangle 5"/>
          <p:cNvSpPr/>
          <p:nvPr/>
        </p:nvSpPr>
        <p:spPr>
          <a:xfrm>
            <a:off x="4315121" y="435725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ESSRI: Energy for Sustainable Science at Research Infrastructures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1" y="4026831"/>
            <a:ext cx="2821533" cy="118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83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PETRA IV case: </a:t>
            </a:r>
            <a:r>
              <a:rPr lang="en-US" dirty="0" smtClean="0"/>
              <a:t>design optimization for sustainability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/>
          </a:p>
        </p:txBody>
      </p:sp>
      <p:sp>
        <p:nvSpPr>
          <p:cNvPr id="6" name="Rectangle 5"/>
          <p:cNvSpPr/>
          <p:nvPr/>
        </p:nvSpPr>
        <p:spPr>
          <a:xfrm>
            <a:off x="754870" y="947500"/>
            <a:ext cx="8717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ED7703"/>
                </a:solidFill>
              </a:rPr>
              <a:t>Highest possible efficiency and energy efficient technology are promises of the CDR</a:t>
            </a:r>
          </a:p>
        </p:txBody>
      </p:sp>
      <p:sp>
        <p:nvSpPr>
          <p:cNvPr id="7" name="Rectangle 6"/>
          <p:cNvSpPr/>
          <p:nvPr/>
        </p:nvSpPr>
        <p:spPr>
          <a:xfrm>
            <a:off x="302914" y="1639930"/>
            <a:ext cx="740833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4770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u="sng" dirty="0"/>
              <a:t>Optimization</a:t>
            </a:r>
            <a:r>
              <a:rPr lang="en-US" sz="1400" dirty="0"/>
              <a:t> of PETRA IV Design in terms of energy efficiency and critical materials</a:t>
            </a:r>
          </a:p>
          <a:p>
            <a:pPr marL="64770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/>
              <a:t>Develop and promote </a:t>
            </a:r>
            <a:r>
              <a:rPr lang="en-US" sz="1400" u="sng" dirty="0"/>
              <a:t>remote access </a:t>
            </a:r>
            <a:r>
              <a:rPr lang="en-US" sz="1400" dirty="0"/>
              <a:t>and operation, robotics, automation etc. to reduce necessary travel </a:t>
            </a:r>
          </a:p>
          <a:p>
            <a:pPr marL="64770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 smtClean="0"/>
              <a:t>Integrate </a:t>
            </a:r>
            <a:r>
              <a:rPr lang="en-US" sz="1400" u="sng" dirty="0"/>
              <a:t>waste heat potentials </a:t>
            </a:r>
            <a:r>
              <a:rPr lang="en-US" sz="1400" dirty="0"/>
              <a:t>and sources into PETRA IV design</a:t>
            </a:r>
          </a:p>
          <a:p>
            <a:pPr marL="647700" lvl="1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16" name="Grafik 7">
            <a:extLst>
              <a:ext uri="{FF2B5EF4-FFF2-40B4-BE49-F238E27FC236}">
                <a16:creationId xmlns:a16="http://schemas.microsoft.com/office/drawing/2014/main" id="{228BFD08-B9BE-4141-B2F9-C4BE6491BF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3601" y="1695507"/>
            <a:ext cx="1754045" cy="249331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7040" y="3194348"/>
            <a:ext cx="881496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Use of permanent magnets for </a:t>
            </a:r>
            <a:r>
              <a:rPr lang="en-US">
                <a:latin typeface="Calibri" panose="020F0502020204030204" pitchFamily="34" charset="0"/>
                <a:cs typeface="Calibri" panose="020F0502020204030204" pitchFamily="34" charset="0"/>
              </a:rPr>
              <a:t>DL and DQs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 optimizing magnet, cabling,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power supply operation</a:t>
            </a:r>
            <a:endParaRPr lang="en-GB" dirty="0"/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Energetic optimization of the air and water temperature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u="sng" dirty="0">
                <a:latin typeface="Calibri" panose="020F0502020204030204" pitchFamily="34" charset="0"/>
                <a:cs typeface="Calibri" panose="020F0502020204030204" pitchFamily="34" charset="0"/>
              </a:rPr>
              <a:t>Plasma injector concept at full energy </a:t>
            </a:r>
            <a:r>
              <a:rPr lang="en-US" sz="1400" i="1" dirty="0">
                <a:latin typeface="Calibri" panose="020F0502020204030204" pitchFamily="34" charset="0"/>
                <a:cs typeface="Calibri" panose="020F0502020204030204" pitchFamily="34" charset="0"/>
              </a:rPr>
              <a:t>(a potential drivers for future light sources ?)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38897" y="5272089"/>
            <a:ext cx="3045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Courtesy:  Hans-</a:t>
            </a:r>
            <a:r>
              <a:rPr lang="en-GB" sz="1400" i="1" dirty="0" err="1"/>
              <a:t>Jorg</a:t>
            </a:r>
            <a:r>
              <a:rPr lang="en-GB" sz="1400" i="1" dirty="0"/>
              <a:t> </a:t>
            </a:r>
            <a:r>
              <a:rPr lang="en-GB" sz="1400" i="1" dirty="0" err="1"/>
              <a:t>Eckoldt</a:t>
            </a:r>
            <a:endParaRPr lang="en-GB" sz="1400" i="1" dirty="0"/>
          </a:p>
        </p:txBody>
      </p:sp>
    </p:spTree>
    <p:extLst>
      <p:ext uri="{BB962C8B-B14F-4D97-AF65-F5344CB8AC3E}">
        <p14:creationId xmlns:p14="http://schemas.microsoft.com/office/powerpoint/2010/main" val="58315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Special case of the Helium crisis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4838897" y="5183552"/>
            <a:ext cx="36601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/>
              <a:t>Courtesy:  Laurent </a:t>
            </a:r>
            <a:r>
              <a:rPr lang="en-GB" sz="1400" i="1" dirty="0" err="1"/>
              <a:t>Nadolski</a:t>
            </a:r>
            <a:r>
              <a:rPr lang="en-GB" sz="1400" i="1" dirty="0"/>
              <a:t>, Felix </a:t>
            </a:r>
            <a:r>
              <a:rPr lang="en-GB" sz="1400" i="1" dirty="0" err="1"/>
              <a:t>Armborst</a:t>
            </a:r>
            <a:endParaRPr lang="en-GB" sz="1400" i="1" dirty="0"/>
          </a:p>
        </p:txBody>
      </p:sp>
      <p:sp>
        <p:nvSpPr>
          <p:cNvPr id="7" name="TextBox 6"/>
          <p:cNvSpPr txBox="1"/>
          <p:nvPr/>
        </p:nvSpPr>
        <p:spPr>
          <a:xfrm>
            <a:off x="688034" y="667941"/>
            <a:ext cx="46655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600" dirty="0"/>
              <a:t>Shortage of helium available on the market</a:t>
            </a:r>
          </a:p>
          <a:p>
            <a:pPr>
              <a:spcBef>
                <a:spcPts val="600"/>
              </a:spcBef>
            </a:pPr>
            <a:r>
              <a:rPr lang="en-GB" sz="1400" i="1" dirty="0"/>
              <a:t>Difficulties of supply for many facilities: </a:t>
            </a:r>
          </a:p>
          <a:p>
            <a:pPr>
              <a:spcBef>
                <a:spcPts val="600"/>
              </a:spcBef>
            </a:pPr>
            <a:r>
              <a:rPr lang="en-GB" sz="1400" i="1" dirty="0"/>
              <a:t>PSI, Soleil,….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5461664" y="811968"/>
            <a:ext cx="4010337" cy="1978941"/>
            <a:chOff x="5277280" y="811967"/>
            <a:chExt cx="3686720" cy="1869031"/>
          </a:xfrm>
        </p:grpSpPr>
        <p:pic>
          <p:nvPicPr>
            <p:cNvPr id="5" name="Image 7">
              <a:extLst>
                <a:ext uri="{FF2B5EF4-FFF2-40B4-BE49-F238E27FC236}">
                  <a16:creationId xmlns:a16="http://schemas.microsoft.com/office/drawing/2014/main" id="{1D4913C4-88C3-6375-E0FE-394DB169B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77280" y="811967"/>
              <a:ext cx="3686720" cy="1869031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277280" y="2220315"/>
              <a:ext cx="698169" cy="4532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88033" y="3094484"/>
            <a:ext cx="6980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u="sng" dirty="0"/>
              <a:t>Expectation</a:t>
            </a:r>
            <a:r>
              <a:rPr lang="en-GB" sz="1600" dirty="0"/>
              <a:t>: Price inflation, price volatility, speculation</a:t>
            </a:r>
          </a:p>
          <a:p>
            <a:r>
              <a:rPr lang="en-GB" sz="1600" dirty="0"/>
              <a:t>Helium will become much more expensive subject to periodic crisis</a:t>
            </a:r>
          </a:p>
          <a:p>
            <a:r>
              <a:rPr lang="en-GB" sz="1600" dirty="0"/>
              <a:t>(no availability issue for long term)</a:t>
            </a:r>
          </a:p>
        </p:txBody>
      </p:sp>
      <p:pic>
        <p:nvPicPr>
          <p:cNvPr id="11" name="Picture 2" descr="kornbluth-latest-amur-fire-tightens-helium-supply-for-2022">
            <a:extLst>
              <a:ext uri="{FF2B5EF4-FFF2-40B4-BE49-F238E27FC236}">
                <a16:creationId xmlns:a16="http://schemas.microsoft.com/office/drawing/2014/main" id="{0FFC9E80-2384-0665-7FE7-A6A125004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0638" y="2732775"/>
            <a:ext cx="2115959" cy="1028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71338" y="4022609"/>
            <a:ext cx="87006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600" i="1" u="sng" dirty="0"/>
              <a:t>Light sources have alternatives to superconductivity: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/>
              <a:t>RF: Single cell HOM damped copper cavities is mature and operational</a:t>
            </a:r>
            <a:br>
              <a:rPr lang="en-GB" sz="1600" dirty="0"/>
            </a:br>
            <a:r>
              <a:rPr lang="en-GB" sz="1600" dirty="0"/>
              <a:t>	</a:t>
            </a:r>
            <a:r>
              <a:rPr lang="en-GB" sz="1400" i="1" dirty="0"/>
              <a:t>Used at ESRF and SOLEIL will replace its superconducting system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i="1" dirty="0"/>
              <a:t>No superconducting technology used at ESRF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3157" y="1513023"/>
            <a:ext cx="44918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i="1" dirty="0"/>
              <a:t>Only 14 plants around the world</a:t>
            </a:r>
            <a:br>
              <a:rPr lang="en-GB" sz="1200" i="1" dirty="0"/>
            </a:br>
            <a:r>
              <a:rPr lang="en-GB" sz="1200" i="1" dirty="0"/>
              <a:t>	2-3 plants provide 80% of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i="1" dirty="0"/>
              <a:t>Multiple supply disruptions: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200" i="1" dirty="0"/>
              <a:t>Gas leaks, fires and explosion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sz="1200" i="1" dirty="0"/>
              <a:t>Sanction against Russia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200" i="1" dirty="0"/>
              <a:t>Complex production, technology and operation</a:t>
            </a:r>
          </a:p>
        </p:txBody>
      </p:sp>
    </p:spTree>
    <p:extLst>
      <p:ext uri="{BB962C8B-B14F-4D97-AF65-F5344CB8AC3E}">
        <p14:creationId xmlns:p14="http://schemas.microsoft.com/office/powerpoint/2010/main" val="300121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hevron 25"/>
          <p:cNvSpPr/>
          <p:nvPr/>
        </p:nvSpPr>
        <p:spPr>
          <a:xfrm>
            <a:off x="658361" y="690908"/>
            <a:ext cx="3240000" cy="1080000"/>
          </a:xfrm>
          <a:prstGeom prst="chevron">
            <a:avLst/>
          </a:prstGeom>
          <a:solidFill>
            <a:schemeClr val="accent6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sp>
        <p:nvSpPr>
          <p:cNvPr id="27" name="Chevron 26"/>
          <p:cNvSpPr/>
          <p:nvPr/>
        </p:nvSpPr>
        <p:spPr>
          <a:xfrm>
            <a:off x="3431283" y="690908"/>
            <a:ext cx="3240000" cy="1080000"/>
          </a:xfrm>
          <a:prstGeom prst="chevron">
            <a:avLst/>
          </a:prstGeom>
          <a:solidFill>
            <a:schemeClr val="accent2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sp>
        <p:nvSpPr>
          <p:cNvPr id="28" name="Chevron 27"/>
          <p:cNvSpPr/>
          <p:nvPr/>
        </p:nvSpPr>
        <p:spPr>
          <a:xfrm>
            <a:off x="6273118" y="705530"/>
            <a:ext cx="3240000" cy="1080000"/>
          </a:xfrm>
          <a:prstGeom prst="chevron">
            <a:avLst/>
          </a:prstGeom>
          <a:solidFill>
            <a:schemeClr val="accent5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 dirty="0"/>
          </a:p>
        </p:txBody>
      </p:sp>
      <p:sp>
        <p:nvSpPr>
          <p:cNvPr id="4" name="TextBox 3"/>
          <p:cNvSpPr txBox="1"/>
          <p:nvPr/>
        </p:nvSpPr>
        <p:spPr>
          <a:xfrm>
            <a:off x="854942" y="2028900"/>
            <a:ext cx="2255412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6"/>
                </a:solidFill>
              </a:rPr>
              <a:t>Act on the climate change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6"/>
                </a:solidFill>
              </a:rPr>
              <a:t>Think </a:t>
            </a:r>
            <a:r>
              <a:rPr lang="en-GB" sz="1400" dirty="0" smtClean="0">
                <a:solidFill>
                  <a:schemeClr val="accent6"/>
                </a:solidFill>
              </a:rPr>
              <a:t>sustainable</a:t>
            </a:r>
            <a:endParaRPr lang="en-GB" sz="1400" dirty="0">
              <a:solidFill>
                <a:schemeClr val="accent6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6"/>
                </a:solidFill>
              </a:rPr>
              <a:t>React to the increased energy cost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6"/>
                </a:solidFill>
              </a:rPr>
              <a:t>Reduce and adapt the energy consumption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6"/>
                </a:solidFill>
              </a:rPr>
              <a:t>Have a broader vision of the situation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431284" y="2028901"/>
            <a:ext cx="2640485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2"/>
                </a:solidFill>
              </a:rPr>
              <a:t>Technology </a:t>
            </a:r>
            <a:br>
              <a:rPr lang="en-GB" sz="1400" dirty="0">
                <a:solidFill>
                  <a:schemeClr val="accent2"/>
                </a:solidFill>
              </a:rPr>
            </a:br>
            <a:r>
              <a:rPr lang="en-GB" sz="1200" i="1" dirty="0">
                <a:solidFill>
                  <a:schemeClr val="accent2"/>
                </a:solidFill>
              </a:rPr>
              <a:t>(or almost there)</a:t>
            </a:r>
            <a:endParaRPr lang="en-GB" sz="1400" i="1" dirty="0">
              <a:solidFill>
                <a:schemeClr val="accent2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2"/>
                </a:solidFill>
              </a:rPr>
              <a:t>Methodology and tools </a:t>
            </a:r>
            <a:br>
              <a:rPr lang="en-GB" sz="1400" dirty="0">
                <a:solidFill>
                  <a:schemeClr val="accent2"/>
                </a:solidFill>
              </a:rPr>
            </a:br>
            <a:r>
              <a:rPr lang="en-GB" sz="1200" i="1" dirty="0">
                <a:solidFill>
                  <a:schemeClr val="accent2"/>
                </a:solidFill>
              </a:rPr>
              <a:t>(or almost there)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2"/>
                </a:solidFill>
              </a:rPr>
              <a:t>Investment is often associated to an increase of performance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2"/>
                </a:solidFill>
              </a:rPr>
              <a:t>Funding from </a:t>
            </a:r>
            <a:r>
              <a:rPr lang="en-GB" sz="1400" dirty="0" smtClean="0">
                <a:solidFill>
                  <a:schemeClr val="accent2"/>
                </a:solidFill>
              </a:rPr>
              <a:t>national </a:t>
            </a:r>
            <a:r>
              <a:rPr lang="en-GB" sz="1400" dirty="0">
                <a:solidFill>
                  <a:schemeClr val="accent2"/>
                </a:solidFill>
              </a:rPr>
              <a:t>or </a:t>
            </a:r>
            <a:r>
              <a:rPr lang="en-GB" sz="1400" dirty="0" smtClean="0">
                <a:solidFill>
                  <a:schemeClr val="accent2"/>
                </a:solidFill>
              </a:rPr>
              <a:t>international agencies </a:t>
            </a:r>
            <a:r>
              <a:rPr lang="en-GB" sz="1400" dirty="0">
                <a:solidFill>
                  <a:schemeClr val="accent2"/>
                </a:solidFill>
              </a:rPr>
              <a:t>for efficiency and sustainability </a:t>
            </a:r>
            <a:r>
              <a:rPr lang="en-GB" sz="1200" i="1" dirty="0" smtClean="0">
                <a:solidFill>
                  <a:schemeClr val="accent2"/>
                </a:solidFill>
              </a:rPr>
              <a:t>(or </a:t>
            </a:r>
            <a:r>
              <a:rPr lang="en-GB" sz="1200" i="1" dirty="0">
                <a:solidFill>
                  <a:schemeClr val="accent2"/>
                </a:solidFill>
              </a:rPr>
              <a:t>emerging)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accent2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accent2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accent2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67593" y="2034765"/>
            <a:ext cx="3524676" cy="2693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5"/>
                </a:solidFill>
              </a:rPr>
              <a:t>Conduct new projects and </a:t>
            </a:r>
            <a:r>
              <a:rPr lang="en-GB" sz="1400" dirty="0" smtClean="0">
                <a:solidFill>
                  <a:schemeClr val="accent5"/>
                </a:solidFill>
              </a:rPr>
              <a:t>new </a:t>
            </a:r>
            <a:r>
              <a:rPr lang="en-GB" sz="1400" dirty="0">
                <a:solidFill>
                  <a:schemeClr val="accent5"/>
                </a:solidFill>
              </a:rPr>
              <a:t>designs with efficiency and sustainability </a:t>
            </a:r>
            <a:r>
              <a:rPr lang="en-GB" sz="1400" dirty="0" smtClean="0">
                <a:solidFill>
                  <a:schemeClr val="accent5"/>
                </a:solidFill>
              </a:rPr>
              <a:t>as </a:t>
            </a:r>
            <a:r>
              <a:rPr lang="en-GB" sz="1400" dirty="0">
                <a:solidFill>
                  <a:schemeClr val="accent5"/>
                </a:solidFill>
              </a:rPr>
              <a:t>primary </a:t>
            </a:r>
            <a:r>
              <a:rPr lang="en-GB" sz="1400" dirty="0" smtClean="0">
                <a:solidFill>
                  <a:schemeClr val="accent5"/>
                </a:solidFill>
              </a:rPr>
              <a:t>specifications</a:t>
            </a:r>
            <a:endParaRPr lang="en-GB" sz="1400" dirty="0">
              <a:solidFill>
                <a:schemeClr val="accent5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5"/>
                </a:solidFill>
              </a:rPr>
              <a:t>Enhance flexibility in the technical, operational, experimental and human behaviour and actions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5"/>
                </a:solidFill>
              </a:rPr>
              <a:t>Measure </a:t>
            </a:r>
            <a:br>
              <a:rPr lang="en-GB" sz="1400" dirty="0">
                <a:solidFill>
                  <a:schemeClr val="accent5"/>
                </a:solidFill>
              </a:rPr>
            </a:br>
            <a:r>
              <a:rPr lang="en-GB" sz="1400" dirty="0">
                <a:solidFill>
                  <a:schemeClr val="accent5"/>
                </a:solidFill>
              </a:rPr>
              <a:t>the “scientific productivity” as a function of the energy consumption and the sustainability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27085" y="907743"/>
            <a:ext cx="2383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analysis of the situation is clear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072231" y="948901"/>
            <a:ext cx="2300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Means and tools</a:t>
            </a:r>
          </a:p>
          <a:p>
            <a:pPr algn="ctr"/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there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848587" y="1060864"/>
            <a:ext cx="28323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should be next ? </a:t>
            </a:r>
          </a:p>
        </p:txBody>
      </p:sp>
    </p:spTree>
    <p:extLst>
      <p:ext uri="{BB962C8B-B14F-4D97-AF65-F5344CB8AC3E}">
        <p14:creationId xmlns:p14="http://schemas.microsoft.com/office/powerpoint/2010/main" val="1323775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Merci</a:t>
            </a:r>
            <a:r>
              <a:rPr lang="en-GB" dirty="0" smtClean="0"/>
              <a:t> pour </a:t>
            </a:r>
            <a:r>
              <a:rPr lang="en-GB" dirty="0" err="1" smtClean="0"/>
              <a:t>votre</a:t>
            </a:r>
            <a:r>
              <a:rPr lang="en-GB" dirty="0" smtClean="0"/>
              <a:t> attention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96626" y="662401"/>
            <a:ext cx="5414152" cy="2919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627" y="622801"/>
            <a:ext cx="2901143" cy="1221833"/>
          </a:xfrm>
          <a:prstGeom prst="rect">
            <a:avLst/>
          </a:prstGeom>
        </p:spPr>
      </p:pic>
      <p:pic>
        <p:nvPicPr>
          <p:cNvPr id="6" name="Imagen 2">
            <a:extLst>
              <a:ext uri="{FF2B5EF4-FFF2-40B4-BE49-F238E27FC236}">
                <a16:creationId xmlns:a16="http://schemas.microsoft.com/office/drawing/2014/main" id="{8E3E2E27-911A-416F-B36A-CE0D20AAB3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alphaModFix amt="5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2855" y="1976812"/>
            <a:ext cx="5847240" cy="328907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3896E71-6580-1690-E744-5F9ACBB3E28B}"/>
              </a:ext>
            </a:extLst>
          </p:cNvPr>
          <p:cNvGrpSpPr/>
          <p:nvPr/>
        </p:nvGrpSpPr>
        <p:grpSpPr>
          <a:xfrm>
            <a:off x="7102172" y="2995320"/>
            <a:ext cx="1986816" cy="2023373"/>
            <a:chOff x="6422065" y="-1"/>
            <a:chExt cx="5431884" cy="5624623"/>
          </a:xfrm>
        </p:grpSpPr>
        <p:sp>
          <p:nvSpPr>
            <p:cNvPr id="8" name="Rectángulo 1">
              <a:extLst>
                <a:ext uri="{FF2B5EF4-FFF2-40B4-BE49-F238E27FC236}">
                  <a16:creationId xmlns:a16="http://schemas.microsoft.com/office/drawing/2014/main" id="{BC14CBCF-F3A0-4BF1-AC2C-C9C4994EC938}"/>
                </a:ext>
              </a:extLst>
            </p:cNvPr>
            <p:cNvSpPr/>
            <p:nvPr/>
          </p:nvSpPr>
          <p:spPr>
            <a:xfrm rot="10800000">
              <a:off x="6422065" y="-1"/>
              <a:ext cx="5431884" cy="5624623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9000">
                  <a:schemeClr val="bg1">
                    <a:alpha val="85000"/>
                  </a:schemeClr>
                </a:gs>
              </a:gsLst>
              <a:lin ang="5400000" scaled="1"/>
            </a:gra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gradFill>
                  <a:gsLst>
                    <a:gs pos="0">
                      <a:schemeClr val="bg1">
                        <a:alpha val="0"/>
                      </a:schemeClr>
                    </a:gs>
                    <a:gs pos="100000">
                      <a:schemeClr val="bg1"/>
                    </a:gs>
                  </a:gsLst>
                  <a:lin ang="5400000" scaled="1"/>
                </a:gradFill>
              </a:endParaRPr>
            </a:p>
          </p:txBody>
        </p:sp>
        <p:sp>
          <p:nvSpPr>
            <p:cNvPr id="9" name="CuadroTexto 11">
              <a:extLst>
                <a:ext uri="{FF2B5EF4-FFF2-40B4-BE49-F238E27FC236}">
                  <a16:creationId xmlns:a16="http://schemas.microsoft.com/office/drawing/2014/main" id="{1B1A9C73-DB95-429E-A1E3-31FA048B4BC8}"/>
                </a:ext>
              </a:extLst>
            </p:cNvPr>
            <p:cNvSpPr txBox="1"/>
            <p:nvPr/>
          </p:nvSpPr>
          <p:spPr>
            <a:xfrm>
              <a:off x="7585780" y="2309942"/>
              <a:ext cx="3394148" cy="2566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Bitter Thin" pitchFamily="2" charset="0"/>
                  <a:cs typeface="Aharoni" panose="02010803020104030203" pitchFamily="2" charset="-79"/>
                </a:rPr>
                <a:t>Se</a:t>
              </a:r>
              <a:r>
                <a:rPr lang="en-US" sz="1600" dirty="0">
                  <a:latin typeface="Bitter Thin" pitchFamily="2" charset="0"/>
                  <a:cs typeface="Aharoni" panose="02010803020104030203" pitchFamily="2" charset="-79"/>
                </a:rPr>
                <a:t>ptember</a:t>
              </a:r>
              <a:r>
                <a:rPr lang="en-US" dirty="0">
                  <a:latin typeface="Bitter Thin" pitchFamily="2" charset="0"/>
                  <a:cs typeface="Aharoni" panose="02010803020104030203" pitchFamily="2" charset="-79"/>
                </a:rPr>
                <a:t>, 2024</a:t>
              </a:r>
            </a:p>
            <a:p>
              <a:pPr algn="ctr"/>
              <a:r>
                <a:rPr lang="en-US" dirty="0">
                  <a:latin typeface="Bitter Thin" pitchFamily="2" charset="0"/>
                  <a:cs typeface="Aharoni" panose="02010803020104030203" pitchFamily="2" charset="-79"/>
                </a:rPr>
                <a:t>Madrid. </a:t>
              </a:r>
            </a:p>
          </p:txBody>
        </p:sp>
        <p:pic>
          <p:nvPicPr>
            <p:cNvPr id="10" name="Gráfico 12">
              <a:extLst>
                <a:ext uri="{FF2B5EF4-FFF2-40B4-BE49-F238E27FC236}">
                  <a16:creationId xmlns:a16="http://schemas.microsoft.com/office/drawing/2014/main" id="{84667CFF-33E4-42DA-8785-5097C52B96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44424" y="138840"/>
              <a:ext cx="4907917" cy="20338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714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Definition of sustainability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/>
          </a:p>
        </p:txBody>
      </p:sp>
      <p:sp>
        <p:nvSpPr>
          <p:cNvPr id="4" name="Rectangle 3"/>
          <p:cNvSpPr/>
          <p:nvPr/>
        </p:nvSpPr>
        <p:spPr>
          <a:xfrm>
            <a:off x="870066" y="855952"/>
            <a:ext cx="6918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u="sng" dirty="0" smtClean="0"/>
              <a:t>Sustainability </a:t>
            </a:r>
            <a:r>
              <a:rPr lang="fr-FR" sz="1600" i="1" u="sng" dirty="0" smtClean="0"/>
              <a:t>(développent durable)</a:t>
            </a:r>
            <a:r>
              <a:rPr lang="fr-FR" sz="1600" i="1" dirty="0" smtClean="0"/>
              <a:t> </a:t>
            </a:r>
            <a:r>
              <a:rPr lang="en-US" sz="2000" dirty="0" smtClean="0"/>
              <a:t>consists </a:t>
            </a:r>
            <a:r>
              <a:rPr lang="en-US" sz="2000" dirty="0"/>
              <a:t>of </a:t>
            </a:r>
          </a:p>
          <a:p>
            <a:r>
              <a:rPr lang="en-US" sz="2000" dirty="0"/>
              <a:t>fulfilling the needs of current generations </a:t>
            </a:r>
          </a:p>
          <a:p>
            <a:r>
              <a:rPr lang="en-US" sz="2000" dirty="0"/>
              <a:t>without compromising the needs of future generations, while ensuring a balance between </a:t>
            </a:r>
          </a:p>
          <a:p>
            <a:pPr marL="1436688" indent="-358775">
              <a:buFont typeface="Arial" panose="020B0604020202020204" pitchFamily="34" charset="0"/>
              <a:buChar char="•"/>
            </a:pPr>
            <a:r>
              <a:rPr lang="en-US" sz="2000" dirty="0"/>
              <a:t>economic development, </a:t>
            </a:r>
          </a:p>
          <a:p>
            <a:pPr marL="1436688" indent="-358775">
              <a:buFont typeface="Arial" panose="020B0604020202020204" pitchFamily="34" charset="0"/>
              <a:buChar char="•"/>
            </a:pPr>
            <a:r>
              <a:rPr lang="en-US" sz="2000" dirty="0"/>
              <a:t>environmental care and </a:t>
            </a:r>
          </a:p>
          <a:p>
            <a:pPr marL="1436688" indent="-358775">
              <a:buFont typeface="Arial" panose="020B0604020202020204" pitchFamily="34" charset="0"/>
              <a:buChar char="•"/>
            </a:pPr>
            <a:r>
              <a:rPr lang="en-US" sz="2000" dirty="0"/>
              <a:t>social </a:t>
            </a:r>
            <a:r>
              <a:rPr lang="en-US" sz="2000" dirty="0" smtClean="0"/>
              <a:t>well-being</a:t>
            </a:r>
            <a:endParaRPr lang="en-GB" sz="2000" dirty="0"/>
          </a:p>
        </p:txBody>
      </p:sp>
      <p:sp>
        <p:nvSpPr>
          <p:cNvPr id="5" name="Rectangle 4"/>
          <p:cNvSpPr/>
          <p:nvPr/>
        </p:nvSpPr>
        <p:spPr>
          <a:xfrm>
            <a:off x="870066" y="4321600"/>
            <a:ext cx="85768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ym typeface="Wingdings" panose="05000000000000000000" pitchFamily="2" charset="2"/>
              </a:rPr>
              <a:t> </a:t>
            </a:r>
            <a:r>
              <a:rPr lang="en-US" sz="2000" dirty="0"/>
              <a:t>High energy prices and crisis often help and not hinder </a:t>
            </a:r>
            <a:r>
              <a:rPr lang="en-US" sz="2000" dirty="0" err="1"/>
              <a:t>decarbonisation</a:t>
            </a:r>
            <a:r>
              <a:rPr lang="en-US" sz="2000" dirty="0"/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0067" y="3394300"/>
            <a:ext cx="7199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/>
            <a:r>
              <a:rPr lang="en-GB" dirty="0">
                <a:sym typeface="Wingdings" panose="05000000000000000000" pitchFamily="2" charset="2"/>
              </a:rPr>
              <a:t> </a:t>
            </a:r>
            <a:r>
              <a:rPr lang="en-GB" dirty="0"/>
              <a:t>Sustainability is often limited to energy management mostly driven by …… cost </a:t>
            </a:r>
            <a:r>
              <a:rPr lang="en-GB" dirty="0" smtClean="0"/>
              <a:t>reduction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002" y="374400"/>
            <a:ext cx="2097317" cy="1471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904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context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/>
          </a:p>
        </p:txBody>
      </p:sp>
      <p:sp>
        <p:nvSpPr>
          <p:cNvPr id="5" name="TextBox 4"/>
          <p:cNvSpPr txBox="1"/>
          <p:nvPr/>
        </p:nvSpPr>
        <p:spPr>
          <a:xfrm>
            <a:off x="766535" y="1826854"/>
            <a:ext cx="6169476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Practical experience of climate change due to record temperatures, long drought periods, forest fires, floods 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002060"/>
                </a:solidFill>
              </a:rPr>
              <a:t>General inflation of energy cost: </a:t>
            </a:r>
            <a:r>
              <a:rPr lang="en-GB" sz="1400" i="1" dirty="0">
                <a:solidFill>
                  <a:srgbClr val="002060"/>
                </a:solidFill>
              </a:rPr>
              <a:t>Covid19, Ukraine invasion, Unpredictable fluctuations on the energy trading exchange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95"/>
          <a:stretch/>
        </p:blipFill>
        <p:spPr>
          <a:xfrm>
            <a:off x="766535" y="654780"/>
            <a:ext cx="5117430" cy="11174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8740" y="649208"/>
            <a:ext cx="2793261" cy="207765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826754" y="4285684"/>
            <a:ext cx="335577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GB" sz="1600" i="1" dirty="0"/>
              <a:t>Some light sources were obliged to reduce user operation  this year (Soleil, </a:t>
            </a:r>
            <a:r>
              <a:rPr lang="en-GB" sz="1600" i="1" dirty="0" err="1"/>
              <a:t>Elettra</a:t>
            </a:r>
            <a:r>
              <a:rPr lang="en-GB" sz="1600" i="1" dirty="0"/>
              <a:t>, Solaris…)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14" t="-325"/>
          <a:stretch/>
        </p:blipFill>
        <p:spPr>
          <a:xfrm>
            <a:off x="887459" y="2976237"/>
            <a:ext cx="4694013" cy="22834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71564" y="3156295"/>
            <a:ext cx="23109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i="1" dirty="0"/>
              <a:t>https://indico.esrf.fr/event/2/timetable/#20220929.detailed</a:t>
            </a:r>
          </a:p>
        </p:txBody>
      </p:sp>
    </p:spTree>
    <p:extLst>
      <p:ext uri="{BB962C8B-B14F-4D97-AF65-F5344CB8AC3E}">
        <p14:creationId xmlns:p14="http://schemas.microsoft.com/office/powerpoint/2010/main" val="258755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Laboratory survey: energy consumption and energy cost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602" y="734019"/>
            <a:ext cx="6175259" cy="37093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0538" y="4645243"/>
            <a:ext cx="871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rgbClr val="002060"/>
                </a:solidFill>
              </a:rPr>
              <a:t>Light sources are not the largest energy consumers but the </a:t>
            </a:r>
            <a:br>
              <a:rPr lang="en-GB" dirty="0">
                <a:solidFill>
                  <a:srgbClr val="002060"/>
                </a:solidFill>
              </a:rPr>
            </a:br>
            <a:r>
              <a:rPr lang="en-GB" u="sng" dirty="0">
                <a:solidFill>
                  <a:srgbClr val="002060"/>
                </a:solidFill>
              </a:rPr>
              <a:t>economical and societal aspects are today key concerns for </a:t>
            </a:r>
            <a:r>
              <a:rPr lang="en-GB" u="sng" dirty="0" smtClean="0">
                <a:solidFill>
                  <a:srgbClr val="002060"/>
                </a:solidFill>
              </a:rPr>
              <a:t>us </a:t>
            </a:r>
            <a:endParaRPr lang="en-GB" u="sng" dirty="0">
              <a:solidFill>
                <a:srgbClr val="00206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0830" y="1396320"/>
            <a:ext cx="2621170" cy="160043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There will be no future large-scale project without an energy management component, an incentive for energy efficiency and energy recovery among the </a:t>
            </a:r>
            <a:br>
              <a:rPr lang="en-GB" sz="1400" dirty="0"/>
            </a:br>
            <a:r>
              <a:rPr lang="en-GB" sz="1400" b="1" u="sng" dirty="0"/>
              <a:t>major objectives</a:t>
            </a:r>
          </a:p>
        </p:txBody>
      </p:sp>
    </p:spTree>
    <p:extLst>
      <p:ext uri="{BB962C8B-B14F-4D97-AF65-F5344CB8AC3E}">
        <p14:creationId xmlns:p14="http://schemas.microsoft.com/office/powerpoint/2010/main" val="134710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</a:t>
            </a:r>
            <a:r>
              <a:rPr lang="en-GB" dirty="0" smtClean="0"/>
              <a:t>ustainability for a light source 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 dirty="0"/>
          </a:p>
        </p:txBody>
      </p:sp>
      <p:sp>
        <p:nvSpPr>
          <p:cNvPr id="40" name="Chevron 39"/>
          <p:cNvSpPr/>
          <p:nvPr/>
        </p:nvSpPr>
        <p:spPr>
          <a:xfrm>
            <a:off x="658361" y="690908"/>
            <a:ext cx="3240000" cy="1080000"/>
          </a:xfrm>
          <a:prstGeom prst="chevron">
            <a:avLst/>
          </a:prstGeom>
          <a:solidFill>
            <a:schemeClr val="accent6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sp>
        <p:nvSpPr>
          <p:cNvPr id="41" name="Chevron 4"/>
          <p:cNvSpPr txBox="1"/>
          <p:nvPr/>
        </p:nvSpPr>
        <p:spPr>
          <a:xfrm>
            <a:off x="1063188" y="745508"/>
            <a:ext cx="2281910" cy="109350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96012" tIns="32004" rIns="32004" bIns="32004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000" b="1" dirty="0">
                <a:solidFill>
                  <a:sysClr val="window" lastClr="FFFFFF"/>
                </a:solidFill>
                <a:latin typeface="Arial"/>
              </a:rPr>
              <a:t>Design</a:t>
            </a:r>
            <a:r>
              <a:rPr lang="en-US" sz="1600" b="1" dirty="0">
                <a:solidFill>
                  <a:sysClr val="window" lastClr="FFFFFF"/>
                </a:solidFill>
                <a:latin typeface="Arial"/>
              </a:rPr>
              <a:t> </a:t>
            </a:r>
            <a:br>
              <a:rPr lang="en-US" sz="1600" b="1" dirty="0">
                <a:solidFill>
                  <a:sysClr val="window" lastClr="FFFFFF"/>
                </a:solidFill>
                <a:latin typeface="Arial"/>
              </a:rPr>
            </a:br>
            <a:r>
              <a:rPr lang="en-US" sz="1200" b="1" i="1" dirty="0">
                <a:solidFill>
                  <a:sysClr val="window" lastClr="FFFFFF"/>
                </a:solidFill>
                <a:latin typeface="Arial"/>
              </a:rPr>
              <a:t>Initial construction</a:t>
            </a:r>
            <a:br>
              <a:rPr lang="en-US" sz="1200" b="1" i="1" dirty="0">
                <a:solidFill>
                  <a:sysClr val="window" lastClr="FFFFFF"/>
                </a:solidFill>
                <a:latin typeface="Arial"/>
              </a:rPr>
            </a:br>
            <a:r>
              <a:rPr lang="en-US" sz="1200" b="1" i="1" dirty="0">
                <a:solidFill>
                  <a:sysClr val="window" lastClr="FFFFFF"/>
                </a:solidFill>
                <a:latin typeface="Arial"/>
              </a:rPr>
              <a:t>upgrade and development</a:t>
            </a:r>
          </a:p>
        </p:txBody>
      </p:sp>
      <p:sp>
        <p:nvSpPr>
          <p:cNvPr id="43" name="Chevron 42"/>
          <p:cNvSpPr/>
          <p:nvPr/>
        </p:nvSpPr>
        <p:spPr>
          <a:xfrm>
            <a:off x="3520996" y="690908"/>
            <a:ext cx="3240000" cy="1080000"/>
          </a:xfrm>
          <a:prstGeom prst="chevron">
            <a:avLst/>
          </a:prstGeom>
          <a:solidFill>
            <a:schemeClr val="accent2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sp>
        <p:nvSpPr>
          <p:cNvPr id="44" name="Chevron 4"/>
          <p:cNvSpPr txBox="1"/>
          <p:nvPr/>
        </p:nvSpPr>
        <p:spPr>
          <a:xfrm>
            <a:off x="3938608" y="690908"/>
            <a:ext cx="2436528" cy="109350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96012" tIns="32004" rIns="32004" bIns="32004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000" b="1" dirty="0">
                <a:solidFill>
                  <a:sysClr val="window" lastClr="FFFFFF"/>
                </a:solidFill>
                <a:latin typeface="Arial"/>
              </a:rPr>
              <a:t>Operation</a:t>
            </a:r>
          </a:p>
        </p:txBody>
      </p:sp>
      <p:sp>
        <p:nvSpPr>
          <p:cNvPr id="45" name="Chevron 44"/>
          <p:cNvSpPr/>
          <p:nvPr/>
        </p:nvSpPr>
        <p:spPr>
          <a:xfrm>
            <a:off x="6415382" y="690908"/>
            <a:ext cx="3240000" cy="1080000"/>
          </a:xfrm>
          <a:prstGeom prst="chevron">
            <a:avLst/>
          </a:prstGeom>
          <a:solidFill>
            <a:schemeClr val="accent5"/>
          </a:solidFill>
          <a:ln w="25400" cap="flat" cmpd="sng" algn="ctr">
            <a:solidFill>
              <a:sysClr val="window" lastClr="FFFFFF">
                <a:hueOff val="0"/>
                <a:satOff val="0"/>
                <a:lumOff val="0"/>
                <a:alphaOff val="0"/>
              </a:sysClr>
            </a:solidFill>
            <a:prstDash val="solid"/>
          </a:ln>
          <a:effectLst/>
        </p:spPr>
      </p:sp>
      <p:sp>
        <p:nvSpPr>
          <p:cNvPr id="46" name="Chevron 4"/>
          <p:cNvSpPr txBox="1"/>
          <p:nvPr/>
        </p:nvSpPr>
        <p:spPr>
          <a:xfrm>
            <a:off x="6912628" y="706644"/>
            <a:ext cx="2559372" cy="1093509"/>
          </a:xfrm>
          <a:prstGeom prst="rect">
            <a:avLst/>
          </a:prstGeom>
          <a:noFill/>
          <a:ln>
            <a:noFill/>
          </a:ln>
          <a:effectLst/>
        </p:spPr>
        <p:txBody>
          <a:bodyPr spcFirstLastPara="0" vert="horz" wrap="square" lIns="96012" tIns="32004" rIns="32004" bIns="32004" numCol="1" spcCol="1270" anchor="ctr" anchorCtr="0">
            <a:noAutofit/>
          </a:bodyPr>
          <a:lstStyle/>
          <a:p>
            <a:pPr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000" b="1" dirty="0">
                <a:solidFill>
                  <a:sysClr val="window" lastClr="FFFFFF"/>
                </a:solidFill>
                <a:latin typeface="Arial"/>
              </a:rPr>
              <a:t>Good Practice</a:t>
            </a:r>
          </a:p>
        </p:txBody>
      </p:sp>
      <p:sp>
        <p:nvSpPr>
          <p:cNvPr id="4" name="Rectangle 3"/>
          <p:cNvSpPr/>
          <p:nvPr/>
        </p:nvSpPr>
        <p:spPr>
          <a:xfrm>
            <a:off x="658362" y="2105726"/>
            <a:ext cx="3123519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6"/>
                </a:solidFill>
              </a:rPr>
              <a:t>Include </a:t>
            </a:r>
            <a:r>
              <a:rPr lang="en-US" sz="1400" dirty="0">
                <a:solidFill>
                  <a:schemeClr val="accent6"/>
                </a:solidFill>
              </a:rPr>
              <a:t>efficiency and sustainability as primary specifications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accent6"/>
                </a:solidFill>
              </a:rPr>
              <a:t>Assess sustainability challenges</a:t>
            </a:r>
            <a:endParaRPr lang="en-US" sz="1400" dirty="0">
              <a:solidFill>
                <a:schemeClr val="accent6"/>
              </a:solidFill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Select energy efficient technology </a:t>
            </a:r>
            <a:br>
              <a:rPr lang="en-US" sz="1400" dirty="0">
                <a:solidFill>
                  <a:schemeClr val="accent6"/>
                </a:solidFill>
              </a:rPr>
            </a:br>
            <a:r>
              <a:rPr lang="en-US" sz="1200" i="1" dirty="0">
                <a:solidFill>
                  <a:schemeClr val="accent6"/>
                </a:solidFill>
              </a:rPr>
              <a:t>within reasonable costs and return on </a:t>
            </a:r>
            <a:r>
              <a:rPr lang="en-US" sz="1200" i="1" dirty="0" smtClean="0">
                <a:solidFill>
                  <a:schemeClr val="accent6"/>
                </a:solidFill>
              </a:rPr>
              <a:t>investment</a:t>
            </a:r>
            <a:r>
              <a:rPr lang="en-GB" sz="1200" i="1" dirty="0" smtClean="0">
                <a:solidFill>
                  <a:schemeClr val="accent6"/>
                </a:solidFill>
              </a:rPr>
              <a:t> for </a:t>
            </a:r>
            <a:r>
              <a:rPr lang="en-GB" sz="1200" i="1" dirty="0">
                <a:solidFill>
                  <a:schemeClr val="accent6"/>
                </a:solidFill>
              </a:rPr>
              <a:t>the accelerators and the infrastructure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6"/>
                </a:solidFill>
              </a:rPr>
              <a:t>Reuse of infrastructure, waste and recyclability </a:t>
            </a:r>
            <a:r>
              <a:rPr lang="en-US" sz="1400" dirty="0" smtClean="0">
                <a:solidFill>
                  <a:schemeClr val="accent6"/>
                </a:solidFill>
              </a:rPr>
              <a:t>management </a:t>
            </a:r>
            <a:r>
              <a:rPr lang="en-US" sz="1400" dirty="0">
                <a:solidFill>
                  <a:schemeClr val="accent6"/>
                </a:solidFill>
              </a:rPr>
              <a:t>of old components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accent6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2B9231E-62A0-47D0-9FF5-D243A37E8B2A}"/>
              </a:ext>
            </a:extLst>
          </p:cNvPr>
          <p:cNvSpPr txBox="1"/>
          <p:nvPr/>
        </p:nvSpPr>
        <p:spPr>
          <a:xfrm>
            <a:off x="3783833" y="2105726"/>
            <a:ext cx="288745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638" indent="-2746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2"/>
                </a:solidFill>
              </a:rPr>
              <a:t>Optimize the running </a:t>
            </a:r>
            <a:r>
              <a:rPr lang="en-US" sz="1400" dirty="0" smtClean="0">
                <a:solidFill>
                  <a:schemeClr val="accent2"/>
                </a:solidFill>
              </a:rPr>
              <a:t>costs</a:t>
            </a:r>
            <a:br>
              <a:rPr lang="en-US" sz="1400" dirty="0" smtClean="0">
                <a:solidFill>
                  <a:schemeClr val="accent2"/>
                </a:solidFill>
              </a:rPr>
            </a:br>
            <a:r>
              <a:rPr lang="en-US" sz="1200" dirty="0" smtClean="0">
                <a:solidFill>
                  <a:schemeClr val="accent2"/>
                </a:solidFill>
              </a:rPr>
              <a:t>Beam </a:t>
            </a:r>
            <a:r>
              <a:rPr lang="en-US" sz="1200" dirty="0">
                <a:solidFill>
                  <a:schemeClr val="accent2"/>
                </a:solidFill>
              </a:rPr>
              <a:t>parameters,  RF power, Injector consumption, </a:t>
            </a:r>
            <a:r>
              <a:rPr lang="en-US" sz="1200" dirty="0" smtClean="0">
                <a:solidFill>
                  <a:schemeClr val="accent2"/>
                </a:solidFill>
              </a:rPr>
              <a:t>Cooling</a:t>
            </a:r>
            <a:endParaRPr lang="en-US" sz="1200" dirty="0">
              <a:solidFill>
                <a:schemeClr val="accent2"/>
              </a:solidFill>
            </a:endParaRPr>
          </a:p>
          <a:p>
            <a:pPr marL="274638" indent="-2746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2"/>
                </a:solidFill>
              </a:rPr>
              <a:t>Adapt the operation schedule towards lower energy consumption </a:t>
            </a:r>
            <a:r>
              <a:rPr lang="en-US" sz="1200" dirty="0">
                <a:solidFill>
                  <a:schemeClr val="accent2"/>
                </a:solidFill>
              </a:rPr>
              <a:t/>
            </a:r>
            <a:br>
              <a:rPr lang="en-US" sz="1200" dirty="0">
                <a:solidFill>
                  <a:schemeClr val="accent2"/>
                </a:solidFill>
              </a:rPr>
            </a:br>
            <a:r>
              <a:rPr lang="en-US" sz="1200" i="1" dirty="0">
                <a:solidFill>
                  <a:schemeClr val="accent2"/>
                </a:solidFill>
              </a:rPr>
              <a:t>User delivery, maintenance and developments </a:t>
            </a:r>
          </a:p>
          <a:p>
            <a:pPr marL="274638" indent="-274638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2"/>
                </a:solidFill>
              </a:rPr>
              <a:t>Consumption flexibility to follow the energy availability and prices </a:t>
            </a:r>
            <a:br>
              <a:rPr lang="en-US" sz="1400" dirty="0">
                <a:solidFill>
                  <a:schemeClr val="accent2"/>
                </a:solidFill>
              </a:rPr>
            </a:br>
            <a:r>
              <a:rPr lang="en-US" sz="1200" dirty="0" smtClean="0">
                <a:solidFill>
                  <a:schemeClr val="accent2"/>
                </a:solidFill>
              </a:rPr>
              <a:t>but </a:t>
            </a:r>
            <a:r>
              <a:rPr lang="en-US" sz="1200" dirty="0">
                <a:solidFill>
                  <a:schemeClr val="accent2"/>
                </a:solidFill>
              </a:rPr>
              <a:t>difficult with a user </a:t>
            </a:r>
            <a:r>
              <a:rPr lang="en-US" sz="1200" dirty="0" smtClean="0">
                <a:solidFill>
                  <a:schemeClr val="accent2"/>
                </a:solidFill>
              </a:rPr>
              <a:t>program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830985" y="2105726"/>
            <a:ext cx="254801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/>
                </a:solidFill>
              </a:rPr>
              <a:t>Promote remote access for users and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/>
                </a:solidFill>
              </a:rPr>
              <a:t>Travel policies to reduce costs and carbon emission</a:t>
            </a:r>
          </a:p>
          <a:p>
            <a:endParaRPr lang="en-US" sz="1400" dirty="0">
              <a:solidFill>
                <a:schemeClr val="accent5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5"/>
                </a:solidFill>
              </a:rPr>
              <a:t>Balance the infrastructure running cost with investment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07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9516" y="730982"/>
            <a:ext cx="3978254" cy="24284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ESSRI Workshop series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/>
          </a:p>
        </p:txBody>
      </p:sp>
      <p:sp>
        <p:nvSpPr>
          <p:cNvPr id="4" name="Rectangle 3"/>
          <p:cNvSpPr/>
          <p:nvPr/>
        </p:nvSpPr>
        <p:spPr>
          <a:xfrm>
            <a:off x="685010" y="2179498"/>
            <a:ext cx="4809356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 themes: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Energy management at research infrastructures and resulting experience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Sustainability of equipment, materials and resources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Energy-efficient technologies</a:t>
            </a:r>
          </a:p>
        </p:txBody>
      </p:sp>
      <p:sp>
        <p:nvSpPr>
          <p:cNvPr id="5" name="Rectangle 4"/>
          <p:cNvSpPr/>
          <p:nvPr/>
        </p:nvSpPr>
        <p:spPr>
          <a:xfrm>
            <a:off x="1335584" y="1273324"/>
            <a:ext cx="78488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GB" sz="1600" i="1" dirty="0"/>
          </a:p>
        </p:txBody>
      </p:sp>
      <p:sp>
        <p:nvSpPr>
          <p:cNvPr id="8" name="Rectangle 7"/>
          <p:cNvSpPr/>
          <p:nvPr/>
        </p:nvSpPr>
        <p:spPr>
          <a:xfrm>
            <a:off x="3051868" y="4026831"/>
            <a:ext cx="155363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050" b="1" i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International Committee</a:t>
            </a:r>
            <a:endParaRPr lang="en-GB" sz="1050" b="1" dirty="0">
              <a:solidFill>
                <a:schemeClr val="bg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66840" y="3253264"/>
            <a:ext cx="4560930" cy="194751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48491" y="3332386"/>
            <a:ext cx="4237502" cy="461665"/>
          </a:xfrm>
          <a:prstGeom prst="rect">
            <a:avLst/>
          </a:prstGeom>
          <a:solidFill>
            <a:schemeClr val="tx1">
              <a:alpha val="30196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</a:rPr>
              <a:t>100 participants coming mostly from Europe,</a:t>
            </a:r>
          </a:p>
          <a:p>
            <a:pPr algn="ctr"/>
            <a:r>
              <a:rPr lang="en-GB" sz="1200" i="1" dirty="0">
                <a:solidFill>
                  <a:schemeClr val="bg1"/>
                </a:solidFill>
              </a:rPr>
              <a:t>(a few more participants following the workshop remotely)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151" y="4026831"/>
            <a:ext cx="2821533" cy="118830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5504" y="655269"/>
            <a:ext cx="1003712" cy="5545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21553" y="1010827"/>
            <a:ext cx="33764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6th ESSRI workshop in a series and was held at ESRF in Grenoble in September 2022 at the ESRF.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46599" y="1213626"/>
            <a:ext cx="22555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chemeClr val="accent5">
                    <a:lumMod val="75000"/>
                  </a:schemeClr>
                </a:solidFill>
              </a:rPr>
              <a:t>2011: ESS</a:t>
            </a:r>
          </a:p>
          <a:p>
            <a:r>
              <a:rPr lang="en-GB" sz="800" b="1" dirty="0">
                <a:solidFill>
                  <a:schemeClr val="accent5">
                    <a:lumMod val="75000"/>
                  </a:schemeClr>
                </a:solidFill>
              </a:rPr>
              <a:t>Lund - Sweden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459341" y="4111470"/>
            <a:ext cx="21187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 smtClean="0">
                <a:solidFill>
                  <a:schemeClr val="bg1"/>
                </a:solidFill>
              </a:rPr>
              <a:t>29 September 2022</a:t>
            </a:r>
            <a:endParaRPr lang="en-GB" sz="16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52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2136" y="553244"/>
            <a:ext cx="5894368" cy="40067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ESRF case: ESRF fact and figures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 dirty="0"/>
          </a:p>
        </p:txBody>
      </p:sp>
      <p:sp>
        <p:nvSpPr>
          <p:cNvPr id="5" name="Rectangle 4"/>
          <p:cNvSpPr/>
          <p:nvPr/>
        </p:nvSpPr>
        <p:spPr>
          <a:xfrm>
            <a:off x="915957" y="796830"/>
            <a:ext cx="5015716" cy="1101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300"/>
              </a:spcBef>
            </a:pPr>
            <a:r>
              <a:rPr lang="en-US" altLang="en-US" sz="1200" b="1" dirty="0">
                <a:solidFill>
                  <a:srgbClr val="132577"/>
                </a:solidFill>
              </a:rPr>
              <a:t>Light source in operation since 1994, Grenoble, France</a:t>
            </a:r>
          </a:p>
          <a:p>
            <a:pPr>
              <a:spcBef>
                <a:spcPts val="300"/>
              </a:spcBef>
            </a:pPr>
            <a:r>
              <a:rPr lang="en-US" altLang="en-US" sz="1200" b="1" dirty="0">
                <a:solidFill>
                  <a:srgbClr val="132577"/>
                </a:solidFill>
              </a:rPr>
              <a:t>22 partner nations</a:t>
            </a:r>
          </a:p>
          <a:p>
            <a:pPr>
              <a:spcBef>
                <a:spcPts val="300"/>
              </a:spcBef>
            </a:pPr>
            <a:r>
              <a:rPr lang="en-US" altLang="en-US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Budget: </a:t>
            </a:r>
            <a:r>
              <a:rPr lang="en-US" altLang="en-US" sz="1000" b="1" i="1" dirty="0">
                <a:solidFill>
                  <a:srgbClr val="132577"/>
                </a:solidFill>
              </a:rPr>
              <a:t>115 million euros, </a:t>
            </a:r>
            <a:r>
              <a:rPr lang="en-US" altLang="en-US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Staff: </a:t>
            </a:r>
            <a:r>
              <a:rPr lang="en-US" altLang="en-US" sz="1000" b="1" i="1" dirty="0">
                <a:solidFill>
                  <a:srgbClr val="132577"/>
                </a:solidFill>
              </a:rPr>
              <a:t>700 people</a:t>
            </a:r>
          </a:p>
          <a:p>
            <a:pPr>
              <a:spcBef>
                <a:spcPts val="300"/>
              </a:spcBef>
            </a:pPr>
            <a:r>
              <a:rPr lang="en-US" altLang="en-US" sz="1000" b="1" i="1" dirty="0">
                <a:solidFill>
                  <a:srgbClr val="132577"/>
                </a:solidFill>
              </a:rPr>
              <a:t>	5500 hours of beam delivery</a:t>
            </a:r>
          </a:p>
          <a:p>
            <a:pPr>
              <a:spcBef>
                <a:spcPts val="300"/>
              </a:spcBef>
            </a:pPr>
            <a:r>
              <a:rPr lang="en-US" altLang="en-US" sz="1000" b="1" i="1" dirty="0">
                <a:solidFill>
                  <a:srgbClr val="132577"/>
                </a:solidFill>
              </a:rPr>
              <a:t>	1500 experimental sessions</a:t>
            </a:r>
          </a:p>
          <a:p>
            <a:pPr>
              <a:spcBef>
                <a:spcPts val="300"/>
              </a:spcBef>
            </a:pPr>
            <a:r>
              <a:rPr lang="en-US" altLang="en-US" sz="1000" b="1" i="1" dirty="0">
                <a:solidFill>
                  <a:srgbClr val="132577"/>
                </a:solidFill>
              </a:rPr>
              <a:t>	49 beamlines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7161808" y="2140345"/>
            <a:ext cx="241202" cy="130716"/>
          </a:xfrm>
          <a:prstGeom prst="line">
            <a:avLst/>
          </a:prstGeom>
          <a:ln w="571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13"/>
          <p:cNvSpPr txBox="1">
            <a:spLocks noChangeArrowheads="1"/>
          </p:cNvSpPr>
          <p:nvPr/>
        </p:nvSpPr>
        <p:spPr bwMode="auto">
          <a:xfrm>
            <a:off x="6440888" y="2307883"/>
            <a:ext cx="872806" cy="43088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100" b="1" dirty="0">
                <a:solidFill>
                  <a:schemeClr val="accent5"/>
                </a:solidFill>
              </a:rPr>
              <a:t>E- </a:t>
            </a:r>
            <a:r>
              <a:rPr lang="fr-FR" sz="1100" b="1" dirty="0" err="1">
                <a:solidFill>
                  <a:schemeClr val="accent5"/>
                </a:solidFill>
              </a:rPr>
              <a:t>Linac</a:t>
            </a:r>
            <a:endParaRPr lang="fr-FR" sz="1100" b="1" dirty="0">
              <a:solidFill>
                <a:schemeClr val="accent5"/>
              </a:solidFill>
            </a:endParaRPr>
          </a:p>
          <a:p>
            <a:r>
              <a:rPr lang="fr-FR" sz="1000" b="1" dirty="0">
                <a:solidFill>
                  <a:schemeClr val="accent5"/>
                </a:solidFill>
              </a:rPr>
              <a:t>200 MeV</a:t>
            </a:r>
          </a:p>
        </p:txBody>
      </p:sp>
      <p:sp>
        <p:nvSpPr>
          <p:cNvPr id="36" name="TextBox 10"/>
          <p:cNvSpPr txBox="1">
            <a:spLocks noChangeArrowheads="1"/>
          </p:cNvSpPr>
          <p:nvPr/>
        </p:nvSpPr>
        <p:spPr bwMode="auto">
          <a:xfrm>
            <a:off x="6986797" y="2659062"/>
            <a:ext cx="1333563" cy="63094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fr-FR" sz="1200" b="1" dirty="0">
                <a:solidFill>
                  <a:srgbClr val="4E5B99"/>
                </a:solidFill>
              </a:rPr>
              <a:t>Booster synchrotron</a:t>
            </a:r>
          </a:p>
          <a:p>
            <a:r>
              <a:rPr lang="fr-FR" sz="1000" b="1" dirty="0">
                <a:solidFill>
                  <a:srgbClr val="4E5B99"/>
                </a:solidFill>
                <a:sym typeface="Wingdings" pitchFamily="2" charset="2"/>
              </a:rPr>
              <a:t>300m, 4Hz</a:t>
            </a:r>
            <a:endParaRPr lang="fr-FR" sz="1000" b="1" dirty="0">
              <a:solidFill>
                <a:srgbClr val="4E5B99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 flipH="1">
            <a:off x="7406116" y="1794966"/>
            <a:ext cx="870690" cy="870690"/>
          </a:xfrm>
          <a:prstGeom prst="ellipse">
            <a:avLst/>
          </a:prstGeom>
          <a:noFill/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423815" y="3414528"/>
            <a:ext cx="1872208" cy="114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72" descr="toto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3581" y="4781322"/>
            <a:ext cx="1130201" cy="636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Picture 39" descr="untitled.jpg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9162" y="4683866"/>
            <a:ext cx="1927443" cy="850627"/>
          </a:xfrm>
          <a:prstGeom prst="rect">
            <a:avLst/>
          </a:prstGeom>
        </p:spPr>
      </p:pic>
      <p:cxnSp>
        <p:nvCxnSpPr>
          <p:cNvPr id="41" name="Straight Arrow Connector 40"/>
          <p:cNvCxnSpPr/>
          <p:nvPr/>
        </p:nvCxnSpPr>
        <p:spPr>
          <a:xfrm>
            <a:off x="4193787" y="5168321"/>
            <a:ext cx="540228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915958" y="3431097"/>
            <a:ext cx="518194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The </a:t>
            </a:r>
            <a:r>
              <a:rPr lang="en-US" sz="1400" b="1" dirty="0"/>
              <a:t>Extremely Brilliant Source (EBS) 2015-2020</a:t>
            </a:r>
            <a:r>
              <a:rPr lang="en-US" sz="1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Decrease the horizontal emittance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Increase the source brilliance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Increase the source coherence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Keep </a:t>
            </a:r>
            <a:r>
              <a:rPr lang="en-GB" sz="1400" i="1" dirty="0"/>
              <a:t>as much as possible of the infrastructure</a:t>
            </a:r>
            <a:endParaRPr lang="en-US" sz="1400" dirty="0"/>
          </a:p>
        </p:txBody>
      </p:sp>
      <p:sp>
        <p:nvSpPr>
          <p:cNvPr id="43" name="TextBox 10"/>
          <p:cNvSpPr txBox="1">
            <a:spLocks noChangeArrowheads="1"/>
          </p:cNvSpPr>
          <p:nvPr/>
        </p:nvSpPr>
        <p:spPr bwMode="auto">
          <a:xfrm>
            <a:off x="6705243" y="3387307"/>
            <a:ext cx="1162413" cy="60016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FR" sz="1100" b="1" dirty="0">
                <a:solidFill>
                  <a:srgbClr val="FF0000"/>
                </a:solidFill>
              </a:rPr>
              <a:t>Storage Ring</a:t>
            </a:r>
          </a:p>
          <a:p>
            <a:pPr algn="ctr"/>
            <a:r>
              <a:rPr lang="fr-FR" sz="1100" b="1" dirty="0">
                <a:solidFill>
                  <a:srgbClr val="FF0000"/>
                </a:solidFill>
              </a:rPr>
              <a:t>6 </a:t>
            </a:r>
            <a:r>
              <a:rPr lang="fr-FR" sz="1100" b="1" dirty="0" err="1">
                <a:solidFill>
                  <a:srgbClr val="FF0000"/>
                </a:solidFill>
              </a:rPr>
              <a:t>GeV</a:t>
            </a:r>
            <a:r>
              <a:rPr lang="fr-FR" sz="1100" b="1" dirty="0">
                <a:solidFill>
                  <a:srgbClr val="FF0000"/>
                </a:solidFill>
              </a:rPr>
              <a:t>, 200 mA</a:t>
            </a:r>
          </a:p>
          <a:p>
            <a:pPr algn="ctr"/>
            <a:r>
              <a:rPr lang="fr-FR" sz="1100" b="1" dirty="0">
                <a:solidFill>
                  <a:srgbClr val="FF0000"/>
                </a:solidFill>
              </a:rPr>
              <a:t>844 m, 32 </a:t>
            </a:r>
            <a:r>
              <a:rPr lang="fr-FR" sz="1100" b="1" dirty="0" err="1">
                <a:solidFill>
                  <a:srgbClr val="FF0000"/>
                </a:solidFill>
              </a:rPr>
              <a:t>cells</a:t>
            </a:r>
            <a:endParaRPr lang="fr-FR" sz="1200" b="1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5963955" y="1487117"/>
            <a:ext cx="2548210" cy="254821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5679" y="2040771"/>
            <a:ext cx="495763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GB" sz="1200" b="1" dirty="0"/>
              <a:t>Upgrade programme 2009-2023 (2 phases):</a:t>
            </a:r>
          </a:p>
          <a:p>
            <a:pPr marL="449263" lvl="1" indent="-179388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538163" algn="l"/>
              </a:tabLst>
            </a:pPr>
            <a:r>
              <a:rPr lang="en-GB" sz="1200" b="1" dirty="0"/>
              <a:t>New beamlines</a:t>
            </a:r>
          </a:p>
          <a:p>
            <a:pPr marL="449263" lvl="1" indent="-179388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538163" algn="l"/>
              </a:tabLst>
            </a:pPr>
            <a:r>
              <a:rPr lang="en-GB" sz="1200" b="1" dirty="0"/>
              <a:t>Renew infrastructures and support facilities</a:t>
            </a:r>
          </a:p>
          <a:p>
            <a:pPr marL="449263" lvl="1" indent="-179388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538163" algn="l"/>
              </a:tabLst>
            </a:pPr>
            <a:r>
              <a:rPr lang="en-GB" sz="1200" b="1" dirty="0"/>
              <a:t>New storage ring source (EBS)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64437" y="4805001"/>
            <a:ext cx="1892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4000 </a:t>
            </a:r>
            <a:r>
              <a:rPr lang="en-GB" dirty="0" err="1"/>
              <a:t>pm.rad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6538492" y="4843161"/>
            <a:ext cx="18928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133 </a:t>
            </a:r>
            <a:r>
              <a:rPr lang="en-GB" dirty="0" err="1"/>
              <a:t>pm.rad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0256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ESRF case: EBS upgrade lattice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noProof="0" smtClean="0"/>
              <a:t>Sustainability in storage ring based light sources – 05 October 2023 - Revol Jean-Luc - SFP, Roscoff</a:t>
            </a:r>
            <a:endParaRPr lang="en-US" noProof="0"/>
          </a:p>
        </p:txBody>
      </p:sp>
      <p:sp>
        <p:nvSpPr>
          <p:cNvPr id="7" name="AutoShape 4" descr="https://www.overleaf.com/project/607feaf94fe7322db7e1c62a/file/607fed414fe73217c1e1d4ef"/>
          <p:cNvSpPr>
            <a:spLocks noChangeAspect="1" noChangeArrowheads="1"/>
          </p:cNvSpPr>
          <p:nvPr/>
        </p:nvSpPr>
        <p:spPr bwMode="auto">
          <a:xfrm>
            <a:off x="663575" y="-144463"/>
            <a:ext cx="3048273" cy="304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536" y="858845"/>
            <a:ext cx="8306434" cy="2315438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8364016"/>
              </p:ext>
            </p:extLst>
          </p:nvPr>
        </p:nvGraphicFramePr>
        <p:xfrm>
          <a:off x="759521" y="3212088"/>
          <a:ext cx="3816425" cy="1920240"/>
        </p:xfrm>
        <a:graphic>
          <a:graphicData uri="http://schemas.openxmlformats.org/drawingml/2006/table">
            <a:tbl>
              <a:tblPr/>
              <a:tblGrid>
                <a:gridCol w="1224136">
                  <a:extLst>
                    <a:ext uri="{9D8B030D-6E8A-4147-A177-3AD203B41FA5}">
                      <a16:colId xmlns:a16="http://schemas.microsoft.com/office/drawing/2014/main" val="2428886469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22031595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18231484"/>
                    </a:ext>
                  </a:extLst>
                </a:gridCol>
                <a:gridCol w="936105">
                  <a:extLst>
                    <a:ext uri="{9D8B030D-6E8A-4147-A177-3AD203B41FA5}">
                      <a16:colId xmlns:a16="http://schemas.microsoft.com/office/drawing/2014/main" val="989735821"/>
                    </a:ext>
                  </a:extLst>
                </a:gridCol>
              </a:tblGrid>
              <a:tr h="180971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Units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ESRF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b="1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ESRF-EBS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2255052"/>
                  </a:ext>
                </a:extLst>
              </a:tr>
              <a:tr h="180971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Energy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GeV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905808"/>
                  </a:ext>
                </a:extLst>
              </a:tr>
              <a:tr h="180971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Circumference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844.4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844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0870746"/>
                  </a:ext>
                </a:extLst>
              </a:tr>
              <a:tr h="180971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Lattice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DBA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HMBA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8598565"/>
                  </a:ext>
                </a:extLst>
              </a:tr>
              <a:tr h="180971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Current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mA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1329115"/>
                  </a:ext>
                </a:extLst>
              </a:tr>
              <a:tr h="180971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Lifetime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h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7595320"/>
                  </a:ext>
                </a:extLst>
              </a:tr>
              <a:tr h="180971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Emittance H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pm.rad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4000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133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6866245"/>
                  </a:ext>
                </a:extLst>
              </a:tr>
              <a:tr h="180971">
                <a:tc>
                  <a:txBody>
                    <a:bodyPr/>
                    <a:lstStyle/>
                    <a:p>
                      <a:pPr algn="l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Emittance V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i="1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pm.rad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GB" sz="1400" kern="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en-GB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*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74594383"/>
                  </a:ext>
                </a:extLst>
              </a:tr>
            </a:tbl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7FF25DDA-5239-4A0F-8AF8-9E5039CB0E87}"/>
              </a:ext>
            </a:extLst>
          </p:cNvPr>
          <p:cNvSpPr/>
          <p:nvPr/>
        </p:nvSpPr>
        <p:spPr>
          <a:xfrm>
            <a:off x="5292596" y="4765688"/>
            <a:ext cx="31683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200" i="1" dirty="0">
                <a:solidFill>
                  <a:schemeClr val="accent2">
                    <a:lumMod val="50000"/>
                  </a:schemeClr>
                </a:solidFill>
                <a:latin typeface="Arial"/>
              </a:rPr>
              <a:t>31 magnets per cell instead of 17</a:t>
            </a:r>
          </a:p>
        </p:txBody>
      </p:sp>
      <p:sp>
        <p:nvSpPr>
          <p:cNvPr id="3" name="Rectangle 2"/>
          <p:cNvSpPr/>
          <p:nvPr/>
        </p:nvSpPr>
        <p:spPr>
          <a:xfrm>
            <a:off x="4432091" y="4999941"/>
            <a:ext cx="49680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000" i="1" dirty="0">
                <a:solidFill>
                  <a:schemeClr val="accent3">
                    <a:lumMod val="50000"/>
                  </a:schemeClr>
                </a:solidFill>
              </a:rPr>
              <a:t>Free space between magnets (for one cell): </a:t>
            </a:r>
            <a:r>
              <a:rPr lang="en-US" sz="1000" b="1" i="1" dirty="0">
                <a:solidFill>
                  <a:schemeClr val="accent3">
                    <a:lumMod val="50000"/>
                  </a:schemeClr>
                </a:solidFill>
              </a:rPr>
              <a:t>3.4m</a:t>
            </a:r>
            <a:r>
              <a:rPr lang="en-US" sz="1000" i="1" dirty="0">
                <a:solidFill>
                  <a:schemeClr val="accent3">
                    <a:lumMod val="50000"/>
                  </a:schemeClr>
                </a:solidFill>
              </a:rPr>
              <a:t> instead of </a:t>
            </a:r>
            <a:r>
              <a:rPr lang="en-US" sz="1000" b="1" i="1" dirty="0">
                <a:solidFill>
                  <a:schemeClr val="accent3">
                    <a:lumMod val="50000"/>
                  </a:schemeClr>
                </a:solidFill>
              </a:rPr>
              <a:t>8m</a:t>
            </a:r>
            <a:endParaRPr lang="en-GB" sz="1000" i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21381" y="2457029"/>
            <a:ext cx="792088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Dipole</a:t>
            </a:r>
            <a:endParaRPr lang="en-GB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23812" y="2455374"/>
            <a:ext cx="792088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Dipole</a:t>
            </a:r>
            <a:endParaRPr lang="en-GB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48991" y="2455373"/>
            <a:ext cx="792088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Dipole</a:t>
            </a:r>
            <a:endParaRPr lang="en-GB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083436" y="2455372"/>
            <a:ext cx="792088" cy="307777"/>
          </a:xfrm>
          <a:prstGeom prst="rect">
            <a:avLst/>
          </a:prstGeom>
          <a:noFill/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Dipole</a:t>
            </a:r>
            <a:endParaRPr lang="en-GB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49763" y="1863734"/>
            <a:ext cx="1944216" cy="307777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wrap="square" rtlCol="0">
            <a:spAutoFit/>
          </a:bodyPr>
          <a:lstStyle/>
          <a:p>
            <a:r>
              <a:rPr lang="it-IT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Dipoles-quadrupoles</a:t>
            </a:r>
            <a:endParaRPr lang="en-GB" sz="1400" b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4431928" y="2138727"/>
            <a:ext cx="72008" cy="4705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5021872" y="2138726"/>
            <a:ext cx="7821" cy="502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5400204" y="2127894"/>
            <a:ext cx="117849" cy="4558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5944" y="3321637"/>
            <a:ext cx="4993694" cy="13482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92082" y="2220984"/>
            <a:ext cx="556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PM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592341" y="2216097"/>
            <a:ext cx="556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791065" y="2219604"/>
            <a:ext cx="556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123513" y="2224405"/>
            <a:ext cx="556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PM</a:t>
            </a:r>
          </a:p>
        </p:txBody>
      </p:sp>
    </p:spTree>
    <p:extLst>
      <p:ext uri="{BB962C8B-B14F-4D97-AF65-F5344CB8AC3E}">
        <p14:creationId xmlns:p14="http://schemas.microsoft.com/office/powerpoint/2010/main" val="2267544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ide-screen">
  <a:themeElements>
    <a:clrScheme name="ESRF">
      <a:dk1>
        <a:sysClr val="windowText" lastClr="000000"/>
      </a:dk1>
      <a:lt1>
        <a:sysClr val="window" lastClr="FFFFFF"/>
      </a:lt1>
      <a:dk2>
        <a:srgbClr val="B7B9BA"/>
      </a:dk2>
      <a:lt2>
        <a:srgbClr val="AF007C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51A026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wide-screen</Template>
  <TotalTime>0</TotalTime>
  <Words>2729</Words>
  <Application>Microsoft Office PowerPoint</Application>
  <PresentationFormat>Custom</PresentationFormat>
  <Paragraphs>403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Aharoni</vt:lpstr>
      <vt:lpstr>Arial</vt:lpstr>
      <vt:lpstr>Bitter Thin</vt:lpstr>
      <vt:lpstr>Calibri</vt:lpstr>
      <vt:lpstr>ITCOfficinaSans LT Book</vt:lpstr>
      <vt:lpstr>Symbol</vt:lpstr>
      <vt:lpstr>Times New Roman</vt:lpstr>
      <vt:lpstr>Wingdings</vt:lpstr>
      <vt:lpstr>wide-screen</vt:lpstr>
      <vt:lpstr>PowerPoint Presentation</vt:lpstr>
      <vt:lpstr>outline</vt:lpstr>
      <vt:lpstr>Definition of sustainability</vt:lpstr>
      <vt:lpstr>context</vt:lpstr>
      <vt:lpstr>Laboratory survey: energy consumption and energy cost</vt:lpstr>
      <vt:lpstr>sustainability for a light source </vt:lpstr>
      <vt:lpstr>ESSRI Workshop series</vt:lpstr>
      <vt:lpstr>The ESRF case: ESRF fact and figures</vt:lpstr>
      <vt:lpstr>The ESRF case: EBS upgrade lattice</vt:lpstr>
      <vt:lpstr>The ESRF case: magnets optimization</vt:lpstr>
      <vt:lpstr>The esrf case: Power and energy consumption</vt:lpstr>
      <vt:lpstr>The ESRF case: radio-frequency optimisation</vt:lpstr>
      <vt:lpstr>The esrf case: lifetime, injection efficiency and injector usage</vt:lpstr>
      <vt:lpstr>typical power consumption at ESRF</vt:lpstr>
      <vt:lpstr>The ESRF case: Energy management at the research infrastructure</vt:lpstr>
      <vt:lpstr>The esrf case: sustainability with a reduction of travels</vt:lpstr>
      <vt:lpstr>The SLS case: Energy management at PSI</vt:lpstr>
      <vt:lpstr>The SLS case: SLS 2.0 upgrade</vt:lpstr>
      <vt:lpstr>The PETRA IV case: energy management at DESY</vt:lpstr>
      <vt:lpstr>The PETRA IV case: design optimization for sustainability</vt:lpstr>
      <vt:lpstr>Special case of the Helium crisis</vt:lpstr>
      <vt:lpstr>Conclusion</vt:lpstr>
      <vt:lpstr>Merci pour votre attention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CLAVEL Corinne</dc:creator>
  <cp:lastModifiedBy>REVOL Jean-Luc</cp:lastModifiedBy>
  <cp:revision>652</cp:revision>
  <cp:lastPrinted>2023-04-18T14:52:53Z</cp:lastPrinted>
  <dcterms:created xsi:type="dcterms:W3CDTF">2014-01-17T08:20:57Z</dcterms:created>
  <dcterms:modified xsi:type="dcterms:W3CDTF">2023-10-02T13:14:46Z</dcterms:modified>
</cp:coreProperties>
</file>