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8"/>
  </p:notesMasterIdLst>
  <p:handoutMasterIdLst>
    <p:handoutMasterId r:id="rId39"/>
  </p:handoutMasterIdLst>
  <p:sldIdLst>
    <p:sldId id="256" r:id="rId6"/>
    <p:sldId id="388" r:id="rId7"/>
    <p:sldId id="391" r:id="rId8"/>
    <p:sldId id="390" r:id="rId9"/>
    <p:sldId id="387" r:id="rId10"/>
    <p:sldId id="424" r:id="rId11"/>
    <p:sldId id="412" r:id="rId12"/>
    <p:sldId id="413" r:id="rId13"/>
    <p:sldId id="414" r:id="rId14"/>
    <p:sldId id="415" r:id="rId15"/>
    <p:sldId id="416" r:id="rId16"/>
    <p:sldId id="417" r:id="rId17"/>
    <p:sldId id="418" r:id="rId18"/>
    <p:sldId id="419" r:id="rId19"/>
    <p:sldId id="420" r:id="rId20"/>
    <p:sldId id="421" r:id="rId21"/>
    <p:sldId id="422" r:id="rId22"/>
    <p:sldId id="423" r:id="rId23"/>
    <p:sldId id="426" r:id="rId24"/>
    <p:sldId id="368" r:id="rId25"/>
    <p:sldId id="369" r:id="rId26"/>
    <p:sldId id="392" r:id="rId27"/>
    <p:sldId id="372" r:id="rId28"/>
    <p:sldId id="373" r:id="rId29"/>
    <p:sldId id="377" r:id="rId30"/>
    <p:sldId id="425" r:id="rId31"/>
    <p:sldId id="410" r:id="rId32"/>
    <p:sldId id="394" r:id="rId33"/>
    <p:sldId id="395" r:id="rId34"/>
    <p:sldId id="393" r:id="rId35"/>
    <p:sldId id="409" r:id="rId36"/>
    <p:sldId id="386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CAMBAL Christian" initials="AC" lastIdx="9" clrIdx="0">
    <p:extLst>
      <p:ext uri="{19B8F6BF-5375-455C-9EA6-DF929625EA0E}">
        <p15:presenceInfo xmlns:p15="http://schemas.microsoft.com/office/powerpoint/2012/main" userId="S-1-5-21-343818398-2000478354-839522115-15857" providerId="AD"/>
      </p:ext>
    </p:extLst>
  </p:cmAuthor>
  <p:cmAuthor id="2" name="MADEC Catherine" initials="MC" lastIdx="17" clrIdx="1">
    <p:extLst>
      <p:ext uri="{19B8F6BF-5375-455C-9EA6-DF929625EA0E}">
        <p15:presenceInfo xmlns:p15="http://schemas.microsoft.com/office/powerpoint/2012/main" userId="S-1-5-21-343818398-2000478354-839522115-99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734"/>
    <a:srgbClr val="000000"/>
    <a:srgbClr val="3E4A83"/>
    <a:srgbClr val="E60019"/>
    <a:srgbClr val="BD987A"/>
    <a:srgbClr val="A558A0"/>
    <a:srgbClr val="993D3F"/>
    <a:srgbClr val="E18B76"/>
    <a:srgbClr val="D18B8B"/>
    <a:srgbClr val="009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979" autoAdjust="0"/>
  </p:normalViewPr>
  <p:slideViewPr>
    <p:cSldViewPr snapToGrid="0">
      <p:cViewPr varScale="1">
        <p:scale>
          <a:sx n="66" d="100"/>
          <a:sy n="66" d="100"/>
        </p:scale>
        <p:origin x="560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05/10/2023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9723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ESS team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ESS team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ESS team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 team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28/10/2022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 team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28/10/2022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 team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1231"/>
            <a:ext cx="4029633" cy="17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9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511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5488" y="176301"/>
            <a:ext cx="5338333" cy="379192"/>
          </a:xfrm>
        </p:spPr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5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75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3"/>
            <a:ext cx="10515600" cy="1011264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350"/>
            </a:lvl1pPr>
            <a:lvl2pPr>
              <a:lnSpc>
                <a:spcPct val="100000"/>
              </a:lnSpc>
              <a:spcBef>
                <a:spcPts val="0"/>
              </a:spcBef>
              <a:defRPr sz="1200"/>
            </a:lvl2pPr>
            <a:lvl3pPr>
              <a:lnSpc>
                <a:spcPct val="100000"/>
              </a:lnSpc>
              <a:spcBef>
                <a:spcPts val="0"/>
              </a:spcBef>
              <a:defRPr sz="1050"/>
            </a:lvl3pPr>
            <a:lvl4pPr marL="1257278" indent="-17961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900"/>
            </a:lvl4pPr>
            <a:lvl5pPr marL="1616499" indent="-17961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9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1" y="1067648"/>
            <a:ext cx="10565835" cy="20774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5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921862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ESS team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ESS team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28/10/2022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ESS team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ESS team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28/10/2022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ESS team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5" r:id="rId36"/>
    <p:sldLayoutId id="2147483694" r:id="rId37"/>
    <p:sldLayoutId id="2147483668" r:id="rId38"/>
    <p:sldLayoutId id="2147483696" r:id="rId39"/>
    <p:sldLayoutId id="2147483697" r:id="rId4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6.jpe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9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2.jpeg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5.png"/><Relationship Id="rId5" Type="http://schemas.microsoft.com/office/2007/relationships/hdphoto" Target="../media/hdphoto8.wdp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tiff"/><Relationship Id="rId3" Type="http://schemas.openxmlformats.org/officeDocument/2006/relationships/image" Target="../media/image65.tiff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29F44-1983-5C84-836C-29E0780A2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600" y="2651760"/>
            <a:ext cx="10955937" cy="105985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b="1" dirty="0">
                <a:latin typeface="+mn-lt"/>
              </a:rPr>
              <a:t>Etat des lieux de la contribution du CEA à la construction de l’accélérateur </a:t>
            </a:r>
            <a:r>
              <a:rPr lang="fr-FR" b="1" dirty="0" smtClean="0">
                <a:latin typeface="+mn-lt"/>
              </a:rPr>
              <a:t>ESS</a:t>
            </a:r>
            <a:endParaRPr lang="fr-FR" b="1" dirty="0">
              <a:latin typeface="+mn-l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19" y="5059075"/>
            <a:ext cx="9144000" cy="138318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03" y="696840"/>
            <a:ext cx="3870255" cy="1841346"/>
          </a:xfrm>
          <a:prstGeom prst="rect">
            <a:avLst/>
          </a:prstGeom>
        </p:spPr>
      </p:pic>
      <p:sp>
        <p:nvSpPr>
          <p:cNvPr id="6" name="Espace réservé de la date 2"/>
          <p:cNvSpPr txBox="1">
            <a:spLocks/>
          </p:cNvSpPr>
          <p:nvPr/>
        </p:nvSpPr>
        <p:spPr>
          <a:xfrm>
            <a:off x="8739739" y="6343650"/>
            <a:ext cx="3452261" cy="39403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41303" y="4488560"/>
            <a:ext cx="1105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C. </a:t>
            </a:r>
            <a:r>
              <a:rPr lang="fr-FR" i="1" dirty="0" err="1" smtClean="0"/>
              <a:t>Arcambal</a:t>
            </a:r>
            <a:r>
              <a:rPr lang="fr-FR" i="1" dirty="0" smtClean="0"/>
              <a:t>, P. </a:t>
            </a:r>
            <a:r>
              <a:rPr lang="fr-FR" i="1" dirty="0" err="1" smtClean="0"/>
              <a:t>Bosland</a:t>
            </a:r>
            <a:r>
              <a:rPr lang="fr-FR" i="1" dirty="0" smtClean="0"/>
              <a:t>, A. Bouygues                           pour les équipes de l’Irfu/DACM – DIS et DEDIP</a:t>
            </a:r>
            <a:endParaRPr lang="fr-FR" i="1" dirty="0"/>
          </a:p>
        </p:txBody>
      </p:sp>
      <p:sp>
        <p:nvSpPr>
          <p:cNvPr id="8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697432" y="3746945"/>
            <a:ext cx="9034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i="1" dirty="0">
                <a:ea typeface="+mj-ea"/>
                <a:cs typeface="+mj-cs"/>
              </a:rPr>
              <a:t>Production des cryomodules Medium et Haut béta</a:t>
            </a:r>
            <a:endParaRPr lang="en-US" sz="2400" b="1" i="1" dirty="0">
              <a:ea typeface="+mj-ea"/>
              <a:cs typeface="+mj-cs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401" y="696840"/>
            <a:ext cx="1897144" cy="184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2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Dépôt de cuivre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Vérification de l’épaisseur et de la valeur du RRR.</a:t>
            </a:r>
          </a:p>
          <a:p>
            <a:pPr lvl="1"/>
            <a:r>
              <a:rPr lang="fr-FR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Dépôt </a:t>
            </a:r>
            <a:r>
              <a:rPr lang="fr-FR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TiN</a:t>
            </a:r>
            <a:endParaRPr lang="fr-FR" u="sng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Vérification de l’épaisseur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TEM - T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ransmission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Electron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Microscopy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via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 échantillon de carbone vitreux posé sur la bride (dépôt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TiN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fait après brasage, 5-7 nm au niveau de la céramique correspond à 80-100 nm sur la bride).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Vérification de la composition via des mesures stœchiométriques (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XPS -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X-ray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hotoelectron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Spectrometry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RBS-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Rutherford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Backscattering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Spectroscopy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 Dépôt s’apparente plutôt à du TiO</a:t>
            </a:r>
            <a:r>
              <a:rPr lang="fr-FR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2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 (50% des liaisons Titane) .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>
            <a:noAutofit/>
          </a:bodyPr>
          <a:lstStyle/>
          <a:p>
            <a:r>
              <a:rPr lang="fr-FR" sz="3000" dirty="0" smtClean="0"/>
              <a:t>Contrôles particuliers effectués pendant la production</a:t>
            </a:r>
            <a:endParaRPr lang="fr-FR" sz="3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080" y="4289980"/>
            <a:ext cx="5733203" cy="1831439"/>
          </a:xfrm>
          <a:prstGeom prst="rect">
            <a:avLst/>
          </a:prstGeom>
        </p:spPr>
      </p:pic>
      <p:pic>
        <p:nvPicPr>
          <p:cNvPr id="7" name="Picture 1" descr="D:\sacm\ESS\fenetre\mesure_tin\tin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072" t="9576" r="11917" b="9502"/>
          <a:stretch/>
        </p:blipFill>
        <p:spPr bwMode="auto">
          <a:xfrm>
            <a:off x="173009" y="4564952"/>
            <a:ext cx="1306389" cy="114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0" y="5752087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Carbone vitreux</a:t>
            </a:r>
            <a:endParaRPr lang="fr-FR" u="sng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30316" y="4942249"/>
            <a:ext cx="2488286" cy="1016268"/>
          </a:xfrm>
          <a:prstGeom prst="rect">
            <a:avLst/>
          </a:prstGeom>
        </p:spPr>
      </p:pic>
      <p:sp>
        <p:nvSpPr>
          <p:cNvPr id="10" name="Forme libre 9"/>
          <p:cNvSpPr/>
          <p:nvPr/>
        </p:nvSpPr>
        <p:spPr>
          <a:xfrm>
            <a:off x="3542097" y="5072514"/>
            <a:ext cx="596766" cy="827772"/>
          </a:xfrm>
          <a:custGeom>
            <a:avLst/>
            <a:gdLst>
              <a:gd name="connsiteX0" fmla="*/ 596766 w 596766"/>
              <a:gd name="connsiteY0" fmla="*/ 0 h 827772"/>
              <a:gd name="connsiteX1" fmla="*/ 0 w 596766"/>
              <a:gd name="connsiteY1" fmla="*/ 827772 h 82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6766" h="827772">
                <a:moveTo>
                  <a:pt x="596766" y="0"/>
                </a:moveTo>
                <a:lnTo>
                  <a:pt x="0" y="827772"/>
                </a:ln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054905" y="4753753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Emplacement du</a:t>
            </a:r>
            <a:br>
              <a:rPr lang="fr-FR" dirty="0" smtClean="0"/>
            </a:br>
            <a:r>
              <a:rPr lang="fr-FR" dirty="0" smtClean="0"/>
              <a:t>carbone vitreux</a:t>
            </a:r>
            <a:endParaRPr lang="fr-FR" dirty="0"/>
          </a:p>
        </p:txBody>
      </p:sp>
      <p:sp>
        <p:nvSpPr>
          <p:cNvPr id="12" name="Espace réservé du numéro de diapositive 4"/>
          <p:cNvSpPr txBox="1">
            <a:spLocks/>
          </p:cNvSpPr>
          <p:nvPr/>
        </p:nvSpPr>
        <p:spPr>
          <a:xfrm>
            <a:off x="10999334" y="6352794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/>
              <a:pPr/>
              <a:t>10</a:t>
            </a:fld>
            <a:endParaRPr lang="fr-FR" dirty="0"/>
          </a:p>
        </p:txBody>
      </p:sp>
      <p:sp>
        <p:nvSpPr>
          <p:cNvPr id="13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79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000" dirty="0" smtClean="0"/>
              <a:t>Opérations effectuées au CEA sur les coupleurs</a:t>
            </a:r>
            <a:endParaRPr lang="fr-FR" sz="3000" dirty="0"/>
          </a:p>
        </p:txBody>
      </p:sp>
      <p:sp>
        <p:nvSpPr>
          <p:cNvPr id="7" name="Espace réservé du contenu 1"/>
          <p:cNvSpPr>
            <a:spLocks noGrp="1"/>
          </p:cNvSpPr>
          <p:nvPr>
            <p:ph idx="1"/>
          </p:nvPr>
        </p:nvSpPr>
        <p:spPr>
          <a:xfrm>
            <a:off x="295564" y="904775"/>
            <a:ext cx="11591636" cy="5785759"/>
          </a:xfrm>
        </p:spPr>
        <p:txBody>
          <a:bodyPr>
            <a:normAutofit/>
          </a:bodyPr>
          <a:lstStyle/>
          <a:p>
            <a:pPr lvl="1"/>
            <a:r>
              <a:rPr lang="fr-FR" sz="17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Inspection des composants:</a:t>
            </a:r>
          </a:p>
          <a:p>
            <a:pPr lvl="2"/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Vérification des surfaces RF (notamment cuivrage, antenne, chokes),</a:t>
            </a:r>
            <a:b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portées de joint…</a:t>
            </a:r>
          </a:p>
          <a:p>
            <a:pPr lvl="1"/>
            <a:r>
              <a:rPr lang="fr-FR" sz="17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Nettoyage:</a:t>
            </a:r>
          </a:p>
          <a:p>
            <a:pPr lvl="2"/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Nettoyage ultrason avec </a:t>
            </a: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Tickopur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R33 pour les tubes double parois</a:t>
            </a:r>
          </a:p>
          <a:p>
            <a:pPr lvl="2"/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Nettoyage manuel (alcool, RBS T310) pour l’antenne.</a:t>
            </a:r>
          </a:p>
          <a:p>
            <a:pPr lvl="1"/>
            <a:r>
              <a:rPr lang="fr-FR" sz="17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Montage salle blanche:</a:t>
            </a:r>
          </a:p>
          <a:p>
            <a:pPr lvl="2"/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coupleurs montés sur boîte de couplage.</a:t>
            </a:r>
          </a:p>
          <a:p>
            <a:pPr lvl="1"/>
            <a:r>
              <a:rPr lang="fr-FR" sz="17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Etuvage:</a:t>
            </a:r>
          </a:p>
          <a:p>
            <a:pPr lvl="2"/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170°C pendant 4 à 5 jours. </a:t>
            </a:r>
            <a:endParaRPr lang="fr-FR" sz="1700" b="1" u="sng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fr-FR" sz="17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Conditionnement RF</a:t>
            </a:r>
          </a:p>
          <a:p>
            <a:pPr lvl="1"/>
            <a:r>
              <a:rPr lang="fr-FR" sz="17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Transfert à l’industriel B&amp;S en charge des montages </a:t>
            </a:r>
            <a:r>
              <a:rPr lang="fr-FR" sz="1700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cryomodules</a:t>
            </a:r>
            <a:r>
              <a:rPr lang="fr-FR" sz="17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au CEA</a:t>
            </a:r>
          </a:p>
          <a:p>
            <a:pPr lvl="3"/>
            <a:endParaRPr lang="fr-FR" dirty="0" smtClean="0"/>
          </a:p>
          <a:p>
            <a:pPr lvl="1"/>
            <a:endParaRPr lang="fr-FR" dirty="0" smtClean="0"/>
          </a:p>
          <a:p>
            <a:pPr lvl="4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78" y="4780493"/>
            <a:ext cx="2176517" cy="16323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4957" y="960111"/>
            <a:ext cx="2545762" cy="251776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537" y="4780493"/>
            <a:ext cx="3091286" cy="1738849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70054" y="2117718"/>
            <a:ext cx="2559050" cy="144018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3249" y="4368849"/>
            <a:ext cx="2717470" cy="203810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518220" y="3477873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Inspection à l’endoscope</a:t>
            </a:r>
            <a:endParaRPr lang="fr-FR" u="sng" dirty="0"/>
          </a:p>
        </p:txBody>
      </p:sp>
      <p:sp>
        <p:nvSpPr>
          <p:cNvPr id="14" name="ZoneTexte 13"/>
          <p:cNvSpPr txBox="1"/>
          <p:nvPr/>
        </p:nvSpPr>
        <p:spPr>
          <a:xfrm>
            <a:off x="6949138" y="4030563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Montage fenêtre sur tube</a:t>
            </a:r>
            <a:endParaRPr lang="fr-FR" u="sng" dirty="0"/>
          </a:p>
        </p:txBody>
      </p:sp>
      <p:sp>
        <p:nvSpPr>
          <p:cNvPr id="15" name="ZoneTexte 14"/>
          <p:cNvSpPr txBox="1"/>
          <p:nvPr/>
        </p:nvSpPr>
        <p:spPr>
          <a:xfrm>
            <a:off x="856310" y="6392202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Nettoyage US d’un tube</a:t>
            </a:r>
            <a:endParaRPr lang="fr-FR" u="sng" dirty="0"/>
          </a:p>
        </p:txBody>
      </p:sp>
      <p:sp>
        <p:nvSpPr>
          <p:cNvPr id="16" name="ZoneTexte 15"/>
          <p:cNvSpPr txBox="1"/>
          <p:nvPr/>
        </p:nvSpPr>
        <p:spPr>
          <a:xfrm>
            <a:off x="3645555" y="6487808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Assemblage coupleur sur boîte</a:t>
            </a:r>
            <a:endParaRPr lang="fr-FR" u="sng" dirty="0"/>
          </a:p>
        </p:txBody>
      </p:sp>
      <p:sp>
        <p:nvSpPr>
          <p:cNvPr id="17" name="ZoneTexte 16"/>
          <p:cNvSpPr txBox="1"/>
          <p:nvPr/>
        </p:nvSpPr>
        <p:spPr>
          <a:xfrm>
            <a:off x="8604024" y="551108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Etuve</a:t>
            </a:r>
            <a:endParaRPr lang="fr-FR" u="sng" dirty="0"/>
          </a:p>
        </p:txBody>
      </p:sp>
      <p:sp>
        <p:nvSpPr>
          <p:cNvPr id="19" name="Espace réservé du contenu 1"/>
          <p:cNvSpPr txBox="1">
            <a:spLocks/>
          </p:cNvSpPr>
          <p:nvPr/>
        </p:nvSpPr>
        <p:spPr>
          <a:xfrm>
            <a:off x="295564" y="904265"/>
            <a:ext cx="11591636" cy="578575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1700" b="1" u="sng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Inspection des composants:</a:t>
            </a:r>
          </a:p>
          <a:p>
            <a:pPr lvl="2"/>
            <a:r>
              <a:rPr lang="fr-FR" sz="17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Vérification des surfaces RF (notamment cuivrage, antenne, chokes),</a:t>
            </a:r>
            <a:br>
              <a:rPr lang="fr-FR" sz="170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17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portées de joint…</a:t>
            </a:r>
          </a:p>
          <a:p>
            <a:pPr lvl="1"/>
            <a:r>
              <a:rPr lang="fr-FR" sz="1700" b="1" u="sng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Nettoyage:</a:t>
            </a:r>
          </a:p>
          <a:p>
            <a:pPr lvl="2"/>
            <a:r>
              <a:rPr lang="fr-FR" sz="17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Nettoyage ultrason avec Tickopur R33 pour les tubes double parois</a:t>
            </a:r>
          </a:p>
          <a:p>
            <a:pPr lvl="2"/>
            <a:r>
              <a:rPr lang="fr-FR" sz="17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Nettoyage manuel (alcool, RBS T310) pour l’antenne.</a:t>
            </a:r>
          </a:p>
          <a:p>
            <a:pPr lvl="1"/>
            <a:r>
              <a:rPr lang="fr-FR" sz="1700" b="1" u="sng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Montage salle blanche:</a:t>
            </a:r>
          </a:p>
          <a:p>
            <a:pPr lvl="2"/>
            <a:r>
              <a:rPr lang="fr-FR" sz="17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coupleurs montés sur boîte de couplage.</a:t>
            </a:r>
          </a:p>
          <a:p>
            <a:pPr lvl="1"/>
            <a:r>
              <a:rPr lang="fr-FR" sz="1700" b="1" u="sng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Etuvage:</a:t>
            </a:r>
          </a:p>
          <a:p>
            <a:pPr lvl="2"/>
            <a:r>
              <a:rPr lang="fr-FR" sz="17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170°C pendant 4 à 5 jours. </a:t>
            </a:r>
            <a:endParaRPr lang="fr-FR" sz="1700" b="1" u="sng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fr-FR" sz="1700" b="1" u="sng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Conditionnement RF</a:t>
            </a:r>
          </a:p>
          <a:p>
            <a:pPr lvl="1"/>
            <a:r>
              <a:rPr lang="fr-FR" sz="1700" b="1" u="sng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Transfert à l’industriel B&amp;S en charge des montages cryomodules au CEA</a:t>
            </a:r>
          </a:p>
          <a:p>
            <a:pPr lvl="3"/>
            <a:endParaRPr lang="fr-FR" smtClean="0"/>
          </a:p>
          <a:p>
            <a:pPr lvl="1"/>
            <a:endParaRPr lang="fr-FR" smtClean="0"/>
          </a:p>
          <a:p>
            <a:pPr lvl="4"/>
            <a:endParaRPr lang="fr-FR" smtClean="0"/>
          </a:p>
          <a:p>
            <a:pPr lvl="1"/>
            <a:endParaRPr lang="fr-FR" smtClean="0"/>
          </a:p>
          <a:p>
            <a:pPr lvl="1"/>
            <a:endParaRPr lang="fr-FR" dirty="0"/>
          </a:p>
        </p:txBody>
      </p:sp>
      <p:sp>
        <p:nvSpPr>
          <p:cNvPr id="20" name="Espace réservé du numéro de diapositive 4"/>
          <p:cNvSpPr txBox="1">
            <a:spLocks/>
          </p:cNvSpPr>
          <p:nvPr/>
        </p:nvSpPr>
        <p:spPr>
          <a:xfrm>
            <a:off x="10999334" y="6352794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/>
              <a:pPr/>
              <a:t>11</a:t>
            </a:fld>
            <a:endParaRPr lang="fr-FR" dirty="0"/>
          </a:p>
        </p:txBody>
      </p:sp>
      <p:sp>
        <p:nvSpPr>
          <p:cNvPr id="21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648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44928" y="927161"/>
            <a:ext cx="11660445" cy="4532313"/>
          </a:xfrm>
        </p:spPr>
        <p:txBody>
          <a:bodyPr/>
          <a:lstStyle/>
          <a:p>
            <a:pPr lvl="1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klystrons pour pouvoir conditionner 2 paires de coupleurs en parallèle.</a:t>
            </a:r>
          </a:p>
          <a:p>
            <a:pPr lvl="1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Coupleurs conditionnés par paire sur boîte de couplage en ondes progressives puis ondes stationnaires pour 2 positions de court-circuit (champ électrique min puis max au niveau des chokes). Rampe de puissance de 10kW à 1.1MW, d’abord à 1Hz puis à 14Hz, augmentation progressive des largeurs d’impulsion de 50µs à 3.6ms.</a:t>
            </a:r>
          </a:p>
          <a:p>
            <a:pPr lvl="1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Système de pompage: vitesse effective =20l/s.</a:t>
            </a:r>
          </a:p>
          <a:p>
            <a:pPr lvl="1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Sondes de température sur fenêtres, tubes et boîte. Débitmètres. Mesures des puissances incidentes et réfléchies en entrée-sortie des coupleurs. Jauges à vide, pick-up électron et PM (coupleurs + boîte).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000" dirty="0" smtClean="0"/>
              <a:t>Conditionnement RF</a:t>
            </a:r>
            <a:endParaRPr lang="fr-FR" sz="3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9063"/>
          <a:stretch/>
        </p:blipFill>
        <p:spPr>
          <a:xfrm>
            <a:off x="8515412" y="3323396"/>
            <a:ext cx="3447462" cy="28432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01258" y="4449134"/>
            <a:ext cx="2349059" cy="128820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45708" y="4191404"/>
            <a:ext cx="2591881" cy="150692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506330" y="3238483"/>
            <a:ext cx="259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u="sng" dirty="0" smtClean="0"/>
              <a:t>Photomultiplicateur (côté vide)</a:t>
            </a:r>
            <a:endParaRPr lang="fr-FR" sz="1400" u="sng" dirty="0"/>
          </a:p>
        </p:txBody>
      </p:sp>
      <p:sp>
        <p:nvSpPr>
          <p:cNvPr id="11" name="Forme libre 10"/>
          <p:cNvSpPr/>
          <p:nvPr/>
        </p:nvSpPr>
        <p:spPr>
          <a:xfrm>
            <a:off x="5756903" y="3504020"/>
            <a:ext cx="161925" cy="1181100"/>
          </a:xfrm>
          <a:custGeom>
            <a:avLst/>
            <a:gdLst>
              <a:gd name="connsiteX0" fmla="*/ 161925 w 161925"/>
              <a:gd name="connsiteY0" fmla="*/ 0 h 1181100"/>
              <a:gd name="connsiteX1" fmla="*/ 0 w 161925"/>
              <a:gd name="connsiteY1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1925" h="1181100">
                <a:moveTo>
                  <a:pt x="161925" y="0"/>
                </a:moveTo>
                <a:lnTo>
                  <a:pt x="0" y="1181100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4745932" y="5094209"/>
            <a:ext cx="496621" cy="1324462"/>
          </a:xfrm>
          <a:custGeom>
            <a:avLst/>
            <a:gdLst>
              <a:gd name="connsiteX0" fmla="*/ 438150 w 438150"/>
              <a:gd name="connsiteY0" fmla="*/ 1400175 h 1400175"/>
              <a:gd name="connsiteX1" fmla="*/ 0 w 438150"/>
              <a:gd name="connsiteY1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8150" h="1400175">
                <a:moveTo>
                  <a:pt x="438150" y="1400175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/>
          <p:cNvSpPr/>
          <p:nvPr/>
        </p:nvSpPr>
        <p:spPr>
          <a:xfrm>
            <a:off x="4594853" y="4875620"/>
            <a:ext cx="466725" cy="133350"/>
          </a:xfrm>
          <a:custGeom>
            <a:avLst/>
            <a:gdLst>
              <a:gd name="connsiteX0" fmla="*/ 466725 w 466725"/>
              <a:gd name="connsiteY0" fmla="*/ 0 h 133350"/>
              <a:gd name="connsiteX1" fmla="*/ 390525 w 466725"/>
              <a:gd name="connsiteY1" fmla="*/ 38100 h 133350"/>
              <a:gd name="connsiteX2" fmla="*/ 285750 w 466725"/>
              <a:gd name="connsiteY2" fmla="*/ 66675 h 133350"/>
              <a:gd name="connsiteX3" fmla="*/ 133350 w 466725"/>
              <a:gd name="connsiteY3" fmla="*/ 114300 h 133350"/>
              <a:gd name="connsiteX4" fmla="*/ 0 w 466725"/>
              <a:gd name="connsiteY4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725" h="133350">
                <a:moveTo>
                  <a:pt x="466725" y="0"/>
                </a:moveTo>
                <a:lnTo>
                  <a:pt x="390525" y="38100"/>
                </a:lnTo>
                <a:lnTo>
                  <a:pt x="285750" y="66675"/>
                </a:lnTo>
                <a:lnTo>
                  <a:pt x="133350" y="114300"/>
                </a:lnTo>
                <a:lnTo>
                  <a:pt x="0" y="13335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>
            <a:off x="4601521" y="4966351"/>
            <a:ext cx="466725" cy="133350"/>
          </a:xfrm>
          <a:custGeom>
            <a:avLst/>
            <a:gdLst>
              <a:gd name="connsiteX0" fmla="*/ 466725 w 466725"/>
              <a:gd name="connsiteY0" fmla="*/ 0 h 133350"/>
              <a:gd name="connsiteX1" fmla="*/ 390525 w 466725"/>
              <a:gd name="connsiteY1" fmla="*/ 38100 h 133350"/>
              <a:gd name="connsiteX2" fmla="*/ 285750 w 466725"/>
              <a:gd name="connsiteY2" fmla="*/ 66675 h 133350"/>
              <a:gd name="connsiteX3" fmla="*/ 133350 w 466725"/>
              <a:gd name="connsiteY3" fmla="*/ 114300 h 133350"/>
              <a:gd name="connsiteX4" fmla="*/ 0 w 466725"/>
              <a:gd name="connsiteY4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725" h="133350">
                <a:moveTo>
                  <a:pt x="466725" y="0"/>
                </a:moveTo>
                <a:lnTo>
                  <a:pt x="390525" y="38100"/>
                </a:lnTo>
                <a:lnTo>
                  <a:pt x="285750" y="66675"/>
                </a:lnTo>
                <a:lnTo>
                  <a:pt x="133350" y="114300"/>
                </a:lnTo>
                <a:lnTo>
                  <a:pt x="0" y="13335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6370257" y="6356733"/>
            <a:ext cx="2011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u="sng" dirty="0" smtClean="0"/>
              <a:t>Photomultiplicateur (côté air)</a:t>
            </a:r>
            <a:endParaRPr lang="fr-FR" sz="1400" u="sng" dirty="0"/>
          </a:p>
        </p:txBody>
      </p:sp>
      <p:sp>
        <p:nvSpPr>
          <p:cNvPr id="16" name="Forme libre 15"/>
          <p:cNvSpPr/>
          <p:nvPr/>
        </p:nvSpPr>
        <p:spPr>
          <a:xfrm flipH="1" flipV="1">
            <a:off x="7108406" y="4904194"/>
            <a:ext cx="594537" cy="1447209"/>
          </a:xfrm>
          <a:custGeom>
            <a:avLst/>
            <a:gdLst>
              <a:gd name="connsiteX0" fmla="*/ 161925 w 161925"/>
              <a:gd name="connsiteY0" fmla="*/ 0 h 1181100"/>
              <a:gd name="connsiteX1" fmla="*/ 0 w 161925"/>
              <a:gd name="connsiteY1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1925" h="1181100">
                <a:moveTo>
                  <a:pt x="161925" y="0"/>
                </a:moveTo>
                <a:lnTo>
                  <a:pt x="0" y="1181100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53" y="3546260"/>
            <a:ext cx="3306618" cy="2479964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97240" y="3267905"/>
            <a:ext cx="1963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u="sng" dirty="0" smtClean="0"/>
              <a:t>Sonde de température</a:t>
            </a:r>
            <a:endParaRPr lang="fr-FR" sz="1400" u="sng" dirty="0"/>
          </a:p>
        </p:txBody>
      </p:sp>
      <p:sp>
        <p:nvSpPr>
          <p:cNvPr id="19" name="Forme libre 18"/>
          <p:cNvSpPr/>
          <p:nvPr/>
        </p:nvSpPr>
        <p:spPr>
          <a:xfrm>
            <a:off x="949087" y="3575682"/>
            <a:ext cx="275107" cy="574018"/>
          </a:xfrm>
          <a:custGeom>
            <a:avLst/>
            <a:gdLst>
              <a:gd name="connsiteX0" fmla="*/ 849746 w 849746"/>
              <a:gd name="connsiteY0" fmla="*/ 0 h 618837"/>
              <a:gd name="connsiteX1" fmla="*/ 0 w 849746"/>
              <a:gd name="connsiteY1" fmla="*/ 618837 h 61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9746" h="618837">
                <a:moveTo>
                  <a:pt x="849746" y="0"/>
                </a:moveTo>
                <a:lnTo>
                  <a:pt x="0" y="618837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886708" y="6256258"/>
            <a:ext cx="2622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u="sng" dirty="0" smtClean="0"/>
              <a:t>Pick-up avec té de polarisation</a:t>
            </a:r>
            <a:endParaRPr lang="fr-FR" sz="1400" u="sng" dirty="0"/>
          </a:p>
        </p:txBody>
      </p:sp>
      <p:sp>
        <p:nvSpPr>
          <p:cNvPr id="21" name="Forme libre 20"/>
          <p:cNvSpPr/>
          <p:nvPr/>
        </p:nvSpPr>
        <p:spPr>
          <a:xfrm>
            <a:off x="1677350" y="5165700"/>
            <a:ext cx="250792" cy="1075108"/>
          </a:xfrm>
          <a:custGeom>
            <a:avLst/>
            <a:gdLst>
              <a:gd name="connsiteX0" fmla="*/ 0 w 1246909"/>
              <a:gd name="connsiteY0" fmla="*/ 951345 h 951345"/>
              <a:gd name="connsiteX1" fmla="*/ 1246909 w 1246909"/>
              <a:gd name="connsiteY1" fmla="*/ 0 h 95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6909" h="951345">
                <a:moveTo>
                  <a:pt x="0" y="951345"/>
                </a:moveTo>
                <a:lnTo>
                  <a:pt x="1246909" y="0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/>
          <p:cNvSpPr/>
          <p:nvPr/>
        </p:nvSpPr>
        <p:spPr>
          <a:xfrm flipH="1">
            <a:off x="2262223" y="5294636"/>
            <a:ext cx="88783" cy="870801"/>
          </a:xfrm>
          <a:custGeom>
            <a:avLst/>
            <a:gdLst>
              <a:gd name="connsiteX0" fmla="*/ 0 w 1246909"/>
              <a:gd name="connsiteY0" fmla="*/ 951345 h 951345"/>
              <a:gd name="connsiteX1" fmla="*/ 1246909 w 1246909"/>
              <a:gd name="connsiteY1" fmla="*/ 0 h 95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46909" h="951345">
                <a:moveTo>
                  <a:pt x="0" y="951345"/>
                </a:moveTo>
                <a:lnTo>
                  <a:pt x="1246909" y="0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3921672" y="6353726"/>
            <a:ext cx="2145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u="sng" dirty="0" smtClean="0"/>
              <a:t>Position de la céramique</a:t>
            </a:r>
            <a:endParaRPr lang="fr-FR" sz="1400" u="sng" dirty="0"/>
          </a:p>
        </p:txBody>
      </p:sp>
      <p:sp>
        <p:nvSpPr>
          <p:cNvPr id="24" name="Espace réservé du numéro de diapositive 4"/>
          <p:cNvSpPr txBox="1">
            <a:spLocks/>
          </p:cNvSpPr>
          <p:nvPr/>
        </p:nvSpPr>
        <p:spPr>
          <a:xfrm>
            <a:off x="10999334" y="6352794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/>
              <a:pPr/>
              <a:t>12</a:t>
            </a:fld>
            <a:endParaRPr lang="fr-FR" dirty="0"/>
          </a:p>
        </p:txBody>
      </p:sp>
      <p:sp>
        <p:nvSpPr>
          <p:cNvPr id="25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257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09232" y="1185863"/>
            <a:ext cx="11373535" cy="4532313"/>
          </a:xfrm>
        </p:spPr>
        <p:txBody>
          <a:bodyPr>
            <a:normAutofit/>
          </a:bodyPr>
          <a:lstStyle/>
          <a:p>
            <a:pPr lvl="1" algn="just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Conditionnement géré sous EPICS (gestion des séquences RF, des interlocks et l’enregistrement des données).</a:t>
            </a:r>
          </a:p>
          <a:p>
            <a:pPr lvl="1" algn="just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Conditionnement en limitant le dégazage, le niveau des électrons et l’intensité des arcs. En pratique, conditionnement se fait principalement sur le vide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seuil de dégazage variable qui limite l’augmentation de puissance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</a:p>
          <a:p>
            <a:pPr lvl="1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Sécurité pour couper la RF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lvl="2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Dégazage supérieur à 1x10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-6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mbar (acquittement automatique quand le vide inférieur à 6x10</a:t>
            </a:r>
            <a:r>
              <a:rPr lang="fr-FR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-7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mbar)</a:t>
            </a:r>
          </a:p>
          <a:p>
            <a:pPr lvl="2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Arcs électriques dont intensité supérieure à 3 Lux</a:t>
            </a:r>
          </a:p>
          <a:p>
            <a:pPr lvl="2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Electrons dont intensité supérieur à 8 mA</a:t>
            </a:r>
          </a:p>
          <a:p>
            <a:pPr lvl="2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Température des fenêtres supérieure à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60°C.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algn="just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Critères d’acceptation des coupleurs:</a:t>
            </a:r>
          </a:p>
          <a:p>
            <a:pPr lvl="2" algn="just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Dégazage inférieur à 2x10</a:t>
            </a:r>
            <a:r>
              <a:rPr lang="fr-FR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-8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mbar</a:t>
            </a:r>
          </a:p>
          <a:p>
            <a:pPr lvl="2" algn="just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 Pas » d’activité électronique.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000" dirty="0" smtClean="0"/>
              <a:t>Déroulement du conditionnement des coupleurs</a:t>
            </a:r>
            <a:endParaRPr lang="fr-FR" sz="3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184" y="3899597"/>
            <a:ext cx="6338395" cy="2057372"/>
          </a:xfrm>
          <a:prstGeom prst="rect">
            <a:avLst/>
          </a:prstGeom>
        </p:spPr>
      </p:pic>
      <p:sp>
        <p:nvSpPr>
          <p:cNvPr id="7" name="Espace réservé du numéro de diapositive 4"/>
          <p:cNvSpPr txBox="1">
            <a:spLocks/>
          </p:cNvSpPr>
          <p:nvPr/>
        </p:nvSpPr>
        <p:spPr>
          <a:xfrm>
            <a:off x="10999334" y="6352794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/>
              <a:pPr/>
              <a:t>13</a:t>
            </a:fld>
            <a:endParaRPr lang="fr-FR" dirty="0"/>
          </a:p>
        </p:txBody>
      </p:sp>
      <p:sp>
        <p:nvSpPr>
          <p:cNvPr id="8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446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09232" y="1185863"/>
            <a:ext cx="11373535" cy="4532313"/>
          </a:xfrm>
        </p:spPr>
        <p:txBody>
          <a:bodyPr/>
          <a:lstStyle/>
          <a:p>
            <a:pPr lvl="1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Conditionnement des 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36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coupleurs Medium Beta. Seules 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fenêtres ont été rejetées en raison de claquages en ondes stationnaires champ électrique max.</a:t>
            </a:r>
          </a:p>
          <a:p>
            <a:pPr lvl="1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Conditionnement de 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68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coupleurs High Beta. 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fenêtres n’ont pas passé le conditionnement en raison de claquages en onde stationnaire ou de grosses activités (dégazage et électron) = 2 fenêtres rebutées, les 7 autres à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retester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lvl="1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Certaines fenêtres montrent un pic d’activités à une puissance. Avec polarisation 500-700V, activité disparaît.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000" dirty="0" smtClean="0"/>
              <a:t>Bilan des conditionnements</a:t>
            </a:r>
            <a:endParaRPr lang="fr-FR" sz="3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72" y="3551147"/>
            <a:ext cx="4651248" cy="30388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008" y="3095912"/>
            <a:ext cx="4949152" cy="323348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35462" y="3082687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Ondes progressives, 14Hz, 3.6ms</a:t>
            </a:r>
            <a:endParaRPr lang="fr-FR" u="sng" dirty="0"/>
          </a:p>
        </p:txBody>
      </p:sp>
      <p:sp>
        <p:nvSpPr>
          <p:cNvPr id="9" name="ZoneTexte 8"/>
          <p:cNvSpPr txBox="1"/>
          <p:nvPr/>
        </p:nvSpPr>
        <p:spPr>
          <a:xfrm>
            <a:off x="8344797" y="3181815"/>
            <a:ext cx="286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Avec 500V de polarisation</a:t>
            </a:r>
            <a:endParaRPr lang="fr-FR" u="sng" dirty="0"/>
          </a:p>
        </p:txBody>
      </p:sp>
      <p:sp>
        <p:nvSpPr>
          <p:cNvPr id="10" name="Espace réservé du numéro de diapositive 4"/>
          <p:cNvSpPr txBox="1">
            <a:spLocks/>
          </p:cNvSpPr>
          <p:nvPr/>
        </p:nvSpPr>
        <p:spPr>
          <a:xfrm>
            <a:off x="10999334" y="6352794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/>
              <a:pPr/>
              <a:t>14</a:t>
            </a:fld>
            <a:endParaRPr lang="fr-FR" dirty="0"/>
          </a:p>
        </p:txBody>
      </p:sp>
      <p:sp>
        <p:nvSpPr>
          <p:cNvPr id="11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473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1651" y="3588229"/>
            <a:ext cx="3172205" cy="2545057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09232" y="1185863"/>
            <a:ext cx="11696141" cy="4532313"/>
          </a:xfrm>
        </p:spPr>
        <p:txBody>
          <a:bodyPr/>
          <a:lstStyle/>
          <a:p>
            <a:pPr lvl="1"/>
            <a:r>
              <a:rPr lang="fr-FR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Fenêtres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lvl="2"/>
            <a:r>
              <a:rPr lang="fr-FR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Dépôt </a:t>
            </a:r>
            <a:r>
              <a:rPr lang="fr-FR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TiN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Après la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pré-série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le dépôt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TiN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est devenu trop dissipatif (dépôt plutôt conducteur). Echauffement de la fenêtre (fissuration de la céramique pendant le conditionnement)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 changement de sous-traitant, nouvelle phase de qualification du dépôt (2019).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Fuites sur des piquages CF de jauges à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vide 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 retrait d’une rainure pour marquer l’orientation.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Coulure de brasure  reprise à l’abrasif ou rejet des pièces. Analyse en cours chez PMB.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Morceaux de céramique des cales de brasage coincés sur les chokes.</a:t>
            </a:r>
          </a:p>
          <a:p>
            <a:pPr marL="0" lvl="1" indent="0">
              <a:buNone/>
            </a:pP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000" dirty="0" smtClean="0"/>
              <a:t>Problèmes techniques rencontrés lors de la fabrication ou lors du conditionnement</a:t>
            </a:r>
            <a:endParaRPr lang="fr-FR" sz="3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058" b="38550"/>
          <a:stretch/>
        </p:blipFill>
        <p:spPr>
          <a:xfrm>
            <a:off x="552130" y="5418862"/>
            <a:ext cx="4283765" cy="1201317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167249" y="3449376"/>
            <a:ext cx="4405347" cy="1504017"/>
            <a:chOff x="208405" y="4582516"/>
            <a:chExt cx="4405347" cy="1504017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4609" t="16377" b="51448"/>
            <a:stretch/>
          </p:blipFill>
          <p:spPr>
            <a:xfrm>
              <a:off x="208405" y="4582516"/>
              <a:ext cx="4405347" cy="1504017"/>
            </a:xfrm>
            <a:prstGeom prst="rect">
              <a:avLst/>
            </a:prstGeom>
          </p:spPr>
        </p:pic>
        <p:sp>
          <p:nvSpPr>
            <p:cNvPr id="8" name="Ellipse 7"/>
            <p:cNvSpPr/>
            <p:nvPr/>
          </p:nvSpPr>
          <p:spPr>
            <a:xfrm>
              <a:off x="934787" y="4733965"/>
              <a:ext cx="3518452" cy="98397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1181260" y="4583009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>
                <a:solidFill>
                  <a:srgbClr val="00B050"/>
                </a:solidFill>
              </a:rPr>
              <a:t>Fissure sur céramique</a:t>
            </a:r>
            <a:endParaRPr lang="fr-FR" u="sng" dirty="0">
              <a:solidFill>
                <a:srgbClr val="00B050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1051140" y="5446817"/>
            <a:ext cx="3285744" cy="11454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2192157" y="5104842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Soudure sur piquage CF</a:t>
            </a:r>
            <a:endParaRPr lang="fr-FR" u="sng" dirty="0"/>
          </a:p>
        </p:txBody>
      </p:sp>
      <p:sp>
        <p:nvSpPr>
          <p:cNvPr id="15" name="ZoneTexte 14"/>
          <p:cNvSpPr txBox="1"/>
          <p:nvPr/>
        </p:nvSpPr>
        <p:spPr>
          <a:xfrm>
            <a:off x="5716644" y="630260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Coulure de brasure</a:t>
            </a:r>
            <a:endParaRPr lang="fr-FR" u="sng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26746" y="3375111"/>
            <a:ext cx="2751946" cy="310303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69332" y="5062261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rainure</a:t>
            </a:r>
            <a:endParaRPr lang="fr-FR" dirty="0"/>
          </a:p>
        </p:txBody>
      </p:sp>
      <p:sp>
        <p:nvSpPr>
          <p:cNvPr id="16" name="Forme libre 15"/>
          <p:cNvSpPr/>
          <p:nvPr/>
        </p:nvSpPr>
        <p:spPr>
          <a:xfrm flipH="1">
            <a:off x="1051141" y="5344515"/>
            <a:ext cx="1141016" cy="830065"/>
          </a:xfrm>
          <a:custGeom>
            <a:avLst/>
            <a:gdLst>
              <a:gd name="connsiteX0" fmla="*/ 510139 w 510139"/>
              <a:gd name="connsiteY0" fmla="*/ 0 h 904775"/>
              <a:gd name="connsiteX1" fmla="*/ 0 w 510139"/>
              <a:gd name="connsiteY1" fmla="*/ 904775 h 9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0139" h="904775">
                <a:moveTo>
                  <a:pt x="510139" y="0"/>
                </a:moveTo>
                <a:lnTo>
                  <a:pt x="0" y="904775"/>
                </a:ln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5716644" y="4201384"/>
            <a:ext cx="2159566" cy="2128017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9" name="Ellipse 18"/>
          <p:cNvSpPr/>
          <p:nvPr/>
        </p:nvSpPr>
        <p:spPr>
          <a:xfrm>
            <a:off x="9475160" y="4852291"/>
            <a:ext cx="853459" cy="78927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0" name="ZoneTexte 19"/>
          <p:cNvSpPr txBox="1"/>
          <p:nvPr/>
        </p:nvSpPr>
        <p:spPr>
          <a:xfrm>
            <a:off x="8998768" y="3560693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>
                <a:solidFill>
                  <a:srgbClr val="00B050"/>
                </a:solidFill>
              </a:rPr>
              <a:t>Morceaux de céramique</a:t>
            </a:r>
            <a:endParaRPr lang="fr-FR" u="sng" dirty="0">
              <a:solidFill>
                <a:srgbClr val="00B050"/>
              </a:solidFill>
            </a:endParaRPr>
          </a:p>
        </p:txBody>
      </p:sp>
      <p:sp>
        <p:nvSpPr>
          <p:cNvPr id="22" name="Espace réservé du numéro de diapositive 4"/>
          <p:cNvSpPr txBox="1">
            <a:spLocks/>
          </p:cNvSpPr>
          <p:nvPr/>
        </p:nvSpPr>
        <p:spPr>
          <a:xfrm>
            <a:off x="10999334" y="6352794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/>
              <a:pPr/>
              <a:t>15</a:t>
            </a:fld>
            <a:endParaRPr lang="fr-FR" dirty="0"/>
          </a:p>
        </p:txBody>
      </p:sp>
      <p:sp>
        <p:nvSpPr>
          <p:cNvPr id="23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903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09232" y="1185863"/>
            <a:ext cx="11373535" cy="4532313"/>
          </a:xfrm>
        </p:spPr>
        <p:txBody>
          <a:bodyPr/>
          <a:lstStyle/>
          <a:p>
            <a:pPr lvl="1"/>
            <a:r>
              <a:rPr lang="fr-FR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Tubes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: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Dépôt de cuivre dont le RRR est proche des 100 sur les derniers tubes (au lieu de  [20;40]). En test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cryomodule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, pas de surconsommation d’hélium  dérogation pour accepter cette non-conformité.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Dépôt de cuivre avec des taches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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tube décuivré puis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recuivré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.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Diffusion de l’argenture des VCR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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changement de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process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 avec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détensionnement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 fait avant soudage des VCR. Argentage du circuit cryogénique du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cryomodule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.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Fuite sur soudure des piquages VCR.</a:t>
            </a:r>
          </a:p>
          <a:p>
            <a:pPr lvl="1"/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000" dirty="0" smtClean="0"/>
              <a:t>Problèmes techniques rencontrés lors de la fabrication ou lors du conditionnement</a:t>
            </a:r>
            <a:endParaRPr lang="fr-FR" sz="3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8625" y="3872116"/>
            <a:ext cx="1441323" cy="17468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1829" y="3899393"/>
            <a:ext cx="2387265" cy="1790449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990" y="3642234"/>
            <a:ext cx="2974355" cy="190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3596" y="3433984"/>
            <a:ext cx="1968412" cy="2258340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37086" y="3687490"/>
            <a:ext cx="2242836" cy="104648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610726" y="5618918"/>
            <a:ext cx="22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Taches sur le cuivre</a:t>
            </a:r>
            <a:endParaRPr lang="fr-FR" u="sng" dirty="0"/>
          </a:p>
        </p:txBody>
      </p:sp>
      <p:sp>
        <p:nvSpPr>
          <p:cNvPr id="13" name="ZoneTexte 12"/>
          <p:cNvSpPr txBox="1"/>
          <p:nvPr/>
        </p:nvSpPr>
        <p:spPr>
          <a:xfrm>
            <a:off x="4105766" y="6010302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Argenture sur VCR</a:t>
            </a:r>
            <a:endParaRPr lang="fr-FR" u="sng" dirty="0"/>
          </a:p>
        </p:txBody>
      </p:sp>
      <p:sp>
        <p:nvSpPr>
          <p:cNvPr id="14" name="ZoneTexte 13"/>
          <p:cNvSpPr txBox="1"/>
          <p:nvPr/>
        </p:nvSpPr>
        <p:spPr>
          <a:xfrm>
            <a:off x="7776442" y="5681793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Soudure sur circuit He</a:t>
            </a:r>
            <a:endParaRPr lang="fr-FR" u="sng" dirty="0"/>
          </a:p>
        </p:txBody>
      </p:sp>
      <p:sp>
        <p:nvSpPr>
          <p:cNvPr id="16" name="Ellipse 15"/>
          <p:cNvSpPr/>
          <p:nvPr/>
        </p:nvSpPr>
        <p:spPr>
          <a:xfrm>
            <a:off x="8980371" y="4112677"/>
            <a:ext cx="606392" cy="104648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5" name="Espace réservé du numéro de diapositive 4"/>
          <p:cNvSpPr txBox="1">
            <a:spLocks/>
          </p:cNvSpPr>
          <p:nvPr/>
        </p:nvSpPr>
        <p:spPr>
          <a:xfrm>
            <a:off x="10999334" y="6352794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/>
              <a:pPr/>
              <a:t>16</a:t>
            </a:fld>
            <a:endParaRPr lang="fr-FR"/>
          </a:p>
        </p:txBody>
      </p:sp>
      <p:sp>
        <p:nvSpPr>
          <p:cNvPr id="17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35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09232" y="1185863"/>
            <a:ext cx="11373535" cy="4532313"/>
          </a:xfrm>
        </p:spPr>
        <p:txBody>
          <a:bodyPr/>
          <a:lstStyle/>
          <a:p>
            <a:pPr lvl="1"/>
            <a:r>
              <a:rPr lang="fr-FR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Claquages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Marque de claquages bien visibles.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Zone d’échauffement au niveau de la brasure.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Détérioration des surfaces cuivrées.</a:t>
            </a:r>
          </a:p>
          <a:p>
            <a:pPr lvl="1"/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fr-FR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Fortes activités côté vide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Activité électron qui peut faire chauffer le tube. Pas de réelle trace sur la fenêtre.</a:t>
            </a:r>
            <a:b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Analyse des cuivrages des tubes et fenêtres en cours. Présence d’un flash d’or à</a:t>
            </a:r>
            <a:b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surface.</a:t>
            </a:r>
          </a:p>
          <a:p>
            <a:pPr lvl="2"/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000" dirty="0" smtClean="0"/>
              <a:t>Etat des fenêtres non conditionnées</a:t>
            </a:r>
            <a:endParaRPr lang="fr-FR" sz="3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6678" y="596690"/>
            <a:ext cx="1817391" cy="28001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2632" y="3941891"/>
            <a:ext cx="2891437" cy="2343406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9529012" y="4186989"/>
            <a:ext cx="1830564" cy="177104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0" name="Ellipse 9"/>
          <p:cNvSpPr/>
          <p:nvPr/>
        </p:nvSpPr>
        <p:spPr>
          <a:xfrm>
            <a:off x="10424160" y="2666198"/>
            <a:ext cx="935416" cy="90956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10707833" y="385973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claquages</a:t>
            </a:r>
            <a:endParaRPr lang="fr-FR" u="sng" dirty="0"/>
          </a:p>
        </p:txBody>
      </p:sp>
      <p:sp>
        <p:nvSpPr>
          <p:cNvPr id="12" name="ZoneTexte 11"/>
          <p:cNvSpPr txBox="1"/>
          <p:nvPr/>
        </p:nvSpPr>
        <p:spPr>
          <a:xfrm>
            <a:off x="10089885" y="1372032"/>
            <a:ext cx="160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Echauffement</a:t>
            </a:r>
            <a:endParaRPr lang="fr-FR" u="sng" dirty="0"/>
          </a:p>
        </p:txBody>
      </p:sp>
      <p:pic>
        <p:nvPicPr>
          <p:cNvPr id="13" name="Image 12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5406" y="892006"/>
            <a:ext cx="3789881" cy="2209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Ellipse 13"/>
          <p:cNvSpPr/>
          <p:nvPr/>
        </p:nvSpPr>
        <p:spPr>
          <a:xfrm>
            <a:off x="6342879" y="1199528"/>
            <a:ext cx="2252482" cy="136079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15" name="Image 1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711" y="3859730"/>
            <a:ext cx="5297838" cy="2857724"/>
          </a:xfrm>
          <a:prstGeom prst="rect">
            <a:avLst/>
          </a:prstGeom>
          <a:noFill/>
        </p:spPr>
      </p:pic>
      <p:sp>
        <p:nvSpPr>
          <p:cNvPr id="16" name="Espace réservé du numéro de diapositive 4"/>
          <p:cNvSpPr txBox="1">
            <a:spLocks/>
          </p:cNvSpPr>
          <p:nvPr/>
        </p:nvSpPr>
        <p:spPr>
          <a:xfrm>
            <a:off x="10999334" y="6352794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/>
              <a:pPr/>
              <a:t>17</a:t>
            </a:fld>
            <a:endParaRPr lang="fr-FR"/>
          </a:p>
        </p:txBody>
      </p:sp>
      <p:sp>
        <p:nvSpPr>
          <p:cNvPr id="17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528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09232" y="1185863"/>
            <a:ext cx="11373535" cy="5032057"/>
          </a:xfrm>
        </p:spPr>
        <p:txBody>
          <a:bodyPr>
            <a:normAutofit/>
          </a:bodyPr>
          <a:lstStyle/>
          <a:p>
            <a:pPr lvl="1"/>
            <a:r>
              <a:rPr lang="fr-FR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Bilan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Les 36 coupleurs Medium Beta sont conditionnés. 28 sont déjà montés sur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cryomodule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sont à ESS. 4 sont en cours de montage. 4 seront montés sur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cryomodule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 début 2024.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68 coupleurs High Beta conditionnés sur les 84. </a:t>
            </a:r>
          </a:p>
          <a:p>
            <a:pPr lvl="1"/>
            <a:endParaRPr lang="fr-F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fr-FR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Fin de production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 coupleurs en attente de conditionnement.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coupleurs attendus mi-octobre.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coupleur encore à fabriquer.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 coupleurs à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retester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après reprise mécanique par PMB avec remplacement éventuel.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coupleurs à fabriquer pour remplacer les 2 fenêtres rebutées.</a:t>
            </a:r>
          </a:p>
          <a:p>
            <a:pPr lvl="1"/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fr-FR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Commande de composants supplémentaires pour ESS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fr-FR" b="1" u="sng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 fenêtres, 4 tubes medium beta, 4 tubes high beta, 4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doorknobs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lvl="2"/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cryomodule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medium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spares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tubes livrés. En attente des 4 fenêtres.</a:t>
            </a:r>
          </a:p>
          <a:p>
            <a:pPr lvl="2"/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000" dirty="0" smtClean="0"/>
              <a:t>Conclusion sur les coupleurs</a:t>
            </a:r>
            <a:endParaRPr lang="fr-FR" sz="3000" dirty="0"/>
          </a:p>
        </p:txBody>
      </p:sp>
      <p:sp>
        <p:nvSpPr>
          <p:cNvPr id="7" name="Espace réservé du numéro de diapositive 4"/>
          <p:cNvSpPr txBox="1">
            <a:spLocks/>
          </p:cNvSpPr>
          <p:nvPr/>
        </p:nvSpPr>
        <p:spPr>
          <a:xfrm>
            <a:off x="10999334" y="6352794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/>
              <a:pPr/>
              <a:t>18</a:t>
            </a:fld>
            <a:endParaRPr lang="fr-FR"/>
          </a:p>
        </p:txBody>
      </p:sp>
      <p:sp>
        <p:nvSpPr>
          <p:cNvPr id="8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60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4"/>
          <p:cNvSpPr txBox="1">
            <a:spLocks/>
          </p:cNvSpPr>
          <p:nvPr/>
        </p:nvSpPr>
        <p:spPr>
          <a:xfrm>
            <a:off x="10999334" y="6352794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/>
              <a:pPr/>
              <a:t>19</a:t>
            </a:fld>
            <a:endParaRPr lang="fr-FR" dirty="0"/>
          </a:p>
        </p:txBody>
      </p:sp>
      <p:sp>
        <p:nvSpPr>
          <p:cNvPr id="12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  <p:grpSp>
        <p:nvGrpSpPr>
          <p:cNvPr id="14" name="Groupe 13"/>
          <p:cNvGrpSpPr/>
          <p:nvPr/>
        </p:nvGrpSpPr>
        <p:grpSpPr>
          <a:xfrm>
            <a:off x="2546767" y="241826"/>
            <a:ext cx="7003052" cy="2758315"/>
            <a:chOff x="2546767" y="589448"/>
            <a:chExt cx="7003052" cy="2758315"/>
          </a:xfrm>
        </p:grpSpPr>
        <p:sp>
          <p:nvSpPr>
            <p:cNvPr id="6" name="Titre 5"/>
            <p:cNvSpPr txBox="1">
              <a:spLocks/>
            </p:cNvSpPr>
            <p:nvPr/>
          </p:nvSpPr>
          <p:spPr>
            <a:xfrm>
              <a:off x="2546767" y="589448"/>
              <a:ext cx="7003052" cy="2758315"/>
            </a:xfrm>
            <a:prstGeom prst="rect">
              <a:avLst/>
            </a:prstGeom>
          </p:spPr>
          <p:txBody>
            <a:bodyPr vert="horz" lIns="0" tIns="45720" rIns="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r-FR" sz="3200" dirty="0"/>
                <a:t>Assemblage par un partenaire </a:t>
              </a:r>
              <a:r>
                <a:rPr lang="fr-FR" sz="3200" dirty="0" smtClean="0"/>
                <a:t>industriel</a:t>
              </a:r>
            </a:p>
            <a:p>
              <a:pPr algn="ctr"/>
              <a:endParaRPr lang="fr-FR" sz="1600" dirty="0"/>
            </a:p>
            <a:p>
              <a:pPr algn="ctr"/>
              <a:endParaRPr lang="fr-FR" sz="3200" dirty="0" smtClean="0"/>
            </a:p>
            <a:p>
              <a:pPr algn="ctr"/>
              <a:r>
                <a:rPr lang="fr-FR" sz="3200" dirty="0"/>
                <a:t/>
              </a:r>
              <a:br>
                <a:rPr lang="fr-FR" sz="3200" dirty="0"/>
              </a:br>
              <a:r>
                <a:rPr lang="fr-FR" sz="3200" dirty="0" smtClean="0"/>
                <a:t>supervisé par l’équipe CEA</a:t>
              </a:r>
              <a:endParaRPr lang="en-US" sz="3200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54332" y="1943738"/>
              <a:ext cx="3387923" cy="844222"/>
            </a:xfrm>
            <a:prstGeom prst="rect">
              <a:avLst/>
            </a:prstGeom>
          </p:spPr>
        </p:pic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036" y="3244969"/>
            <a:ext cx="12192000" cy="295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6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8598"/>
            <a:ext cx="12193057" cy="184115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30353" y="165470"/>
            <a:ext cx="10728325" cy="871827"/>
          </a:xfrm>
        </p:spPr>
        <p:txBody>
          <a:bodyPr>
            <a:normAutofit fontScale="90000"/>
          </a:bodyPr>
          <a:lstStyle/>
          <a:p>
            <a:r>
              <a:rPr lang="en-US" dirty="0"/>
              <a:t>C</a:t>
            </a:r>
            <a:r>
              <a:rPr lang="en-US" dirty="0" smtClean="0"/>
              <a:t>ontribution In Kind du CEA à la construction de </a:t>
            </a:r>
            <a:r>
              <a:rPr lang="en-US" dirty="0" err="1" smtClean="0"/>
              <a:t>l’accélérateur</a:t>
            </a:r>
            <a:r>
              <a:rPr lang="en-US" dirty="0" smtClean="0"/>
              <a:t> </a:t>
            </a:r>
            <a:r>
              <a:rPr lang="en-US" dirty="0"/>
              <a:t>ESS </a:t>
            </a:r>
            <a:r>
              <a:rPr lang="en-US" dirty="0" err="1" smtClean="0"/>
              <a:t>portée</a:t>
            </a:r>
            <a:r>
              <a:rPr lang="en-US" dirty="0" smtClean="0"/>
              <a:t> par </a:t>
            </a:r>
            <a:r>
              <a:rPr lang="en-US" dirty="0" err="1" smtClean="0"/>
              <a:t>l’Irfu</a:t>
            </a:r>
            <a:r>
              <a:rPr lang="en-US" dirty="0" smtClean="0"/>
              <a:t>/DACM</a:t>
            </a:r>
            <a:r>
              <a:rPr lang="en-US" dirty="0"/>
              <a:t/>
            </a:r>
            <a:br>
              <a:rPr lang="en-US" dirty="0"/>
            </a:br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+mn-lt"/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2163672" y="2022961"/>
            <a:ext cx="3413767" cy="3091057"/>
            <a:chOff x="2874044" y="2667987"/>
            <a:chExt cx="3413767" cy="3091057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42112" y="3170815"/>
              <a:ext cx="2320770" cy="11975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ZoneTexte 13"/>
            <p:cNvSpPr txBox="1"/>
            <p:nvPr/>
          </p:nvSpPr>
          <p:spPr>
            <a:xfrm>
              <a:off x="3971222" y="3135335"/>
              <a:ext cx="16014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 err="1">
                  <a:solidFill>
                    <a:srgbClr val="FF0000"/>
                  </a:solidFill>
                </a:rPr>
                <a:t>Opérationnel</a:t>
              </a:r>
              <a:endParaRPr lang="en-US" sz="1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793572" y="2738526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rgbClr val="FF0000"/>
                  </a:solidFill>
                </a:rPr>
                <a:t>RFQ </a:t>
              </a:r>
              <a:endParaRPr lang="en-US" b="1" u="sng" dirty="0">
                <a:solidFill>
                  <a:srgbClr val="92D050"/>
                </a:solidFill>
              </a:endParaRPr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2874044" y="2667987"/>
              <a:ext cx="3413767" cy="3091057"/>
              <a:chOff x="2874044" y="2667987"/>
              <a:chExt cx="3413767" cy="3091057"/>
            </a:xfrm>
          </p:grpSpPr>
          <p:sp>
            <p:nvSpPr>
              <p:cNvPr id="13" name="Rectangle à coins arrondis 12"/>
              <p:cNvSpPr/>
              <p:nvPr/>
            </p:nvSpPr>
            <p:spPr>
              <a:xfrm>
                <a:off x="3810855" y="2667987"/>
                <a:ext cx="2476956" cy="1661443"/>
              </a:xfrm>
              <a:prstGeom prst="roundRect">
                <a:avLst/>
              </a:prstGeom>
              <a:noFill/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tangle à coins arrondis 39"/>
              <p:cNvSpPr/>
              <p:nvPr/>
            </p:nvSpPr>
            <p:spPr>
              <a:xfrm>
                <a:off x="2874044" y="5133308"/>
                <a:ext cx="926711" cy="625736"/>
              </a:xfrm>
              <a:prstGeom prst="roundRect">
                <a:avLst/>
              </a:prstGeom>
              <a:noFill/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" name="Connecteur droit 15"/>
              <p:cNvCxnSpPr>
                <a:stCxn id="40" idx="0"/>
                <a:endCxn id="13" idx="2"/>
              </p:cNvCxnSpPr>
              <p:nvPr/>
            </p:nvCxnSpPr>
            <p:spPr>
              <a:xfrm flipV="1">
                <a:off x="3337400" y="4329430"/>
                <a:ext cx="1711933" cy="803878"/>
              </a:xfrm>
              <a:prstGeom prst="line">
                <a:avLst/>
              </a:prstGeom>
              <a:ln w="31750" cmpd="sng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e 51"/>
          <p:cNvGrpSpPr/>
          <p:nvPr/>
        </p:nvGrpSpPr>
        <p:grpSpPr>
          <a:xfrm>
            <a:off x="87465" y="2704792"/>
            <a:ext cx="3028329" cy="2363481"/>
            <a:chOff x="492327" y="2962498"/>
            <a:chExt cx="3028329" cy="2363481"/>
          </a:xfrm>
        </p:grpSpPr>
        <p:sp>
          <p:nvSpPr>
            <p:cNvPr id="28" name="ZoneTexte 27"/>
            <p:cNvSpPr txBox="1"/>
            <p:nvPr/>
          </p:nvSpPr>
          <p:spPr>
            <a:xfrm>
              <a:off x="675739" y="2962498"/>
              <a:ext cx="2508112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u="sng" dirty="0" smtClean="0">
                  <a:solidFill>
                    <a:srgbClr val="00B050"/>
                  </a:solidFill>
                </a:rPr>
                <a:t> </a:t>
              </a:r>
              <a:r>
                <a:rPr lang="fr-FR" sz="1600" b="1" u="sng" dirty="0" smtClean="0">
                  <a:solidFill>
                    <a:srgbClr val="00B050"/>
                  </a:solidFill>
                </a:rPr>
                <a:t>Control System   </a:t>
              </a:r>
            </a:p>
            <a:p>
              <a:r>
                <a:rPr lang="fr-FR" sz="1200" dirty="0" smtClean="0">
                  <a:solidFill>
                    <a:srgbClr val="00B050"/>
                  </a:solidFill>
                </a:rPr>
                <a:t>Source Protons + LEBT + RFQ</a:t>
              </a:r>
            </a:p>
            <a:p>
              <a:endParaRPr lang="fr-FR" sz="700" dirty="0" smtClean="0">
                <a:solidFill>
                  <a:srgbClr val="00B050"/>
                </a:solidFill>
              </a:endParaRPr>
            </a:p>
            <a:p>
              <a:r>
                <a:rPr lang="fr-FR" sz="1600" b="1" i="1" dirty="0" smtClean="0">
                  <a:solidFill>
                    <a:srgbClr val="00B050"/>
                  </a:solidFill>
                </a:rPr>
                <a:t>Opérationnel</a:t>
              </a:r>
              <a:endParaRPr lang="fr-FR" sz="1600" b="1" i="1" dirty="0">
                <a:solidFill>
                  <a:srgbClr val="00B050"/>
                </a:solidFill>
              </a:endParaRPr>
            </a:p>
          </p:txBody>
        </p:sp>
        <p:grpSp>
          <p:nvGrpSpPr>
            <p:cNvPr id="4" name="Groupe 3"/>
            <p:cNvGrpSpPr/>
            <p:nvPr/>
          </p:nvGrpSpPr>
          <p:grpSpPr>
            <a:xfrm>
              <a:off x="492327" y="2982325"/>
              <a:ext cx="3028329" cy="2343654"/>
              <a:chOff x="525798" y="2972753"/>
              <a:chExt cx="3028329" cy="2343654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660382" y="2972753"/>
                <a:ext cx="2605769" cy="952505"/>
                <a:chOff x="660382" y="2972753"/>
                <a:chExt cx="2605769" cy="952505"/>
              </a:xfrm>
            </p:grpSpPr>
            <p:sp>
              <p:nvSpPr>
                <p:cNvPr id="29" name="Rectangle à coins arrondis 28"/>
                <p:cNvSpPr/>
                <p:nvPr/>
              </p:nvSpPr>
              <p:spPr>
                <a:xfrm>
                  <a:off x="660382" y="2972753"/>
                  <a:ext cx="2605769" cy="952505"/>
                </a:xfrm>
                <a:prstGeom prst="roundRect">
                  <a:avLst/>
                </a:prstGeom>
                <a:noFill/>
                <a:ln w="31750">
                  <a:solidFill>
                    <a:srgbClr val="00B05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31" name="Picture 5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8783" y="3475255"/>
                  <a:ext cx="370125" cy="337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1" name="Rectangle à coins arrondis 40"/>
              <p:cNvSpPr/>
              <p:nvPr/>
            </p:nvSpPr>
            <p:spPr>
              <a:xfrm>
                <a:off x="525798" y="4798046"/>
                <a:ext cx="2018886" cy="518361"/>
              </a:xfrm>
              <a:prstGeom prst="roundRect">
                <a:avLst/>
              </a:prstGeom>
              <a:noFill/>
              <a:ln w="317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Rectangle à coins arrondis 42"/>
              <p:cNvSpPr/>
              <p:nvPr/>
            </p:nvSpPr>
            <p:spPr>
              <a:xfrm>
                <a:off x="2602005" y="4798046"/>
                <a:ext cx="952122" cy="518361"/>
              </a:xfrm>
              <a:prstGeom prst="roundRect">
                <a:avLst/>
              </a:prstGeom>
              <a:noFill/>
              <a:ln w="22225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4" name="Connecteur droit 23"/>
              <p:cNvCxnSpPr>
                <a:stCxn id="29" idx="2"/>
                <a:endCxn id="41" idx="0"/>
              </p:cNvCxnSpPr>
              <p:nvPr/>
            </p:nvCxnSpPr>
            <p:spPr>
              <a:xfrm flipH="1">
                <a:off x="1535241" y="3925258"/>
                <a:ext cx="428026" cy="872788"/>
              </a:xfrm>
              <a:prstGeom prst="line">
                <a:avLst/>
              </a:prstGeom>
              <a:ln w="31750" cmpd="sng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>
                <a:stCxn id="29" idx="2"/>
                <a:endCxn id="43" idx="0"/>
              </p:cNvCxnSpPr>
              <p:nvPr/>
            </p:nvCxnSpPr>
            <p:spPr>
              <a:xfrm>
                <a:off x="1963267" y="3925258"/>
                <a:ext cx="1114799" cy="872788"/>
              </a:xfrm>
              <a:prstGeom prst="line">
                <a:avLst/>
              </a:prstGeom>
              <a:ln w="31750" cmpd="sng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Groupe 49"/>
          <p:cNvGrpSpPr/>
          <p:nvPr/>
        </p:nvGrpSpPr>
        <p:grpSpPr>
          <a:xfrm>
            <a:off x="5786403" y="1412117"/>
            <a:ext cx="5444265" cy="3712890"/>
            <a:chOff x="5788828" y="1669328"/>
            <a:chExt cx="5444265" cy="3712890"/>
          </a:xfrm>
        </p:grpSpPr>
        <p:pic>
          <p:nvPicPr>
            <p:cNvPr id="19" name="Image 1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0782" y="2269342"/>
              <a:ext cx="2316671" cy="1439343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5813757" y="1835735"/>
              <a:ext cx="3505008" cy="1985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 smtClean="0">
                  <a:solidFill>
                    <a:srgbClr val="0070C0"/>
                  </a:solidFill>
                </a:rPr>
                <a:t>Cryomodules</a:t>
              </a:r>
              <a:endParaRPr lang="en-US" b="1" u="sng" dirty="0">
                <a:solidFill>
                  <a:srgbClr val="0070C0"/>
                </a:solidFill>
              </a:endParaRPr>
            </a:p>
            <a:p>
              <a:pPr>
                <a:spcBef>
                  <a:spcPts val="600"/>
                </a:spcBef>
              </a:pPr>
              <a:r>
                <a:rPr lang="en-US" sz="1200" b="1" dirty="0">
                  <a:solidFill>
                    <a:srgbClr val="0070C0"/>
                  </a:solidFill>
                </a:rPr>
                <a:t>2 </a:t>
              </a:r>
              <a:r>
                <a:rPr lang="en-US" sz="1200" b="1" dirty="0" err="1" smtClean="0">
                  <a:solidFill>
                    <a:srgbClr val="0070C0"/>
                  </a:solidFill>
                </a:rPr>
                <a:t>démonstrateurs</a:t>
              </a:r>
              <a:r>
                <a:rPr lang="en-US" sz="1200" b="1" dirty="0" smtClean="0">
                  <a:solidFill>
                    <a:srgbClr val="0070C0"/>
                  </a:solidFill>
                </a:rPr>
                <a:t>  </a:t>
              </a:r>
              <a:r>
                <a:rPr lang="en-US" sz="1200" b="1" dirty="0">
                  <a:solidFill>
                    <a:srgbClr val="0070C0"/>
                  </a:solidFill>
                </a:rPr>
                <a:t>(M-ECCTD &amp; H-ECCTD)</a:t>
              </a:r>
            </a:p>
            <a:p>
              <a:r>
                <a:rPr lang="en-US" sz="1200" b="1" dirty="0">
                  <a:solidFill>
                    <a:srgbClr val="0070C0"/>
                  </a:solidFill>
                </a:rPr>
                <a:t>30 </a:t>
              </a:r>
              <a:r>
                <a:rPr lang="en-US" sz="1200" b="1" dirty="0" smtClean="0">
                  <a:solidFill>
                    <a:srgbClr val="0070C0"/>
                  </a:solidFill>
                </a:rPr>
                <a:t>cryomodules à </a:t>
              </a:r>
              <a:r>
                <a:rPr lang="en-US" sz="1200" b="1" dirty="0" err="1" smtClean="0">
                  <a:solidFill>
                    <a:srgbClr val="0070C0"/>
                  </a:solidFill>
                </a:rPr>
                <a:t>cavités</a:t>
              </a:r>
              <a:r>
                <a:rPr lang="en-US" sz="1200" b="1" dirty="0" smtClean="0">
                  <a:solidFill>
                    <a:srgbClr val="0070C0"/>
                  </a:solidFill>
                </a:rPr>
                <a:t> </a:t>
              </a:r>
              <a:r>
                <a:rPr lang="en-US" sz="1200" b="1" dirty="0" err="1" smtClean="0">
                  <a:solidFill>
                    <a:srgbClr val="0070C0"/>
                  </a:solidFill>
                </a:rPr>
                <a:t>elliptiques</a:t>
              </a:r>
              <a:r>
                <a:rPr lang="en-US" sz="1200" b="1" dirty="0" smtClean="0">
                  <a:solidFill>
                    <a:srgbClr val="0070C0"/>
                  </a:solidFill>
                </a:rPr>
                <a:t> :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en-US" sz="1200" b="1" dirty="0" smtClean="0">
                  <a:solidFill>
                    <a:srgbClr val="0070C0"/>
                  </a:solidFill>
                </a:rPr>
                <a:t>9 M-Beta + 1 spare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en-US" sz="1200" b="1" dirty="0" smtClean="0">
                  <a:solidFill>
                    <a:srgbClr val="0070C0"/>
                  </a:solidFill>
                </a:rPr>
                <a:t>21 H-Beta</a:t>
              </a:r>
            </a:p>
            <a:p>
              <a:endParaRPr lang="en-US" sz="1200" b="1" dirty="0" smtClean="0">
                <a:solidFill>
                  <a:srgbClr val="0070C0"/>
                </a:solidFill>
              </a:endParaRPr>
            </a:p>
            <a:p>
              <a:endParaRPr lang="en-US" sz="1200" b="1" dirty="0" smtClean="0">
                <a:solidFill>
                  <a:srgbClr val="0070C0"/>
                </a:solidFill>
              </a:endParaRPr>
            </a:p>
            <a:p>
              <a:r>
                <a:rPr lang="en-US" sz="1400" b="1" i="1" dirty="0" smtClean="0">
                  <a:solidFill>
                    <a:srgbClr val="0070C0"/>
                  </a:solidFill>
                </a:rPr>
                <a:t>17 cryomodules </a:t>
              </a:r>
              <a:r>
                <a:rPr lang="en-US" sz="1400" b="1" i="1" dirty="0" err="1" smtClean="0">
                  <a:solidFill>
                    <a:srgbClr val="0070C0"/>
                  </a:solidFill>
                </a:rPr>
                <a:t>livrés</a:t>
              </a:r>
              <a:endParaRPr lang="en-US" sz="1400" b="1" i="1" dirty="0" smtClean="0">
                <a:solidFill>
                  <a:srgbClr val="0070C0"/>
                </a:solidFill>
              </a:endParaRPr>
            </a:p>
            <a:p>
              <a:r>
                <a:rPr lang="en-US" sz="1400" b="1" i="1" dirty="0" smtClean="0">
                  <a:solidFill>
                    <a:srgbClr val="0070C0"/>
                  </a:solidFill>
                </a:rPr>
                <a:t>Assemblage des </a:t>
              </a:r>
              <a:r>
                <a:rPr lang="en-US" sz="1400" b="1" i="1" dirty="0" err="1" smtClean="0">
                  <a:solidFill>
                    <a:srgbClr val="0070C0"/>
                  </a:solidFill>
                </a:rPr>
                <a:t>suivants</a:t>
              </a:r>
              <a:r>
                <a:rPr lang="en-US" sz="1400" b="1" i="1" dirty="0" smtClean="0">
                  <a:solidFill>
                    <a:srgbClr val="0070C0"/>
                  </a:solidFill>
                </a:rPr>
                <a:t> </a:t>
              </a:r>
              <a:r>
                <a:rPr lang="en-US" sz="1400" b="1" i="1" dirty="0" err="1" smtClean="0">
                  <a:solidFill>
                    <a:srgbClr val="0070C0"/>
                  </a:solidFill>
                </a:rPr>
                <a:t>en</a:t>
              </a:r>
              <a:r>
                <a:rPr lang="en-US" sz="1400" b="1" i="1" dirty="0" smtClean="0">
                  <a:solidFill>
                    <a:srgbClr val="0070C0"/>
                  </a:solidFill>
                </a:rPr>
                <a:t> </a:t>
              </a:r>
              <a:r>
                <a:rPr lang="en-US" sz="1400" b="1" i="1" dirty="0" err="1" smtClean="0">
                  <a:solidFill>
                    <a:srgbClr val="0070C0"/>
                  </a:solidFill>
                </a:rPr>
                <a:t>cours</a:t>
              </a:r>
              <a:endParaRPr lang="en-US" sz="1400" b="1" i="1" dirty="0" smtClean="0">
                <a:solidFill>
                  <a:srgbClr val="0070C0"/>
                </a:solidFill>
              </a:endParaRPr>
            </a:p>
          </p:txBody>
        </p:sp>
        <p:sp>
          <p:nvSpPr>
            <p:cNvPr id="20" name="Rectangle à coins arrondis 19"/>
            <p:cNvSpPr/>
            <p:nvPr/>
          </p:nvSpPr>
          <p:spPr>
            <a:xfrm>
              <a:off x="5788828" y="1669328"/>
              <a:ext cx="5444265" cy="2324922"/>
            </a:xfrm>
            <a:prstGeom prst="roundRect">
              <a:avLst/>
            </a:prstGeom>
            <a:noFill/>
            <a:ln w="3175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Connecteur droit 21"/>
            <p:cNvCxnSpPr>
              <a:stCxn id="46" idx="0"/>
              <a:endCxn id="20" idx="2"/>
            </p:cNvCxnSpPr>
            <p:nvPr/>
          </p:nvCxnSpPr>
          <p:spPr>
            <a:xfrm flipV="1">
              <a:off x="7695754" y="3994250"/>
              <a:ext cx="815207" cy="758222"/>
            </a:xfrm>
            <a:prstGeom prst="line">
              <a:avLst/>
            </a:prstGeom>
            <a:ln w="31750" cmpd="sng">
              <a:solidFill>
                <a:srgbClr val="66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à coins arrondis 45"/>
            <p:cNvSpPr/>
            <p:nvPr/>
          </p:nvSpPr>
          <p:spPr>
            <a:xfrm>
              <a:off x="6341856" y="4752472"/>
              <a:ext cx="2707796" cy="629746"/>
            </a:xfrm>
            <a:prstGeom prst="roundRect">
              <a:avLst/>
            </a:prstGeom>
            <a:noFill/>
            <a:ln w="31750">
              <a:solidFill>
                <a:srgbClr val="66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sp>
        <p:nvSpPr>
          <p:cNvPr id="78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  <p:grpSp>
        <p:nvGrpSpPr>
          <p:cNvPr id="110" name="Groupe 109"/>
          <p:cNvGrpSpPr/>
          <p:nvPr/>
        </p:nvGrpSpPr>
        <p:grpSpPr>
          <a:xfrm>
            <a:off x="1261194" y="4511003"/>
            <a:ext cx="7785108" cy="2296452"/>
            <a:chOff x="1261194" y="4511003"/>
            <a:chExt cx="7785108" cy="2296452"/>
          </a:xfrm>
        </p:grpSpPr>
        <p:grpSp>
          <p:nvGrpSpPr>
            <p:cNvPr id="80" name="Groupe 79"/>
            <p:cNvGrpSpPr/>
            <p:nvPr/>
          </p:nvGrpSpPr>
          <p:grpSpPr>
            <a:xfrm>
              <a:off x="1261194" y="4511003"/>
              <a:ext cx="7785108" cy="2296452"/>
              <a:chOff x="1141184" y="6122745"/>
              <a:chExt cx="7785108" cy="2296452"/>
            </a:xfrm>
          </p:grpSpPr>
          <p:sp>
            <p:nvSpPr>
              <p:cNvPr id="42" name="Rectangle à coins arrondis 41"/>
              <p:cNvSpPr/>
              <p:nvPr/>
            </p:nvSpPr>
            <p:spPr>
              <a:xfrm>
                <a:off x="1141184" y="6205529"/>
                <a:ext cx="843278" cy="432284"/>
              </a:xfrm>
              <a:prstGeom prst="roundRect">
                <a:avLst/>
              </a:prstGeom>
              <a:noFill/>
              <a:ln w="31750">
                <a:solidFill>
                  <a:srgbClr val="7030A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ectangle à coins arrondis 43"/>
              <p:cNvSpPr/>
              <p:nvPr/>
            </p:nvSpPr>
            <p:spPr>
              <a:xfrm>
                <a:off x="5189647" y="6158571"/>
                <a:ext cx="3736645" cy="515067"/>
              </a:xfrm>
              <a:prstGeom prst="roundRect">
                <a:avLst/>
              </a:prstGeom>
              <a:noFill/>
              <a:ln w="31750">
                <a:solidFill>
                  <a:srgbClr val="7030A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9" name="Groupe 68"/>
              <p:cNvGrpSpPr/>
              <p:nvPr/>
            </p:nvGrpSpPr>
            <p:grpSpPr>
              <a:xfrm>
                <a:off x="3791686" y="7218868"/>
                <a:ext cx="2608958" cy="1200329"/>
                <a:chOff x="-3899825" y="3336530"/>
                <a:chExt cx="2608958" cy="1200329"/>
              </a:xfrm>
            </p:grpSpPr>
            <p:sp>
              <p:nvSpPr>
                <p:cNvPr id="25" name="ZoneTexte 24"/>
                <p:cNvSpPr txBox="1"/>
                <p:nvPr/>
              </p:nvSpPr>
              <p:spPr>
                <a:xfrm>
                  <a:off x="-3832618" y="3336530"/>
                  <a:ext cx="2173658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u="sng" dirty="0" smtClean="0">
                      <a:solidFill>
                        <a:srgbClr val="7030A0"/>
                      </a:solidFill>
                    </a:rPr>
                    <a:t>Diagnostics</a:t>
                  </a:r>
                  <a:endParaRPr lang="en-US" sz="1600" b="1" u="sng" dirty="0">
                    <a:solidFill>
                      <a:srgbClr val="7030A0"/>
                    </a:solidFill>
                  </a:endParaRPr>
                </a:p>
                <a:p>
                  <a:r>
                    <a:rPr lang="en-US" sz="1400" i="1" dirty="0" smtClean="0">
                      <a:solidFill>
                        <a:srgbClr val="7030A0"/>
                      </a:solidFill>
                    </a:rPr>
                    <a:t>Doppler </a:t>
                  </a:r>
                  <a:r>
                    <a:rPr lang="fr-FR" sz="1400" i="1" dirty="0" smtClean="0">
                      <a:solidFill>
                        <a:srgbClr val="7030A0"/>
                      </a:solidFill>
                    </a:rPr>
                    <a:t>opérationnel</a:t>
                  </a:r>
                  <a:endParaRPr lang="fr-FR" sz="1400" i="1" dirty="0">
                    <a:solidFill>
                      <a:srgbClr val="7030A0"/>
                    </a:solidFill>
                  </a:endParaRPr>
                </a:p>
                <a:p>
                  <a:r>
                    <a:rPr lang="en-US" sz="1400" i="1" dirty="0" smtClean="0">
                      <a:solidFill>
                        <a:srgbClr val="7030A0"/>
                      </a:solidFill>
                    </a:rPr>
                    <a:t>EMU </a:t>
                  </a:r>
                  <a:r>
                    <a:rPr lang="fr-FR" sz="1400" i="1" dirty="0">
                      <a:solidFill>
                        <a:srgbClr val="7030A0"/>
                      </a:solidFill>
                    </a:rPr>
                    <a:t>opérationnel</a:t>
                  </a:r>
                </a:p>
                <a:p>
                  <a:r>
                    <a:rPr lang="en-US" sz="1400" i="1" dirty="0" smtClean="0">
                      <a:solidFill>
                        <a:srgbClr val="7030A0"/>
                      </a:solidFill>
                    </a:rPr>
                    <a:t>NPM </a:t>
                  </a:r>
                  <a:r>
                    <a:rPr lang="en-US" sz="1400" i="1" dirty="0" err="1" smtClean="0">
                      <a:solidFill>
                        <a:srgbClr val="7030A0"/>
                      </a:solidFill>
                    </a:rPr>
                    <a:t>livrés</a:t>
                  </a:r>
                  <a:endParaRPr lang="en-US" sz="1400" i="1" dirty="0" smtClean="0">
                    <a:solidFill>
                      <a:srgbClr val="7030A0"/>
                    </a:solidFill>
                  </a:endParaRPr>
                </a:p>
                <a:p>
                  <a:r>
                    <a:rPr lang="en-US" sz="1400" i="1" dirty="0" smtClean="0">
                      <a:solidFill>
                        <a:srgbClr val="7030A0"/>
                      </a:solidFill>
                    </a:rPr>
                    <a:t>nBLM </a:t>
                  </a:r>
                  <a:r>
                    <a:rPr lang="en-US" sz="1400" i="1" dirty="0" err="1" smtClean="0">
                      <a:solidFill>
                        <a:srgbClr val="7030A0"/>
                      </a:solidFill>
                    </a:rPr>
                    <a:t>livrés</a:t>
                  </a:r>
                  <a:endParaRPr lang="en-US" sz="1400" i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26" name="Rectangle à coins arrondis 25"/>
                <p:cNvSpPr/>
                <p:nvPr/>
              </p:nvSpPr>
              <p:spPr>
                <a:xfrm>
                  <a:off x="-3899825" y="3360074"/>
                  <a:ext cx="2608958" cy="1140807"/>
                </a:xfrm>
                <a:prstGeom prst="roundRect">
                  <a:avLst/>
                </a:prstGeom>
                <a:noFill/>
                <a:ln w="31750">
                  <a:solidFill>
                    <a:srgbClr val="7030A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33" name="Image 3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985789" y="3644366"/>
                  <a:ext cx="629654" cy="608226"/>
                </a:xfrm>
                <a:prstGeom prst="rect">
                  <a:avLst/>
                </a:prstGeom>
              </p:spPr>
            </p:pic>
          </p:grpSp>
          <p:sp>
            <p:nvSpPr>
              <p:cNvPr id="45" name="Rectangle à coins arrondis 44"/>
              <p:cNvSpPr/>
              <p:nvPr/>
            </p:nvSpPr>
            <p:spPr>
              <a:xfrm>
                <a:off x="3103633" y="6122745"/>
                <a:ext cx="1780730" cy="564380"/>
              </a:xfrm>
              <a:prstGeom prst="roundRect">
                <a:avLst/>
              </a:prstGeom>
              <a:noFill/>
              <a:ln w="31750">
                <a:solidFill>
                  <a:srgbClr val="7030A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93" name="Connecteur droit 92"/>
            <p:cNvCxnSpPr>
              <a:stCxn id="26" idx="1"/>
              <a:endCxn id="42" idx="2"/>
            </p:cNvCxnSpPr>
            <p:nvPr/>
          </p:nvCxnSpPr>
          <p:spPr>
            <a:xfrm flipH="1" flipV="1">
              <a:off x="1682833" y="5026071"/>
              <a:ext cx="2228863" cy="1175003"/>
            </a:xfrm>
            <a:prstGeom prst="line">
              <a:avLst/>
            </a:prstGeom>
            <a:ln w="31750" cmpd="sng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>
              <a:stCxn id="26" idx="0"/>
              <a:endCxn id="45" idx="2"/>
            </p:cNvCxnSpPr>
            <p:nvPr/>
          </p:nvCxnSpPr>
          <p:spPr>
            <a:xfrm flipH="1" flipV="1">
              <a:off x="4114008" y="5075383"/>
              <a:ext cx="1102167" cy="555287"/>
            </a:xfrm>
            <a:prstGeom prst="line">
              <a:avLst/>
            </a:prstGeom>
            <a:ln w="31750" cmpd="sng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/>
            <p:cNvCxnSpPr>
              <a:stCxn id="26" idx="3"/>
              <a:endCxn id="44" idx="2"/>
            </p:cNvCxnSpPr>
            <p:nvPr/>
          </p:nvCxnSpPr>
          <p:spPr>
            <a:xfrm flipV="1">
              <a:off x="6520654" y="5061896"/>
              <a:ext cx="657326" cy="1139178"/>
            </a:xfrm>
            <a:prstGeom prst="line">
              <a:avLst/>
            </a:prstGeom>
            <a:ln w="31750" cmpd="sng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Ellipse 110"/>
          <p:cNvSpPr/>
          <p:nvPr/>
        </p:nvSpPr>
        <p:spPr>
          <a:xfrm>
            <a:off x="5014344" y="1126660"/>
            <a:ext cx="6671144" cy="272729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11145028" y="3853957"/>
            <a:ext cx="1046972" cy="383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9952838" y="5321722"/>
            <a:ext cx="2011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MW </a:t>
            </a:r>
            <a:r>
              <a:rPr lang="en-US" dirty="0" err="1" smtClean="0"/>
              <a:t>moyen</a:t>
            </a:r>
            <a:endParaRPr lang="en-US" dirty="0" smtClean="0"/>
          </a:p>
          <a:p>
            <a:r>
              <a:rPr lang="en-US" dirty="0" smtClean="0"/>
              <a:t>125 MW pic</a:t>
            </a:r>
          </a:p>
          <a:p>
            <a:r>
              <a:rPr lang="en-US" dirty="0" smtClean="0"/>
              <a:t>14Hz</a:t>
            </a:r>
          </a:p>
          <a:p>
            <a:r>
              <a:rPr lang="en-US" dirty="0" smtClean="0"/>
              <a:t>CU 4%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48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905977" y="713417"/>
            <a:ext cx="9203191" cy="731470"/>
          </a:xfrm>
        </p:spPr>
        <p:txBody>
          <a:bodyPr>
            <a:normAutofit/>
          </a:bodyPr>
          <a:lstStyle/>
          <a:p>
            <a:r>
              <a:rPr lang="fr-FR" sz="3000" dirty="0"/>
              <a:t>Assemblage par un partenaire </a:t>
            </a:r>
            <a:r>
              <a:rPr lang="fr-FR" sz="3000" dirty="0" smtClean="0"/>
              <a:t>industriel</a:t>
            </a:r>
            <a:endParaRPr lang="fr-FR" sz="3000" dirty="0"/>
          </a:p>
        </p:txBody>
      </p:sp>
      <p:sp>
        <p:nvSpPr>
          <p:cNvPr id="7" name="Rectangle 6"/>
          <p:cNvSpPr/>
          <p:nvPr/>
        </p:nvSpPr>
        <p:spPr>
          <a:xfrm>
            <a:off x="225811" y="1727076"/>
            <a:ext cx="7421282" cy="40318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b="1" dirty="0" smtClean="0"/>
              <a:t>9 </a:t>
            </a:r>
            <a:r>
              <a:rPr lang="fr-FR" sz="2000" b="1" dirty="0"/>
              <a:t>personnes </a:t>
            </a:r>
            <a:r>
              <a:rPr lang="fr-FR" sz="2000" b="1" dirty="0" smtClean="0"/>
              <a:t>sur site.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Formation avec/par l'équipe du CEA sur plusieurs </a:t>
            </a:r>
            <a:r>
              <a:rPr lang="fr-FR" dirty="0" smtClean="0"/>
              <a:t>assemblages: 	H-ECCTD, CM02 et CM03.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Supervision du CEA à partir de </a:t>
            </a:r>
            <a:r>
              <a:rPr lang="fr-FR" dirty="0" smtClean="0"/>
              <a:t>CM04.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Infrastructure et outils d'assemblage désormais pleinement </a:t>
            </a:r>
            <a:r>
              <a:rPr lang="fr-FR" dirty="0" smtClean="0"/>
              <a:t>opérationnels.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Processus d'assurance qualité, </a:t>
            </a:r>
            <a:r>
              <a:rPr lang="fr-FR" dirty="0" smtClean="0"/>
              <a:t>diagrammes, </a:t>
            </a:r>
            <a:r>
              <a:rPr lang="fr-FR" dirty="0"/>
              <a:t>procédures </a:t>
            </a:r>
            <a:r>
              <a:rPr lang="fr-FR" dirty="0" smtClean="0"/>
              <a:t>d'assemblage</a:t>
            </a:r>
            <a:r>
              <a:rPr lang="fr-FR" dirty="0"/>
              <a:t> </a:t>
            </a:r>
            <a:r>
              <a:rPr lang="fr-FR" dirty="0" smtClean="0"/>
              <a:t>et de tests validés.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000" b="1" dirty="0"/>
              <a:t>Capacité de 1 CM par mois </a:t>
            </a:r>
            <a:r>
              <a:rPr lang="fr-FR" dirty="0"/>
              <a:t>avec </a:t>
            </a:r>
            <a:r>
              <a:rPr lang="fr-FR" dirty="0" smtClean="0"/>
              <a:t> ~ 9 </a:t>
            </a:r>
            <a:r>
              <a:rPr lang="fr-FR" dirty="0"/>
              <a:t>semaines d'assemblage.</a:t>
            </a:r>
            <a:endParaRPr lang="fr-FR" dirty="0" smtClean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0511" y="2303033"/>
            <a:ext cx="4631679" cy="2976664"/>
          </a:xfrm>
          <a:prstGeom prst="rect">
            <a:avLst/>
          </a:prstGeom>
        </p:spPr>
      </p:pic>
      <p:sp>
        <p:nvSpPr>
          <p:cNvPr id="10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052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-71871" y="503233"/>
            <a:ext cx="11418074" cy="871827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Assemblage </a:t>
            </a:r>
            <a:r>
              <a:rPr lang="fr-FR" dirty="0" smtClean="0"/>
              <a:t>du </a:t>
            </a:r>
            <a:r>
              <a:rPr lang="fr-FR" dirty="0"/>
              <a:t>t</a:t>
            </a:r>
            <a:r>
              <a:rPr lang="fr-FR" dirty="0" smtClean="0"/>
              <a:t>rain de cavités en </a:t>
            </a:r>
            <a:r>
              <a:rPr lang="fr-FR" dirty="0"/>
              <a:t>s</a:t>
            </a:r>
            <a:r>
              <a:rPr lang="fr-FR" dirty="0" smtClean="0"/>
              <a:t>alle blanche ISO5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902" y="1092483"/>
            <a:ext cx="3740495" cy="210576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26" y="3780423"/>
            <a:ext cx="3834270" cy="215855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597" y="3780424"/>
            <a:ext cx="3721106" cy="209312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26" y="1092483"/>
            <a:ext cx="3740495" cy="21057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690" y="1092483"/>
            <a:ext cx="3744242" cy="210786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04489" y="3179322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Alignement cavité coupleur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4257717" y="3179322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Assemblage cavité / transition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8686478" y="3198243"/>
            <a:ext cx="2561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Train de cavité complet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622801" y="5938974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Sortie de salle blanche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4862955" y="5938974"/>
            <a:ext cx="2266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Train en zone MAF1</a:t>
            </a:r>
            <a:endParaRPr lang="fr-FR" dirty="0"/>
          </a:p>
        </p:txBody>
      </p:sp>
      <p:sp>
        <p:nvSpPr>
          <p:cNvPr id="22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  <p:sp>
        <p:nvSpPr>
          <p:cNvPr id="23" name="Titre 5"/>
          <p:cNvSpPr txBox="1">
            <a:spLocks/>
          </p:cNvSpPr>
          <p:nvPr/>
        </p:nvSpPr>
        <p:spPr>
          <a:xfrm>
            <a:off x="8096902" y="3787493"/>
            <a:ext cx="4028833" cy="158758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u="sng" dirty="0" smtClean="0"/>
              <a:t>Objectif n°1:</a:t>
            </a:r>
          </a:p>
          <a:p>
            <a:endParaRPr lang="fr-FR" sz="800" dirty="0" smtClean="0"/>
          </a:p>
          <a:p>
            <a:pPr marL="182563">
              <a:tabLst>
                <a:tab pos="182563" algn="l"/>
              </a:tabLst>
            </a:pPr>
            <a:r>
              <a:rPr lang="fr-FR" sz="2400" dirty="0"/>
              <a:t>Assembler sans polluer les cavités qui nous ont été livrées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096902" y="5662543"/>
            <a:ext cx="4160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Application de procédures très strictes.</a:t>
            </a:r>
          </a:p>
          <a:p>
            <a:r>
              <a:rPr lang="fr-FR" dirty="0" smtClean="0"/>
              <a:t>Aucune place à l’improvisation.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80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97" y="78303"/>
            <a:ext cx="9460689" cy="379192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Cobotisation</a:t>
            </a:r>
            <a:r>
              <a:rPr lang="fr-FR" dirty="0"/>
              <a:t> : du nettoyage à l'assemblage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22</a:t>
            </a:fld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452" y="1140041"/>
            <a:ext cx="1330773" cy="12996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0921" y="1766796"/>
            <a:ext cx="7774781" cy="4064000"/>
          </a:xfrm>
          <a:prstGeom prst="rect">
            <a:avLst/>
          </a:prstGeom>
          <a:ln>
            <a:noFill/>
          </a:ln>
        </p:spPr>
      </p:sp>
      <p:sp>
        <p:nvSpPr>
          <p:cNvPr id="33" name="Forme libre 32"/>
          <p:cNvSpPr/>
          <p:nvPr/>
        </p:nvSpPr>
        <p:spPr>
          <a:xfrm>
            <a:off x="8145384" y="3479150"/>
            <a:ext cx="1598233" cy="639293"/>
          </a:xfrm>
          <a:custGeom>
            <a:avLst/>
            <a:gdLst>
              <a:gd name="connsiteX0" fmla="*/ 0 w 1598233"/>
              <a:gd name="connsiteY0" fmla="*/ 0 h 639293"/>
              <a:gd name="connsiteX1" fmla="*/ 1278587 w 1598233"/>
              <a:gd name="connsiteY1" fmla="*/ 0 h 639293"/>
              <a:gd name="connsiteX2" fmla="*/ 1598233 w 1598233"/>
              <a:gd name="connsiteY2" fmla="*/ 319647 h 639293"/>
              <a:gd name="connsiteX3" fmla="*/ 1278587 w 1598233"/>
              <a:gd name="connsiteY3" fmla="*/ 639293 h 639293"/>
              <a:gd name="connsiteX4" fmla="*/ 0 w 1598233"/>
              <a:gd name="connsiteY4" fmla="*/ 639293 h 639293"/>
              <a:gd name="connsiteX5" fmla="*/ 319647 w 1598233"/>
              <a:gd name="connsiteY5" fmla="*/ 319647 h 639293"/>
              <a:gd name="connsiteX6" fmla="*/ 0 w 1598233"/>
              <a:gd name="connsiteY6" fmla="*/ 0 h 63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8233" h="639293">
                <a:moveTo>
                  <a:pt x="0" y="0"/>
                </a:moveTo>
                <a:lnTo>
                  <a:pt x="1278587" y="0"/>
                </a:lnTo>
                <a:lnTo>
                  <a:pt x="1598233" y="319647"/>
                </a:lnTo>
                <a:lnTo>
                  <a:pt x="1278587" y="639293"/>
                </a:lnTo>
                <a:lnTo>
                  <a:pt x="0" y="639293"/>
                </a:lnTo>
                <a:lnTo>
                  <a:pt x="319647" y="319647"/>
                </a:lnTo>
                <a:lnTo>
                  <a:pt x="0" y="0"/>
                </a:lnTo>
                <a:close/>
              </a:path>
            </a:pathLst>
          </a:custGeom>
          <a:solidFill>
            <a:srgbClr val="F39C1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655" tIns="20003" rIns="339649" bIns="20003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058" y="4730819"/>
            <a:ext cx="1977984" cy="162533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521" y="4744656"/>
            <a:ext cx="2028331" cy="164249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197" y="4813688"/>
            <a:ext cx="1496127" cy="129969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259496" y="598006"/>
            <a:ext cx="9252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dirty="0"/>
              <a:t>Première question </a:t>
            </a:r>
            <a:r>
              <a:rPr lang="fr-FR" b="1" u="sng" dirty="0" smtClean="0"/>
              <a:t>traitée </a:t>
            </a:r>
            <a:r>
              <a:rPr lang="fr-FR" b="1" u="sng" dirty="0"/>
              <a:t>: réduire l'effort et la pénibilité du nettoyage des brides.</a:t>
            </a:r>
            <a:endParaRPr lang="en-US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001" y="1087502"/>
            <a:ext cx="3081239" cy="2310929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8429814" y="4641640"/>
            <a:ext cx="2873164" cy="2039824"/>
            <a:chOff x="8080633" y="4500621"/>
            <a:chExt cx="2534202" cy="2039824"/>
          </a:xfrm>
        </p:grpSpPr>
        <p:sp>
          <p:nvSpPr>
            <p:cNvPr id="21" name="TextBox 52"/>
            <p:cNvSpPr txBox="1"/>
            <p:nvPr/>
          </p:nvSpPr>
          <p:spPr>
            <a:xfrm>
              <a:off x="8200983" y="4509120"/>
              <a:ext cx="2413852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rgbClr val="FF993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Nouveaux programmes</a:t>
              </a:r>
            </a:p>
            <a:p>
              <a:r>
                <a:rPr lang="fr-FR" sz="1400" b="1" dirty="0">
                  <a:solidFill>
                    <a:srgbClr val="FF993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  <a:p>
              <a:r>
                <a:rPr lang="fr-FR" sz="1400" b="1" dirty="0">
                  <a:solidFill>
                    <a:srgbClr val="FF993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 Nettoyage de soufflets ESS </a:t>
              </a:r>
            </a:p>
            <a:p>
              <a:endParaRPr lang="fr-FR" sz="1400" b="1" dirty="0">
                <a:solidFill>
                  <a:srgbClr val="FF99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fr-FR" sz="1400" b="1" dirty="0">
                  <a:solidFill>
                    <a:srgbClr val="FF993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 Assemblage du soufflet à la cavité</a:t>
              </a:r>
            </a:p>
            <a:p>
              <a:endParaRPr lang="fr-FR" sz="1400" b="1" dirty="0">
                <a:solidFill>
                  <a:srgbClr val="FF993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fr-FR" sz="1400" b="1" dirty="0">
                  <a:solidFill>
                    <a:srgbClr val="FF993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 Programmes PIP-II avec </a:t>
              </a:r>
              <a:r>
                <a:rPr lang="fr-FR" sz="1400" b="1" dirty="0" err="1">
                  <a:solidFill>
                    <a:srgbClr val="FF993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Mock</a:t>
              </a:r>
              <a:r>
                <a:rPr lang="fr-FR" sz="1400" b="1" dirty="0">
                  <a:solidFill>
                    <a:srgbClr val="FF993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-Up</a:t>
              </a:r>
              <a:endParaRPr lang="en-US" sz="1400" b="1" dirty="0">
                <a:solidFill>
                  <a:srgbClr val="E84C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" name="Rectangle à coins arrondis 3"/>
            <p:cNvSpPr/>
            <p:nvPr/>
          </p:nvSpPr>
          <p:spPr>
            <a:xfrm>
              <a:off x="8080633" y="4500621"/>
              <a:ext cx="2416535" cy="1611092"/>
            </a:xfrm>
            <a:prstGeom prst="roundRect">
              <a:avLst>
                <a:gd name="adj" fmla="val 14036"/>
              </a:avLst>
            </a:prstGeom>
            <a:noFill/>
            <a:ln w="28575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22"/>
          <p:cNvGrpSpPr/>
          <p:nvPr/>
        </p:nvGrpSpPr>
        <p:grpSpPr>
          <a:xfrm flipV="1">
            <a:off x="2795478" y="4061258"/>
            <a:ext cx="89154" cy="736917"/>
            <a:chOff x="2907285" y="4104240"/>
            <a:chExt cx="118872" cy="982557"/>
          </a:xfrm>
        </p:grpSpPr>
        <p:cxnSp>
          <p:nvCxnSpPr>
            <p:cNvPr id="35" name="Straight Connector 14"/>
            <p:cNvCxnSpPr/>
            <p:nvPr/>
          </p:nvCxnSpPr>
          <p:spPr>
            <a:xfrm flipH="1">
              <a:off x="2966721" y="4104240"/>
              <a:ext cx="8056" cy="982555"/>
            </a:xfrm>
            <a:prstGeom prst="line">
              <a:avLst/>
            </a:prstGeom>
            <a:ln w="28575">
              <a:solidFill>
                <a:srgbClr val="8D44A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15"/>
            <p:cNvSpPr/>
            <p:nvPr/>
          </p:nvSpPr>
          <p:spPr>
            <a:xfrm>
              <a:off x="2907285" y="4967925"/>
              <a:ext cx="118872" cy="11887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</p:grpSp>
      <p:sp>
        <p:nvSpPr>
          <p:cNvPr id="37" name="TextBox 49"/>
          <p:cNvSpPr txBox="1"/>
          <p:nvPr/>
        </p:nvSpPr>
        <p:spPr>
          <a:xfrm>
            <a:off x="3376876" y="4133809"/>
            <a:ext cx="17866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 smtClean="0">
                <a:solidFill>
                  <a:srgbClr val="297F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Utilisation du robot par B&amp;S France</a:t>
            </a:r>
            <a:endParaRPr lang="en-US" sz="1350" b="1" dirty="0">
              <a:solidFill>
                <a:srgbClr val="297FB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58"/>
          <p:cNvSpPr txBox="1"/>
          <p:nvPr/>
        </p:nvSpPr>
        <p:spPr>
          <a:xfrm>
            <a:off x="1935459" y="2890600"/>
            <a:ext cx="12343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smtClean="0">
                <a:solidFill>
                  <a:srgbClr val="8D44A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Mise en service du robot</a:t>
            </a:r>
            <a:endParaRPr lang="en-US" sz="1350" b="1" dirty="0">
              <a:solidFill>
                <a:srgbClr val="8D44A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9" name="Group 22"/>
          <p:cNvGrpSpPr/>
          <p:nvPr/>
        </p:nvGrpSpPr>
        <p:grpSpPr>
          <a:xfrm>
            <a:off x="3931005" y="2267848"/>
            <a:ext cx="100671" cy="1230492"/>
            <a:chOff x="2907285" y="3659520"/>
            <a:chExt cx="118872" cy="1427277"/>
          </a:xfrm>
        </p:grpSpPr>
        <p:cxnSp>
          <p:nvCxnSpPr>
            <p:cNvPr id="40" name="Straight Connector 14"/>
            <p:cNvCxnSpPr/>
            <p:nvPr/>
          </p:nvCxnSpPr>
          <p:spPr>
            <a:xfrm>
              <a:off x="2966721" y="3659520"/>
              <a:ext cx="0" cy="1427277"/>
            </a:xfrm>
            <a:prstGeom prst="line">
              <a:avLst/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15"/>
            <p:cNvSpPr/>
            <p:nvPr/>
          </p:nvSpPr>
          <p:spPr>
            <a:xfrm>
              <a:off x="2907285" y="4967925"/>
              <a:ext cx="118872" cy="11887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</p:grpSp>
      <p:sp>
        <p:nvSpPr>
          <p:cNvPr id="42" name="Forme libre 41"/>
          <p:cNvSpPr/>
          <p:nvPr/>
        </p:nvSpPr>
        <p:spPr>
          <a:xfrm>
            <a:off x="1973005" y="3479150"/>
            <a:ext cx="1598233" cy="639293"/>
          </a:xfrm>
          <a:custGeom>
            <a:avLst/>
            <a:gdLst>
              <a:gd name="connsiteX0" fmla="*/ 0 w 1598233"/>
              <a:gd name="connsiteY0" fmla="*/ 0 h 639293"/>
              <a:gd name="connsiteX1" fmla="*/ 1278587 w 1598233"/>
              <a:gd name="connsiteY1" fmla="*/ 0 h 639293"/>
              <a:gd name="connsiteX2" fmla="*/ 1598233 w 1598233"/>
              <a:gd name="connsiteY2" fmla="*/ 319647 h 639293"/>
              <a:gd name="connsiteX3" fmla="*/ 1278587 w 1598233"/>
              <a:gd name="connsiteY3" fmla="*/ 639293 h 639293"/>
              <a:gd name="connsiteX4" fmla="*/ 0 w 1598233"/>
              <a:gd name="connsiteY4" fmla="*/ 639293 h 639293"/>
              <a:gd name="connsiteX5" fmla="*/ 319647 w 1598233"/>
              <a:gd name="connsiteY5" fmla="*/ 319647 h 639293"/>
              <a:gd name="connsiteX6" fmla="*/ 0 w 1598233"/>
              <a:gd name="connsiteY6" fmla="*/ 0 h 63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8233" h="639293">
                <a:moveTo>
                  <a:pt x="0" y="0"/>
                </a:moveTo>
                <a:lnTo>
                  <a:pt x="1278587" y="0"/>
                </a:lnTo>
                <a:lnTo>
                  <a:pt x="1598233" y="319647"/>
                </a:lnTo>
                <a:lnTo>
                  <a:pt x="1278587" y="639293"/>
                </a:lnTo>
                <a:lnTo>
                  <a:pt x="0" y="639293"/>
                </a:lnTo>
                <a:lnTo>
                  <a:pt x="319647" y="319647"/>
                </a:lnTo>
                <a:lnTo>
                  <a:pt x="0" y="0"/>
                </a:lnTo>
                <a:close/>
              </a:path>
            </a:pathLst>
          </a:custGeom>
          <a:solidFill>
            <a:srgbClr val="8D44AD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655" tIns="20003" rIns="339649" bIns="20003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15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trimestre 2022</a:t>
            </a:r>
          </a:p>
        </p:txBody>
      </p:sp>
      <p:sp>
        <p:nvSpPr>
          <p:cNvPr id="43" name="Forme libre 42"/>
          <p:cNvSpPr/>
          <p:nvPr/>
        </p:nvSpPr>
        <p:spPr>
          <a:xfrm>
            <a:off x="3411414" y="3479150"/>
            <a:ext cx="1740460" cy="639293"/>
          </a:xfrm>
          <a:custGeom>
            <a:avLst/>
            <a:gdLst>
              <a:gd name="connsiteX0" fmla="*/ 0 w 1740460"/>
              <a:gd name="connsiteY0" fmla="*/ 0 h 639293"/>
              <a:gd name="connsiteX1" fmla="*/ 1420814 w 1740460"/>
              <a:gd name="connsiteY1" fmla="*/ 0 h 639293"/>
              <a:gd name="connsiteX2" fmla="*/ 1740460 w 1740460"/>
              <a:gd name="connsiteY2" fmla="*/ 319647 h 639293"/>
              <a:gd name="connsiteX3" fmla="*/ 1420814 w 1740460"/>
              <a:gd name="connsiteY3" fmla="*/ 639293 h 639293"/>
              <a:gd name="connsiteX4" fmla="*/ 0 w 1740460"/>
              <a:gd name="connsiteY4" fmla="*/ 639293 h 639293"/>
              <a:gd name="connsiteX5" fmla="*/ 319647 w 1740460"/>
              <a:gd name="connsiteY5" fmla="*/ 319647 h 639293"/>
              <a:gd name="connsiteX6" fmla="*/ 0 w 1740460"/>
              <a:gd name="connsiteY6" fmla="*/ 0 h 63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0460" h="639293">
                <a:moveTo>
                  <a:pt x="0" y="0"/>
                </a:moveTo>
                <a:lnTo>
                  <a:pt x="1420814" y="0"/>
                </a:lnTo>
                <a:lnTo>
                  <a:pt x="1740460" y="319647"/>
                </a:lnTo>
                <a:lnTo>
                  <a:pt x="1420814" y="639293"/>
                </a:lnTo>
                <a:lnTo>
                  <a:pt x="0" y="639293"/>
                </a:lnTo>
                <a:lnTo>
                  <a:pt x="319647" y="319647"/>
                </a:lnTo>
                <a:lnTo>
                  <a:pt x="0" y="0"/>
                </a:lnTo>
                <a:close/>
              </a:path>
            </a:pathLst>
          </a:custGeom>
          <a:solidFill>
            <a:srgbClr val="297FB8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655" tIns="20003" rIns="339649" bIns="20003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5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trimestre 2022</a:t>
            </a:r>
          </a:p>
        </p:txBody>
      </p:sp>
      <p:sp>
        <p:nvSpPr>
          <p:cNvPr id="44" name="Forme libre 43"/>
          <p:cNvSpPr/>
          <p:nvPr/>
        </p:nvSpPr>
        <p:spPr>
          <a:xfrm>
            <a:off x="4992052" y="3479150"/>
            <a:ext cx="1786953" cy="639293"/>
          </a:xfrm>
          <a:custGeom>
            <a:avLst/>
            <a:gdLst>
              <a:gd name="connsiteX0" fmla="*/ 0 w 1786953"/>
              <a:gd name="connsiteY0" fmla="*/ 0 h 639293"/>
              <a:gd name="connsiteX1" fmla="*/ 1467307 w 1786953"/>
              <a:gd name="connsiteY1" fmla="*/ 0 h 639293"/>
              <a:gd name="connsiteX2" fmla="*/ 1786953 w 1786953"/>
              <a:gd name="connsiteY2" fmla="*/ 319647 h 639293"/>
              <a:gd name="connsiteX3" fmla="*/ 1467307 w 1786953"/>
              <a:gd name="connsiteY3" fmla="*/ 639293 h 639293"/>
              <a:gd name="connsiteX4" fmla="*/ 0 w 1786953"/>
              <a:gd name="connsiteY4" fmla="*/ 639293 h 639293"/>
              <a:gd name="connsiteX5" fmla="*/ 319647 w 1786953"/>
              <a:gd name="connsiteY5" fmla="*/ 319647 h 639293"/>
              <a:gd name="connsiteX6" fmla="*/ 0 w 1786953"/>
              <a:gd name="connsiteY6" fmla="*/ 0 h 63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6953" h="639293">
                <a:moveTo>
                  <a:pt x="0" y="0"/>
                </a:moveTo>
                <a:lnTo>
                  <a:pt x="1467307" y="0"/>
                </a:lnTo>
                <a:lnTo>
                  <a:pt x="1786953" y="319647"/>
                </a:lnTo>
                <a:lnTo>
                  <a:pt x="1467307" y="639293"/>
                </a:lnTo>
                <a:lnTo>
                  <a:pt x="0" y="639293"/>
                </a:lnTo>
                <a:lnTo>
                  <a:pt x="319647" y="319647"/>
                </a:lnTo>
                <a:lnTo>
                  <a:pt x="0" y="0"/>
                </a:lnTo>
                <a:close/>
              </a:path>
            </a:pathLst>
          </a:custGeom>
          <a:solidFill>
            <a:srgbClr val="27AE6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655" tIns="20003" rIns="339649" bIns="20003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sz="15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ème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trimestre 2022</a:t>
            </a:r>
          </a:p>
        </p:txBody>
      </p:sp>
      <p:sp>
        <p:nvSpPr>
          <p:cNvPr id="45" name="Forme libre 44"/>
          <p:cNvSpPr/>
          <p:nvPr/>
        </p:nvSpPr>
        <p:spPr>
          <a:xfrm>
            <a:off x="6619181" y="3479150"/>
            <a:ext cx="1686024" cy="639293"/>
          </a:xfrm>
          <a:custGeom>
            <a:avLst/>
            <a:gdLst>
              <a:gd name="connsiteX0" fmla="*/ 0 w 1686024"/>
              <a:gd name="connsiteY0" fmla="*/ 0 h 639293"/>
              <a:gd name="connsiteX1" fmla="*/ 1366378 w 1686024"/>
              <a:gd name="connsiteY1" fmla="*/ 0 h 639293"/>
              <a:gd name="connsiteX2" fmla="*/ 1686024 w 1686024"/>
              <a:gd name="connsiteY2" fmla="*/ 319647 h 639293"/>
              <a:gd name="connsiteX3" fmla="*/ 1366378 w 1686024"/>
              <a:gd name="connsiteY3" fmla="*/ 639293 h 639293"/>
              <a:gd name="connsiteX4" fmla="*/ 0 w 1686024"/>
              <a:gd name="connsiteY4" fmla="*/ 639293 h 639293"/>
              <a:gd name="connsiteX5" fmla="*/ 319647 w 1686024"/>
              <a:gd name="connsiteY5" fmla="*/ 319647 h 639293"/>
              <a:gd name="connsiteX6" fmla="*/ 0 w 1686024"/>
              <a:gd name="connsiteY6" fmla="*/ 0 h 63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6024" h="639293">
                <a:moveTo>
                  <a:pt x="0" y="0"/>
                </a:moveTo>
                <a:lnTo>
                  <a:pt x="1366378" y="0"/>
                </a:lnTo>
                <a:lnTo>
                  <a:pt x="1686024" y="319647"/>
                </a:lnTo>
                <a:lnTo>
                  <a:pt x="1366378" y="639293"/>
                </a:lnTo>
                <a:lnTo>
                  <a:pt x="0" y="639293"/>
                </a:lnTo>
                <a:lnTo>
                  <a:pt x="319647" y="319647"/>
                </a:lnTo>
                <a:lnTo>
                  <a:pt x="0" y="0"/>
                </a:lnTo>
                <a:close/>
              </a:path>
            </a:pathLst>
          </a:custGeom>
          <a:solidFill>
            <a:srgbClr val="E84C3D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655" tIns="20003" rIns="339649" bIns="20003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en-US" sz="15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ème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trimestre 2022</a:t>
            </a:r>
          </a:p>
        </p:txBody>
      </p:sp>
      <p:grpSp>
        <p:nvGrpSpPr>
          <p:cNvPr id="46" name="Group 33"/>
          <p:cNvGrpSpPr/>
          <p:nvPr/>
        </p:nvGrpSpPr>
        <p:grpSpPr>
          <a:xfrm flipV="1">
            <a:off x="5916071" y="4087088"/>
            <a:ext cx="87386" cy="690302"/>
            <a:chOff x="2907285" y="4005679"/>
            <a:chExt cx="118872" cy="1081118"/>
          </a:xfrm>
        </p:grpSpPr>
        <p:cxnSp>
          <p:nvCxnSpPr>
            <p:cNvPr id="47" name="Straight Connector 34"/>
            <p:cNvCxnSpPr/>
            <p:nvPr/>
          </p:nvCxnSpPr>
          <p:spPr>
            <a:xfrm flipH="1">
              <a:off x="2966722" y="4005679"/>
              <a:ext cx="14712" cy="1081116"/>
            </a:xfrm>
            <a:prstGeom prst="line">
              <a:avLst/>
            </a:prstGeom>
            <a:ln w="28575">
              <a:solidFill>
                <a:srgbClr val="27AE6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35"/>
            <p:cNvSpPr/>
            <p:nvPr/>
          </p:nvSpPr>
          <p:spPr>
            <a:xfrm>
              <a:off x="2907285" y="4967925"/>
              <a:ext cx="118872" cy="11887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51" y="1107849"/>
            <a:ext cx="3421222" cy="1519185"/>
          </a:xfrm>
          <a:prstGeom prst="rect">
            <a:avLst/>
          </a:prstGeom>
        </p:spPr>
      </p:pic>
      <p:sp>
        <p:nvSpPr>
          <p:cNvPr id="49" name="TextBox 52"/>
          <p:cNvSpPr txBox="1"/>
          <p:nvPr/>
        </p:nvSpPr>
        <p:spPr>
          <a:xfrm>
            <a:off x="6535406" y="4077011"/>
            <a:ext cx="184261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 smtClean="0">
                <a:solidFill>
                  <a:srgbClr val="E84C3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Renforcement des connaissances en programmation</a:t>
            </a:r>
            <a:endParaRPr lang="fr-FR" sz="1350" b="1" dirty="0">
              <a:solidFill>
                <a:srgbClr val="E84C3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61"/>
          <p:cNvSpPr txBox="1"/>
          <p:nvPr/>
        </p:nvSpPr>
        <p:spPr>
          <a:xfrm>
            <a:off x="5019947" y="2497414"/>
            <a:ext cx="197055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b="1" dirty="0">
                <a:solidFill>
                  <a:srgbClr val="27AE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retour </a:t>
            </a:r>
            <a:r>
              <a:rPr lang="fr-FR" sz="1350" b="1" dirty="0" smtClean="0">
                <a:solidFill>
                  <a:srgbClr val="27AE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</a:t>
            </a:r>
            <a:r>
              <a:rPr lang="fr-FR" sz="1350" b="1" dirty="0">
                <a:solidFill>
                  <a:srgbClr val="27AE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fr-FR" sz="1350" b="1" dirty="0" smtClean="0">
                <a:solidFill>
                  <a:srgbClr val="27AE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xpérience </a:t>
            </a:r>
            <a:r>
              <a:rPr lang="fr-FR" sz="1350" b="1" dirty="0">
                <a:solidFill>
                  <a:srgbClr val="27AE6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B&amp;S permet d'améliorer la fiabilité du programme.</a:t>
            </a:r>
            <a:endParaRPr lang="en-US" sz="1350" b="1" dirty="0">
              <a:solidFill>
                <a:srgbClr val="27AE6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6238055" y="6055501"/>
            <a:ext cx="201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Open Sans" panose="020B0606030504020204"/>
              </a:rPr>
              <a:t>Start assembly work</a:t>
            </a:r>
          </a:p>
        </p:txBody>
      </p:sp>
      <p:sp>
        <p:nvSpPr>
          <p:cNvPr id="55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  <p:sp>
        <p:nvSpPr>
          <p:cNvPr id="52" name="Espace réservé du numéro de diapositive 4"/>
          <p:cNvSpPr txBox="1">
            <a:spLocks/>
          </p:cNvSpPr>
          <p:nvPr/>
        </p:nvSpPr>
        <p:spPr>
          <a:xfrm>
            <a:off x="11151734" y="6496050"/>
            <a:ext cx="693738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860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900" b="1" dirty="0">
                <a:sym typeface="Symbol" panose="05050102010706020507" pitchFamily="18" charset="2"/>
              </a:rPr>
              <a:t>Equipement de la masse froide</a:t>
            </a:r>
            <a:endParaRPr lang="fr-FR" sz="29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608" y="1026478"/>
            <a:ext cx="3609242" cy="240462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768" y="3734272"/>
            <a:ext cx="3843273" cy="256318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207" y="3719955"/>
            <a:ext cx="3455754" cy="259181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2446" y="1028621"/>
            <a:ext cx="3203310" cy="240248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1276" y="1026478"/>
            <a:ext cx="3209164" cy="240687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03602" y="3402414"/>
            <a:ext cx="3900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Soudure des tubes diphasiques en titane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4944635" y="3349403"/>
            <a:ext cx="2281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Super isolation du train</a:t>
            </a:r>
            <a:endParaRPr lang="fr-FR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8617866" y="3383648"/>
            <a:ext cx="3435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Assemblage système accord à froid</a:t>
            </a:r>
            <a:endParaRPr lang="fr-FR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600649" y="5889769"/>
            <a:ext cx="2108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Blindage magnétique</a:t>
            </a:r>
            <a:endParaRPr lang="fr-FR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511207" y="5875850"/>
            <a:ext cx="2841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Roulage du train en MAF 2</a:t>
            </a:r>
            <a:endParaRPr lang="fr-FR" sz="1600" dirty="0"/>
          </a:p>
        </p:txBody>
      </p:sp>
      <p:sp>
        <p:nvSpPr>
          <p:cNvPr id="17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331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Cryostating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668" y="929439"/>
            <a:ext cx="3197378" cy="178869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881" y="1904272"/>
            <a:ext cx="5100320" cy="382524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2498" y="3215440"/>
            <a:ext cx="4684295" cy="312821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93667" y="2718134"/>
            <a:ext cx="2486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Spaceframe aligné avec enceinte à vide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035115" y="5705445"/>
            <a:ext cx="3638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Cryostating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8325198" y="2846108"/>
            <a:ext cx="3109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Zone d’assemblage</a:t>
            </a:r>
            <a:endParaRPr lang="fr-FR" dirty="0"/>
          </a:p>
        </p:txBody>
      </p:sp>
      <p:sp>
        <p:nvSpPr>
          <p:cNvPr id="13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002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99334" y="6352794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25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964747" y="517236"/>
            <a:ext cx="10728325" cy="871827"/>
          </a:xfrm>
        </p:spPr>
        <p:txBody>
          <a:bodyPr/>
          <a:lstStyle/>
          <a:p>
            <a:pPr algn="ctr"/>
            <a:r>
              <a:rPr lang="fr-FR" dirty="0"/>
              <a:t>Planning Prévisionnel 2023/2024</a:t>
            </a:r>
          </a:p>
        </p:txBody>
      </p:sp>
      <p:sp>
        <p:nvSpPr>
          <p:cNvPr id="8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9" y="1893820"/>
            <a:ext cx="11503837" cy="323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7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27039" y="1272267"/>
            <a:ext cx="5983286" cy="4532313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En Octobre 2023: </a:t>
            </a:r>
          </a:p>
          <a:p>
            <a:pPr>
              <a:tabLst>
                <a:tab pos="355600" algn="l"/>
              </a:tabLst>
            </a:pPr>
            <a:r>
              <a:rPr lang="fr-FR" dirty="0" smtClean="0">
                <a:solidFill>
                  <a:srgbClr val="00B050"/>
                </a:solidFill>
              </a:rPr>
              <a:t>	7 MB livrés, testés et qualifiés à ESS</a:t>
            </a:r>
          </a:p>
          <a:p>
            <a:pPr>
              <a:tabLst>
                <a:tab pos="355600" algn="l"/>
              </a:tabLst>
            </a:pPr>
            <a:r>
              <a:rPr lang="fr-FR" dirty="0" smtClean="0">
                <a:solidFill>
                  <a:srgbClr val="00B050"/>
                </a:solidFill>
              </a:rPr>
              <a:t>	10 HB livrés, 4 testés dont 3 qualifiés à ESS</a:t>
            </a:r>
          </a:p>
          <a:p>
            <a:endParaRPr lang="fr-FR" dirty="0"/>
          </a:p>
          <a:p>
            <a:pPr>
              <a:tabLst>
                <a:tab pos="1074738" algn="l"/>
              </a:tabLst>
            </a:pPr>
            <a:r>
              <a:rPr lang="fr-FR" dirty="0" smtClean="0"/>
              <a:t>	</a:t>
            </a:r>
            <a:r>
              <a:rPr lang="fr-FR" sz="1900" b="1" i="1" dirty="0" smtClean="0"/>
              <a:t>Restent </a:t>
            </a:r>
            <a:r>
              <a:rPr lang="fr-FR" sz="1900" b="1" i="1" dirty="0"/>
              <a:t>14 cryomodules à </a:t>
            </a:r>
            <a:r>
              <a:rPr lang="fr-FR" sz="1900" b="1" i="1" dirty="0" smtClean="0"/>
              <a:t>livrer</a:t>
            </a:r>
          </a:p>
          <a:p>
            <a:endParaRPr lang="fr-FR" dirty="0"/>
          </a:p>
          <a:p>
            <a:r>
              <a:rPr lang="fr-FR" dirty="0" smtClean="0">
                <a:solidFill>
                  <a:srgbClr val="CC6734"/>
                </a:solidFill>
              </a:rPr>
              <a:t>2 HB en quarantaine au CEA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fr-FR" dirty="0"/>
              <a:t>CM34: </a:t>
            </a:r>
            <a:r>
              <a:rPr lang="fr-FR" dirty="0" smtClean="0"/>
              <a:t>fuite sur circuit de refroidissement d’un coupleur</a:t>
            </a:r>
            <a:endParaRPr lang="fr-FR" dirty="0"/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fr-FR" dirty="0"/>
              <a:t>CM40: </a:t>
            </a:r>
            <a:r>
              <a:rPr lang="fr-FR" dirty="0" smtClean="0"/>
              <a:t>fuite sur circuit de refroidissement de l’écran thermique</a:t>
            </a:r>
            <a:endParaRPr lang="fr-FR" dirty="0"/>
          </a:p>
          <a:p>
            <a:r>
              <a:rPr lang="fr-FR" dirty="0" smtClean="0">
                <a:solidFill>
                  <a:srgbClr val="CC6734"/>
                </a:solidFill>
              </a:rPr>
              <a:t>1 HB en quarantaine à ESS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CM32: fuite qui se déclare uniquement en hélium superfluide (T ~ 2K)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58838" y="297283"/>
            <a:ext cx="5280705" cy="871827"/>
          </a:xfrm>
        </p:spPr>
        <p:txBody>
          <a:bodyPr>
            <a:normAutofit/>
          </a:bodyPr>
          <a:lstStyle/>
          <a:p>
            <a:r>
              <a:rPr lang="fr-FR" dirty="0" smtClean="0"/>
              <a:t>Tableau d’avancement</a:t>
            </a:r>
            <a:endParaRPr lang="fr-FR" dirty="0"/>
          </a:p>
        </p:txBody>
      </p:sp>
      <p:sp>
        <p:nvSpPr>
          <p:cNvPr id="7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0"/>
            <a:ext cx="5562600" cy="65989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Espace réservé du numéro de diapositive 4"/>
          <p:cNvSpPr txBox="1">
            <a:spLocks/>
          </p:cNvSpPr>
          <p:nvPr/>
        </p:nvSpPr>
        <p:spPr>
          <a:xfrm>
            <a:off x="11151734" y="64960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CBC77A0-1F4E-42FF-9FFC-F45C3A64AF90}" type="slidenum">
              <a:rPr lang="fr-FR" smtClean="0">
                <a:solidFill>
                  <a:srgbClr val="E50019"/>
                </a:solidFill>
                <a:latin typeface="Arial"/>
              </a:rPr>
              <a:pPr>
                <a:defRPr/>
              </a:pPr>
              <a:t>26</a:t>
            </a:fld>
            <a:endParaRPr lang="fr-FR" dirty="0">
              <a:solidFill>
                <a:srgbClr val="E5001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32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 txBox="1">
            <a:spLocks/>
          </p:cNvSpPr>
          <p:nvPr/>
        </p:nvSpPr>
        <p:spPr>
          <a:xfrm>
            <a:off x="2978605" y="747648"/>
            <a:ext cx="6825664" cy="1907475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Tests </a:t>
            </a:r>
            <a:r>
              <a:rPr lang="en-US" sz="3200" dirty="0" err="1" smtClean="0"/>
              <a:t>en</a:t>
            </a:r>
            <a:r>
              <a:rPr lang="en-US" sz="3200" dirty="0" smtClean="0"/>
              <a:t> puissance RF au CEA </a:t>
            </a:r>
            <a:br>
              <a:rPr lang="en-US" sz="3200" dirty="0" smtClean="0"/>
            </a:br>
            <a:r>
              <a:rPr lang="en-US" sz="3200" dirty="0" smtClean="0"/>
              <a:t>≠ tests </a:t>
            </a:r>
            <a:r>
              <a:rPr lang="en-US" sz="3200" dirty="0" err="1" smtClean="0"/>
              <a:t>d’acceptance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474" y="4085603"/>
            <a:ext cx="4285926" cy="241083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562100" y="2939540"/>
            <a:ext cx="758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err="1" smtClean="0"/>
              <a:t>Valider</a:t>
            </a:r>
            <a:r>
              <a:rPr lang="en-US" dirty="0" smtClean="0"/>
              <a:t> la </a:t>
            </a:r>
            <a:r>
              <a:rPr lang="en-US" dirty="0" err="1" smtClean="0"/>
              <a:t>technologie</a:t>
            </a:r>
            <a:r>
              <a:rPr lang="en-US" dirty="0" smtClean="0"/>
              <a:t> sur 2 </a:t>
            </a:r>
            <a:r>
              <a:rPr lang="en-US" dirty="0" err="1" smtClean="0"/>
              <a:t>démonstrateurs</a:t>
            </a:r>
            <a:r>
              <a:rPr lang="en-US" dirty="0" smtClean="0"/>
              <a:t> MB et HB</a:t>
            </a:r>
            <a:endParaRPr lang="en-US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 err="1" smtClean="0"/>
              <a:t>Valider</a:t>
            </a:r>
            <a:r>
              <a:rPr lang="en-US" dirty="0" smtClean="0"/>
              <a:t> </a:t>
            </a:r>
            <a:r>
              <a:rPr lang="en-US" dirty="0"/>
              <a:t>la </a:t>
            </a:r>
            <a:r>
              <a:rPr lang="en-US" dirty="0" err="1"/>
              <a:t>qualité</a:t>
            </a:r>
            <a:r>
              <a:rPr lang="en-US" dirty="0"/>
              <a:t> de </a:t>
            </a:r>
            <a:r>
              <a:rPr lang="en-US" dirty="0" err="1"/>
              <a:t>l’assemblage</a:t>
            </a:r>
            <a:r>
              <a:rPr lang="en-US" dirty="0"/>
              <a:t> </a:t>
            </a:r>
            <a:r>
              <a:rPr lang="en-US" dirty="0" smtClean="0"/>
              <a:t>sur les 3 premiers de </a:t>
            </a:r>
            <a:r>
              <a:rPr lang="en-US" dirty="0" err="1" smtClean="0"/>
              <a:t>série</a:t>
            </a:r>
            <a:r>
              <a:rPr lang="en-US" dirty="0" smtClean="0"/>
              <a:t> MB et HB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10013059" y="3022667"/>
            <a:ext cx="1647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 CMs </a:t>
            </a:r>
            <a:r>
              <a:rPr lang="en-US" dirty="0" err="1" smtClean="0"/>
              <a:t>testés</a:t>
            </a:r>
            <a:endParaRPr lang="en-US" dirty="0"/>
          </a:p>
        </p:txBody>
      </p:sp>
      <p:sp>
        <p:nvSpPr>
          <p:cNvPr id="10" name="Accolade fermante 9"/>
          <p:cNvSpPr/>
          <p:nvPr/>
        </p:nvSpPr>
        <p:spPr>
          <a:xfrm>
            <a:off x="9499181" y="2854697"/>
            <a:ext cx="256938" cy="7311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space réservé du numéro de diapositive 4"/>
          <p:cNvSpPr txBox="1">
            <a:spLocks/>
          </p:cNvSpPr>
          <p:nvPr/>
        </p:nvSpPr>
        <p:spPr>
          <a:xfrm>
            <a:off x="10999334" y="6352794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/>
              <a:pPr/>
              <a:t>27</a:t>
            </a:fld>
            <a:endParaRPr lang="fr-FR" dirty="0"/>
          </a:p>
        </p:txBody>
      </p:sp>
      <p:sp>
        <p:nvSpPr>
          <p:cNvPr id="12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414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940" y="3274971"/>
            <a:ext cx="2380360" cy="1469023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28</a:t>
            </a:fld>
            <a:endParaRPr lang="fr-FR" dirty="0"/>
          </a:p>
        </p:txBody>
      </p:sp>
      <p:sp>
        <p:nvSpPr>
          <p:cNvPr id="7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21560" y="4842340"/>
            <a:ext cx="557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 smtClean="0"/>
              <a:t>Conditionnement</a:t>
            </a:r>
            <a:r>
              <a:rPr lang="en-US" u="sng" dirty="0" smtClean="0"/>
              <a:t> des </a:t>
            </a:r>
            <a:r>
              <a:rPr lang="en-US" u="sng" dirty="0" err="1" smtClean="0"/>
              <a:t>coupleurs</a:t>
            </a:r>
            <a:r>
              <a:rPr lang="en-US" u="sng" dirty="0" smtClean="0"/>
              <a:t> à 300K et 2K: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P</a:t>
            </a:r>
            <a:r>
              <a:rPr lang="en-US" baseline="-25000" dirty="0" err="1" smtClean="0"/>
              <a:t>max</a:t>
            </a:r>
            <a:r>
              <a:rPr lang="en-US" baseline="-25000" dirty="0" smtClean="0"/>
              <a:t> </a:t>
            </a:r>
            <a:r>
              <a:rPr lang="en-US" dirty="0" smtClean="0"/>
              <a:t>= 1,1MW, 3.6ms 14Hz 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940" y="1698397"/>
            <a:ext cx="2480453" cy="13396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560" y="1853041"/>
            <a:ext cx="39935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err="1" smtClean="0"/>
              <a:t>Cryogénie</a:t>
            </a:r>
            <a:r>
              <a:rPr lang="en-US" u="sng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Niveau</a:t>
            </a:r>
            <a:r>
              <a:rPr lang="en-US" dirty="0" smtClean="0"/>
              <a:t> LHe 2K </a:t>
            </a:r>
            <a:r>
              <a:rPr lang="en-US" dirty="0" err="1" smtClean="0"/>
              <a:t>très</a:t>
            </a:r>
            <a:r>
              <a:rPr lang="en-US" dirty="0" smtClean="0"/>
              <a:t> 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Pertes</a:t>
            </a:r>
            <a:r>
              <a:rPr lang="en-US" dirty="0" smtClean="0"/>
              <a:t> </a:t>
            </a:r>
            <a:r>
              <a:rPr lang="en-US" dirty="0" err="1"/>
              <a:t>cryo</a:t>
            </a:r>
            <a:r>
              <a:rPr lang="en-US" dirty="0"/>
              <a:t> </a:t>
            </a:r>
            <a:r>
              <a:rPr lang="en-US" dirty="0" err="1"/>
              <a:t>statiques</a:t>
            </a:r>
            <a:r>
              <a:rPr lang="en-US" dirty="0"/>
              <a:t> </a:t>
            </a:r>
            <a:r>
              <a:rPr lang="en-US" dirty="0" smtClean="0"/>
              <a:t>~18 </a:t>
            </a:r>
            <a:r>
              <a:rPr lang="en-US" dirty="0"/>
              <a:t>W OK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6154" y="3478512"/>
            <a:ext cx="39935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err="1" smtClean="0"/>
              <a:t>Systèmes</a:t>
            </a:r>
            <a:r>
              <a:rPr lang="en-US" u="sng" dirty="0" smtClean="0"/>
              <a:t> </a:t>
            </a:r>
            <a:r>
              <a:rPr lang="en-US" u="sng" dirty="0" err="1" smtClean="0"/>
              <a:t>d’accord</a:t>
            </a:r>
            <a:r>
              <a:rPr lang="en-US" u="sng" dirty="0" smtClean="0"/>
              <a:t> </a:t>
            </a:r>
            <a:r>
              <a:rPr lang="en-US" u="sng" dirty="0" err="1" smtClean="0"/>
              <a:t>en</a:t>
            </a:r>
            <a:r>
              <a:rPr lang="en-US" u="sng" dirty="0" smtClean="0"/>
              <a:t> </a:t>
            </a:r>
            <a:r>
              <a:rPr lang="en-US" u="sng" dirty="0" err="1" smtClean="0"/>
              <a:t>fréquence</a:t>
            </a:r>
            <a:r>
              <a:rPr lang="en-US" u="sng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Bonne </a:t>
            </a:r>
            <a:r>
              <a:rPr lang="en-US" dirty="0" err="1" smtClean="0"/>
              <a:t>linéarité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Très</a:t>
            </a:r>
            <a:r>
              <a:rPr lang="en-US" dirty="0" smtClean="0"/>
              <a:t> </a:t>
            </a:r>
            <a:r>
              <a:rPr lang="en-US" dirty="0" err="1" smtClean="0"/>
              <a:t>faible</a:t>
            </a:r>
            <a:r>
              <a:rPr lang="en-US" dirty="0" smtClean="0"/>
              <a:t> </a:t>
            </a:r>
            <a:r>
              <a:rPr lang="en-US" dirty="0" err="1" smtClean="0"/>
              <a:t>hystérésis</a:t>
            </a:r>
            <a:endParaRPr lang="en-US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858" y="5438818"/>
            <a:ext cx="2776941" cy="11313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771813" y="1875190"/>
            <a:ext cx="39935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/>
              <a:t>Performances des </a:t>
            </a:r>
            <a:r>
              <a:rPr lang="en-US" u="sng" dirty="0" err="1" smtClean="0"/>
              <a:t>cavités</a:t>
            </a:r>
            <a:r>
              <a:rPr lang="en-US" u="sng" dirty="0" smtClean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Au champ </a:t>
            </a:r>
            <a:r>
              <a:rPr lang="en-US" dirty="0"/>
              <a:t>nominal </a:t>
            </a:r>
            <a:r>
              <a:rPr lang="en-US" dirty="0" smtClean="0"/>
              <a:t>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Très</a:t>
            </a:r>
            <a:r>
              <a:rPr lang="en-US" dirty="0" smtClean="0"/>
              <a:t> bonne compensation du Lorentz detuning par les </a:t>
            </a:r>
            <a:r>
              <a:rPr lang="en-US" dirty="0" err="1" smtClean="0"/>
              <a:t>piezos</a:t>
            </a:r>
            <a:endParaRPr lang="en-US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433" y="3298281"/>
            <a:ext cx="2452210" cy="183515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683" y="3163792"/>
            <a:ext cx="2461262" cy="196963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7351167" y="5133431"/>
            <a:ext cx="2203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MB</a:t>
            </a:r>
          </a:p>
          <a:p>
            <a:pPr algn="ctr"/>
            <a:r>
              <a:rPr lang="en-US" sz="1600" dirty="0" err="1" smtClean="0"/>
              <a:t>E</a:t>
            </a:r>
            <a:r>
              <a:rPr lang="en-US" sz="1600" baseline="-25000" dirty="0" err="1" smtClean="0"/>
              <a:t>acc</a:t>
            </a:r>
            <a:r>
              <a:rPr lang="en-US" sz="1600" dirty="0" smtClean="0"/>
              <a:t> = 16,7 MV/m</a:t>
            </a:r>
            <a:endParaRPr lang="en-US" sz="1600" dirty="0"/>
          </a:p>
        </p:txBody>
      </p:sp>
      <p:sp>
        <p:nvSpPr>
          <p:cNvPr id="23" name="ZoneTexte 22"/>
          <p:cNvSpPr txBox="1"/>
          <p:nvPr/>
        </p:nvSpPr>
        <p:spPr>
          <a:xfrm>
            <a:off x="9714671" y="5133431"/>
            <a:ext cx="2203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HB</a:t>
            </a:r>
          </a:p>
          <a:p>
            <a:pPr algn="ctr"/>
            <a:r>
              <a:rPr lang="en-US" sz="1600" dirty="0" err="1" smtClean="0"/>
              <a:t>E</a:t>
            </a:r>
            <a:r>
              <a:rPr lang="en-US" sz="1600" baseline="-25000" dirty="0" err="1" smtClean="0"/>
              <a:t>acc</a:t>
            </a:r>
            <a:r>
              <a:rPr lang="en-US" sz="1600" dirty="0" smtClean="0"/>
              <a:t> = 19,9 MV/m</a:t>
            </a:r>
            <a:endParaRPr lang="en-US" sz="16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1563" y="253273"/>
            <a:ext cx="6890660" cy="622138"/>
          </a:xfrm>
        </p:spPr>
        <p:txBody>
          <a:bodyPr>
            <a:normAutofit/>
          </a:bodyPr>
          <a:lstStyle/>
          <a:p>
            <a:r>
              <a:rPr lang="fr-FR" dirty="0"/>
              <a:t>Tests en puissance RF au CEA 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9148" y="1"/>
            <a:ext cx="3272785" cy="184356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 flipH="1">
            <a:off x="796117" y="1042642"/>
            <a:ext cx="255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Résultats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généraux</a:t>
            </a:r>
            <a:r>
              <a:rPr lang="en-US" b="1" u="sng" dirty="0" smtClean="0"/>
              <a:t>: </a:t>
            </a:r>
            <a:endParaRPr lang="en-US" b="1" u="sng" dirty="0"/>
          </a:p>
        </p:txBody>
      </p:sp>
      <p:sp>
        <p:nvSpPr>
          <p:cNvPr id="6" name="ZoneTexte 5"/>
          <p:cNvSpPr txBox="1"/>
          <p:nvPr/>
        </p:nvSpPr>
        <p:spPr>
          <a:xfrm>
            <a:off x="7264090" y="5846262"/>
            <a:ext cx="4841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Emission </a:t>
            </a:r>
            <a:r>
              <a:rPr lang="en-US" dirty="0" err="1" smtClean="0"/>
              <a:t>électronique</a:t>
            </a:r>
            <a:r>
              <a:rPr lang="en-US" dirty="0" smtClean="0"/>
              <a:t> </a:t>
            </a:r>
            <a:r>
              <a:rPr lang="en-US" dirty="0" err="1" smtClean="0"/>
              <a:t>presque</a:t>
            </a:r>
            <a:r>
              <a:rPr lang="en-US" dirty="0" smtClean="0"/>
              <a:t> </a:t>
            </a:r>
            <a:r>
              <a:rPr lang="en-US" dirty="0" err="1" smtClean="0"/>
              <a:t>systématique</a:t>
            </a:r>
            <a:r>
              <a:rPr lang="en-US" dirty="0" smtClean="0"/>
              <a:t>.</a:t>
            </a:r>
          </a:p>
          <a:p>
            <a:pPr algn="ctr"/>
            <a:r>
              <a:rPr lang="en-US" dirty="0" err="1" smtClean="0"/>
              <a:t>Détection</a:t>
            </a:r>
            <a:r>
              <a:rPr lang="en-US" dirty="0" smtClean="0"/>
              <a:t> de neutrons (HB).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29</a:t>
            </a:fld>
            <a:endParaRPr lang="fr-FR"/>
          </a:p>
        </p:txBody>
      </p:sp>
      <p:sp>
        <p:nvSpPr>
          <p:cNvPr id="7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  <p:sp>
        <p:nvSpPr>
          <p:cNvPr id="9" name="Titre 5"/>
          <p:cNvSpPr>
            <a:spLocks noGrp="1"/>
          </p:cNvSpPr>
          <p:nvPr>
            <p:ph type="title"/>
          </p:nvPr>
        </p:nvSpPr>
        <p:spPr>
          <a:xfrm>
            <a:off x="448896" y="658043"/>
            <a:ext cx="6800264" cy="6384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Tests </a:t>
            </a:r>
            <a:r>
              <a:rPr lang="en-US" dirty="0" err="1" smtClean="0"/>
              <a:t>d’acceptance</a:t>
            </a:r>
            <a:r>
              <a:rPr lang="en-US" dirty="0" smtClean="0"/>
              <a:t> à ESS</a:t>
            </a:r>
            <a:br>
              <a:rPr lang="en-US" dirty="0" smtClean="0"/>
            </a:br>
            <a:r>
              <a:rPr lang="en-US" dirty="0" err="1" smtClean="0"/>
              <a:t>avant</a:t>
            </a:r>
            <a:r>
              <a:rPr lang="en-US" dirty="0" smtClean="0"/>
              <a:t> installation </a:t>
            </a:r>
            <a:r>
              <a:rPr lang="en-US" dirty="0" err="1" smtClean="0"/>
              <a:t>dans</a:t>
            </a:r>
            <a:r>
              <a:rPr lang="en-US" dirty="0" smtClean="0"/>
              <a:t> le tunnel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900" y="517665"/>
            <a:ext cx="3994140" cy="299452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592" y="2046296"/>
            <a:ext cx="4355315" cy="263721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334634" y="5172817"/>
            <a:ext cx="96647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Tous</a:t>
            </a:r>
            <a:r>
              <a:rPr lang="en-US" sz="2400" b="1" dirty="0" smtClean="0"/>
              <a:t> les cryomodules </a:t>
            </a:r>
            <a:r>
              <a:rPr lang="en-US" sz="2400" b="1" dirty="0" err="1" smtClean="0"/>
              <a:t>nécessaires</a:t>
            </a:r>
            <a:r>
              <a:rPr lang="en-US" sz="2400" b="1" dirty="0" smtClean="0"/>
              <a:t> pour les premiers </a:t>
            </a:r>
            <a:r>
              <a:rPr lang="en-US" sz="2400" b="1" dirty="0" err="1" smtClean="0"/>
              <a:t>faisceaux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ont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été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qualifiés</a:t>
            </a:r>
            <a:r>
              <a:rPr lang="en-US" sz="2400" b="1" dirty="0" smtClean="0"/>
              <a:t> pour </a:t>
            </a:r>
            <a:r>
              <a:rPr lang="en-US" sz="2400" b="1" dirty="0" err="1" smtClean="0"/>
              <a:t>leur</a:t>
            </a:r>
            <a:r>
              <a:rPr lang="en-US" sz="2400" b="1" dirty="0" smtClean="0"/>
              <a:t> installation sur le LINAC: 7 MB et 2 HB</a:t>
            </a:r>
            <a:endParaRPr lang="en-US" sz="24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6813974" y="3733045"/>
            <a:ext cx="5296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65225" algn="l"/>
              </a:tabLst>
            </a:pPr>
            <a:r>
              <a:rPr lang="en-US" dirty="0" smtClean="0"/>
              <a:t>Oct. 2023: 	11 CMs </a:t>
            </a:r>
            <a:r>
              <a:rPr lang="en-US" dirty="0" err="1" smtClean="0"/>
              <a:t>testés</a:t>
            </a:r>
            <a:endParaRPr lang="en-US" dirty="0" smtClean="0"/>
          </a:p>
          <a:p>
            <a:pPr>
              <a:tabLst>
                <a:tab pos="1165225" algn="l"/>
              </a:tabLst>
            </a:pPr>
            <a:r>
              <a:rPr lang="en-US" dirty="0" smtClean="0"/>
              <a:t>	10 CMs </a:t>
            </a:r>
            <a:r>
              <a:rPr lang="en-US" dirty="0" err="1" smtClean="0"/>
              <a:t>qualifiés</a:t>
            </a:r>
            <a:r>
              <a:rPr lang="en-US" dirty="0" smtClean="0"/>
              <a:t> (7 MB et 3 HB)</a:t>
            </a:r>
          </a:p>
          <a:p>
            <a:pPr>
              <a:tabLst>
                <a:tab pos="1165225" algn="l"/>
              </a:tabLst>
            </a:pPr>
            <a:r>
              <a:rPr lang="en-US" dirty="0"/>
              <a:t>	</a:t>
            </a:r>
            <a:r>
              <a:rPr lang="en-US" dirty="0" smtClean="0"/>
              <a:t>1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quarantaine</a:t>
            </a:r>
            <a:r>
              <a:rPr lang="en-US" dirty="0" smtClean="0"/>
              <a:t> (</a:t>
            </a:r>
            <a:r>
              <a:rPr lang="en-US" dirty="0" err="1" smtClean="0"/>
              <a:t>fuite</a:t>
            </a:r>
            <a:r>
              <a:rPr lang="en-US" dirty="0" smtClean="0"/>
              <a:t> He </a:t>
            </a:r>
            <a:r>
              <a:rPr lang="en-US" dirty="0" err="1" smtClean="0"/>
              <a:t>superfluide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7337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63624" y="252527"/>
            <a:ext cx="10728325" cy="871827"/>
          </a:xfrm>
        </p:spPr>
        <p:txBody>
          <a:bodyPr>
            <a:normAutofit fontScale="90000"/>
          </a:bodyPr>
          <a:lstStyle/>
          <a:p>
            <a:r>
              <a:rPr lang="fr-FR" dirty="0"/>
              <a:t>Performances ESS requises très </a:t>
            </a:r>
            <a:r>
              <a:rPr lang="fr-FR" dirty="0" smtClean="0"/>
              <a:t>ambitieuses pour les cavités supraconductrices: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157141" y="2299459"/>
            <a:ext cx="4368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u="sng" dirty="0" smtClean="0"/>
              <a:t>Gradients accélérateur : </a:t>
            </a:r>
          </a:p>
          <a:p>
            <a:pPr marL="742950" lvl="1" indent="-285750">
              <a:buFont typeface="Wingdings" panose="05000000000000000000" pitchFamily="2" charset="2"/>
              <a:buChar char="ü"/>
              <a:tabLst>
                <a:tab pos="2151063" algn="l"/>
                <a:tab pos="2239963" algn="l"/>
              </a:tabLst>
            </a:pPr>
            <a:r>
              <a:rPr lang="fr-FR" dirty="0" smtClean="0"/>
              <a:t>Medium beta: 	16,7 MV/m</a:t>
            </a:r>
          </a:p>
          <a:p>
            <a:pPr marL="742950" lvl="1" indent="-285750">
              <a:buFont typeface="Wingdings" panose="05000000000000000000" pitchFamily="2" charset="2"/>
              <a:buChar char="ü"/>
              <a:tabLst>
                <a:tab pos="2239963" algn="l"/>
              </a:tabLst>
            </a:pPr>
            <a:r>
              <a:rPr lang="fr-FR" dirty="0" smtClean="0"/>
              <a:t>Haut beta:	19,9 MV/m</a:t>
            </a:r>
          </a:p>
          <a:p>
            <a:pPr lvl="1">
              <a:tabLst>
                <a:tab pos="2151063" algn="l"/>
              </a:tabLst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2151063" algn="l"/>
              </a:tabLst>
            </a:pPr>
            <a:r>
              <a:rPr lang="fr-FR" i="1" u="sng" dirty="0" smtClean="0"/>
              <a:t>Puissance pic des coupleurs:</a:t>
            </a:r>
          </a:p>
          <a:p>
            <a:pPr marL="742950" lvl="1" indent="-285750">
              <a:buFont typeface="Wingdings" panose="05000000000000000000" pitchFamily="2" charset="2"/>
              <a:buChar char="ü"/>
              <a:tabLst>
                <a:tab pos="2151063" algn="l"/>
              </a:tabLst>
            </a:pPr>
            <a:r>
              <a:rPr lang="fr-FR" dirty="0" smtClean="0"/>
              <a:t>1,1 MW</a:t>
            </a:r>
          </a:p>
          <a:p>
            <a:pPr marL="742950" lvl="1" indent="-285750">
              <a:buFont typeface="Wingdings" panose="05000000000000000000" pitchFamily="2" charset="2"/>
              <a:buChar char="ü"/>
              <a:tabLst>
                <a:tab pos="2151063" algn="l"/>
              </a:tabLst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2151063" algn="l"/>
              </a:tabLst>
            </a:pPr>
            <a:r>
              <a:rPr lang="fr-FR" i="1" u="sng" dirty="0" smtClean="0"/>
              <a:t>Longueur des pulses:</a:t>
            </a:r>
          </a:p>
          <a:p>
            <a:pPr marL="719138" indent="-285750">
              <a:buFont typeface="Wingdings" panose="05000000000000000000" pitchFamily="2" charset="2"/>
              <a:buChar char="ü"/>
              <a:tabLst>
                <a:tab pos="2151063" algn="l"/>
              </a:tabLst>
            </a:pPr>
            <a:r>
              <a:rPr lang="fr-FR" dirty="0" smtClean="0"/>
              <a:t>Pulses faisceau: 2,86 ms</a:t>
            </a:r>
          </a:p>
          <a:p>
            <a:pPr marL="719138" indent="-285750">
              <a:buFont typeface="Wingdings" panose="05000000000000000000" pitchFamily="2" charset="2"/>
              <a:buChar char="ü"/>
              <a:tabLst>
                <a:tab pos="2151063" algn="l"/>
              </a:tabLst>
            </a:pPr>
            <a:r>
              <a:rPr lang="fr-FR" dirty="0" smtClean="0"/>
              <a:t>Pulses RF : 3,6 ms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941" y="1124354"/>
            <a:ext cx="7504826" cy="521253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638302" y="6336886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Jean-Luc </a:t>
            </a:r>
            <a:r>
              <a:rPr lang="en-US" sz="2400" dirty="0" err="1" smtClean="0"/>
              <a:t>Biarrotte</a:t>
            </a:r>
            <a:r>
              <a:rPr lang="en-US" sz="2400" dirty="0" smtClean="0"/>
              <a:t> SRF2013</a:t>
            </a:r>
            <a:endParaRPr lang="en-US" sz="2400" dirty="0"/>
          </a:p>
        </p:txBody>
      </p:sp>
      <p:sp>
        <p:nvSpPr>
          <p:cNvPr id="10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020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627" y="3688665"/>
            <a:ext cx="5634373" cy="3169335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44773" y="314036"/>
            <a:ext cx="11722309" cy="871827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L’installation</a:t>
            </a:r>
            <a:r>
              <a:rPr lang="en-US" sz="2800" dirty="0" smtClean="0"/>
              <a:t> des cryomodules </a:t>
            </a:r>
            <a:r>
              <a:rPr lang="en-US" sz="2800" dirty="0" err="1" smtClean="0"/>
              <a:t>dans</a:t>
            </a:r>
            <a:r>
              <a:rPr lang="en-US" sz="2800" dirty="0" smtClean="0"/>
              <a:t> le LINAC a </a:t>
            </a:r>
            <a:r>
              <a:rPr lang="en-US" sz="2800" dirty="0" err="1" smtClean="0"/>
              <a:t>commencé</a:t>
            </a:r>
            <a:r>
              <a:rPr lang="en-US" sz="2800" dirty="0" smtClean="0"/>
              <a:t>:</a:t>
            </a:r>
            <a:br>
              <a:rPr lang="en-US" sz="2800" dirty="0" smtClean="0"/>
            </a:br>
            <a:r>
              <a:rPr lang="en-US" sz="2800" dirty="0" smtClean="0"/>
              <a:t>13 Spoke (IJCLab), 7 MB et 2 HB.</a:t>
            </a:r>
            <a:endParaRPr lang="en-US" sz="2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036" y="1237114"/>
            <a:ext cx="4352402" cy="5225669"/>
          </a:xfrm>
          <a:prstGeom prst="rect">
            <a:avLst/>
          </a:prstGeom>
        </p:spPr>
      </p:pic>
      <p:sp>
        <p:nvSpPr>
          <p:cNvPr id="7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0999334" y="6352794"/>
            <a:ext cx="693738" cy="365125"/>
          </a:xfrm>
        </p:spPr>
        <p:txBody>
          <a:bodyPr vert="horz" lIns="91440" tIns="45720" rIns="91440" bIns="45720" rtlCol="0" anchor="ctr"/>
          <a:lstStyle/>
          <a:p>
            <a:pPr algn="r"/>
            <a:fld id="{0CBC77A0-1F4E-42FF-9FFC-F45C3A64AF90}" type="slidenum">
              <a:rPr lang="fr-FR" b="1">
                <a:solidFill>
                  <a:schemeClr val="tx2"/>
                </a:solidFill>
              </a:rPr>
              <a:pPr algn="r"/>
              <a:t>30</a:t>
            </a:fld>
            <a:endParaRPr lang="fr-FR" b="1">
              <a:solidFill>
                <a:schemeClr val="tx2"/>
              </a:solidFill>
            </a:endParaRPr>
          </a:p>
        </p:txBody>
      </p:sp>
      <p:sp>
        <p:nvSpPr>
          <p:cNvPr id="8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448" y="1033243"/>
            <a:ext cx="4159624" cy="233978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953357" y="2660930"/>
            <a:ext cx="4702175" cy="264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0999334" y="6343650"/>
            <a:ext cx="693738" cy="365125"/>
          </a:xfrm>
        </p:spPr>
        <p:txBody>
          <a:bodyPr vert="horz" lIns="91440" tIns="45720" rIns="91440" bIns="45720" rtlCol="0" anchor="ctr"/>
          <a:lstStyle/>
          <a:p>
            <a:pPr algn="r"/>
            <a:fld id="{0CBC77A0-1F4E-42FF-9FFC-F45C3A64AF90}" type="slidenum">
              <a:rPr lang="fr-FR" b="1">
                <a:solidFill>
                  <a:schemeClr val="tx2"/>
                </a:solidFill>
              </a:rPr>
              <a:pPr algn="r"/>
              <a:t>31</a:t>
            </a:fld>
            <a:endParaRPr lang="fr-FR" b="1">
              <a:solidFill>
                <a:schemeClr val="tx2"/>
              </a:solidFill>
            </a:endParaRPr>
          </a:p>
        </p:txBody>
      </p:sp>
      <p:sp>
        <p:nvSpPr>
          <p:cNvPr id="8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/>
          <a:srcRect r="642"/>
          <a:stretch/>
        </p:blipFill>
        <p:spPr>
          <a:xfrm>
            <a:off x="638967" y="247193"/>
            <a:ext cx="10914125" cy="585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1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4"/>
          <p:cNvSpPr txBox="1">
            <a:spLocks/>
          </p:cNvSpPr>
          <p:nvPr/>
        </p:nvSpPr>
        <p:spPr>
          <a:xfrm>
            <a:off x="3177550" y="20743"/>
            <a:ext cx="5969000" cy="9398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cap="none" dirty="0" smtClean="0">
                <a:solidFill>
                  <a:schemeClr val="tx1"/>
                </a:solidFill>
              </a:rPr>
              <a:t>Merci pour </a:t>
            </a:r>
            <a:r>
              <a:rPr lang="fr-FR" sz="3200" cap="none" dirty="0">
                <a:solidFill>
                  <a:schemeClr val="tx1"/>
                </a:solidFill>
              </a:rPr>
              <a:t>v</a:t>
            </a:r>
            <a:r>
              <a:rPr lang="fr-FR" sz="3200" cap="none" dirty="0" smtClean="0">
                <a:solidFill>
                  <a:schemeClr val="tx1"/>
                </a:solidFill>
              </a:rPr>
              <a:t>otre attention</a:t>
            </a:r>
            <a:endParaRPr lang="fr-FR" sz="3200" cap="none" dirty="0">
              <a:solidFill>
                <a:schemeClr val="tx1"/>
              </a:solidFill>
            </a:endParaRP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10999334" y="6343650"/>
            <a:ext cx="693738" cy="365125"/>
          </a:xfrm>
        </p:spPr>
        <p:txBody>
          <a:bodyPr vert="horz" lIns="91440" tIns="45720" rIns="91440" bIns="45720" rtlCol="0" anchor="ctr"/>
          <a:lstStyle/>
          <a:p>
            <a:pPr algn="r"/>
            <a:fld id="{0CBC77A0-1F4E-42FF-9FFC-F45C3A64AF90}" type="slidenum">
              <a:rPr lang="fr-FR" b="1">
                <a:solidFill>
                  <a:schemeClr val="tx2"/>
                </a:solidFill>
              </a:rPr>
              <a:pPr algn="r"/>
              <a:t>32</a:t>
            </a:fld>
            <a:endParaRPr lang="fr-FR" b="1">
              <a:solidFill>
                <a:schemeClr val="tx2"/>
              </a:solidFill>
            </a:endParaRPr>
          </a:p>
        </p:txBody>
      </p:sp>
      <p:sp>
        <p:nvSpPr>
          <p:cNvPr id="8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2299" y="960543"/>
            <a:ext cx="8539503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5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329633" y="380211"/>
            <a:ext cx="9653133" cy="871827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Principales caractéristiques des cryomodules à cavités elliptiques médium et haut béta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0192657" y="611842"/>
            <a:ext cx="19993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MB = </a:t>
            </a:r>
            <a:r>
              <a:rPr lang="en-US" sz="1400" dirty="0" err="1"/>
              <a:t>médium</a:t>
            </a:r>
            <a:r>
              <a:rPr lang="en-US" sz="1400" dirty="0"/>
              <a:t> </a:t>
            </a:r>
            <a:r>
              <a:rPr lang="en-US" sz="1400" dirty="0" err="1"/>
              <a:t>béta</a:t>
            </a:r>
            <a:endParaRPr lang="en-US" sz="1400" dirty="0"/>
          </a:p>
          <a:p>
            <a:r>
              <a:rPr lang="en-US" sz="1400" dirty="0"/>
              <a:t>HB = haut </a:t>
            </a:r>
            <a:r>
              <a:rPr lang="en-US" sz="1400" dirty="0" err="1" smtClean="0"/>
              <a:t>béta</a:t>
            </a:r>
            <a:endParaRPr lang="en-US" sz="1400" dirty="0" smtClean="0"/>
          </a:p>
          <a:p>
            <a:r>
              <a:rPr lang="en-US" sz="1400" dirty="0" smtClean="0"/>
              <a:t>CM = cryomodule(s)</a:t>
            </a:r>
            <a:endParaRPr lang="en-US" sz="1400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803" y="1252038"/>
            <a:ext cx="4289198" cy="2286292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6244772" y="1517360"/>
            <a:ext cx="4947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Faible</a:t>
            </a:r>
            <a:r>
              <a:rPr lang="en-US" sz="1600" dirty="0" smtClean="0"/>
              <a:t> </a:t>
            </a:r>
            <a:r>
              <a:rPr lang="en-US" sz="1600" dirty="0" err="1" smtClean="0"/>
              <a:t>différence</a:t>
            </a:r>
            <a:r>
              <a:rPr lang="en-US" sz="1600" dirty="0" smtClean="0"/>
              <a:t> de </a:t>
            </a:r>
            <a:r>
              <a:rPr lang="en-US" sz="1600" dirty="0" err="1" smtClean="0"/>
              <a:t>longueur</a:t>
            </a:r>
            <a:r>
              <a:rPr lang="en-US" sz="1600" dirty="0" smtClean="0"/>
              <a:t> des </a:t>
            </a:r>
            <a:r>
              <a:rPr lang="en-US" sz="1600" dirty="0" err="1" smtClean="0"/>
              <a:t>cavités</a:t>
            </a:r>
            <a:r>
              <a:rPr lang="en-US" sz="1600" dirty="0" smtClean="0"/>
              <a:t> MB et HB</a:t>
            </a:r>
          </a:p>
          <a:p>
            <a:pPr marL="285750" indent="-285750" algn="ctr">
              <a:buFont typeface="Symbol" panose="05050102010706020507" pitchFamily="18" charset="2"/>
              <a:buChar char="Þ"/>
            </a:pPr>
            <a:r>
              <a:rPr lang="en-US" sz="1600" dirty="0" smtClean="0"/>
              <a:t>Design </a:t>
            </a:r>
            <a:r>
              <a:rPr lang="en-US" sz="1600" dirty="0" err="1" smtClean="0"/>
              <a:t>cryomodule</a:t>
            </a:r>
            <a:r>
              <a:rPr lang="en-US" sz="1600" dirty="0" smtClean="0"/>
              <a:t> </a:t>
            </a:r>
            <a:r>
              <a:rPr lang="en-US" sz="1600" dirty="0" err="1" smtClean="0"/>
              <a:t>identique</a:t>
            </a:r>
            <a:endParaRPr lang="en-US" sz="1600" dirty="0" smtClean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98" y="3538330"/>
            <a:ext cx="5643762" cy="2639940"/>
          </a:xfrm>
          <a:prstGeom prst="rect">
            <a:avLst/>
          </a:prstGeom>
        </p:spPr>
      </p:pic>
      <p:sp>
        <p:nvSpPr>
          <p:cNvPr id="11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900928" y="3666131"/>
            <a:ext cx="6291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~ 7 m de long, ≤ ~ 6 tonnes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Axe faisceau à 1,5 m du sol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smtClean="0"/>
              <a:t>4 cavités en niobium massif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F = 704,42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/>
              <a:t>Température de fonctionnement: 2K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Alimenté en hélium supercritique à 3 bars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Enceintes hélium individuelles en titane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smtClean="0"/>
              <a:t>Systèmes d’accord en fréquence</a:t>
            </a:r>
            <a:r>
              <a:rPr lang="fr-FR" sz="1600" dirty="0" smtClean="0"/>
              <a:t> équipés de </a:t>
            </a:r>
            <a:r>
              <a:rPr lang="fr-FR" sz="1600" b="1" dirty="0" smtClean="0"/>
              <a:t>2 </a:t>
            </a:r>
            <a:r>
              <a:rPr lang="fr-FR" sz="1600" b="1" dirty="0" err="1" smtClean="0"/>
              <a:t>piezo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stacks</a:t>
            </a:r>
            <a:endParaRPr lang="fr-FR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Coupleurs de puissance vers le bas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smtClean="0"/>
              <a:t>Cavités suspendues dans un spaceframe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Aimants de focalisation à l’extérieur de l’enceinte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…..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900928" y="2395184"/>
            <a:ext cx="5659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Design: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Cavity packages: CEA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/>
              <a:t>Cavités</a:t>
            </a:r>
            <a:r>
              <a:rPr lang="en-US" sz="1600" dirty="0"/>
              <a:t> + </a:t>
            </a:r>
            <a:r>
              <a:rPr lang="en-US" sz="1600" dirty="0" err="1"/>
              <a:t>coupleurs</a:t>
            </a:r>
            <a:r>
              <a:rPr lang="en-US" sz="1600" dirty="0"/>
              <a:t> + </a:t>
            </a:r>
            <a:r>
              <a:rPr lang="en-US" sz="1600" dirty="0" smtClean="0"/>
              <a:t>tuners)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884363" algn="l"/>
              </a:tabLst>
            </a:pPr>
            <a:r>
              <a:rPr lang="en-US" sz="1600" b="1" dirty="0" smtClean="0"/>
              <a:t>Cryostat:	IJCLab</a:t>
            </a:r>
          </a:p>
        </p:txBody>
      </p:sp>
    </p:spTree>
    <p:extLst>
      <p:ext uri="{BB962C8B-B14F-4D97-AF65-F5344CB8AC3E}">
        <p14:creationId xmlns:p14="http://schemas.microsoft.com/office/powerpoint/2010/main" val="352834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re 4"/>
          <p:cNvSpPr>
            <a:spLocks noGrp="1"/>
          </p:cNvSpPr>
          <p:nvPr>
            <p:ph type="title"/>
          </p:nvPr>
        </p:nvSpPr>
        <p:spPr>
          <a:xfrm>
            <a:off x="729318" y="186851"/>
            <a:ext cx="8072898" cy="871827"/>
          </a:xfrm>
        </p:spPr>
        <p:txBody>
          <a:bodyPr>
            <a:normAutofit fontScale="90000"/>
          </a:bodyPr>
          <a:lstStyle/>
          <a:p>
            <a:r>
              <a:rPr lang="fr-FR" sz="3200" cap="none" dirty="0" smtClean="0"/>
              <a:t>Périmètre de la contribution In Kind sur les cryomodules elliptiques</a:t>
            </a:r>
            <a:endParaRPr lang="fr-FR" sz="3200" cap="none" dirty="0"/>
          </a:p>
        </p:txBody>
      </p:sp>
      <p:sp>
        <p:nvSpPr>
          <p:cNvPr id="11" name="Rectangle 10"/>
          <p:cNvSpPr/>
          <p:nvPr/>
        </p:nvSpPr>
        <p:spPr>
          <a:xfrm>
            <a:off x="353305" y="1300507"/>
            <a:ext cx="844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 périmètre </a:t>
            </a:r>
            <a:r>
              <a:rPr kumimoji="0" lang="fr-FR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couvre </a:t>
            </a:r>
            <a:r>
              <a:rPr kumimoji="0" lang="fr-FR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endParaRPr kumimoji="0" lang="fr-FR" b="0" i="0" u="sng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Le cryomodule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démonstrateur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HB: approvisionnement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 composants, assemblage du cryomodule, test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 puissance RF à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Saclay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L’approvisionnement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 composants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 30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  <a:r>
              <a:rPr kumimoji="0" lang="fr-FR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ryomodules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MB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 HB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marL="268288" lvl="0">
              <a:defRPr/>
            </a:pPr>
            <a:r>
              <a:rPr lang="fr-FR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(Sauf </a:t>
            </a:r>
            <a:r>
              <a:rPr lang="fr-FR" b="1" i="1" dirty="0">
                <a:solidFill>
                  <a:srgbClr val="000000"/>
                </a:solidFill>
                <a:latin typeface="Arial" panose="020B0604020202020204" pitchFamily="34" charset="0"/>
              </a:rPr>
              <a:t>les cavités </a:t>
            </a:r>
            <a:r>
              <a:rPr lang="fr-FR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livrées par </a:t>
            </a:r>
            <a:r>
              <a:rPr lang="fr-FR" b="1" i="1" dirty="0">
                <a:solidFill>
                  <a:srgbClr val="000000"/>
                </a:solidFill>
                <a:latin typeface="Arial" panose="020B0604020202020204" pitchFamily="34" charset="0"/>
              </a:rPr>
              <a:t>LASA &amp; </a:t>
            </a:r>
            <a:r>
              <a:rPr lang="fr-FR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STFC, </a:t>
            </a:r>
            <a:r>
              <a:rPr lang="fr-FR" b="1" i="1" dirty="0">
                <a:solidFill>
                  <a:srgbClr val="000000"/>
                </a:solidFill>
                <a:latin typeface="Arial" panose="020B0604020202020204" pitchFamily="34" charset="0"/>
              </a:rPr>
              <a:t>les supports de mires et vannes faisceau à la charge d’ESS)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kumimoji="0" lang="fr-FR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L’assemblage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 30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cryomodules et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 test en puissance RF de 3 Cryomodules de chaque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type (soit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tests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en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puissance RF)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7874732" y="912256"/>
            <a:ext cx="4080733" cy="1418269"/>
            <a:chOff x="7957344" y="1116832"/>
            <a:chExt cx="4080733" cy="1418269"/>
          </a:xfrm>
        </p:grpSpPr>
        <p:sp>
          <p:nvSpPr>
            <p:cNvPr id="12" name="Rectangle 11"/>
            <p:cNvSpPr/>
            <p:nvPr/>
          </p:nvSpPr>
          <p:spPr>
            <a:xfrm rot="19647071">
              <a:off x="7957344" y="1399280"/>
              <a:ext cx="1388522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1200" cap="none" spc="50" normalizeH="0" baseline="0" noProof="0" dirty="0" smtClean="0">
                  <a:ln w="0"/>
                  <a:solidFill>
                    <a:srgbClr val="92D05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Fait 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1200" cap="none" spc="50" normalizeH="0" baseline="0" noProof="0" dirty="0" smtClean="0">
                  <a:ln w="0"/>
                  <a:solidFill>
                    <a:srgbClr val="92D05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2020</a:t>
              </a:r>
              <a:endParaRPr kumimoji="0" lang="fr-FR" sz="2800" b="1" i="0" u="none" strike="noStrike" kern="1200" cap="none" spc="50" normalizeH="0" baseline="0" noProof="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2255" y="1116832"/>
              <a:ext cx="2705822" cy="1418269"/>
            </a:xfrm>
            <a:prstGeom prst="rect">
              <a:avLst/>
            </a:prstGeom>
          </p:spPr>
        </p:pic>
      </p:grpSp>
      <p:grpSp>
        <p:nvGrpSpPr>
          <p:cNvPr id="7" name="Groupe 6"/>
          <p:cNvGrpSpPr/>
          <p:nvPr/>
        </p:nvGrpSpPr>
        <p:grpSpPr>
          <a:xfrm>
            <a:off x="8332088" y="2539443"/>
            <a:ext cx="2887851" cy="1428258"/>
            <a:chOff x="8324986" y="2535771"/>
            <a:chExt cx="3224925" cy="1726437"/>
          </a:xfrm>
        </p:grpSpPr>
        <p:sp>
          <p:nvSpPr>
            <p:cNvPr id="13" name="Rectangle 12"/>
            <p:cNvSpPr/>
            <p:nvPr/>
          </p:nvSpPr>
          <p:spPr>
            <a:xfrm rot="19647071">
              <a:off x="8324986" y="2630431"/>
              <a:ext cx="1463269" cy="100448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50" normalizeH="0" baseline="0" noProof="0" dirty="0" smtClean="0">
                  <a:ln w="0"/>
                  <a:solidFill>
                    <a:srgbClr val="92D05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Arial"/>
                </a:rPr>
                <a:t>98% </a:t>
              </a:r>
              <a:endParaRPr lang="fr-FR" sz="2400" b="1" spc="50" dirty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50" normalizeH="0" baseline="0" noProof="0" dirty="0" smtClean="0">
                  <a:ln w="0"/>
                  <a:solidFill>
                    <a:srgbClr val="92D05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uLnTx/>
                  <a:uFillTx/>
                  <a:latin typeface="Arial"/>
                </a:rPr>
                <a:t>livrés</a:t>
              </a:r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84976" y="2535771"/>
              <a:ext cx="1964935" cy="1726437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 rot="20392278">
            <a:off x="9097621" y="4147414"/>
            <a:ext cx="21699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50" normalizeH="0" baseline="0" noProof="0" dirty="0" smtClean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</a:rPr>
              <a:t>17 </a:t>
            </a:r>
            <a:r>
              <a:rPr kumimoji="0" lang="fr-FR" sz="2400" b="1" i="0" u="none" strike="noStrike" kern="1200" cap="none" spc="50" normalizeH="0" baseline="0" noProof="0" dirty="0" err="1" smtClean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</a:rPr>
              <a:t>CMs</a:t>
            </a:r>
            <a:r>
              <a:rPr kumimoji="0" lang="fr-FR" sz="2400" b="1" i="0" u="none" strike="noStrike" kern="1200" cap="none" spc="50" normalizeH="0" baseline="0" noProof="0" dirty="0" smtClean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</a:rPr>
              <a:t> </a:t>
            </a:r>
            <a:endParaRPr lang="fr-FR" sz="2400" b="1" spc="50" dirty="0">
              <a:ln w="0"/>
              <a:solidFill>
                <a:srgbClr val="92D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50" normalizeH="0" baseline="0" noProof="0" dirty="0" smtClean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"/>
              </a:rPr>
              <a:t>livrés sur 30</a:t>
            </a:r>
          </a:p>
        </p:txBody>
      </p:sp>
      <p:sp>
        <p:nvSpPr>
          <p:cNvPr id="3" name="Rectangle 2"/>
          <p:cNvSpPr/>
          <p:nvPr/>
        </p:nvSpPr>
        <p:spPr>
          <a:xfrm>
            <a:off x="1518138" y="5512654"/>
            <a:ext cx="6790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i="1" dirty="0">
                <a:solidFill>
                  <a:srgbClr val="000000"/>
                </a:solidFill>
                <a:latin typeface="Arial" panose="020B0604020202020204" pitchFamily="34" charset="0"/>
              </a:rPr>
              <a:t>Contribution supplémentaire récente: conversion du cryomodule démonstrateur HB</a:t>
            </a:r>
            <a:r>
              <a:rPr lang="el-GR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i="1" dirty="0">
                <a:solidFill>
                  <a:srgbClr val="000000"/>
                </a:solidFill>
                <a:latin typeface="Arial" panose="020B0604020202020204" pitchFamily="34" charset="0"/>
              </a:rPr>
              <a:t>en cryomodule de série MB</a:t>
            </a:r>
            <a:r>
              <a:rPr lang="el-GR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i="1" dirty="0">
                <a:solidFill>
                  <a:srgbClr val="000000"/>
                </a:solidFill>
                <a:latin typeface="Arial" panose="020B0604020202020204" pitchFamily="34" charset="0"/>
              </a:rPr>
              <a:t>CM10 </a:t>
            </a:r>
            <a:endParaRPr lang="fr-FR" i="1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0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441937" y="2050623"/>
            <a:ext cx="9179171" cy="352498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Etat des lieux sur la production des coupleurs de puissance pour les cavités elliptiques medium et haut beta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Assemblage des cryomodules au CEA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Quelques résultats des tests des cryomodules effectués au CEA ainsi qu’à 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Etat des lieux sur l’installation de l’accélérateur ESS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736600" y="542637"/>
            <a:ext cx="10728325" cy="871827"/>
          </a:xfrm>
        </p:spPr>
        <p:txBody>
          <a:bodyPr/>
          <a:lstStyle/>
          <a:p>
            <a:r>
              <a:rPr lang="en-US" dirty="0" err="1" smtClean="0"/>
              <a:t>Sommaire</a:t>
            </a:r>
            <a:endParaRPr lang="en-US" dirty="0"/>
          </a:p>
        </p:txBody>
      </p:sp>
      <p:sp>
        <p:nvSpPr>
          <p:cNvPr id="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7A0-1F4E-42FF-9FFC-F45C3A64AF90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E5001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E500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0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29F44-1983-5C84-836C-29E0780A2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2654299"/>
            <a:ext cx="11086089" cy="1587501"/>
          </a:xfrm>
        </p:spPr>
        <p:txBody>
          <a:bodyPr>
            <a:normAutofit/>
          </a:bodyPr>
          <a:lstStyle/>
          <a:p>
            <a:r>
              <a:rPr lang="fr-FR" dirty="0"/>
              <a:t>ETAT DES LIEUX DE LA PRODUCTION DES COUPLEURS ESS POUR CAVITES </a:t>
            </a:r>
            <a:r>
              <a:rPr lang="fr-FR" dirty="0" smtClean="0"/>
              <a:t>ELLIPTIQUES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37B58D-9A96-1DE6-DF53-DC3249088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10442130" cy="1655762"/>
          </a:xfrm>
        </p:spPr>
        <p:txBody>
          <a:bodyPr/>
          <a:lstStyle/>
          <a:p>
            <a:r>
              <a:rPr lang="fr-FR" dirty="0"/>
              <a:t>C. ARCAMBAL, M. BAUDRIER, </a:t>
            </a:r>
            <a:r>
              <a:rPr lang="fr-FR" dirty="0" smtClean="0"/>
              <a:t>C. </a:t>
            </a:r>
            <a:r>
              <a:rPr lang="fr-FR" smtClean="0"/>
              <a:t>CLOUE, G</a:t>
            </a:r>
            <a:r>
              <a:rPr lang="fr-FR" dirty="0"/>
              <a:t>. DEVANZ, T. HAMELIN, C. MARCHAND, M. OUBLAID, G. PERREU, S. REGNAUD, C. SIMON, J. SORBE, T. </a:t>
            </a:r>
            <a:r>
              <a:rPr lang="fr-FR" dirty="0" smtClean="0"/>
              <a:t>VACHER</a:t>
            </a:r>
          </a:p>
          <a:p>
            <a:endParaRPr lang="fr-FR" dirty="0"/>
          </a:p>
          <a:p>
            <a:r>
              <a:rPr lang="fr-FR" dirty="0" smtClean="0"/>
              <a:t>Les Journées Accélérateurs,  Roscoff, 3 au 6 octobre 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946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33459" y="3495113"/>
            <a:ext cx="2448947" cy="1917998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000" dirty="0"/>
              <a:t>Présentation générale des coupleurs ESS pour cavités elliptiques</a:t>
            </a:r>
          </a:p>
        </p:txBody>
      </p:sp>
      <p:sp>
        <p:nvSpPr>
          <p:cNvPr id="7" name="Espace réservé du contenu 1"/>
          <p:cNvSpPr>
            <a:spLocks noGrp="1"/>
          </p:cNvSpPr>
          <p:nvPr>
            <p:ph idx="1"/>
          </p:nvPr>
        </p:nvSpPr>
        <p:spPr>
          <a:xfrm>
            <a:off x="401362" y="1185863"/>
            <a:ext cx="11591636" cy="5333372"/>
          </a:xfrm>
        </p:spPr>
        <p:txBody>
          <a:bodyPr>
            <a:normAutofit/>
          </a:bodyPr>
          <a:lstStyle/>
          <a:p>
            <a:pPr lvl="1" algn="just"/>
            <a:r>
              <a:rPr lang="fr-FR" sz="17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besoin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120 coupleurs pour équiper les 30 </a:t>
            </a: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cryomodules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Contrat lancé avec PMB en mars 2017: 36 coupleurs Medium Beta (6 de </a:t>
            </a: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pré-série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pour valider le </a:t>
            </a: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process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30 de série) + 84 coupleurs High Beta après un jalon qualité.</a:t>
            </a:r>
          </a:p>
          <a:p>
            <a:pPr lvl="1"/>
            <a:r>
              <a:rPr lang="fr-FR" sz="17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Composants du coupleur</a:t>
            </a:r>
            <a:r>
              <a:rPr lang="fr-FR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Mêmes composants pour HB et MB hormis le tube HB légèrement plus long</a:t>
            </a:r>
            <a:endParaRPr lang="fr-FR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/>
            <a:r>
              <a:rPr lang="fr-FR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fenêtre-antenne équipée d’un hublot, d’un pick-up et d’une jauge à vide</a:t>
            </a:r>
          </a:p>
          <a:p>
            <a:pPr lvl="2"/>
            <a:r>
              <a:rPr lang="fr-FR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tube double parois</a:t>
            </a:r>
          </a:p>
          <a:p>
            <a:pPr lvl="2"/>
            <a:r>
              <a:rPr lang="fr-FR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transition </a:t>
            </a: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doorknob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lvl="2"/>
            <a:endParaRPr lang="fr-FR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/>
            <a:endParaRPr lang="fr-FR" sz="17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/>
            <a:endParaRPr lang="fr-FR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/>
            <a:endParaRPr lang="fr-FR" sz="17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/>
            <a:endParaRPr lang="fr-FR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/>
            <a:endParaRPr lang="fr-FR" sz="17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/>
            <a:endParaRPr lang="fr-FR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/>
            <a:endParaRPr lang="fr-FR" sz="17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algn="just"/>
            <a:r>
              <a:rPr lang="fr-FR" sz="17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Refroidissement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eau pour le conducteur interne-antenne, He pour le tube double parois, convection naturelle air pour la céramique de l’antenne.</a:t>
            </a:r>
            <a:endParaRPr lang="fr-FR" sz="1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fr-FR" sz="1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fr-FR" sz="1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fr-FR" sz="1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fr-FR" sz="1700" b="1" u="sng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3"/>
            <a:endParaRPr lang="fr-FR" dirty="0" smtClean="0"/>
          </a:p>
          <a:p>
            <a:pPr lvl="1"/>
            <a:endParaRPr lang="fr-FR" dirty="0" smtClean="0"/>
          </a:p>
          <a:p>
            <a:pPr lvl="4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489" y="3287794"/>
            <a:ext cx="2350569" cy="147210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050712" y="4743001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B0F0"/>
                </a:solidFill>
              </a:rPr>
              <a:t>doorknob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694707" y="5428613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</a:rPr>
              <a:t>Fenêtre-antenne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2831" y="5289662"/>
            <a:ext cx="70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</a:rPr>
              <a:t>Tube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6" name="Forme libre 15"/>
          <p:cNvSpPr/>
          <p:nvPr/>
        </p:nvSpPr>
        <p:spPr>
          <a:xfrm flipH="1" flipV="1">
            <a:off x="2223621" y="4783754"/>
            <a:ext cx="541147" cy="653525"/>
          </a:xfrm>
          <a:custGeom>
            <a:avLst/>
            <a:gdLst>
              <a:gd name="connsiteX0" fmla="*/ 0 w 546653"/>
              <a:gd name="connsiteY0" fmla="*/ 0 h 685800"/>
              <a:gd name="connsiteX1" fmla="*/ 546653 w 546653"/>
              <a:gd name="connsiteY1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6653" h="685800">
                <a:moveTo>
                  <a:pt x="0" y="0"/>
                </a:moveTo>
                <a:lnTo>
                  <a:pt x="546653" y="685800"/>
                </a:lnTo>
              </a:path>
            </a:pathLst>
          </a:custGeom>
          <a:noFill/>
          <a:ln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/>
          <p:cNvSpPr/>
          <p:nvPr/>
        </p:nvSpPr>
        <p:spPr>
          <a:xfrm flipV="1">
            <a:off x="548561" y="4638846"/>
            <a:ext cx="780352" cy="646823"/>
          </a:xfrm>
          <a:custGeom>
            <a:avLst/>
            <a:gdLst>
              <a:gd name="connsiteX0" fmla="*/ 0 w 546653"/>
              <a:gd name="connsiteY0" fmla="*/ 0 h 685800"/>
              <a:gd name="connsiteX1" fmla="*/ 546653 w 546653"/>
              <a:gd name="connsiteY1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6653" h="685800">
                <a:moveTo>
                  <a:pt x="0" y="0"/>
                </a:moveTo>
                <a:lnTo>
                  <a:pt x="546653" y="685800"/>
                </a:lnTo>
              </a:path>
            </a:pathLst>
          </a:custGeom>
          <a:noFill/>
          <a:ln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74934" y="3658319"/>
            <a:ext cx="1729804" cy="878073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3173462" y="491854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</a:rPr>
              <a:t>Pick-up</a:t>
            </a:r>
            <a:endParaRPr lang="fr-FR" dirty="0">
              <a:solidFill>
                <a:srgbClr val="00B0F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579" y="2637321"/>
            <a:ext cx="5482994" cy="3234089"/>
          </a:xfrm>
          <a:prstGeom prst="rect">
            <a:avLst/>
          </a:prstGeom>
        </p:spPr>
      </p:pic>
      <p:sp>
        <p:nvSpPr>
          <p:cNvPr id="21" name="Espace réservé du numéro de diapositive 4"/>
          <p:cNvSpPr txBox="1">
            <a:spLocks/>
          </p:cNvSpPr>
          <p:nvPr/>
        </p:nvSpPr>
        <p:spPr>
          <a:xfrm>
            <a:off x="10999334" y="6352794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/>
              <a:pPr/>
              <a:t>8</a:t>
            </a:fld>
            <a:endParaRPr lang="fr-FR" dirty="0"/>
          </a:p>
        </p:txBody>
      </p:sp>
      <p:sp>
        <p:nvSpPr>
          <p:cNvPr id="22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251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000" dirty="0" smtClean="0"/>
              <a:t>Quelques caractéristiques des coupleurs</a:t>
            </a:r>
            <a:endParaRPr lang="fr-FR" sz="3000" dirty="0"/>
          </a:p>
        </p:txBody>
      </p:sp>
      <p:sp>
        <p:nvSpPr>
          <p:cNvPr id="7" name="Espace réservé du contenu 1"/>
          <p:cNvSpPr>
            <a:spLocks noGrp="1"/>
          </p:cNvSpPr>
          <p:nvPr>
            <p:ph idx="1"/>
          </p:nvPr>
        </p:nvSpPr>
        <p:spPr>
          <a:xfrm>
            <a:off x="300182" y="1068894"/>
            <a:ext cx="11591636" cy="5333372"/>
          </a:xfrm>
        </p:spPr>
        <p:txBody>
          <a:bodyPr>
            <a:normAutofit/>
          </a:bodyPr>
          <a:lstStyle/>
          <a:p>
            <a:pPr lvl="1"/>
            <a:r>
              <a:rPr lang="fr-FR" sz="17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Fenêtre-antenne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lvl="2"/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 ports CF pour les diagnostics: pick-up électron, 1 hublot pour un photomultiplicateur pour détecter les arcs électriques proches de la céramique côté vide, une jauge à vide IKR070 de Pfeiffer,</a:t>
            </a:r>
          </a:p>
          <a:p>
            <a:pPr lvl="2"/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 la céramique côté vide, dépôt de </a:t>
            </a: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TiN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d’épaisseur 10nm (+/- 5 nm),</a:t>
            </a:r>
          </a:p>
          <a:p>
            <a:pPr lvl="2"/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Dépôt de cuivre sur conducteur externe côtés air et vide (30µm),</a:t>
            </a:r>
          </a:p>
          <a:p>
            <a:pPr lvl="2"/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Antenne </a:t>
            </a:r>
            <a:r>
              <a:rPr lang="fr-FR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électropolie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soudures faisceau électrons.</a:t>
            </a:r>
          </a:p>
          <a:p>
            <a:pPr lvl="1"/>
            <a:r>
              <a:rPr lang="en-US" sz="17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Tube double </a:t>
            </a:r>
            <a:r>
              <a:rPr lang="en-US" sz="1700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parois</a:t>
            </a:r>
            <a:r>
              <a:rPr lang="en-U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lvl="2"/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Dépôt de cuivre de 10µm, RRR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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[20;40].</a:t>
            </a:r>
          </a:p>
          <a:p>
            <a:pPr lvl="1"/>
            <a:r>
              <a:rPr lang="fr-FR" sz="17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Transition </a:t>
            </a:r>
            <a:r>
              <a:rPr lang="fr-FR" sz="1700" b="1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doorknob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lvl="2"/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port pour un </a:t>
            </a:r>
            <a:r>
              <a:rPr lang="fr-FR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photomultiplicateur pour détecter les arcs 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électriques</a:t>
            </a:r>
          </a:p>
          <a:p>
            <a:pPr marL="266700" lvl="2" indent="0">
              <a:buNone/>
            </a:pP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proches </a:t>
            </a:r>
            <a:r>
              <a:rPr lang="fr-FR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céramique côté 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air,</a:t>
            </a:r>
          </a:p>
          <a:p>
            <a:pPr lvl="2"/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port pour polariser le conducteur interne-antenne jusqu’à 10kV </a:t>
            </a:r>
            <a:b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via une résistance de 5k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</a:rPr>
              <a:t>W</a:t>
            </a: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(isolation faite à l’aide d’un tube en PEEK usiné</a:t>
            </a:r>
            <a:b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 fretté).</a:t>
            </a:r>
          </a:p>
          <a:p>
            <a:pPr lvl="1"/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fr-FR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fr-FR" sz="1700" b="1" u="sng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fr-FR" sz="1700" b="1" u="sng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3"/>
            <a:endParaRPr lang="fr-FR" dirty="0" smtClean="0"/>
          </a:p>
          <a:p>
            <a:pPr lvl="1"/>
            <a:endParaRPr lang="fr-FR" dirty="0" smtClean="0"/>
          </a:p>
          <a:p>
            <a:pPr lvl="4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115054" y="4677726"/>
            <a:ext cx="1945533" cy="126960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154073" y="5828773"/>
            <a:ext cx="192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Conducteur interne</a:t>
            </a:r>
            <a:endParaRPr lang="fr-FR" sz="1600" dirty="0"/>
          </a:p>
        </p:txBody>
      </p:sp>
      <p:sp>
        <p:nvSpPr>
          <p:cNvPr id="10" name="Forme libre 9"/>
          <p:cNvSpPr/>
          <p:nvPr/>
        </p:nvSpPr>
        <p:spPr>
          <a:xfrm>
            <a:off x="9987063" y="5378669"/>
            <a:ext cx="923179" cy="592785"/>
          </a:xfrm>
          <a:custGeom>
            <a:avLst/>
            <a:gdLst>
              <a:gd name="connsiteX0" fmla="*/ 0 w 989215"/>
              <a:gd name="connsiteY0" fmla="*/ 1246909 h 1246909"/>
              <a:gd name="connsiteX1" fmla="*/ 989215 w 989215"/>
              <a:gd name="connsiteY1" fmla="*/ 0 h 124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9215" h="1246909">
                <a:moveTo>
                  <a:pt x="0" y="1246909"/>
                </a:moveTo>
                <a:lnTo>
                  <a:pt x="989215" y="0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8388752" y="4878043"/>
            <a:ext cx="729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PEEK</a:t>
            </a:r>
            <a:endParaRPr lang="en-US" sz="1600" dirty="0"/>
          </a:p>
        </p:txBody>
      </p:sp>
      <p:sp>
        <p:nvSpPr>
          <p:cNvPr id="13" name="Forme libre 12"/>
          <p:cNvSpPr/>
          <p:nvPr/>
        </p:nvSpPr>
        <p:spPr>
          <a:xfrm flipV="1">
            <a:off x="9146686" y="5073639"/>
            <a:ext cx="1865025" cy="142957"/>
          </a:xfrm>
          <a:custGeom>
            <a:avLst/>
            <a:gdLst>
              <a:gd name="connsiteX0" fmla="*/ 0 w 989215"/>
              <a:gd name="connsiteY0" fmla="*/ 1246909 h 1246909"/>
              <a:gd name="connsiteX1" fmla="*/ 989215 w 989215"/>
              <a:gd name="connsiteY1" fmla="*/ 0 h 124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9215" h="1246909">
                <a:moveTo>
                  <a:pt x="0" y="1246909"/>
                </a:moveTo>
                <a:lnTo>
                  <a:pt x="989215" y="0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9056762" y="4402678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knob</a:t>
            </a:r>
            <a:endParaRPr lang="en-US" sz="1600" dirty="0"/>
          </a:p>
        </p:txBody>
      </p:sp>
      <p:sp>
        <p:nvSpPr>
          <p:cNvPr id="15" name="Forme libre 14"/>
          <p:cNvSpPr/>
          <p:nvPr/>
        </p:nvSpPr>
        <p:spPr>
          <a:xfrm flipV="1">
            <a:off x="9625579" y="4578484"/>
            <a:ext cx="1639051" cy="410444"/>
          </a:xfrm>
          <a:custGeom>
            <a:avLst/>
            <a:gdLst>
              <a:gd name="connsiteX0" fmla="*/ 0 w 989215"/>
              <a:gd name="connsiteY0" fmla="*/ 1246909 h 1246909"/>
              <a:gd name="connsiteX1" fmla="*/ 989215 w 989215"/>
              <a:gd name="connsiteY1" fmla="*/ 0 h 124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9215" h="1246909">
                <a:moveTo>
                  <a:pt x="0" y="1246909"/>
                </a:moveTo>
                <a:lnTo>
                  <a:pt x="989215" y="0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162" y="1857959"/>
            <a:ext cx="4500443" cy="2623051"/>
          </a:xfrm>
          <a:prstGeom prst="rect">
            <a:avLst/>
          </a:prstGeom>
        </p:spPr>
      </p:pic>
      <p:sp>
        <p:nvSpPr>
          <p:cNvPr id="16" name="Espace réservé du numéro de diapositive 4"/>
          <p:cNvSpPr txBox="1">
            <a:spLocks/>
          </p:cNvSpPr>
          <p:nvPr/>
        </p:nvSpPr>
        <p:spPr>
          <a:xfrm>
            <a:off x="10999334" y="6352794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/>
              <a:pPr/>
              <a:t>9</a:t>
            </a:fld>
            <a:endParaRPr lang="fr-FR" dirty="0"/>
          </a:p>
        </p:txBody>
      </p:sp>
      <p:sp>
        <p:nvSpPr>
          <p:cNvPr id="17" name="Espace réservé du pied de page 3"/>
          <p:cNvSpPr txBox="1">
            <a:spLocks/>
          </p:cNvSpPr>
          <p:nvPr/>
        </p:nvSpPr>
        <p:spPr>
          <a:xfrm>
            <a:off x="736600" y="6343650"/>
            <a:ext cx="4459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Journées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– 05 Oct. </a:t>
            </a:r>
            <a:r>
              <a:rPr lang="en-US" dirty="0"/>
              <a:t>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1b05a092d0904e6962f83cebf818255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7c3819e88b0869059371fc3b24198fff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 poster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Français (France)</Language>
    <TypologyTaxHTField0 xmlns="582fa2ad-bcfb-4c30-8490-7bbd511b1880">
      <Terms xmlns="http://schemas.microsoft.com/office/infopath/2007/PartnerControls"/>
    </TypologyTaxHTField0>
    <PublicTaxHTField0 xmlns="582fa2ad-bcfb-4c30-8490-7bbd511b1880">
      <Terms xmlns="http://schemas.microsoft.com/office/infopath/2007/PartnerControls"/>
    </PublicTaxHTField0>
    <Summary xmlns="582fa2ad-bcfb-4c30-8490-7bbd511b1880" xsi:nil="true"/>
    <ManualDate xmlns="582fa2ad-bcfb-4c30-8490-7bbd511b1880" xsi:nil="true"/>
    <TaxKeywordTaxHTField xmlns="151dffeb-2989-4a61-aef8-844a993007f8">
      <Terms xmlns="http://schemas.microsoft.com/office/infopath/2007/PartnerControls"/>
    </TaxKeywordTaxHTField>
    <ThumbnailImageUrl xmlns="582fa2ad-bcfb-4c30-8490-7bbd511b1880" xsi:nil="true"/>
    <TaxCatchAll xmlns="151dffeb-2989-4a61-aef8-844a993007f8"/>
    <ThumbnailImage xmlns="582fa2ad-bcfb-4c30-8490-7bbd511b1880" xsi:nil="true"/>
    <OrganisationTaxHTField0 xmlns="582fa2ad-bcfb-4c30-8490-7bbd511b1880">
      <Terms xmlns="http://schemas.microsoft.com/office/infopath/2007/PartnerControls"/>
    </OrganisationTaxHTField0>
    <BigPictureUrl xmlns="582fa2ad-bcfb-4c30-8490-7bbd511b1880" xsi:nil="true"/>
    <BigPicture xmlns="582fa2ad-bcfb-4c30-8490-7bbd511b1880" xsi:nil="true"/>
    <BackwardLinks xmlns="582fa2ad-bcfb-4c30-8490-7bbd511b1880">2</BackwardLinks>
    <ThematicsTaxHTField0 xmlns="582fa2ad-bcfb-4c30-8490-7bbd511b1880">
      <Terms xmlns="http://schemas.microsoft.com/office/infopath/2007/PartnerControls"/>
    </ThematicsTaxHTField0>
    <CenterAndUnitTaxHTField0 xmlns="582fa2ad-bcfb-4c30-8490-7bbd511b1880">
      <Terms xmlns="http://schemas.microsoft.com/office/infopath/2007/PartnerControls"/>
    </CenterAndUnitTaxHTField0>
    <DisplayedDate xmlns="582fa2ad-bcfb-4c30-8490-7bbd511b1880">2023-01-25T10:00:27+00:00</DisplayedDate>
  </documentManagement>
</p:properties>
</file>

<file path=customXml/itemProps1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C6F6A1-DBB8-49CB-9A01-6DDECDCC9EEC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6654F01-D451-414A-9EDC-9425484D2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F5003DA-E900-47F2-BA91-7AD870D471EB}">
  <ds:schemaRefs>
    <ds:schemaRef ds:uri="582fa2ad-bcfb-4c30-8490-7bbd511b1880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51dffeb-2989-4a61-aef8-844a993007f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7707</TotalTime>
  <Words>2636</Words>
  <Application>Microsoft Office PowerPoint</Application>
  <PresentationFormat>Grand écran</PresentationFormat>
  <Paragraphs>416</Paragraphs>
  <Slides>32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9" baseType="lpstr">
      <vt:lpstr>Arial</vt:lpstr>
      <vt:lpstr>Arial Black</vt:lpstr>
      <vt:lpstr>Calibri</vt:lpstr>
      <vt:lpstr>Open Sans</vt:lpstr>
      <vt:lpstr>Symbol</vt:lpstr>
      <vt:lpstr>Wingdings</vt:lpstr>
      <vt:lpstr>Thème Office</vt:lpstr>
      <vt:lpstr>Etat des lieux de la contribution du CEA à la construction de l’accélérateur ESS</vt:lpstr>
      <vt:lpstr>Contribution In Kind du CEA à la construction de l’accélérateur ESS portée par l’Irfu/DACM </vt:lpstr>
      <vt:lpstr>Performances ESS requises très ambitieuses pour les cavités supraconductrices:</vt:lpstr>
      <vt:lpstr>Principales caractéristiques des cryomodules à cavités elliptiques médium et haut béta</vt:lpstr>
      <vt:lpstr>Périmètre de la contribution In Kind sur les cryomodules elliptiques</vt:lpstr>
      <vt:lpstr>Sommaire</vt:lpstr>
      <vt:lpstr>ETAT DES LIEUX DE LA PRODUCTION DES COUPLEURS ESS POUR CAVITES ELLIPTIQUES </vt:lpstr>
      <vt:lpstr>Présentation générale des coupleurs ESS pour cavités elliptiques</vt:lpstr>
      <vt:lpstr>Quelques caractéristiques des coupleurs</vt:lpstr>
      <vt:lpstr>Contrôles particuliers effectués pendant la production</vt:lpstr>
      <vt:lpstr>Opérations effectuées au CEA sur les coupleurs</vt:lpstr>
      <vt:lpstr>Conditionnement RF</vt:lpstr>
      <vt:lpstr>Déroulement du conditionnement des coupleurs</vt:lpstr>
      <vt:lpstr>Bilan des conditionnements</vt:lpstr>
      <vt:lpstr>Problèmes techniques rencontrés lors de la fabrication ou lors du conditionnement</vt:lpstr>
      <vt:lpstr>Problèmes techniques rencontrés lors de la fabrication ou lors du conditionnement</vt:lpstr>
      <vt:lpstr>Etat des fenêtres non conditionnées</vt:lpstr>
      <vt:lpstr>Conclusion sur les coupleurs</vt:lpstr>
      <vt:lpstr>Présentation PowerPoint</vt:lpstr>
      <vt:lpstr>Assemblage par un partenaire industriel</vt:lpstr>
      <vt:lpstr>Assemblage du train de cavités en salle blanche ISO5</vt:lpstr>
      <vt:lpstr>Cobotisation : du nettoyage à l'assemblage</vt:lpstr>
      <vt:lpstr>Equipement de la masse froide</vt:lpstr>
      <vt:lpstr>Cryostating</vt:lpstr>
      <vt:lpstr>Planning Prévisionnel 2023/2024</vt:lpstr>
      <vt:lpstr>Tableau d’avancement</vt:lpstr>
      <vt:lpstr>Présentation PowerPoint</vt:lpstr>
      <vt:lpstr>Tests en puissance RF au CEA </vt:lpstr>
      <vt:lpstr>Tests d’acceptance à ESS avant installation dans le tunnel</vt:lpstr>
      <vt:lpstr>L’installation des cryomodules dans le LINAC a commencé: 13 Spoke (IJCLab), 7 MB et 2 HB.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HARTMANN Marion</dc:creator>
  <cp:lastModifiedBy>ARCAMBAL Christian</cp:lastModifiedBy>
  <cp:revision>146</cp:revision>
  <dcterms:created xsi:type="dcterms:W3CDTF">2023-01-13T15:17:34Z</dcterms:created>
  <dcterms:modified xsi:type="dcterms:W3CDTF">2023-10-05T03:33:19Z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3f72b11a-dedf-47a1-b48a-dfd7b45017bd</vt:lpwstr>
  </property>
  <property fmtid="{D5CDD505-2E9C-101B-9397-08002B2CF9AE}" pid="6" name="I2ISITECODE">
    <vt:lpwstr/>
  </property>
</Properties>
</file>