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4"/>
  </p:handoutMasterIdLst>
  <p:sldIdLst>
    <p:sldId id="257" r:id="rId2"/>
    <p:sldId id="280" r:id="rId3"/>
    <p:sldId id="256" r:id="rId4"/>
    <p:sldId id="260" r:id="rId5"/>
    <p:sldId id="259" r:id="rId6"/>
    <p:sldId id="282" r:id="rId7"/>
    <p:sldId id="262" r:id="rId8"/>
    <p:sldId id="261" r:id="rId9"/>
    <p:sldId id="263" r:id="rId10"/>
    <p:sldId id="264" r:id="rId11"/>
    <p:sldId id="265" r:id="rId12"/>
    <p:sldId id="281" r:id="rId13"/>
    <p:sldId id="266" r:id="rId14"/>
    <p:sldId id="268" r:id="rId15"/>
    <p:sldId id="269" r:id="rId16"/>
    <p:sldId id="272" r:id="rId17"/>
    <p:sldId id="286" r:id="rId18"/>
    <p:sldId id="275" r:id="rId19"/>
    <p:sldId id="270" r:id="rId20"/>
    <p:sldId id="278" r:id="rId21"/>
    <p:sldId id="288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8E41"/>
    <a:srgbClr val="BABA07"/>
    <a:srgbClr val="FD9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86"/>
    <p:restoredTop sz="94662"/>
  </p:normalViewPr>
  <p:slideViewPr>
    <p:cSldViewPr snapToGrid="0" snapToObjects="1">
      <p:cViewPr>
        <p:scale>
          <a:sx n="75" d="100"/>
          <a:sy n="75" d="100"/>
        </p:scale>
        <p:origin x="736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1885B-BCD7-3D4B-B2FD-7A3E72AD7DD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1F107-DC5A-C64B-810A-F035823D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1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6416676"/>
            <a:ext cx="63246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653891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re 6"/>
          <p:cNvSpPr>
            <a:spLocks noGrp="1"/>
          </p:cNvSpPr>
          <p:nvPr>
            <p:ph type="title" hasCustomPrompt="1"/>
          </p:nvPr>
        </p:nvSpPr>
        <p:spPr>
          <a:xfrm>
            <a:off x="1222977" y="46567"/>
            <a:ext cx="6781800" cy="1143000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>
              <a:defRPr sz="4000">
                <a:latin typeface="+mj-lt"/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pic>
        <p:nvPicPr>
          <p:cNvPr id="6" name="Image 9" descr="MUON-SlideGraph-gradient.png"/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4854781"/>
            <a:ext cx="9144000" cy="2108200"/>
          </a:xfrm>
          <a:prstGeom prst="rect">
            <a:avLst/>
          </a:prstGeom>
        </p:spPr>
      </p:pic>
      <p:pic>
        <p:nvPicPr>
          <p:cNvPr id="7" name="Image 82" descr="MUON-SlideGraph-LogoBkgnd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46400"/>
            <a:ext cx="9144000" cy="40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7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457200" y="1701801"/>
            <a:ext cx="8305800" cy="4714875"/>
          </a:xfrm>
          <a:prstGeom prst="rect">
            <a:avLst/>
          </a:prstGeom>
        </p:spPr>
        <p:txBody>
          <a:bodyPr/>
          <a:lstStyle>
            <a:lvl1pPr marL="198000" indent="-198000">
              <a:defRPr sz="2000">
                <a:latin typeface="+mn-lt"/>
              </a:defRPr>
            </a:lvl1pPr>
            <a:lvl2pPr marL="432000" indent="-198000">
              <a:buSzPct val="60000"/>
              <a:buFont typeface="Wingdings" charset="2"/>
              <a:buChar char="u"/>
              <a:defRPr sz="1800">
                <a:latin typeface="+mn-lt"/>
              </a:defRPr>
            </a:lvl2pPr>
            <a:lvl3pPr marL="648000" indent="-180000">
              <a:buSzPct val="60000"/>
              <a:buFont typeface="Wingdings" charset="2"/>
              <a:buChar char=""/>
              <a:defRPr sz="1600">
                <a:latin typeface="+mn-lt"/>
              </a:defRPr>
            </a:lvl3pPr>
            <a:lvl4pPr marL="901700" indent="-177800">
              <a:defRPr sz="1600">
                <a:latin typeface="+mn-lt"/>
              </a:defRPr>
            </a:lvl4pPr>
            <a:lvl5pPr marL="1180800" indent="-198000">
              <a:buSzPct val="60000"/>
              <a:buFont typeface="Wingdings" charset="2"/>
              <a:buChar char="u"/>
              <a:defRPr sz="16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6416676"/>
            <a:ext cx="63246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653891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1143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01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3"/>
          <p:cNvSpPr>
            <a:spLocks noGrp="1"/>
          </p:cNvSpPr>
          <p:nvPr>
            <p:ph type="pic" sz="quarter" idx="10"/>
          </p:nvPr>
        </p:nvSpPr>
        <p:spPr>
          <a:xfrm>
            <a:off x="457200" y="1701800"/>
            <a:ext cx="8229600" cy="4673600"/>
          </a:xfrm>
          <a:prstGeom prst="rect">
            <a:avLst/>
          </a:prstGeom>
        </p:spPr>
        <p:txBody>
          <a:bodyPr vert="horz"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6416676"/>
            <a:ext cx="63246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653891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1143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91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6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1143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  <a:endParaRPr lang="en-GB" dirty="0"/>
          </a:p>
        </p:txBody>
      </p:sp>
      <p:sp>
        <p:nvSpPr>
          <p:cNvPr id="4" name="Espace réservé pour une image  6"/>
          <p:cNvSpPr>
            <a:spLocks noGrp="1"/>
          </p:cNvSpPr>
          <p:nvPr>
            <p:ph type="pic" sz="quarter" idx="10"/>
          </p:nvPr>
        </p:nvSpPr>
        <p:spPr>
          <a:xfrm>
            <a:off x="457200" y="1701801"/>
            <a:ext cx="3733800" cy="4368801"/>
          </a:xfrm>
          <a:prstGeom prst="rect">
            <a:avLst/>
          </a:prstGeom>
        </p:spPr>
        <p:txBody>
          <a:bodyPr vert="horz"/>
          <a:lstStyle/>
          <a:p>
            <a:endParaRPr lang="en-GB" dirty="0"/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4343400" y="1701800"/>
            <a:ext cx="4419600" cy="4368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6416676"/>
            <a:ext cx="63246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653891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88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70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31B45D-365F-C045-96D4-506802A503F1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D8236E-F8D6-9240-9B60-A6BAB461C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4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UON-Slide-graphBase-pagebottom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6273800"/>
            <a:ext cx="9144000" cy="677333"/>
          </a:xfrm>
          <a:prstGeom prst="rect">
            <a:avLst/>
          </a:prstGeom>
        </p:spPr>
      </p:pic>
      <p:pic>
        <p:nvPicPr>
          <p:cNvPr id="7" name="Image 6" descr="MCC-inernational-finalV01.png"/>
          <p:cNvPicPr>
            <a:picLocks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901" y="12700"/>
            <a:ext cx="1065600" cy="1065600"/>
          </a:xfrm>
          <a:prstGeom prst="rect">
            <a:avLst/>
          </a:prstGeom>
        </p:spPr>
      </p:pic>
      <p:pic>
        <p:nvPicPr>
          <p:cNvPr id="4" name="Image 84" descr="MCC-LogoCERN.jp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77200" y="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4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2977" y="198967"/>
            <a:ext cx="6781800" cy="1143000"/>
          </a:xfrm>
        </p:spPr>
        <p:txBody>
          <a:bodyPr/>
          <a:lstStyle/>
          <a:p>
            <a:r>
              <a:rPr lang="fr-FR" dirty="0" err="1"/>
              <a:t>Study</a:t>
            </a:r>
            <a:r>
              <a:rPr lang="fr-FR" dirty="0"/>
              <a:t> of a Muon Collider </a:t>
            </a:r>
            <a:br>
              <a:rPr lang="fr-FR" dirty="0"/>
            </a:br>
            <a:r>
              <a:rPr lang="fr-FR" sz="3600" dirty="0"/>
              <a:t>Status and Plans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675" y="1628644"/>
            <a:ext cx="87461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 Narrow"/>
              </a:rPr>
              <a:t>SFP </a:t>
            </a:r>
            <a:r>
              <a:rPr lang="en-US" dirty="0" err="1">
                <a:cs typeface="Arial Narrow"/>
              </a:rPr>
              <a:t>Journées</a:t>
            </a:r>
            <a:r>
              <a:rPr lang="en-US" dirty="0">
                <a:cs typeface="Arial Narrow"/>
              </a:rPr>
              <a:t> </a:t>
            </a:r>
            <a:r>
              <a:rPr lang="en-US" dirty="0" err="1">
                <a:cs typeface="Arial Narrow"/>
              </a:rPr>
              <a:t>Accélérateurs</a:t>
            </a:r>
            <a:r>
              <a:rPr lang="en-US" dirty="0">
                <a:cs typeface="Arial Narrow"/>
              </a:rPr>
              <a:t>                                              </a:t>
            </a:r>
            <a:r>
              <a:rPr lang="en-US" dirty="0" err="1">
                <a:cs typeface="Arial Narrow"/>
              </a:rPr>
              <a:t>Roscoff</a:t>
            </a:r>
            <a:r>
              <a:rPr lang="en-US" dirty="0">
                <a:cs typeface="Arial Narrow"/>
              </a:rPr>
              <a:t>, 4</a:t>
            </a:r>
            <a:r>
              <a:rPr lang="en-US" baseline="30000" dirty="0"/>
              <a:t>th</a:t>
            </a:r>
            <a:r>
              <a:rPr lang="en-US" dirty="0"/>
              <a:t>  October 2023</a:t>
            </a:r>
          </a:p>
          <a:p>
            <a:endParaRPr lang="en-US" dirty="0">
              <a:cs typeface="Arial Narrow"/>
            </a:endParaRPr>
          </a:p>
          <a:p>
            <a:r>
              <a:rPr lang="en-US" dirty="0">
                <a:cs typeface="Arial Narrow"/>
              </a:rPr>
              <a:t>Christian Carli on behalf of the International Muon Collider Collaboration (IMCC)</a:t>
            </a:r>
          </a:p>
          <a:p>
            <a:endParaRPr lang="en-US" sz="1200" dirty="0">
              <a:cs typeface="Arial Narrow"/>
            </a:endParaRPr>
          </a:p>
          <a:p>
            <a:endParaRPr lang="en-US" sz="1200" dirty="0">
              <a:cs typeface="Arial Narrow"/>
            </a:endParaRPr>
          </a:p>
          <a:p>
            <a:r>
              <a:rPr lang="en-US" dirty="0">
                <a:cs typeface="Arial Narrow"/>
              </a:rPr>
              <a:t>Present status of ideas on muon colliders based on several studies in the past and, in particular, the MAP study.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97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210417" y="1066801"/>
            <a:ext cx="8857383" cy="4714875"/>
          </a:xfrm>
        </p:spPr>
        <p:txBody>
          <a:bodyPr/>
          <a:lstStyle/>
          <a:p>
            <a:r>
              <a:rPr lang="en-US" sz="1800" dirty="0"/>
              <a:t>Principle of (transverse) ionization cooling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lvl="1"/>
            <a:r>
              <a:rPr lang="en-US" sz="1600" dirty="0"/>
              <a:t>Absorber: reduction of both the longitudinal and transverse momentum</a:t>
            </a:r>
          </a:p>
          <a:p>
            <a:pPr lvl="1"/>
            <a:r>
              <a:rPr lang="en-US" sz="1600" dirty="0"/>
              <a:t>Cavities: acceleration, i.e., increase of only longitudinal momentum</a:t>
            </a:r>
          </a:p>
          <a:p>
            <a:pPr lvl="1"/>
            <a:r>
              <a:rPr lang="en-US" sz="1600" dirty="0"/>
              <a:t>Net effect: reduction of transverse momentum and, thus, beam cooling</a:t>
            </a:r>
          </a:p>
          <a:p>
            <a:pPr lvl="1"/>
            <a:r>
              <a:rPr lang="en-US" sz="1600" dirty="0"/>
              <a:t>Scattering leads to beam blow-up </a:t>
            </a:r>
            <a:r>
              <a:rPr lang="mr-IN" sz="1600" dirty="0"/>
              <a:t>–</a:t>
            </a:r>
            <a:r>
              <a:rPr lang="en-US" sz="1600" dirty="0"/>
              <a:t> need for </a:t>
            </a:r>
            <a:br>
              <a:rPr lang="en-US" sz="1600" dirty="0"/>
            </a:br>
            <a:r>
              <a:rPr lang="en-US" sz="1600" dirty="0"/>
              <a:t>strong focusing solenoids and low Z absorbers</a:t>
            </a:r>
          </a:p>
          <a:p>
            <a:r>
              <a:rPr lang="en-US" sz="1800" dirty="0"/>
              <a:t>Longitudinal cooling (or heating)</a:t>
            </a:r>
          </a:p>
          <a:p>
            <a:pPr lvl="1"/>
            <a:r>
              <a:rPr lang="en-US" sz="1600" dirty="0"/>
              <a:t>Dependence of energy loss on energy</a:t>
            </a:r>
          </a:p>
          <a:p>
            <a:pPr lvl="1"/>
            <a:r>
              <a:rPr lang="en-US" sz="1600" dirty="0"/>
              <a:t>Dispersion and wedge shaped absorber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173567"/>
            <a:ext cx="6781800" cy="677333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Ionization Cooling</a:t>
            </a:r>
            <a:br>
              <a:rPr lang="en-US" sz="3200" dirty="0">
                <a:latin typeface="+mj-lt"/>
              </a:rPr>
            </a:br>
            <a:r>
              <a:rPr lang="en-US" sz="2400" dirty="0">
                <a:latin typeface="+mj-lt"/>
              </a:rPr>
              <a:t>Principle</a:t>
            </a:r>
          </a:p>
        </p:txBody>
      </p:sp>
      <p:pic>
        <p:nvPicPr>
          <p:cNvPr id="6" name="Grafik 7" descr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17" y="1514317"/>
            <a:ext cx="8730383" cy="1328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3930540"/>
            <a:ext cx="3136900" cy="2787759"/>
          </a:xfrm>
          <a:prstGeom prst="rect">
            <a:avLst/>
          </a:prstGeom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230313" y="5758434"/>
            <a:ext cx="2294890" cy="2047362"/>
            <a:chOff x="1012825" y="6013450"/>
            <a:chExt cx="1765300" cy="1574894"/>
          </a:xfrm>
        </p:grpSpPr>
        <p:sp>
          <p:nvSpPr>
            <p:cNvPr id="24" name="Isosceles Triangle 23"/>
            <p:cNvSpPr/>
            <p:nvPr/>
          </p:nvSpPr>
          <p:spPr>
            <a:xfrm rot="10800000">
              <a:off x="2267800" y="6013450"/>
              <a:ext cx="135675" cy="387350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1012825" y="6310316"/>
              <a:ext cx="546100" cy="392108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Block Arc 8"/>
            <p:cNvSpPr/>
            <p:nvPr/>
          </p:nvSpPr>
          <p:spPr>
            <a:xfrm>
              <a:off x="1146175" y="6061799"/>
              <a:ext cx="1440000" cy="1440000"/>
            </a:xfrm>
            <a:prstGeom prst="blockArc">
              <a:avLst>
                <a:gd name="adj1" fmla="val 14167337"/>
                <a:gd name="adj2" fmla="val 16200000"/>
                <a:gd name="adj3" fmla="val 217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c 10"/>
            <p:cNvSpPr>
              <a:spLocks noChangeAspect="1"/>
            </p:cNvSpPr>
            <p:nvPr/>
          </p:nvSpPr>
          <p:spPr>
            <a:xfrm>
              <a:off x="1289050" y="6219824"/>
              <a:ext cx="1152000" cy="1152000"/>
            </a:xfrm>
            <a:prstGeom prst="arc">
              <a:avLst>
                <a:gd name="adj1" fmla="val 14199334"/>
                <a:gd name="adj2" fmla="val 16185465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>
              <a:spLocks noChangeAspect="1"/>
            </p:cNvSpPr>
            <p:nvPr/>
          </p:nvSpPr>
          <p:spPr>
            <a:xfrm>
              <a:off x="1244600" y="6194424"/>
              <a:ext cx="1393920" cy="1393920"/>
            </a:xfrm>
            <a:prstGeom prst="arc">
              <a:avLst>
                <a:gd name="adj1" fmla="val 14199334"/>
                <a:gd name="adj2" fmla="val 15811270"/>
              </a:avLst>
            </a:prstGeom>
            <a:ln w="9525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endCxn id="9" idx="1"/>
            </p:cNvCxnSpPr>
            <p:nvPr/>
          </p:nvCxnSpPr>
          <p:spPr>
            <a:xfrm flipH="1" flipV="1">
              <a:off x="1866175" y="6218449"/>
              <a:ext cx="911950" cy="1375"/>
            </a:xfrm>
            <a:prstGeom prst="line">
              <a:avLst/>
            </a:prstGeom>
            <a:ln w="15875">
              <a:solidFill>
                <a:schemeClr val="tx1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1866176" y="6156325"/>
              <a:ext cx="772344" cy="41275"/>
            </a:xfrm>
            <a:prstGeom prst="line">
              <a:avLst/>
            </a:prstGeom>
            <a:ln w="9525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/>
            <p:cNvSpPr>
              <a:spLocks noChangeAspect="1"/>
            </p:cNvSpPr>
            <p:nvPr/>
          </p:nvSpPr>
          <p:spPr>
            <a:xfrm>
              <a:off x="1346200" y="6238874"/>
              <a:ext cx="921600" cy="921600"/>
            </a:xfrm>
            <a:prstGeom prst="arc">
              <a:avLst>
                <a:gd name="adj1" fmla="val 14199334"/>
                <a:gd name="adj2" fmla="val 16639199"/>
              </a:avLst>
            </a:prstGeom>
            <a:ln w="9525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 flipV="1">
              <a:off x="1866176" y="6243849"/>
              <a:ext cx="772344" cy="39476"/>
            </a:xfrm>
            <a:prstGeom prst="line">
              <a:avLst/>
            </a:prstGeom>
            <a:ln w="9525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13045" y="5594746"/>
            <a:ext cx="10331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Bending </a:t>
            </a:r>
            <a:br>
              <a:rPr lang="en-US" sz="1400" dirty="0"/>
            </a:br>
            <a:r>
              <a:rPr lang="en-US" sz="1400" dirty="0"/>
              <a:t>generating </a:t>
            </a:r>
            <a:br>
              <a:rPr lang="en-US" sz="1400" dirty="0"/>
            </a:br>
            <a:r>
              <a:rPr lang="en-US" sz="1400" dirty="0"/>
              <a:t>dispersion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08787" y="5999734"/>
            <a:ext cx="18807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Absorber slowing</a:t>
            </a:r>
            <a:br>
              <a:rPr lang="en-US" sz="1400" dirty="0"/>
            </a:br>
            <a:r>
              <a:rPr lang="en-US" sz="1400" dirty="0"/>
              <a:t>down </a:t>
            </a:r>
            <a:r>
              <a:rPr lang="en-US" sz="1400" dirty="0">
                <a:solidFill>
                  <a:srgbClr val="800000"/>
                </a:solidFill>
              </a:rPr>
              <a:t>high</a:t>
            </a:r>
            <a:r>
              <a:rPr lang="en-US" sz="1400" dirty="0"/>
              <a:t> (</a:t>
            </a:r>
            <a:r>
              <a:rPr lang="en-US" sz="1400" dirty="0">
                <a:solidFill>
                  <a:schemeClr val="accent6"/>
                </a:solidFill>
              </a:rPr>
              <a:t>low</a:t>
            </a:r>
            <a:r>
              <a:rPr lang="en-US" sz="1400" dirty="0"/>
              <a:t>) </a:t>
            </a:r>
          </a:p>
          <a:p>
            <a:pPr algn="ctr"/>
            <a:r>
              <a:rPr lang="en-US" sz="1400" dirty="0"/>
              <a:t>momenta </a:t>
            </a:r>
            <a:r>
              <a:rPr lang="en-US" sz="1400" dirty="0">
                <a:solidFill>
                  <a:srgbClr val="800000"/>
                </a:solidFill>
              </a:rPr>
              <a:t>more</a:t>
            </a:r>
            <a:r>
              <a:rPr lang="en-US" sz="1400" dirty="0"/>
              <a:t> (</a:t>
            </a:r>
            <a:r>
              <a:rPr lang="en-US" sz="1400" dirty="0">
                <a:solidFill>
                  <a:schemeClr val="accent6"/>
                </a:solidFill>
              </a:rPr>
              <a:t>less</a:t>
            </a:r>
            <a:r>
              <a:rPr lang="en-US" sz="1400" dirty="0"/>
              <a:t>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333500" y="5808588"/>
            <a:ext cx="546100" cy="1228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012759" y="6181010"/>
            <a:ext cx="797241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09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28576" y="1714462"/>
            <a:ext cx="8857383" cy="3869158"/>
          </a:xfrm>
        </p:spPr>
        <p:txBody>
          <a:bodyPr/>
          <a:lstStyle/>
          <a:p>
            <a:r>
              <a:rPr lang="en-US" sz="1800" dirty="0"/>
              <a:t>High field solenoids for focusing</a:t>
            </a:r>
          </a:p>
          <a:p>
            <a:pPr lvl="1"/>
            <a:r>
              <a:rPr lang="en-US" sz="1600" dirty="0"/>
              <a:t>Minimum Twiss </a:t>
            </a:r>
            <a:r>
              <a:rPr lang="en-US" sz="1600" dirty="0" err="1"/>
              <a:t>betatron</a:t>
            </a:r>
            <a:r>
              <a:rPr lang="en-US" sz="1600" dirty="0"/>
              <a:t> function </a:t>
            </a:r>
            <a:br>
              <a:rPr lang="en-US" sz="1600" dirty="0"/>
            </a:br>
            <a:r>
              <a:rPr lang="en-US" sz="1600" dirty="0" err="1">
                <a:latin typeface="Symbol" charset="2"/>
                <a:cs typeface="Symbol" charset="2"/>
              </a:rPr>
              <a:t>b</a:t>
            </a:r>
            <a:r>
              <a:rPr lang="en-US" sz="1600" baseline="-25000" dirty="0" err="1"/>
              <a:t>T</a:t>
            </a:r>
            <a:r>
              <a:rPr lang="en-US" sz="1600" dirty="0"/>
              <a:t> at absorber location</a:t>
            </a:r>
          </a:p>
          <a:p>
            <a:pPr lvl="1"/>
            <a:r>
              <a:rPr lang="en-US" sz="1600" dirty="0"/>
              <a:t>Tilting of solenoids</a:t>
            </a:r>
          </a:p>
          <a:p>
            <a:pPr lvl="2"/>
            <a:r>
              <a:rPr lang="en-US" dirty="0"/>
              <a:t>Dispersion from vertical magnetic </a:t>
            </a:r>
            <a:br>
              <a:rPr lang="en-US" dirty="0"/>
            </a:br>
            <a:r>
              <a:rPr lang="en-US" dirty="0"/>
              <a:t>field for longitudinal cooling</a:t>
            </a:r>
            <a:endParaRPr lang="en-US" sz="1400" dirty="0"/>
          </a:p>
          <a:p>
            <a:pPr lvl="1"/>
            <a:r>
              <a:rPr lang="en-US" sz="1600" dirty="0"/>
              <a:t>Solenoid polarity reversals</a:t>
            </a:r>
          </a:p>
          <a:p>
            <a:r>
              <a:rPr lang="en-US" sz="1800" dirty="0"/>
              <a:t>Low Z absorbers: Liquid H</a:t>
            </a:r>
            <a:r>
              <a:rPr lang="en-US" sz="1800" baseline="-25000" dirty="0"/>
              <a:t>2</a:t>
            </a:r>
            <a:r>
              <a:rPr lang="en-US" sz="1800" dirty="0"/>
              <a:t> and LiH</a:t>
            </a:r>
          </a:p>
          <a:p>
            <a:r>
              <a:rPr lang="en-US" sz="1800" dirty="0"/>
              <a:t>Cavities in high magnetic field region</a:t>
            </a:r>
          </a:p>
          <a:p>
            <a:r>
              <a:rPr lang="en-US" sz="1800" dirty="0"/>
              <a:t>6D cooling </a:t>
            </a:r>
          </a:p>
          <a:p>
            <a:pPr lvl="1"/>
            <a:r>
              <a:rPr lang="en-US" sz="1600" dirty="0"/>
              <a:t>Between muon capture and bunch merging</a:t>
            </a:r>
          </a:p>
          <a:p>
            <a:pPr lvl="2"/>
            <a:r>
              <a:rPr lang="en-US" sz="1400" dirty="0"/>
              <a:t>Interleaved with separation of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baseline="30000" dirty="0"/>
              <a:t>+</a:t>
            </a:r>
            <a:r>
              <a:rPr lang="en-US" sz="1400" dirty="0"/>
              <a:t> and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baseline="30000" dirty="0"/>
              <a:t>-</a:t>
            </a:r>
            <a:endParaRPr lang="en-US" sz="1400" dirty="0"/>
          </a:p>
          <a:p>
            <a:pPr lvl="1"/>
            <a:r>
              <a:rPr lang="en-US" sz="1600" dirty="0"/>
              <a:t>Between bunch merging and final cooling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173567"/>
            <a:ext cx="6781800" cy="677333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Ionization Cooling</a:t>
            </a:r>
            <a:br>
              <a:rPr lang="en-US" sz="3200" dirty="0">
                <a:latin typeface="+mj-lt"/>
              </a:rPr>
            </a:br>
            <a:r>
              <a:rPr lang="en-US" sz="2400" dirty="0">
                <a:latin typeface="+mj-lt"/>
              </a:rPr>
              <a:t>6D Cooling Channels</a:t>
            </a:r>
          </a:p>
        </p:txBody>
      </p:sp>
      <p:pic>
        <p:nvPicPr>
          <p:cNvPr id="2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69" y="1214296"/>
            <a:ext cx="5089015" cy="1774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7" descr="Picture 7"/>
          <p:cNvPicPr>
            <a:picLocks noChangeAspect="1"/>
          </p:cNvPicPr>
          <p:nvPr/>
        </p:nvPicPr>
        <p:blipFill>
          <a:blip r:embed="rId3"/>
          <a:srcRect l="2307" t="51446" r="54571" b="4035"/>
          <a:stretch>
            <a:fillRect/>
          </a:stretch>
        </p:blipFill>
        <p:spPr>
          <a:xfrm rot="16200000">
            <a:off x="5377397" y="2635710"/>
            <a:ext cx="2731093" cy="398628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6139879" y="2993391"/>
            <a:ext cx="170872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</a:rPr>
              <a:t>From MAP study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3700" y="5926723"/>
            <a:ext cx="25342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Last section of 6D cooling </a:t>
            </a:r>
            <a:br>
              <a:rPr lang="en-US" sz="1600" dirty="0"/>
            </a:br>
            <a:r>
              <a:rPr lang="en-US" sz="1600" dirty="0"/>
              <a:t>after bunch merge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702DA-49B8-F52E-B797-D5FCD7993C72}"/>
              </a:ext>
            </a:extLst>
          </p:cNvPr>
          <p:cNvSpPr txBox="1"/>
          <p:nvPr/>
        </p:nvSpPr>
        <p:spPr>
          <a:xfrm>
            <a:off x="441039" y="5825123"/>
            <a:ext cx="46778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</a:rPr>
              <a:t>Many studies on-going to reproduce and optimize</a:t>
            </a:r>
          </a:p>
          <a:p>
            <a:r>
              <a:rPr lang="en-US" sz="1600" dirty="0">
                <a:solidFill>
                  <a:srgbClr val="660066"/>
                </a:solidFill>
              </a:rPr>
              <a:t>E. </a:t>
            </a:r>
            <a:r>
              <a:rPr lang="en-US" sz="1600" dirty="0" err="1">
                <a:solidFill>
                  <a:srgbClr val="660066"/>
                </a:solidFill>
              </a:rPr>
              <a:t>Fol</a:t>
            </a:r>
            <a:r>
              <a:rPr lang="en-US" sz="1600" dirty="0">
                <a:solidFill>
                  <a:srgbClr val="660066"/>
                </a:solidFill>
              </a:rPr>
              <a:t>, C. Rogers, B. </a:t>
            </a:r>
            <a:r>
              <a:rPr lang="en-US" sz="1600" dirty="0" err="1">
                <a:solidFill>
                  <a:srgbClr val="660066"/>
                </a:solidFill>
              </a:rPr>
              <a:t>Stechauner</a:t>
            </a:r>
            <a:r>
              <a:rPr lang="en-US" sz="1600" dirty="0">
                <a:solidFill>
                  <a:srgbClr val="660066"/>
                </a:solidFill>
              </a:rPr>
              <a:t> …. .</a:t>
            </a:r>
          </a:p>
        </p:txBody>
      </p:sp>
    </p:spTree>
    <p:extLst>
      <p:ext uri="{BB962C8B-B14F-4D97-AF65-F5344CB8AC3E}">
        <p14:creationId xmlns:p14="http://schemas.microsoft.com/office/powerpoint/2010/main" val="4090307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495" y="4032058"/>
            <a:ext cx="4114800" cy="25519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57200" y="1250740"/>
            <a:ext cx="8305800" cy="4998509"/>
          </a:xfrm>
        </p:spPr>
        <p:txBody>
          <a:bodyPr/>
          <a:lstStyle/>
          <a:p>
            <a:r>
              <a:rPr lang="en-US" sz="1800" dirty="0"/>
              <a:t>Bunch merging </a:t>
            </a:r>
            <a:r>
              <a:rPr lang="mr-IN" sz="1800" dirty="0"/>
              <a:t>–</a:t>
            </a:r>
            <a:r>
              <a:rPr lang="en-US" sz="1800" dirty="0"/>
              <a:t> transformation of train of 21 bunches into one bunch</a:t>
            </a:r>
          </a:p>
          <a:p>
            <a:pPr lvl="1"/>
            <a:r>
              <a:rPr lang="en-US" sz="1600" dirty="0"/>
              <a:t>Longitudinal gymnastics combining three bunches, resulting in 7 bunches</a:t>
            </a:r>
          </a:p>
          <a:p>
            <a:pPr lvl="1"/>
            <a:r>
              <a:rPr lang="en-US" sz="1600" dirty="0"/>
              <a:t>Transverse merging</a:t>
            </a:r>
            <a:br>
              <a:rPr lang="en-US" sz="1600" dirty="0"/>
            </a:br>
            <a:r>
              <a:rPr lang="en-US" sz="1200" dirty="0"/>
              <a:t> </a:t>
            </a:r>
          </a:p>
          <a:p>
            <a:r>
              <a:rPr lang="en-US" sz="1800" dirty="0"/>
              <a:t>Followed by another 6D cooling channel</a:t>
            </a:r>
          </a:p>
          <a:p>
            <a:pPr lvl="1"/>
            <a:r>
              <a:rPr lang="en-US" sz="1600" dirty="0"/>
              <a:t>Equilibrium transverse emittances too large for collider, small longitudinal emittance</a:t>
            </a:r>
          </a:p>
          <a:p>
            <a:pPr lvl="1"/>
            <a:r>
              <a:rPr lang="en-US" sz="1600" dirty="0"/>
              <a:t>Studies and attempts to optimize on-going</a:t>
            </a:r>
            <a:br>
              <a:rPr lang="en-US" sz="1600" dirty="0"/>
            </a:br>
            <a:r>
              <a:rPr lang="en-US" sz="1200" dirty="0"/>
              <a:t> </a:t>
            </a:r>
          </a:p>
          <a:p>
            <a:r>
              <a:rPr lang="en-US" sz="1800" dirty="0"/>
              <a:t>Final cooling channel</a:t>
            </a:r>
          </a:p>
          <a:p>
            <a:pPr lvl="1"/>
            <a:r>
              <a:rPr lang="en-US" sz="1600" dirty="0"/>
              <a:t>Transverse cooling “only” – longitudinal emittance increase</a:t>
            </a:r>
          </a:p>
          <a:p>
            <a:pPr lvl="1"/>
            <a:r>
              <a:rPr lang="en-US" sz="1600" dirty="0"/>
              <a:t>Liquid H</a:t>
            </a:r>
            <a:r>
              <a:rPr lang="en-US" sz="1600" baseline="-25000" dirty="0"/>
              <a:t>2</a:t>
            </a:r>
            <a:r>
              <a:rPr lang="en-US" sz="1600" dirty="0"/>
              <a:t> absorber in high (now ~40 T) field</a:t>
            </a:r>
          </a:p>
          <a:p>
            <a:pPr lvl="1"/>
            <a:r>
              <a:rPr lang="en-US" sz="1600" dirty="0"/>
              <a:t>Optimizations using machine </a:t>
            </a:r>
            <a:br>
              <a:rPr lang="en-US" sz="1600" dirty="0"/>
            </a:br>
            <a:r>
              <a:rPr lang="en-US" sz="1600" dirty="0"/>
              <a:t>learning techniques</a:t>
            </a:r>
          </a:p>
          <a:p>
            <a:pPr lvl="2"/>
            <a:r>
              <a:rPr lang="en-US" dirty="0"/>
              <a:t>Theoretical solutions for </a:t>
            </a:r>
            <a:br>
              <a:rPr lang="en-US" dirty="0"/>
            </a:br>
            <a:r>
              <a:rPr lang="en-US" dirty="0"/>
              <a:t>lower transverse emittances</a:t>
            </a:r>
          </a:p>
          <a:p>
            <a:pPr lvl="2"/>
            <a:r>
              <a:rPr lang="en-US" dirty="0"/>
              <a:t>Not yet confirmed in simulations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Ionization Cooling</a:t>
            </a:r>
            <a:br>
              <a:rPr lang="en-US" sz="3200" dirty="0">
                <a:latin typeface="+mj-lt"/>
              </a:rPr>
            </a:br>
            <a:r>
              <a:rPr lang="en-US" sz="2400" dirty="0">
                <a:latin typeface="+mj-lt"/>
              </a:rPr>
              <a:t>Bunch merging and final cooling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51507" y="6335281"/>
            <a:ext cx="153118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From MAP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6349C-6A6E-7980-EE02-12FDEC9482AB}"/>
              </a:ext>
            </a:extLst>
          </p:cNvPr>
          <p:cNvSpPr txBox="1"/>
          <p:nvPr/>
        </p:nvSpPr>
        <p:spPr>
          <a:xfrm>
            <a:off x="4950105" y="2991794"/>
            <a:ext cx="134844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Z. </a:t>
            </a:r>
            <a:r>
              <a:rPr lang="en-US" sz="1400" dirty="0" err="1">
                <a:solidFill>
                  <a:srgbClr val="660066"/>
                </a:solidFill>
              </a:rPr>
              <a:t>Ruihu</a:t>
            </a:r>
            <a:r>
              <a:rPr lang="en-US" sz="1400" dirty="0">
                <a:solidFill>
                  <a:srgbClr val="660066"/>
                </a:solidFill>
              </a:rPr>
              <a:t> et. 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750F9-AE08-4D11-4867-9C1699FEBBC8}"/>
              </a:ext>
            </a:extLst>
          </p:cNvPr>
          <p:cNvSpPr txBox="1"/>
          <p:nvPr/>
        </p:nvSpPr>
        <p:spPr>
          <a:xfrm>
            <a:off x="903993" y="5954971"/>
            <a:ext cx="193674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E. </a:t>
            </a:r>
            <a:r>
              <a:rPr lang="en-US" sz="1400" dirty="0" err="1">
                <a:solidFill>
                  <a:srgbClr val="660066"/>
                </a:solidFill>
              </a:rPr>
              <a:t>Fol</a:t>
            </a:r>
            <a:r>
              <a:rPr lang="en-US" sz="1400" dirty="0">
                <a:solidFill>
                  <a:srgbClr val="660066"/>
                </a:solidFill>
              </a:rPr>
              <a:t>, B. </a:t>
            </a:r>
            <a:r>
              <a:rPr lang="en-US" sz="1400" dirty="0" err="1">
                <a:solidFill>
                  <a:srgbClr val="660066"/>
                </a:solidFill>
              </a:rPr>
              <a:t>Stechauner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47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173567"/>
            <a:ext cx="6781800" cy="1040729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Ionization Cooling</a:t>
            </a:r>
            <a:br>
              <a:rPr lang="en-US" sz="3200" dirty="0">
                <a:latin typeface="+mj-lt"/>
              </a:rPr>
            </a:br>
            <a:r>
              <a:rPr lang="en-US" sz="2400" dirty="0">
                <a:latin typeface="+mj-lt"/>
              </a:rPr>
              <a:t>Emittance evolution</a:t>
            </a:r>
          </a:p>
        </p:txBody>
      </p:sp>
      <p:pic>
        <p:nvPicPr>
          <p:cNvPr id="7" name="Screenshot 2022-05-01 at 14.06.27.png" descr="Screenshot 2022-05-01 at 14.06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25" y="2224354"/>
            <a:ext cx="6572575" cy="41716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1675348" y="1413250"/>
            <a:ext cx="3478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Efforts on-going to bring emittances </a:t>
            </a:r>
          </a:p>
          <a:p>
            <a:pPr algn="ctr"/>
            <a:r>
              <a:rPr lang="en-US" sz="1600" dirty="0"/>
              <a:t>closer to expected values for collider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204633" y="2049538"/>
            <a:ext cx="12" cy="180000"/>
          </a:xfrm>
          <a:prstGeom prst="straightConnector1">
            <a:avLst/>
          </a:prstGeom>
          <a:ln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13100" y="3238500"/>
            <a:ext cx="4257" cy="169356"/>
          </a:xfrm>
          <a:prstGeom prst="straightConnector1">
            <a:avLst/>
          </a:prstGeom>
          <a:ln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208866" y="2680305"/>
            <a:ext cx="12" cy="187200"/>
          </a:xfrm>
          <a:prstGeom prst="straightConnector1">
            <a:avLst/>
          </a:prstGeom>
          <a:ln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Aspect="1"/>
          </p:cNvCxnSpPr>
          <p:nvPr/>
        </p:nvCxnSpPr>
        <p:spPr>
          <a:xfrm flipH="1">
            <a:off x="2692800" y="3254400"/>
            <a:ext cx="50967" cy="180000"/>
          </a:xfrm>
          <a:prstGeom prst="straightConnector1">
            <a:avLst/>
          </a:prstGeom>
          <a:ln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 noChangeAspect="1"/>
          </p:cNvCxnSpPr>
          <p:nvPr/>
        </p:nvCxnSpPr>
        <p:spPr>
          <a:xfrm flipH="1">
            <a:off x="2840548" y="2680306"/>
            <a:ext cx="64770" cy="228753"/>
          </a:xfrm>
          <a:prstGeom prst="straightConnector1">
            <a:avLst/>
          </a:prstGeom>
          <a:ln w="2540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 noChangeAspect="1"/>
          </p:cNvCxnSpPr>
          <p:nvPr/>
        </p:nvCxnSpPr>
        <p:spPr>
          <a:xfrm flipH="1">
            <a:off x="3024000" y="2053389"/>
            <a:ext cx="50967" cy="180000"/>
          </a:xfrm>
          <a:prstGeom prst="straightConnector1">
            <a:avLst/>
          </a:prstGeom>
          <a:ln w="2540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23979" y="6146800"/>
            <a:ext cx="153118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From MAP study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ECD07552-794E-F26C-7197-1420E7ACE035}"/>
              </a:ext>
            </a:extLst>
          </p:cNvPr>
          <p:cNvSpPr>
            <a:spLocks noChangeAspect="1"/>
          </p:cNvSpPr>
          <p:nvPr/>
        </p:nvSpPr>
        <p:spPr>
          <a:xfrm>
            <a:off x="2292440" y="2219870"/>
            <a:ext cx="251999" cy="251999"/>
          </a:xfrm>
          <a:prstGeom prst="star5">
            <a:avLst/>
          </a:prstGeom>
          <a:solidFill>
            <a:srgbClr val="098E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C4309D-09AE-DBE6-C335-4AC132D8D461}"/>
              </a:ext>
            </a:extLst>
          </p:cNvPr>
          <p:cNvSpPr txBox="1"/>
          <p:nvPr/>
        </p:nvSpPr>
        <p:spPr>
          <a:xfrm>
            <a:off x="2473857" y="2217853"/>
            <a:ext cx="10470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300" dirty="0">
                <a:ln>
                  <a:solidFill>
                    <a:srgbClr val="098E41"/>
                  </a:solidFill>
                </a:ln>
              </a:rPr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379719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152400" y="1143001"/>
            <a:ext cx="8597900" cy="5522914"/>
          </a:xfrm>
        </p:spPr>
        <p:txBody>
          <a:bodyPr/>
          <a:lstStyle/>
          <a:p>
            <a:r>
              <a:rPr lang="en-US" dirty="0"/>
              <a:t>Fast acceleration and high (average) RF gradients </a:t>
            </a:r>
            <a:br>
              <a:rPr lang="en-US" dirty="0"/>
            </a:br>
            <a:r>
              <a:rPr lang="en-US" dirty="0"/>
              <a:t>needed to avoid muon losses due to decay</a:t>
            </a:r>
          </a:p>
          <a:p>
            <a:r>
              <a:rPr lang="en-US" dirty="0"/>
              <a:t>Starting with (re-circulating) </a:t>
            </a:r>
            <a:r>
              <a:rPr lang="en-US" dirty="0" err="1"/>
              <a:t>Linacs</a:t>
            </a:r>
            <a:endParaRPr lang="en-US" dirty="0"/>
          </a:p>
          <a:p>
            <a:r>
              <a:rPr lang="en-US" dirty="0"/>
              <a:t>Followed by “pulsed synchrotrons”</a:t>
            </a:r>
          </a:p>
          <a:p>
            <a:pPr lvl="1"/>
            <a:r>
              <a:rPr lang="en-US" dirty="0"/>
              <a:t>Acceleration within few tens of turns!</a:t>
            </a:r>
          </a:p>
          <a:p>
            <a:pPr lvl="1"/>
            <a:r>
              <a:rPr lang="en-US" dirty="0"/>
              <a:t>Combination of static SC bends and pulsed</a:t>
            </a:r>
            <a:br>
              <a:rPr lang="en-US" dirty="0"/>
            </a:br>
            <a:r>
              <a:rPr lang="en-US" dirty="0"/>
              <a:t>conventional bends (changing polarity)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Ongoing work:</a:t>
            </a:r>
          </a:p>
          <a:p>
            <a:pPr lvl="2"/>
            <a:r>
              <a:rPr lang="en-US" dirty="0"/>
              <a:t>Orbit excursions </a:t>
            </a:r>
            <a:r>
              <a:rPr lang="mr-IN" dirty="0"/>
              <a:t>–</a:t>
            </a:r>
            <a:r>
              <a:rPr lang="en-US" dirty="0"/>
              <a:t> minimization of resulting circumference variation for RF, longitudinal dynamics, impedances … .</a:t>
            </a:r>
          </a:p>
          <a:p>
            <a:pPr lvl="2"/>
            <a:r>
              <a:rPr lang="en-US" dirty="0"/>
              <a:t>Magnet powering and Eddy currents a challenge, in particular, for lower energy rings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740833"/>
          </a:xfrm>
        </p:spPr>
        <p:txBody>
          <a:bodyPr/>
          <a:lstStyle/>
          <a:p>
            <a:r>
              <a:rPr lang="en-US" dirty="0">
                <a:latin typeface="+mj-lt"/>
              </a:rPr>
              <a:t>Acceleration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8" y="3616515"/>
            <a:ext cx="5676899" cy="1392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1105517"/>
            <a:ext cx="2324100" cy="2241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1792A-4979-5CA1-6678-94503F874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568" y="3437579"/>
            <a:ext cx="2772833" cy="1899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A4DCDB-3577-C1D8-4140-B958E708247B}"/>
              </a:ext>
            </a:extLst>
          </p:cNvPr>
          <p:cNvSpPr txBox="1"/>
          <p:nvPr/>
        </p:nvSpPr>
        <p:spPr>
          <a:xfrm>
            <a:off x="846667" y="6385026"/>
            <a:ext cx="299312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A. </a:t>
            </a:r>
            <a:r>
              <a:rPr lang="en-US" sz="1400" dirty="0" err="1">
                <a:solidFill>
                  <a:srgbClr val="660066"/>
                </a:solidFill>
              </a:rPr>
              <a:t>Chancé</a:t>
            </a:r>
            <a:r>
              <a:rPr lang="en-US" sz="1400" dirty="0">
                <a:solidFill>
                  <a:srgbClr val="660066"/>
                </a:solidFill>
              </a:rPr>
              <a:t>, F. </a:t>
            </a:r>
            <a:r>
              <a:rPr lang="en-US" sz="1400" dirty="0" err="1">
                <a:solidFill>
                  <a:srgbClr val="660066"/>
                </a:solidFill>
              </a:rPr>
              <a:t>Batsch</a:t>
            </a:r>
            <a:r>
              <a:rPr lang="en-US" sz="1400" dirty="0">
                <a:solidFill>
                  <a:srgbClr val="660066"/>
                </a:solidFill>
              </a:rPr>
              <a:t>, F. </a:t>
            </a:r>
            <a:r>
              <a:rPr lang="en-US" sz="1400" dirty="0" err="1">
                <a:solidFill>
                  <a:srgbClr val="660066"/>
                </a:solidFill>
              </a:rPr>
              <a:t>Boattini</a:t>
            </a:r>
            <a:r>
              <a:rPr lang="en-US" sz="1400" dirty="0">
                <a:solidFill>
                  <a:srgbClr val="660066"/>
                </a:solidFill>
              </a:rPr>
              <a:t> .. .</a:t>
            </a:r>
          </a:p>
        </p:txBody>
      </p:sp>
    </p:spTree>
    <p:extLst>
      <p:ext uri="{BB962C8B-B14F-4D97-AF65-F5344CB8AC3E}">
        <p14:creationId xmlns:p14="http://schemas.microsoft.com/office/powerpoint/2010/main" val="1792406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166688" y="1028699"/>
                <a:ext cx="8686800" cy="5522914"/>
              </a:xfrm>
            </p:spPr>
            <p:txBody>
              <a:bodyPr/>
              <a:lstStyle/>
              <a:p>
                <a:r>
                  <a:rPr lang="en-US" dirty="0"/>
                  <a:t>Interaction region, chromatic compensation and matching</a:t>
                </a:r>
              </a:p>
              <a:p>
                <a:pPr lvl="1"/>
                <a:r>
                  <a:rPr lang="en-US" sz="1600" dirty="0"/>
                  <a:t>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=1.5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sz="1600" dirty="0"/>
                  <a:t>, large momentum spread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600" dirty="0"/>
                  <a:t> and high beam rigidity </a:t>
                </a:r>
              </a:p>
              <a:p>
                <a:pPr lvl="1"/>
                <a:r>
                  <a:rPr lang="en-US" sz="1600" dirty="0"/>
                  <a:t>Lead to large maximum Twiss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/>
                  <a:t>’s and chromatic effects requiring local compensation</a:t>
                </a:r>
              </a:p>
              <a:p>
                <a:pPr lvl="1"/>
                <a:r>
                  <a:rPr lang="en-US" sz="1600" dirty="0"/>
                  <a:t>Challenge to keep bunch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=1.5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sz="1600" dirty="0"/>
                  <a:t> for few hundred turns</a:t>
                </a:r>
              </a:p>
              <a:p>
                <a:pPr lvl="1"/>
                <a:r>
                  <a:rPr lang="en-US" sz="1600" dirty="0"/>
                  <a:t>Except inner triplet only (long) combined functions quads and X-poles</a:t>
                </a:r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166688" y="1028699"/>
                <a:ext cx="8686800" cy="5522914"/>
              </a:xfrm>
              <a:blipFill>
                <a:blip r:embed="rId2"/>
                <a:stretch>
                  <a:fillRect l="-438" t="-69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740833"/>
          </a:xfrm>
        </p:spPr>
        <p:txBody>
          <a:bodyPr/>
          <a:lstStyle/>
          <a:p>
            <a:r>
              <a:rPr lang="en-US" dirty="0">
                <a:latin typeface="+mj-lt"/>
              </a:rPr>
              <a:t>Muon Collider 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D26A7-4A3E-DC03-783D-356E04117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19" y="2823584"/>
            <a:ext cx="6244188" cy="3217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A2833-0756-8956-29D5-234C1363FA85}"/>
              </a:ext>
            </a:extLst>
          </p:cNvPr>
          <p:cNvSpPr txBox="1"/>
          <p:nvPr/>
        </p:nvSpPr>
        <p:spPr>
          <a:xfrm>
            <a:off x="5821413" y="6195880"/>
            <a:ext cx="116570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H" sz="1600" dirty="0"/>
              <a:t>Matching </a:t>
            </a:r>
          </a:p>
          <a:p>
            <a:pPr algn="ctr"/>
            <a:r>
              <a:rPr lang="en-CH" sz="1600" dirty="0"/>
              <a:t>to arc cells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07C66-071A-0879-800A-17505E2A02A9}"/>
              </a:ext>
            </a:extLst>
          </p:cNvPr>
          <p:cNvSpPr txBox="1"/>
          <p:nvPr/>
        </p:nvSpPr>
        <p:spPr>
          <a:xfrm>
            <a:off x="2721280" y="6158148"/>
            <a:ext cx="2803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600" dirty="0"/>
              <a:t>Chromatic compensation</a:t>
            </a:r>
          </a:p>
          <a:p>
            <a:pPr algn="ctr"/>
            <a:r>
              <a:rPr lang="en-CH" sz="1600" dirty="0"/>
              <a:t>X-poles in dispersive regions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5FAF2D8-791B-F8D1-5895-DA1C7371C8B0}"/>
              </a:ext>
            </a:extLst>
          </p:cNvPr>
          <p:cNvSpPr/>
          <p:nvPr/>
        </p:nvSpPr>
        <p:spPr>
          <a:xfrm rot="16200000">
            <a:off x="2081414" y="5589023"/>
            <a:ext cx="302698" cy="977035"/>
          </a:xfrm>
          <a:prstGeom prst="leftBrace">
            <a:avLst>
              <a:gd name="adj1" fmla="val 0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27B2C5EB-3EE1-8C35-37FC-DBDAD6A00F37}"/>
              </a:ext>
            </a:extLst>
          </p:cNvPr>
          <p:cNvSpPr/>
          <p:nvPr/>
        </p:nvSpPr>
        <p:spPr>
          <a:xfrm rot="16200000">
            <a:off x="4131640" y="4553692"/>
            <a:ext cx="302698" cy="3033357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ED7DF91E-4FB4-2431-3664-6BCB7FDADA91}"/>
              </a:ext>
            </a:extLst>
          </p:cNvPr>
          <p:cNvSpPr/>
          <p:nvPr/>
        </p:nvSpPr>
        <p:spPr>
          <a:xfrm rot="16200000">
            <a:off x="6268418" y="5464917"/>
            <a:ext cx="302698" cy="1210908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E63E1D-FFD0-6563-21E5-71DDDC3ACC59}"/>
              </a:ext>
            </a:extLst>
          </p:cNvPr>
          <p:cNvSpPr txBox="1"/>
          <p:nvPr/>
        </p:nvSpPr>
        <p:spPr>
          <a:xfrm>
            <a:off x="1443431" y="6183591"/>
            <a:ext cx="121219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H" sz="1600" dirty="0"/>
              <a:t>IP and</a:t>
            </a:r>
          </a:p>
          <a:p>
            <a:pPr algn="ctr"/>
            <a:r>
              <a:rPr lang="en-US" sz="1600" dirty="0"/>
              <a:t>I</a:t>
            </a:r>
            <a:r>
              <a:rPr lang="en-CH" sz="1600" dirty="0"/>
              <a:t>nner </a:t>
            </a:r>
            <a:r>
              <a:rPr lang="en-US" sz="1600" dirty="0"/>
              <a:t>t</a:t>
            </a:r>
            <a:r>
              <a:rPr lang="en-CH" sz="1600" dirty="0"/>
              <a:t>riplet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3478" y="2957891"/>
            <a:ext cx="166744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From K. </a:t>
            </a:r>
            <a:r>
              <a:rPr lang="en-US" sz="1400" dirty="0" err="1">
                <a:solidFill>
                  <a:srgbClr val="660066"/>
                </a:solidFill>
              </a:rPr>
              <a:t>Skoufaris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49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101601" y="1848381"/>
            <a:ext cx="8686800" cy="4851399"/>
          </a:xfrm>
        </p:spPr>
        <p:txBody>
          <a:bodyPr/>
          <a:lstStyle/>
          <a:p>
            <a:r>
              <a:rPr lang="en-US" sz="1800" dirty="0"/>
              <a:t>Particles from decays seen </a:t>
            </a:r>
            <a:br>
              <a:rPr lang="en-US" sz="1800" dirty="0"/>
            </a:br>
            <a:r>
              <a:rPr lang="en-US" sz="1800" dirty="0"/>
              <a:t>by detector </a:t>
            </a:r>
          </a:p>
          <a:p>
            <a:r>
              <a:rPr lang="en-US" sz="1800" dirty="0"/>
              <a:t>Perturbation for data taking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Nozzle made of W to intercept</a:t>
            </a:r>
            <a:br>
              <a:rPr lang="en-US" sz="1800" dirty="0"/>
            </a:br>
            <a:r>
              <a:rPr lang="en-US" sz="1800" dirty="0"/>
              <a:t>most decay products</a:t>
            </a:r>
          </a:p>
          <a:p>
            <a:r>
              <a:rPr lang="en-US" sz="1800" dirty="0"/>
              <a:t>Outer B layer intercept neutrons</a:t>
            </a:r>
          </a:p>
          <a:p>
            <a:r>
              <a:rPr lang="en-US" sz="1800" dirty="0"/>
              <a:t>Dipolar magnetic field components</a:t>
            </a:r>
            <a:br>
              <a:rPr lang="en-US" sz="1800" dirty="0"/>
            </a:br>
            <a:r>
              <a:rPr lang="en-US" sz="1800" dirty="0"/>
              <a:t>(within or just after inner triplet)</a:t>
            </a:r>
            <a:br>
              <a:rPr lang="en-US" sz="1800" dirty="0"/>
            </a:br>
            <a:r>
              <a:rPr lang="en-US" sz="1800" dirty="0"/>
              <a:t>reduce BIB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49767"/>
            <a:ext cx="6781800" cy="740833"/>
          </a:xfrm>
        </p:spPr>
        <p:txBody>
          <a:bodyPr/>
          <a:lstStyle/>
          <a:p>
            <a:r>
              <a:rPr lang="en-US" dirty="0">
                <a:latin typeface="+mj-lt"/>
              </a:rPr>
              <a:t>Muon Collider Ring</a:t>
            </a:r>
            <a:br>
              <a:rPr lang="en-US" dirty="0">
                <a:latin typeface="+mj-lt"/>
              </a:rPr>
            </a:br>
            <a:r>
              <a:rPr lang="en-US" sz="2400" dirty="0"/>
              <a:t>Beam Induced Background (BIB)</a:t>
            </a:r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2FC67-491D-0D4A-ECA5-30535486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399" y="3448047"/>
            <a:ext cx="4241801" cy="3181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EF181-FF04-C3BA-91DA-B2AF34C3B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115" y="1291295"/>
            <a:ext cx="5485619" cy="2535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9115" y="1678941"/>
            <a:ext cx="148790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660066"/>
                </a:solidFill>
              </a:rPr>
              <a:t>D. Calzolari, </a:t>
            </a:r>
          </a:p>
          <a:p>
            <a:pPr algn="ctr"/>
            <a:r>
              <a:rPr lang="en-US" sz="1400" dirty="0">
                <a:solidFill>
                  <a:srgbClr val="660066"/>
                </a:solidFill>
              </a:rPr>
              <a:t>A. Lechner et al.</a:t>
            </a:r>
          </a:p>
        </p:txBody>
      </p:sp>
    </p:spTree>
    <p:extLst>
      <p:ext uri="{BB962C8B-B14F-4D97-AF65-F5344CB8AC3E}">
        <p14:creationId xmlns:p14="http://schemas.microsoft.com/office/powerpoint/2010/main" val="4035274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CF01853-894C-2FD0-4227-6D18CF740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4" y="2866787"/>
            <a:ext cx="3214688" cy="18344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5866C-CA35-CE8A-235F-ABF289626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145697-D6B7-8E46-00AA-00841C2B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1982"/>
            <a:ext cx="6781800" cy="742262"/>
          </a:xfrm>
        </p:spPr>
        <p:txBody>
          <a:bodyPr/>
          <a:lstStyle/>
          <a:p>
            <a:r>
              <a:rPr lang="en-CH" sz="2400" dirty="0"/>
              <a:t>Muon Collider Ring</a:t>
            </a:r>
            <a:br>
              <a:rPr lang="en-CH" sz="2400" dirty="0"/>
            </a:br>
            <a:r>
              <a:rPr lang="en-CH" sz="2400" dirty="0"/>
              <a:t>Working together to define radial built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0CF35-C264-745D-F63A-BAFE21641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86" b="1217"/>
          <a:stretch/>
        </p:blipFill>
        <p:spPr>
          <a:xfrm>
            <a:off x="24952" y="1059972"/>
            <a:ext cx="2611191" cy="169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6E89D-6535-B727-735B-E6E66EC6D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03" y="988519"/>
            <a:ext cx="3886200" cy="1681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C79C5D-4354-EF91-58B2-D0D7B2549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010" y="3879029"/>
            <a:ext cx="1998530" cy="2149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1C67C0-02BF-574F-33BB-EA9AD0BDD852}"/>
              </a:ext>
            </a:extLst>
          </p:cNvPr>
          <p:cNvSpPr txBox="1"/>
          <p:nvPr/>
        </p:nvSpPr>
        <p:spPr>
          <a:xfrm>
            <a:off x="1743297" y="997041"/>
            <a:ext cx="102143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D. Amorim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BA4254-DD42-47AC-C452-904F53EE86F6}"/>
              </a:ext>
            </a:extLst>
          </p:cNvPr>
          <p:cNvSpPr txBox="1"/>
          <p:nvPr/>
        </p:nvSpPr>
        <p:spPr>
          <a:xfrm>
            <a:off x="7333246" y="3685845"/>
            <a:ext cx="148790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A. Lechner et al.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1DFFF6-0EBA-A941-EE3D-93963BDF8D6F}"/>
              </a:ext>
            </a:extLst>
          </p:cNvPr>
          <p:cNvSpPr txBox="1"/>
          <p:nvPr/>
        </p:nvSpPr>
        <p:spPr>
          <a:xfrm>
            <a:off x="7848600" y="1091172"/>
            <a:ext cx="130144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P. T. Coutinho </a:t>
            </a:r>
            <a:br>
              <a:rPr lang="en-US" sz="1400" dirty="0"/>
            </a:br>
            <a:r>
              <a:rPr lang="en-US" sz="1400" dirty="0"/>
              <a:t> et al.</a:t>
            </a:r>
            <a:endParaRPr lang="en-CH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6B04D-3B3A-020F-F4FB-65AE74AEB014}"/>
              </a:ext>
            </a:extLst>
          </p:cNvPr>
          <p:cNvSpPr txBox="1"/>
          <p:nvPr/>
        </p:nvSpPr>
        <p:spPr>
          <a:xfrm>
            <a:off x="6534089" y="6036908"/>
            <a:ext cx="25314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sz="1400" dirty="0"/>
              <a:t>40 mm W absorber to limit </a:t>
            </a:r>
          </a:p>
          <a:p>
            <a:r>
              <a:rPr lang="en-CH" sz="1400" dirty="0"/>
              <a:t>magnet heating from decays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7F1A4F-AC8E-2CAF-9546-42FF0960CD82}"/>
              </a:ext>
            </a:extLst>
          </p:cNvPr>
          <p:cNvSpPr txBox="1"/>
          <p:nvPr/>
        </p:nvSpPr>
        <p:spPr>
          <a:xfrm>
            <a:off x="196403" y="4634147"/>
            <a:ext cx="2863604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1750" indent="-141750">
              <a:buClr>
                <a:srgbClr val="C00000"/>
              </a:buClr>
              <a:buFont typeface="Wingdings" pitchFamily="2" charset="2"/>
              <a:buChar char="§"/>
            </a:pPr>
            <a:r>
              <a:rPr lang="en-CH" sz="1400" dirty="0"/>
              <a:t>Aperture requirement for beam</a:t>
            </a:r>
            <a:br>
              <a:rPr lang="en-CH" sz="1400" dirty="0"/>
            </a:br>
            <a:r>
              <a:rPr lang="en-CH" sz="500" dirty="0"/>
              <a:t> </a:t>
            </a:r>
          </a:p>
          <a:p>
            <a:pPr marL="141750" indent="-141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/>
              <a:t>Vacuum system – W absorber </a:t>
            </a:r>
            <a:br>
              <a:rPr lang="en-US" sz="1400" dirty="0"/>
            </a:br>
            <a:r>
              <a:rPr lang="en-US" sz="1400" dirty="0"/>
              <a:t>serves as vacuum chamber</a:t>
            </a:r>
          </a:p>
          <a:p>
            <a:pPr marL="141750" indent="-141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/>
              <a:t>Higher magnetic fields and </a:t>
            </a:r>
            <a:br>
              <a:rPr lang="en-US" sz="1400" dirty="0"/>
            </a:br>
            <a:r>
              <a:rPr lang="en-US" sz="1400" dirty="0"/>
              <a:t>gradients with smaller apertures</a:t>
            </a:r>
            <a:endParaRPr lang="en-CH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649029-4658-C617-F5D9-BF8615AECE95}"/>
              </a:ext>
            </a:extLst>
          </p:cNvPr>
          <p:cNvSpPr txBox="1"/>
          <p:nvPr/>
        </p:nvSpPr>
        <p:spPr>
          <a:xfrm>
            <a:off x="324579" y="5965160"/>
            <a:ext cx="583185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51200" indent="-1512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/>
              <a:t>Based on studies by different teams on different aspects</a:t>
            </a:r>
          </a:p>
          <a:p>
            <a:pPr marL="151200" indent="-1512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/>
              <a:t>Leading to partly conflicting requirements </a:t>
            </a:r>
          </a:p>
          <a:p>
            <a:pPr marL="151200" indent="-1512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/>
              <a:t>Coordinated team effort to define radial build as compromise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5B7A66-0F1A-18F6-B3F8-A11984F89BEE}"/>
              </a:ext>
            </a:extLst>
          </p:cNvPr>
          <p:cNvSpPr txBox="1"/>
          <p:nvPr/>
        </p:nvSpPr>
        <p:spPr>
          <a:xfrm>
            <a:off x="2389250" y="1426193"/>
            <a:ext cx="18681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1750" indent="-141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/>
              <a:t>Impedance </a:t>
            </a:r>
            <a:br>
              <a:rPr lang="en-US" sz="1400" dirty="0"/>
            </a:br>
            <a:r>
              <a:rPr lang="en-US" sz="1400" dirty="0"/>
              <a:t>~20 mm radius with</a:t>
            </a:r>
            <a:br>
              <a:rPr lang="en-US" sz="1400" dirty="0"/>
            </a:br>
            <a:r>
              <a:rPr lang="en-US" sz="1400" dirty="0"/>
              <a:t>reasonable damper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26FA3C-56B5-0A6C-52B2-22F81FB5983D}"/>
              </a:ext>
            </a:extLst>
          </p:cNvPr>
          <p:cNvSpPr txBox="1"/>
          <p:nvPr/>
        </p:nvSpPr>
        <p:spPr>
          <a:xfrm>
            <a:off x="6232268" y="2690865"/>
            <a:ext cx="2679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1750" indent="-141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/>
              <a:t>Wall-plug power for cryogenic</a:t>
            </a:r>
          </a:p>
          <a:p>
            <a:pPr marL="598950" lvl="1" indent="-141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/>
              <a:t>warm absorber</a:t>
            </a:r>
          </a:p>
          <a:p>
            <a:pPr marL="598950" lvl="1" indent="-141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/>
              <a:t>heat shield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0CAD3B-B414-CAF7-EF0A-D935579A057C}"/>
              </a:ext>
            </a:extLst>
          </p:cNvPr>
          <p:cNvCxnSpPr>
            <a:cxnSpLocks/>
          </p:cNvCxnSpPr>
          <p:nvPr/>
        </p:nvCxnSpPr>
        <p:spPr>
          <a:xfrm flipV="1">
            <a:off x="5141845" y="3328681"/>
            <a:ext cx="1789974" cy="1206222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E75E65E-696C-A6CC-CECC-38FF1963A930}"/>
              </a:ext>
            </a:extLst>
          </p:cNvPr>
          <p:cNvCxnSpPr>
            <a:cxnSpLocks/>
          </p:cNvCxnSpPr>
          <p:nvPr/>
        </p:nvCxnSpPr>
        <p:spPr>
          <a:xfrm>
            <a:off x="4984159" y="4713163"/>
            <a:ext cx="2595072" cy="461812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B9E3074-D640-3CD1-5B66-1B7AF0EDE9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709" r="83"/>
          <a:stretch/>
        </p:blipFill>
        <p:spPr>
          <a:xfrm>
            <a:off x="3437846" y="3044760"/>
            <a:ext cx="2871204" cy="228608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5AAFBD5-D03E-87CF-BEA7-B073B0549731}"/>
              </a:ext>
            </a:extLst>
          </p:cNvPr>
          <p:cNvSpPr/>
          <p:nvPr/>
        </p:nvSpPr>
        <p:spPr>
          <a:xfrm>
            <a:off x="3436278" y="3151479"/>
            <a:ext cx="657437" cy="149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D5A00ED-6330-1CA2-A7CC-C2A95C897B52}"/>
              </a:ext>
            </a:extLst>
          </p:cNvPr>
          <p:cNvCxnSpPr>
            <a:cxnSpLocks/>
          </p:cNvCxnSpPr>
          <p:nvPr/>
        </p:nvCxnSpPr>
        <p:spPr>
          <a:xfrm flipV="1">
            <a:off x="2879034" y="4728087"/>
            <a:ext cx="1692966" cy="6628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ED3074F-0C87-A573-A1D1-F33AF365C3DA}"/>
              </a:ext>
            </a:extLst>
          </p:cNvPr>
          <p:cNvCxnSpPr>
            <a:cxnSpLocks/>
          </p:cNvCxnSpPr>
          <p:nvPr/>
        </p:nvCxnSpPr>
        <p:spPr>
          <a:xfrm>
            <a:off x="3669985" y="2164857"/>
            <a:ext cx="921894" cy="2569858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14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178516" y="1118755"/>
            <a:ext cx="4838700" cy="4714875"/>
          </a:xfrm>
        </p:spPr>
        <p:txBody>
          <a:bodyPr/>
          <a:lstStyle/>
          <a:p>
            <a:pPr marL="177800" indent="-177800"/>
            <a:r>
              <a:rPr lang="en-GB" sz="1800" dirty="0"/>
              <a:t>Radiation due to showers generated by </a:t>
            </a:r>
            <a:br>
              <a:rPr lang="en-GB" sz="1800" dirty="0"/>
            </a:br>
            <a:r>
              <a:rPr lang="en-GB" sz="1800" dirty="0"/>
              <a:t>neutrinos reaching the earth surface</a:t>
            </a:r>
          </a:p>
          <a:p>
            <a:pPr lvl="1" indent="-216000"/>
            <a:r>
              <a:rPr lang="en-GB" sz="1600" dirty="0"/>
              <a:t>Matter in front (“shielding”) does not </a:t>
            </a:r>
            <a:br>
              <a:rPr lang="en-GB" sz="1600" dirty="0"/>
            </a:br>
            <a:r>
              <a:rPr lang="en-GB" sz="1600" dirty="0"/>
              <a:t>help but makes situation even worse</a:t>
            </a:r>
          </a:p>
          <a:p>
            <a:pPr lvl="1" indent="-216000"/>
            <a:r>
              <a:rPr lang="en-GB" sz="1600" dirty="0"/>
              <a:t>Narrow radiation “cone”</a:t>
            </a:r>
          </a:p>
          <a:p>
            <a:pPr lvl="1" indent="-216000"/>
            <a:r>
              <a:rPr lang="en-GB" sz="1600" dirty="0"/>
              <a:t>Mitigation measures to ensure negligible doses</a:t>
            </a:r>
          </a:p>
          <a:p>
            <a:pPr lvl="1" indent="-216000"/>
            <a:r>
              <a:rPr lang="en-GB" sz="1600" dirty="0"/>
              <a:t>Strong increase with muon energy</a:t>
            </a:r>
          </a:p>
          <a:p>
            <a:pPr lvl="2" indent="-216000"/>
            <a:r>
              <a:rPr lang="en-GB" dirty="0"/>
              <a:t>Cross sections increase, energy per interaction and smaller opening of cone</a:t>
            </a:r>
            <a:br>
              <a:rPr lang="en-GB" sz="1400" dirty="0"/>
            </a:br>
            <a:r>
              <a:rPr lang="en-GB" sz="800" dirty="0"/>
              <a:t> </a:t>
            </a:r>
          </a:p>
          <a:p>
            <a:pPr marL="177800" indent="-177800"/>
            <a:r>
              <a:rPr lang="en-GB" sz="1800" dirty="0"/>
              <a:t>Depends on lattice details</a:t>
            </a:r>
          </a:p>
          <a:p>
            <a:pPr lvl="1" indent="-216000"/>
            <a:r>
              <a:rPr lang="en-GB" sz="1600" dirty="0"/>
              <a:t>Straight sections (other than IR) to be avoided</a:t>
            </a:r>
          </a:p>
          <a:p>
            <a:pPr lvl="1" indent="-216000"/>
            <a:r>
              <a:rPr lang="en-GB" sz="1600" dirty="0"/>
              <a:t>Thorough study on-going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Radiation Issue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23315" y="5200158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7407291" y="4851280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4644008" y="1406407"/>
            <a:ext cx="2689412" cy="1048871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8966794">
            <a:off x="7573714" y="1536796"/>
            <a:ext cx="444407" cy="1542157"/>
          </a:xfrm>
          <a:prstGeom prst="triangle">
            <a:avLst>
              <a:gd name="adj" fmla="val 47607"/>
            </a:avLst>
          </a:prstGeom>
          <a:gradFill>
            <a:gsLst>
              <a:gs pos="5000">
                <a:srgbClr val="203F63">
                  <a:alpha val="48000"/>
                </a:srgbClr>
              </a:gs>
              <a:gs pos="52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8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216878" y="1716286"/>
            <a:ext cx="1138518" cy="1183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08318" y="1807726"/>
            <a:ext cx="899284" cy="10331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147714" y="2642790"/>
            <a:ext cx="408940" cy="4825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11" idx="7"/>
          </p:cNvCxnSpPr>
          <p:nvPr/>
        </p:nvCxnSpPr>
        <p:spPr>
          <a:xfrm>
            <a:off x="7216878" y="1716286"/>
            <a:ext cx="1279888" cy="99717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1" idx="3"/>
          </p:cNvCxnSpPr>
          <p:nvPr/>
        </p:nvCxnSpPr>
        <p:spPr>
          <a:xfrm>
            <a:off x="7216878" y="1716286"/>
            <a:ext cx="990724" cy="13384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95970" y="2734226"/>
            <a:ext cx="159426" cy="1679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52856" y="2485309"/>
            <a:ext cx="0" cy="827280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939433" y="2810428"/>
            <a:ext cx="779780" cy="185422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>
          <a:xfrm>
            <a:off x="8165515" y="2790125"/>
            <a:ext cx="71743" cy="75574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5988714" y="1664880"/>
            <a:ext cx="1637455" cy="264766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ChangeAspect="1"/>
          </p:cNvCxnSpPr>
          <p:nvPr/>
        </p:nvCxnSpPr>
        <p:spPr>
          <a:xfrm>
            <a:off x="7565755" y="1670266"/>
            <a:ext cx="1104590" cy="1148078"/>
          </a:xfrm>
          <a:prstGeom prst="line">
            <a:avLst/>
          </a:prstGeom>
          <a:ln w="3175">
            <a:solidFill>
              <a:schemeClr val="tx1"/>
            </a:solidFill>
            <a:prstDash val="solid"/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237994" y="2829449"/>
            <a:ext cx="0" cy="503280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8352115" y="3252569"/>
            <a:ext cx="85776" cy="2039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8153995" y="3283049"/>
            <a:ext cx="85776" cy="20396"/>
          </a:xfrm>
          <a:prstGeom prst="straightConnector1">
            <a:avLst/>
          </a:prstGeom>
          <a:ln w="635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5988714" y="1406407"/>
            <a:ext cx="586740" cy="523240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rc 24"/>
          <p:cNvSpPr>
            <a:spLocks noChangeAspect="1"/>
          </p:cNvSpPr>
          <p:nvPr/>
        </p:nvSpPr>
        <p:spPr>
          <a:xfrm>
            <a:off x="5451734" y="1721661"/>
            <a:ext cx="1075765" cy="419368"/>
          </a:xfrm>
          <a:prstGeom prst="arc">
            <a:avLst>
              <a:gd name="adj1" fmla="val 19140623"/>
              <a:gd name="adj2" fmla="val 21035828"/>
            </a:avLst>
          </a:prstGeom>
          <a:ln w="6350">
            <a:solidFill>
              <a:schemeClr val="tx1"/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cxnSpLocks noChangeAspect="1"/>
          </p:cNvCxnSpPr>
          <p:nvPr/>
        </p:nvCxnSpPr>
        <p:spPr>
          <a:xfrm flipH="1">
            <a:off x="7941980" y="2858691"/>
            <a:ext cx="311912" cy="74168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H="1">
            <a:off x="7973655" y="2987162"/>
            <a:ext cx="0" cy="86400"/>
          </a:xfrm>
          <a:prstGeom prst="straightConnector1">
            <a:avLst/>
          </a:prstGeom>
          <a:ln w="635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7973662" y="2839861"/>
            <a:ext cx="0" cy="8640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>
            <a:off x="6630051" y="3829801"/>
            <a:ext cx="0" cy="1152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6642751" y="4541001"/>
            <a:ext cx="11734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7" name="Straight Arrow Connector 36"/>
          <p:cNvCxnSpPr>
            <a:cxnSpLocks noChangeAspect="1"/>
          </p:cNvCxnSpPr>
          <p:nvPr/>
        </p:nvCxnSpPr>
        <p:spPr bwMode="auto">
          <a:xfrm flipH="1">
            <a:off x="6846723" y="3988166"/>
            <a:ext cx="336000" cy="10079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391291" y="4328595"/>
            <a:ext cx="469900" cy="0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rgbClr val="000090"/>
            </a:solidFill>
            <a:prstDash val="solid"/>
            <a:round/>
            <a:headEnd type="none" w="sm" len="sm"/>
            <a:tailEnd type="none"/>
          </a:ln>
          <a:effectLst/>
        </p:spPr>
      </p:cxnSp>
      <p:sp>
        <p:nvSpPr>
          <p:cNvPr id="40" name="Trapezoid 39"/>
          <p:cNvSpPr/>
          <p:nvPr/>
        </p:nvSpPr>
        <p:spPr bwMode="auto">
          <a:xfrm rot="5400000">
            <a:off x="5738827" y="3768207"/>
            <a:ext cx="180975" cy="1123949"/>
          </a:xfrm>
          <a:prstGeom prst="trapezoid">
            <a:avLst>
              <a:gd name="adj" fmla="val 34615"/>
            </a:avLst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sp>
        <p:nvSpPr>
          <p:cNvPr id="41" name="Trapezoid 40"/>
          <p:cNvSpPr/>
          <p:nvPr/>
        </p:nvSpPr>
        <p:spPr bwMode="auto">
          <a:xfrm rot="16200000">
            <a:off x="7335852" y="3768207"/>
            <a:ext cx="180975" cy="1123949"/>
          </a:xfrm>
          <a:prstGeom prst="trapezoid">
            <a:avLst>
              <a:gd name="adj" fmla="val 34615"/>
            </a:avLst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-65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7818771" y="4195561"/>
            <a:ext cx="0" cy="4320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042877" y="4641886"/>
            <a:ext cx="1313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rgbClr val="000090"/>
                </a:solidFill>
              </a:rPr>
              <a:t>Collider ring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6105541" y="4373045"/>
            <a:ext cx="374650" cy="3238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5616465" y="3523369"/>
            <a:ext cx="137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CCCC08"/>
                </a:solidFill>
              </a:rPr>
              <a:t>Radiation cone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6835791" y="3807895"/>
            <a:ext cx="450850" cy="4635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CCC08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cxnSp>
        <p:nvCxnSpPr>
          <p:cNvPr id="47" name="Straight Arrow Connector 46"/>
          <p:cNvCxnSpPr>
            <a:endCxn id="40" idx="1"/>
          </p:cNvCxnSpPr>
          <p:nvPr/>
        </p:nvCxnSpPr>
        <p:spPr bwMode="auto">
          <a:xfrm flipH="1">
            <a:off x="5829314" y="3803827"/>
            <a:ext cx="535411" cy="46718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CCC08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sp>
        <p:nvSpPr>
          <p:cNvPr id="49" name="Arc 48"/>
          <p:cNvSpPr>
            <a:spLocks noChangeAspect="1"/>
          </p:cNvSpPr>
          <p:nvPr/>
        </p:nvSpPr>
        <p:spPr bwMode="auto">
          <a:xfrm>
            <a:off x="4663267" y="3921173"/>
            <a:ext cx="3931920" cy="3931920"/>
          </a:xfrm>
          <a:prstGeom prst="arc">
            <a:avLst>
              <a:gd name="adj1" fmla="val 13330147"/>
              <a:gd name="adj2" fmla="val 18951481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6579251" y="3921241"/>
            <a:ext cx="0" cy="4114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114B916-28C5-CF96-1A61-E08CC07ED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43" y="5128968"/>
            <a:ext cx="7046454" cy="11744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FD32E13-2D1E-29A7-4525-3F46A062CF08}"/>
              </a:ext>
            </a:extLst>
          </p:cNvPr>
          <p:cNvSpPr txBox="1"/>
          <p:nvPr/>
        </p:nvSpPr>
        <p:spPr>
          <a:xfrm>
            <a:off x="2016758" y="6353333"/>
            <a:ext cx="49279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sz="1600" dirty="0"/>
              <a:t>Periodic machine deformations in vertical to mitigate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E17CC5B-2431-5BA4-EE5F-6A98E7EBFAF4}"/>
                  </a:ext>
                </a:extLst>
              </p:cNvPr>
              <p:cNvSpPr txBox="1"/>
              <p:nvPr/>
            </p:nvSpPr>
            <p:spPr>
              <a:xfrm>
                <a:off x="6766816" y="4677915"/>
                <a:ext cx="28046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H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E17CC5B-2431-5BA4-EE5F-6A98E7EBF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816" y="4677915"/>
                <a:ext cx="280461" cy="246221"/>
              </a:xfrm>
              <a:prstGeom prst="rect">
                <a:avLst/>
              </a:prstGeom>
              <a:blipFill>
                <a:blip r:embed="rId3"/>
                <a:stretch>
                  <a:fillRect l="-13043" b="-15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3BC136-C71D-CBA0-D8BF-034A73C445D5}"/>
                  </a:ext>
                </a:extLst>
              </p:cNvPr>
              <p:cNvSpPr txBox="1"/>
              <p:nvPr/>
            </p:nvSpPr>
            <p:spPr>
              <a:xfrm>
                <a:off x="6353930" y="3988166"/>
                <a:ext cx="18287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CH" sz="1600" dirty="0"/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3BC136-C71D-CBA0-D8BF-034A73C44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930" y="3988166"/>
                <a:ext cx="182871" cy="246221"/>
              </a:xfrm>
              <a:prstGeom prst="rect">
                <a:avLst/>
              </a:prstGeom>
              <a:blipFill>
                <a:blip r:embed="rId4"/>
                <a:stretch>
                  <a:fillRect l="-26667" r="-20000" b="-952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3122EC-1429-F55F-AF19-8CD92C45EFE7}"/>
                  </a:ext>
                </a:extLst>
              </p:cNvPr>
              <p:cNvSpPr txBox="1"/>
              <p:nvPr/>
            </p:nvSpPr>
            <p:spPr>
              <a:xfrm>
                <a:off x="7190222" y="4585175"/>
                <a:ext cx="1129284" cy="298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H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CH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CH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3122EC-1429-F55F-AF19-8CD92C45E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222" y="4585175"/>
                <a:ext cx="1129284" cy="298159"/>
              </a:xfrm>
              <a:prstGeom prst="rect">
                <a:avLst/>
              </a:prstGeom>
              <a:blipFill>
                <a:blip r:embed="rId5"/>
                <a:stretch>
                  <a:fillRect l="-2198" r="-2198" b="-4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A1FD48-8427-7495-C0C8-942122C86814}"/>
                  </a:ext>
                </a:extLst>
              </p:cNvPr>
              <p:cNvSpPr txBox="1"/>
              <p:nvPr/>
            </p:nvSpPr>
            <p:spPr>
              <a:xfrm>
                <a:off x="6396427" y="1549797"/>
                <a:ext cx="295529" cy="256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H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CH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H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A1FD48-8427-7495-C0C8-942122C86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27" y="1549797"/>
                <a:ext cx="295529" cy="256545"/>
              </a:xfrm>
              <a:prstGeom prst="rect">
                <a:avLst/>
              </a:prstGeom>
              <a:blipFill>
                <a:blip r:embed="rId6"/>
                <a:stretch>
                  <a:fillRect l="-12000" t="-13636" b="-1363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F0924DA-65EC-298E-693F-8E8FA9022B1E}"/>
                  </a:ext>
                </a:extLst>
              </p:cNvPr>
              <p:cNvSpPr txBox="1"/>
              <p:nvPr/>
            </p:nvSpPr>
            <p:spPr>
              <a:xfrm>
                <a:off x="7824535" y="1867610"/>
                <a:ext cx="25045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H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F0924DA-65EC-298E-693F-8E8FA9022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535" y="1867610"/>
                <a:ext cx="250453" cy="246221"/>
              </a:xfrm>
              <a:prstGeom prst="rect">
                <a:avLst/>
              </a:prstGeom>
              <a:blipFill>
                <a:blip r:embed="rId7"/>
                <a:stretch>
                  <a:fillRect l="-20000" b="-1428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01A5320-DA71-EFB0-885A-CCE06972188C}"/>
                  </a:ext>
                </a:extLst>
              </p:cNvPr>
              <p:cNvSpPr txBox="1"/>
              <p:nvPr/>
            </p:nvSpPr>
            <p:spPr>
              <a:xfrm>
                <a:off x="7442420" y="2821618"/>
                <a:ext cx="47436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H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CH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H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01A5320-DA71-EFB0-885A-CCE069721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420" y="2821618"/>
                <a:ext cx="474361" cy="246221"/>
              </a:xfrm>
              <a:prstGeom prst="rect">
                <a:avLst/>
              </a:prstGeom>
              <a:blipFill>
                <a:blip r:embed="rId8"/>
                <a:stretch>
                  <a:fillRect l="-10526" b="-20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1D14D93-03FB-43C4-1367-61AABB68823B}"/>
                  </a:ext>
                </a:extLst>
              </p:cNvPr>
              <p:cNvSpPr txBox="1"/>
              <p:nvPr/>
            </p:nvSpPr>
            <p:spPr>
              <a:xfrm>
                <a:off x="7048151" y="3313191"/>
                <a:ext cx="1975861" cy="277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H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1D14D93-03FB-43C4-1367-61AABB688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151" y="3313191"/>
                <a:ext cx="1975861" cy="277961"/>
              </a:xfrm>
              <a:prstGeom prst="rect">
                <a:avLst/>
              </a:prstGeom>
              <a:blipFill>
                <a:blip r:embed="rId9"/>
                <a:stretch>
                  <a:fillRect l="-1274" t="-13636" b="-1363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E0DA395-BF78-E74E-C165-DF13E781B477}"/>
                  </a:ext>
                </a:extLst>
              </p:cNvPr>
              <p:cNvSpPr txBox="1"/>
              <p:nvPr/>
            </p:nvSpPr>
            <p:spPr>
              <a:xfrm>
                <a:off x="7357863" y="1192560"/>
                <a:ext cx="15648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s</a:t>
                </a:r>
                <a:r>
                  <a:rPr lang="en-CH" sz="1600" dirty="0"/>
                  <a:t>traight section</a:t>
                </a:r>
              </a:p>
              <a:p>
                <a:pPr algn="ctr"/>
                <a:r>
                  <a:rPr lang="en-US" sz="1600" dirty="0"/>
                  <a:t>l</a:t>
                </a:r>
                <a:r>
                  <a:rPr lang="en-CH" sz="1600" dirty="0"/>
                  <a:t>ength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CH" sz="1600" dirty="0"/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E0DA395-BF78-E74E-C165-DF13E781B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863" y="1192560"/>
                <a:ext cx="1564852" cy="584775"/>
              </a:xfrm>
              <a:prstGeom prst="rect">
                <a:avLst/>
              </a:prstGeom>
              <a:blipFill>
                <a:blip r:embed="rId10"/>
                <a:stretch>
                  <a:fillRect l="-1613" t="-4255" r="-1613" b="-1276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94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152400" y="1066801"/>
            <a:ext cx="8597900" cy="5522914"/>
          </a:xfrm>
        </p:spPr>
        <p:txBody>
          <a:bodyPr/>
          <a:lstStyle/>
          <a:p>
            <a:r>
              <a:rPr lang="en-US" dirty="0"/>
              <a:t>Muon Collider an attractive option for a future high energy project</a:t>
            </a:r>
          </a:p>
          <a:p>
            <a:pPr lvl="1"/>
            <a:r>
              <a:rPr lang="en-US" dirty="0"/>
              <a:t>Circular lepton collider not limited by synchrotron radiation</a:t>
            </a:r>
          </a:p>
          <a:p>
            <a:pPr lvl="1"/>
            <a:r>
              <a:rPr lang="en-US" dirty="0"/>
              <a:t>Challenges mainly related to effort to generate muon beams and short life-time</a:t>
            </a:r>
          </a:p>
          <a:p>
            <a:pPr lvl="2"/>
            <a:r>
              <a:rPr lang="en-US" dirty="0"/>
              <a:t>Proton drive beam, muon cooling and acceleration, radiation, collider ring design,</a:t>
            </a:r>
            <a:br>
              <a:rPr lang="en-US" dirty="0"/>
            </a:br>
            <a:r>
              <a:rPr lang="en-US" dirty="0"/>
              <a:t>high field magnets, RF system in high magnetic fields ..</a:t>
            </a:r>
          </a:p>
          <a:p>
            <a:pPr lvl="1"/>
            <a:r>
              <a:rPr lang="en-US" dirty="0"/>
              <a:t>Not as mature as other projects as CLIC, ILC, FCC</a:t>
            </a:r>
            <a:endParaRPr lang="en-US" sz="1600" dirty="0"/>
          </a:p>
          <a:p>
            <a:pPr lvl="2"/>
            <a:r>
              <a:rPr lang="en-US" dirty="0"/>
              <a:t>Still feasibility to be shown and many R&amp;D topics to be addressed</a:t>
            </a:r>
            <a:br>
              <a:rPr lang="en-US" dirty="0"/>
            </a:br>
            <a:r>
              <a:rPr lang="en-US" sz="1200" dirty="0"/>
              <a:t> </a:t>
            </a:r>
          </a:p>
          <a:p>
            <a:r>
              <a:rPr lang="en-US" dirty="0"/>
              <a:t>IMCC aiming at a conceptual design of 10+ </a:t>
            </a:r>
            <a:r>
              <a:rPr lang="en-US" dirty="0" err="1"/>
              <a:t>TeV</a:t>
            </a:r>
            <a:r>
              <a:rPr lang="en-US" dirty="0"/>
              <a:t> com. muon collider</a:t>
            </a:r>
          </a:p>
          <a:p>
            <a:pPr lvl="1"/>
            <a:r>
              <a:rPr lang="en-US" dirty="0"/>
              <a:t>Based on many studies made over several decades and, in particular, MAP</a:t>
            </a:r>
          </a:p>
          <a:p>
            <a:pPr lvl="1"/>
            <a:r>
              <a:rPr lang="en-US" dirty="0"/>
              <a:t>Collaboration with 50+ collaborating institutes (agreement signed by 30+)</a:t>
            </a:r>
          </a:p>
          <a:p>
            <a:pPr lvl="1"/>
            <a:r>
              <a:rPr lang="en-US" dirty="0"/>
              <a:t>Challenging collaboration and coordination between many teams and institutes</a:t>
            </a:r>
            <a:br>
              <a:rPr lang="en-US" dirty="0"/>
            </a:br>
            <a:r>
              <a:rPr lang="en-US" sz="1200" dirty="0"/>
              <a:t> </a:t>
            </a:r>
          </a:p>
          <a:p>
            <a:r>
              <a:rPr lang="en-US" dirty="0"/>
              <a:t>Challenging studies ahead of us</a:t>
            </a:r>
          </a:p>
          <a:p>
            <a:pPr lvl="1"/>
            <a:r>
              <a:rPr lang="en-US" dirty="0"/>
              <a:t>Identification of solutions to outstanding </a:t>
            </a:r>
            <a:br>
              <a:rPr lang="en-US" dirty="0"/>
            </a:br>
            <a:r>
              <a:rPr lang="en-US" dirty="0"/>
              <a:t>issues</a:t>
            </a:r>
          </a:p>
          <a:p>
            <a:pPr lvl="1"/>
            <a:r>
              <a:rPr lang="en-US" dirty="0"/>
              <a:t>Aiming at conceptional design proven</a:t>
            </a:r>
            <a:br>
              <a:rPr lang="en-US" dirty="0"/>
            </a:br>
            <a:r>
              <a:rPr lang="en-US" dirty="0"/>
              <a:t>to be feasible as input to ESPP</a:t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740833"/>
          </a:xfrm>
        </p:spPr>
        <p:txBody>
          <a:bodyPr/>
          <a:lstStyle/>
          <a:p>
            <a:r>
              <a:rPr lang="en-US" dirty="0">
                <a:latin typeface="+mj-lt"/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 rot="21347973">
            <a:off x="5281749" y="5241754"/>
            <a:ext cx="387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 </a:t>
            </a:r>
            <a:r>
              <a:rPr lang="en-US" sz="1600" dirty="0">
                <a:solidFill>
                  <a:srgbClr val="660066"/>
                </a:solidFill>
              </a:rPr>
              <a:t>Talk given </a:t>
            </a:r>
          </a:p>
          <a:p>
            <a:pPr algn="ctr"/>
            <a:r>
              <a:rPr lang="en-US" sz="1600" dirty="0">
                <a:solidFill>
                  <a:srgbClr val="660066"/>
                </a:solidFill>
              </a:rPr>
              <a:t>on behalf of the IMCC collaboration and using materiel from various sources</a:t>
            </a:r>
          </a:p>
        </p:txBody>
      </p:sp>
    </p:spTree>
    <p:extLst>
      <p:ext uri="{BB962C8B-B14F-4D97-AF65-F5344CB8AC3E}">
        <p14:creationId xmlns:p14="http://schemas.microsoft.com/office/powerpoint/2010/main" val="278264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1206500" y="1803400"/>
            <a:ext cx="6934200" cy="3902076"/>
          </a:xfrm>
        </p:spPr>
        <p:txBody>
          <a:bodyPr/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Design baseline overview</a:t>
            </a:r>
          </a:p>
          <a:p>
            <a:r>
              <a:rPr lang="en-US" sz="2400" dirty="0"/>
              <a:t>Muon production and capture</a:t>
            </a:r>
          </a:p>
          <a:p>
            <a:r>
              <a:rPr lang="en-US" sz="2400" dirty="0"/>
              <a:t>Ionization cooling</a:t>
            </a:r>
          </a:p>
          <a:p>
            <a:r>
              <a:rPr lang="en-US" sz="2400" dirty="0"/>
              <a:t>Acceleration</a:t>
            </a:r>
          </a:p>
          <a:p>
            <a:r>
              <a:rPr lang="en-US" sz="2400" dirty="0"/>
              <a:t>Muon collider ring</a:t>
            </a:r>
          </a:p>
          <a:p>
            <a:r>
              <a:rPr lang="en-US" sz="2400" dirty="0"/>
              <a:t>Neutrino radiation issue</a:t>
            </a:r>
          </a:p>
          <a:p>
            <a:r>
              <a:rPr lang="en-US" sz="2400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6500" y="237067"/>
            <a:ext cx="6781800" cy="1143000"/>
          </a:xfrm>
        </p:spPr>
        <p:txBody>
          <a:bodyPr/>
          <a:lstStyle/>
          <a:p>
            <a:r>
              <a:rPr lang="en-US" sz="3600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906520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327826" y="3581400"/>
            <a:ext cx="4511374" cy="2957515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Geoprofiler Application </a:t>
            </a:r>
            <a:r>
              <a:rPr lang="en-US" sz="1800" dirty="0"/>
              <a:t>– currently focused on geological analysis</a:t>
            </a:r>
          </a:p>
          <a:p>
            <a:r>
              <a:rPr lang="en-US" sz="1600" dirty="0"/>
              <a:t>Edit and reposition the ring</a:t>
            </a:r>
          </a:p>
          <a:p>
            <a:r>
              <a:rPr lang="en-US" sz="1600" dirty="0"/>
              <a:t>Detailed knowledge of shape of earth surface</a:t>
            </a:r>
          </a:p>
          <a:p>
            <a:r>
              <a:rPr lang="en-US" sz="1600" dirty="0"/>
              <a:t>Recalculation of the geology along the tunnel</a:t>
            </a:r>
          </a:p>
          <a:p>
            <a:r>
              <a:rPr lang="en-US" sz="1600" dirty="0"/>
              <a:t>Positions where tangential to ring reaches earth surface</a:t>
            </a:r>
          </a:p>
          <a:p>
            <a:r>
              <a:rPr lang="en-US" sz="1600" dirty="0"/>
              <a:t>Information about impacted areas (rights, urbanization …)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11667"/>
            <a:ext cx="6781800" cy="969433"/>
          </a:xfrm>
        </p:spPr>
        <p:txBody>
          <a:bodyPr/>
          <a:lstStyle/>
          <a:p>
            <a:r>
              <a:rPr lang="en-US" dirty="0"/>
              <a:t>Neutrino Radiation Issue</a:t>
            </a:r>
            <a:br>
              <a:rPr lang="en-US" dirty="0"/>
            </a:br>
            <a:r>
              <a:rPr lang="en-US" sz="2000" dirty="0"/>
              <a:t>Geoprofiler tool for suitable collider positioning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E802BAA-2153-4DAB-B9BC-12FCD537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540" y="1537742"/>
            <a:ext cx="7013402" cy="1971410"/>
          </a:xfrm>
          <a:prstGeom prst="rect">
            <a:avLst/>
          </a:prstGeom>
        </p:spPr>
      </p:pic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20C531E-5033-4B5B-A238-05E9AA710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92" y="2503892"/>
            <a:ext cx="3958334" cy="2945662"/>
          </a:xfrm>
          <a:prstGeom prst="rect">
            <a:avLst/>
          </a:prstGeom>
        </p:spPr>
      </p:pic>
      <p:sp>
        <p:nvSpPr>
          <p:cNvPr id="7" name="Arrow: Right 13">
            <a:extLst>
              <a:ext uri="{FF2B5EF4-FFF2-40B4-BE49-F238E27FC236}">
                <a16:creationId xmlns:a16="http://schemas.microsoft.com/office/drawing/2014/main" id="{15E6C135-AE16-4608-84FF-382BE545572E}"/>
              </a:ext>
            </a:extLst>
          </p:cNvPr>
          <p:cNvSpPr/>
          <p:nvPr/>
        </p:nvSpPr>
        <p:spPr>
          <a:xfrm rot="5400000">
            <a:off x="1998286" y="2355833"/>
            <a:ext cx="700744" cy="432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7218C3-70C3-482E-AE56-20F5DA5D1EB7}"/>
              </a:ext>
            </a:extLst>
          </p:cNvPr>
          <p:cNvSpPr txBox="1"/>
          <p:nvPr/>
        </p:nvSpPr>
        <p:spPr bwMode="auto">
          <a:xfrm>
            <a:off x="423032" y="5354167"/>
            <a:ext cx="2484276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b="1" dirty="0">
                <a:solidFill>
                  <a:srgbClr val="C00000"/>
                </a:solidFill>
              </a:rPr>
              <a:t>* Prototype, for illustrative purposes only!</a:t>
            </a:r>
            <a:endParaRPr lang="en-GB" sz="9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BAE7CB-442A-4502-AEE0-64E7CD09A966}"/>
              </a:ext>
            </a:extLst>
          </p:cNvPr>
          <p:cNvSpPr txBox="1"/>
          <p:nvPr/>
        </p:nvSpPr>
        <p:spPr bwMode="auto">
          <a:xfrm>
            <a:off x="5877638" y="1565938"/>
            <a:ext cx="312530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b="1" dirty="0">
                <a:solidFill>
                  <a:srgbClr val="C00000"/>
                </a:solidFill>
              </a:rPr>
              <a:t>* </a:t>
            </a:r>
            <a:r>
              <a:rPr lang="en-US" sz="800" b="1" dirty="0">
                <a:solidFill>
                  <a:srgbClr val="C00000"/>
                </a:solidFill>
              </a:rPr>
              <a:t>Unrealistic</a:t>
            </a:r>
            <a:r>
              <a:rPr lang="en-US" sz="900" b="1" dirty="0">
                <a:solidFill>
                  <a:srgbClr val="C00000"/>
                </a:solidFill>
              </a:rPr>
              <a:t> positioning, for illustrative purposes only!</a:t>
            </a:r>
            <a:endParaRPr lang="en-GB" sz="9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3522" y="6277305"/>
            <a:ext cx="151199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660066"/>
                </a:solidFill>
              </a:rPr>
              <a:t>From </a:t>
            </a:r>
          </a:p>
          <a:p>
            <a:pPr algn="ctr"/>
            <a:r>
              <a:rPr lang="en-US" sz="1400" dirty="0">
                <a:solidFill>
                  <a:srgbClr val="660066"/>
                </a:solidFill>
              </a:rPr>
              <a:t>G. Lacerda et al.</a:t>
            </a:r>
          </a:p>
        </p:txBody>
      </p:sp>
    </p:spTree>
    <p:extLst>
      <p:ext uri="{BB962C8B-B14F-4D97-AF65-F5344CB8AC3E}">
        <p14:creationId xmlns:p14="http://schemas.microsoft.com/office/powerpoint/2010/main" val="311621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B6A814-4FD0-BDF8-5742-343762CA8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1710267"/>
            <a:ext cx="8415081" cy="4523104"/>
          </a:xfrm>
          <a:prstGeom prst="rect">
            <a:avLst/>
          </a:prstGeom>
          <a:noFill/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D01ADA8-6D4E-56D6-D63D-777EA71BB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48600" y="6538915"/>
            <a:ext cx="457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74172A1-1CBF-0B40-9234-7D4D80EC19EA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9C662-E45B-A67E-4C05-1011780BFC28}"/>
              </a:ext>
            </a:extLst>
          </p:cNvPr>
          <p:cNvSpPr txBox="1"/>
          <p:nvPr/>
        </p:nvSpPr>
        <p:spPr>
          <a:xfrm>
            <a:off x="1295400" y="275167"/>
            <a:ext cx="6781800" cy="114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CH" sz="2800" b="1" dirty="0">
                <a:latin typeface="+mj-lt"/>
                <a:ea typeface="+mj-ea"/>
              </a:rPr>
              <a:t>International Muon Collider Collaboration IMCC</a:t>
            </a:r>
          </a:p>
        </p:txBody>
      </p:sp>
    </p:spTree>
    <p:extLst>
      <p:ext uri="{BB962C8B-B14F-4D97-AF65-F5344CB8AC3E}">
        <p14:creationId xmlns:p14="http://schemas.microsoft.com/office/powerpoint/2010/main" val="1678405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D01ADA8-6D4E-56D6-D63D-777EA71BB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48600" y="6538915"/>
            <a:ext cx="457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74172A1-1CBF-0B40-9234-7D4D80EC19EA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9C662-E45B-A67E-4C05-1011780BFC28}"/>
              </a:ext>
            </a:extLst>
          </p:cNvPr>
          <p:cNvSpPr txBox="1"/>
          <p:nvPr/>
        </p:nvSpPr>
        <p:spPr>
          <a:xfrm>
            <a:off x="1295400" y="275167"/>
            <a:ext cx="6781800" cy="774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CH" sz="4000" b="1" dirty="0">
                <a:latin typeface="+mj-lt"/>
                <a:ea typeface="+mj-ea"/>
              </a:rPr>
              <a:t>Timeline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83997-13DF-77A3-56E6-64105CB09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36132"/>
            <a:ext cx="7680883" cy="52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9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342900" y="1028700"/>
                <a:ext cx="8509000" cy="5537199"/>
              </a:xfrm>
            </p:spPr>
            <p:txBody>
              <a:bodyPr/>
              <a:lstStyle/>
              <a:p>
                <a:r>
                  <a:rPr lang="en-US" sz="2000" dirty="0">
                    <a:latin typeface="+mj-lt"/>
                  </a:rPr>
                  <a:t>High energy lepton colliders precision </a:t>
                </a:r>
                <a:br>
                  <a:rPr lang="en-US" sz="2000" dirty="0">
                    <a:latin typeface="+mj-lt"/>
                  </a:rPr>
                </a:br>
                <a:r>
                  <a:rPr lang="en-US" sz="2000" dirty="0">
                    <a:latin typeface="+mj-lt"/>
                  </a:rPr>
                  <a:t>and discovery machines</a:t>
                </a:r>
              </a:p>
              <a:p>
                <a:pPr lvl="1"/>
                <a:r>
                  <a:rPr lang="en-US" sz="1800" dirty="0">
                    <a:latin typeface="+mj-lt"/>
                  </a:rPr>
                  <a:t>Given physics reach with</a:t>
                </a:r>
                <a:r>
                  <a:rPr lang="en-US" dirty="0">
                    <a:latin typeface="+mj-lt"/>
                  </a:rPr>
                  <a:t> lower </a:t>
                </a:r>
                <a:br>
                  <a:rPr lang="en-US" dirty="0">
                    <a:latin typeface="+mj-lt"/>
                  </a:rPr>
                </a:br>
                <a:r>
                  <a:rPr lang="en-US" dirty="0">
                    <a:latin typeface="+mj-lt"/>
                  </a:rPr>
                  <a:t>energies than for proton colliders</a:t>
                </a:r>
                <a:br>
                  <a:rPr lang="en-US" dirty="0">
                    <a:latin typeface="+mj-lt"/>
                  </a:rPr>
                </a:br>
                <a:endParaRPr lang="en-US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Electron-positron collider energy </a:t>
                </a:r>
                <a:br>
                  <a:rPr lang="en-US" sz="2000" dirty="0">
                    <a:latin typeface="+mj-lt"/>
                  </a:rPr>
                </a:br>
                <a:r>
                  <a:rPr lang="en-US" sz="2000" dirty="0">
                    <a:latin typeface="+mj-lt"/>
                  </a:rPr>
                  <a:t>limited by particle mass</a:t>
                </a:r>
              </a:p>
              <a:p>
                <a:pPr lvl="1"/>
                <a:r>
                  <a:rPr lang="en-US" sz="1800" dirty="0">
                    <a:latin typeface="+mj-lt"/>
                  </a:rPr>
                  <a:t>Energy loss from synchrotron radiation</a:t>
                </a:r>
                <a:br>
                  <a:rPr lang="en-US" sz="1800" dirty="0">
                    <a:latin typeface="+mj-lt"/>
                  </a:rPr>
                </a:br>
                <a:r>
                  <a:rPr lang="en-US" sz="1800" dirty="0">
                    <a:latin typeface="+mj-lt"/>
                  </a:rPr>
                  <a:t>for circular colliders</a:t>
                </a:r>
              </a:p>
              <a:p>
                <a:pPr lvl="1"/>
                <a:r>
                  <a:rPr lang="en-US" dirty="0">
                    <a:latin typeface="+mj-lt"/>
                  </a:rPr>
                  <a:t>Length for linear colliders</a:t>
                </a:r>
                <a:br>
                  <a:rPr lang="en-US" sz="1800" dirty="0">
                    <a:latin typeface="+mj-lt"/>
                  </a:rPr>
                </a:br>
                <a:endParaRPr lang="en-US" sz="1200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Collide muons </a:t>
                </a:r>
                <a:r>
                  <a:rPr lang="mr-IN" dirty="0">
                    <a:latin typeface="+mj-lt"/>
                  </a:rPr>
                  <a:t>–</a:t>
                </a:r>
                <a:r>
                  <a:rPr lang="en-US" dirty="0">
                    <a:latin typeface="+mj-lt"/>
                  </a:rPr>
                  <a:t> leptons with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105 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>
                    <a:latin typeface="+mj-lt"/>
                  </a:rPr>
                  <a:t> in Ring</a:t>
                </a:r>
              </a:p>
              <a:p>
                <a:pPr lvl="2"/>
                <a:r>
                  <a:rPr lang="en-US" dirty="0">
                    <a:latin typeface="+mj-lt"/>
                  </a:rPr>
                  <a:t>Lepton circular collider with high magnetic fields</a:t>
                </a:r>
              </a:p>
              <a:p>
                <a:pPr lvl="2"/>
                <a:r>
                  <a:rPr lang="en-US" dirty="0">
                    <a:latin typeface="+mj-lt"/>
                  </a:rPr>
                  <a:t>Same (higher) physics reach at lower beam energy than hadron collider</a:t>
                </a:r>
              </a:p>
              <a:p>
                <a:pPr lvl="1"/>
                <a:r>
                  <a:rPr lang="en-US" sz="1800" dirty="0">
                    <a:latin typeface="+mj-lt"/>
                  </a:rPr>
                  <a:t>Drawbacks and limitations</a:t>
                </a:r>
              </a:p>
              <a:p>
                <a:pPr lvl="2"/>
                <a:r>
                  <a:rPr lang="en-US" sz="1600" dirty="0">
                    <a:latin typeface="+mj-lt"/>
                  </a:rPr>
                  <a:t>Effort </a:t>
                </a:r>
                <a:r>
                  <a:rPr lang="en-US" dirty="0">
                    <a:latin typeface="+mj-lt"/>
                  </a:rPr>
                  <a:t>to generate useful muon beams, still resulting in large emittance</a:t>
                </a:r>
              </a:p>
              <a:p>
                <a:pPr lvl="2"/>
                <a:r>
                  <a:rPr lang="en-US" sz="1600" dirty="0">
                    <a:latin typeface="+mj-lt"/>
                  </a:rPr>
                  <a:t>Low life-time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2.2 </m:t>
                    </m:r>
                    <m:r>
                      <m:rPr>
                        <m:sty m:val="p"/>
                      </m:rP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600" dirty="0">
                    <a:latin typeface="+mj-lt"/>
                  </a:rPr>
                  <a:t> in muon rest frame</a:t>
                </a:r>
                <a:br>
                  <a:rPr lang="en-US" sz="1600" dirty="0">
                    <a:latin typeface="+mj-lt"/>
                  </a:rPr>
                </a:br>
                <a:r>
                  <a:rPr lang="en-US" sz="1600" dirty="0">
                    <a:latin typeface="+mj-lt"/>
                  </a:rPr>
                  <a:t>=&gt; Fast (ionization) cooling and acceleration (e.g., by pulsed synchrotrons)</a:t>
                </a:r>
                <a:br>
                  <a:rPr lang="en-US" sz="1600" dirty="0">
                    <a:latin typeface="+mj-lt"/>
                  </a:rPr>
                </a:br>
                <a:r>
                  <a:rPr lang="en-US" sz="1600" dirty="0">
                    <a:latin typeface="+mj-lt"/>
                  </a:rPr>
                  <a:t>=&gt; Still majority of muons decay before collisions</a:t>
                </a: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342900" y="1028700"/>
                <a:ext cx="8509000" cy="5537199"/>
              </a:xfrm>
              <a:blipFill>
                <a:blip r:embed="rId2"/>
                <a:stretch>
                  <a:fillRect l="-447" t="-688" b="-596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715433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Introduction</a:t>
            </a:r>
          </a:p>
        </p:txBody>
      </p:sp>
      <p:pic>
        <p:nvPicPr>
          <p:cNvPr id="6" name="Screenshot 2022-05-01 at 15.21.53.png" descr="Screenshot 2022-05-01 at 15.21.53.png"/>
          <p:cNvPicPr>
            <a:picLocks noChangeAspect="1"/>
          </p:cNvPicPr>
          <p:nvPr/>
        </p:nvPicPr>
        <p:blipFill>
          <a:blip r:embed="rId3"/>
          <a:srcRect l="729"/>
          <a:stretch>
            <a:fillRect/>
          </a:stretch>
        </p:blipFill>
        <p:spPr>
          <a:xfrm>
            <a:off x="4991100" y="1066799"/>
            <a:ext cx="3896771" cy="25644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549900" y="3555018"/>
            <a:ext cx="31502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Proton and muon collider energy </a:t>
            </a:r>
            <a:br>
              <a:rPr lang="en-US" sz="1600" dirty="0"/>
            </a:br>
            <a:r>
              <a:rPr lang="en-US" sz="1600" dirty="0"/>
              <a:t>for about equal cross section</a:t>
            </a:r>
          </a:p>
        </p:txBody>
      </p:sp>
    </p:spTree>
    <p:extLst>
      <p:ext uri="{BB962C8B-B14F-4D97-AF65-F5344CB8AC3E}">
        <p14:creationId xmlns:p14="http://schemas.microsoft.com/office/powerpoint/2010/main" val="1884967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918634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4294967295"/>
          </p:nvPr>
        </p:nvSpPr>
        <p:spPr>
          <a:xfrm>
            <a:off x="4965700" y="4991100"/>
            <a:ext cx="3860800" cy="1765300"/>
          </a:xfrm>
          <a:prstGeom prst="rect">
            <a:avLst/>
          </a:prstGeom>
        </p:spPr>
        <p:txBody>
          <a:bodyPr/>
          <a:lstStyle/>
          <a:p>
            <a:pPr marL="198000" indent="-198000"/>
            <a:r>
              <a:rPr lang="en-US" sz="1600" dirty="0">
                <a:latin typeface="+mn-lt"/>
              </a:rPr>
              <a:t>Facility footprints for different high energy physics projects</a:t>
            </a:r>
          </a:p>
          <a:p>
            <a:pPr marL="432000" lvl="1" indent="-198000">
              <a:buSzPct val="60000"/>
              <a:buFont typeface="Wingdings" charset="2"/>
              <a:buChar char=""/>
            </a:pPr>
            <a:r>
              <a:rPr lang="en-US" sz="1600" dirty="0">
                <a:latin typeface="+mn-lt"/>
              </a:rPr>
              <a:t>10 </a:t>
            </a:r>
            <a:r>
              <a:rPr lang="en-US" sz="1600" dirty="0" err="1">
                <a:latin typeface="+mn-lt"/>
              </a:rPr>
              <a:t>TeV</a:t>
            </a:r>
            <a:r>
              <a:rPr lang="en-US" sz="1600" dirty="0">
                <a:latin typeface="+mn-lt"/>
              </a:rPr>
              <a:t> muon collider footprint comparable to 3 </a:t>
            </a:r>
            <a:r>
              <a:rPr lang="en-US" sz="1600" dirty="0" err="1">
                <a:latin typeface="+mn-lt"/>
              </a:rPr>
              <a:t>TeV</a:t>
            </a:r>
            <a:r>
              <a:rPr lang="en-US" sz="1600" dirty="0">
                <a:latin typeface="+mn-lt"/>
              </a:rPr>
              <a:t> CLIC with physics potential comparable to FCC-</a:t>
            </a:r>
            <a:r>
              <a:rPr lang="en-US" sz="1600" dirty="0" err="1">
                <a:latin typeface="+mn-lt"/>
              </a:rPr>
              <a:t>pp</a:t>
            </a:r>
            <a:endParaRPr lang="en-US" sz="1600" dirty="0">
              <a:latin typeface="+mn-lt"/>
            </a:endParaRPr>
          </a:p>
        </p:txBody>
      </p:sp>
      <p:pic>
        <p:nvPicPr>
          <p:cNvPr id="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19" y="2491315"/>
            <a:ext cx="3744412" cy="2623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" descr="Imag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755" y="2466722"/>
            <a:ext cx="3443818" cy="236780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457200" y="5181600"/>
            <a:ext cx="4419600" cy="1549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/>
            <a:r>
              <a:rPr lang="en-US" sz="1600" dirty="0">
                <a:latin typeface="+mj-lt"/>
              </a:rPr>
              <a:t>Luminosity per beam power as function of beam energy</a:t>
            </a:r>
          </a:p>
          <a:p>
            <a:pPr marL="432000" lvl="1" indent="-198000">
              <a:buSzPct val="60000"/>
              <a:buFont typeface="Wingdings" charset="2"/>
              <a:buChar char=""/>
            </a:pPr>
            <a:r>
              <a:rPr lang="en-US" sz="1600" dirty="0">
                <a:latin typeface="+mn-lt"/>
              </a:rPr>
              <a:t>Ratio of luminosity to beam power increases with beam energy</a:t>
            </a:r>
            <a:endParaRPr lang="en-US" sz="1600" dirty="0">
              <a:latin typeface="+mj-lt"/>
            </a:endParaRPr>
          </a:p>
          <a:p>
            <a:pPr marL="432000" lvl="1" indent="-198000">
              <a:buSzPct val="60000"/>
              <a:buFont typeface="Wingdings" charset="2"/>
              <a:buChar char=""/>
            </a:pPr>
            <a:r>
              <a:rPr lang="en-US" sz="1600" dirty="0">
                <a:latin typeface="+mj-lt"/>
              </a:rPr>
              <a:t>Attractive in particular for high energies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15900" y="1092201"/>
            <a:ext cx="8674100" cy="12826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Muon collider studies since decades</a:t>
            </a:r>
            <a:r>
              <a:rPr lang="en-US" sz="1800" dirty="0">
                <a:latin typeface="+mn-lt"/>
              </a:rPr>
              <a:t> (Russia, US, later at CERN </a:t>
            </a:r>
            <a:r>
              <a:rPr lang="mr-IN" sz="1800" dirty="0">
                <a:latin typeface="+mn-lt"/>
              </a:rPr>
              <a:t>…</a:t>
            </a:r>
            <a:r>
              <a:rPr lang="en-US" sz="1800" dirty="0">
                <a:latin typeface="+mn-lt"/>
              </a:rPr>
              <a:t>)</a:t>
            </a:r>
          </a:p>
          <a:p>
            <a:r>
              <a:rPr lang="en-US" sz="1800" dirty="0">
                <a:latin typeface="+mj-lt"/>
              </a:rPr>
              <a:t>Muon Accelerator Program</a:t>
            </a:r>
            <a:r>
              <a:rPr lang="en-US" sz="1800" dirty="0">
                <a:latin typeface="+mn-lt"/>
              </a:rPr>
              <a:t> (MAP) initiative launched in 2011</a:t>
            </a:r>
          </a:p>
          <a:p>
            <a:r>
              <a:rPr lang="en-US" sz="1800" dirty="0">
                <a:latin typeface="+mj-lt"/>
              </a:rPr>
              <a:t>International Muon Collider Collaboration IMCC working mainly on 10+ </a:t>
            </a:r>
            <a:r>
              <a:rPr lang="en-US" sz="1800" dirty="0" err="1">
                <a:latin typeface="+mj-lt"/>
              </a:rPr>
              <a:t>TeV</a:t>
            </a:r>
            <a:r>
              <a:rPr lang="en-US" sz="1800" dirty="0">
                <a:latin typeface="+mj-lt"/>
              </a:rPr>
              <a:t> scheme</a:t>
            </a:r>
          </a:p>
        </p:txBody>
      </p:sp>
    </p:spTree>
    <p:extLst>
      <p:ext uri="{BB962C8B-B14F-4D97-AF65-F5344CB8AC3E}">
        <p14:creationId xmlns:p14="http://schemas.microsoft.com/office/powerpoint/2010/main" val="347371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893233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Design Baseline  Overview</a:t>
            </a:r>
          </a:p>
        </p:txBody>
      </p:sp>
      <p:pic>
        <p:nvPicPr>
          <p:cNvPr id="7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31" y="2316278"/>
            <a:ext cx="6855121" cy="322092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104056" y="2959100"/>
            <a:ext cx="26363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Few MW production beam: </a:t>
            </a:r>
            <a:br>
              <a:rPr lang="en-US" sz="1600" dirty="0">
                <a:solidFill>
                  <a:schemeClr val="accent6"/>
                </a:solidFill>
              </a:rPr>
            </a:br>
            <a:r>
              <a:rPr lang="en-US" sz="1600" dirty="0">
                <a:solidFill>
                  <a:schemeClr val="accent6"/>
                </a:solidFill>
              </a:rPr>
              <a:t>short intense bunches </a:t>
            </a:r>
            <a:br>
              <a:rPr lang="en-US" sz="1600" dirty="0">
                <a:solidFill>
                  <a:schemeClr val="accent6"/>
                </a:solidFill>
              </a:rPr>
            </a:br>
            <a:r>
              <a:rPr lang="en-US" sz="1600" dirty="0">
                <a:solidFill>
                  <a:schemeClr val="accent6"/>
                </a:solidFill>
              </a:rPr>
              <a:t>on target generating 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  <a:latin typeface="Symbol" charset="2"/>
                <a:cs typeface="Symbol" charset="2"/>
              </a:rPr>
              <a:t>p</a:t>
            </a:r>
            <a:r>
              <a:rPr lang="en-US" sz="1600" dirty="0">
                <a:solidFill>
                  <a:schemeClr val="accent6"/>
                </a:solidFill>
              </a:rPr>
              <a:t>s decaying into </a:t>
            </a:r>
            <a:r>
              <a:rPr lang="en-US" sz="1600" dirty="0" err="1">
                <a:solidFill>
                  <a:schemeClr val="accent6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>
                <a:solidFill>
                  <a:schemeClr val="accent6"/>
                </a:solidFill>
              </a:rPr>
              <a:t>s.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485731" y="4036318"/>
            <a:ext cx="393869" cy="71348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7660" y="5638800"/>
            <a:ext cx="24199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Target and capture </a:t>
            </a:r>
            <a:br>
              <a:rPr lang="en-US" sz="1600" dirty="0">
                <a:solidFill>
                  <a:schemeClr val="accent6"/>
                </a:solidFill>
              </a:rPr>
            </a:br>
            <a:r>
              <a:rPr lang="en-US" sz="1600" dirty="0">
                <a:solidFill>
                  <a:schemeClr val="accent6"/>
                </a:solidFill>
              </a:rPr>
              <a:t>channel: large energy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accent6"/>
                </a:solidFill>
              </a:rPr>
              <a:t> beam transformed 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</a:rPr>
              <a:t>to sequence of bunches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651000" y="5295900"/>
            <a:ext cx="775773" cy="3683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05656" y="5689600"/>
            <a:ext cx="2214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Cooling stages and</a:t>
            </a:r>
            <a:br>
              <a:rPr lang="en-US" sz="1600" dirty="0">
                <a:solidFill>
                  <a:schemeClr val="accent6"/>
                </a:solidFill>
              </a:rPr>
            </a:br>
            <a:r>
              <a:rPr lang="en-US" sz="1600" dirty="0">
                <a:solidFill>
                  <a:schemeClr val="accent6"/>
                </a:solidFill>
              </a:rPr>
              <a:t>merging of </a:t>
            </a:r>
            <a:r>
              <a:rPr lang="en-US" sz="1600" dirty="0">
                <a:solidFill>
                  <a:schemeClr val="accent6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chemeClr val="accent6"/>
                </a:solidFill>
              </a:rPr>
              <a:t> bunches 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</a:rPr>
              <a:t>into one bunch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670300" y="5219700"/>
            <a:ext cx="177800" cy="4572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36802" y="5676900"/>
            <a:ext cx="2408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Low energy acceleration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</a:rPr>
              <a:t>In recirculating </a:t>
            </a:r>
            <a:r>
              <a:rPr lang="en-US" sz="1600" dirty="0" err="1">
                <a:solidFill>
                  <a:schemeClr val="accent6"/>
                </a:solidFill>
              </a:rPr>
              <a:t>Linacs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4787900" y="5295900"/>
            <a:ext cx="876300" cy="3810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64200" y="1349883"/>
            <a:ext cx="287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Acceleration in a sequence of </a:t>
            </a:r>
            <a:br>
              <a:rPr lang="en-US" sz="1600" dirty="0">
                <a:solidFill>
                  <a:schemeClr val="accent6"/>
                </a:solidFill>
              </a:rPr>
            </a:br>
            <a:r>
              <a:rPr lang="en-US" sz="1600" dirty="0">
                <a:solidFill>
                  <a:schemeClr val="accent6"/>
                </a:solidFill>
              </a:rPr>
              <a:t>pulsed synchrotrons 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</a:rPr>
              <a:t>(last one larger than collider)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4314" y="2010858"/>
            <a:ext cx="3411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Collider: tightly packed high field </a:t>
            </a:r>
            <a:br>
              <a:rPr lang="en-US" sz="1600" dirty="0">
                <a:solidFill>
                  <a:schemeClr val="accent6"/>
                </a:solidFill>
              </a:rPr>
            </a:br>
            <a:r>
              <a:rPr lang="en-US" sz="1600" dirty="0">
                <a:solidFill>
                  <a:schemeClr val="accent6"/>
                </a:solidFill>
              </a:rPr>
              <a:t>magnets to minimize circumference 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</a:rPr>
              <a:t>and maximize luminosity</a:t>
            </a:r>
          </a:p>
        </p:txBody>
      </p:sp>
      <p:sp>
        <p:nvSpPr>
          <p:cNvPr id="32" name="TextBox 31"/>
          <p:cNvSpPr txBox="1"/>
          <p:nvPr/>
        </p:nvSpPr>
        <p:spPr>
          <a:xfrm rot="21134631">
            <a:off x="366026" y="1116122"/>
            <a:ext cx="4381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Short muon beam life-time:</a:t>
            </a:r>
            <a:br>
              <a:rPr lang="en-US" sz="1600" dirty="0">
                <a:solidFill>
                  <a:srgbClr val="FF6600"/>
                </a:solidFill>
              </a:rPr>
            </a:br>
            <a:r>
              <a:rPr lang="en-US" sz="1600" dirty="0">
                <a:solidFill>
                  <a:srgbClr val="FF6600"/>
                </a:solidFill>
              </a:rPr>
              <a:t>=&gt; Ionization cooling, fast acceleration, </a:t>
            </a:r>
            <a:br>
              <a:rPr lang="en-US" sz="1600" dirty="0">
                <a:solidFill>
                  <a:srgbClr val="FF6600"/>
                </a:solidFill>
              </a:rPr>
            </a:br>
            <a:r>
              <a:rPr lang="en-US" sz="1600" dirty="0">
                <a:solidFill>
                  <a:srgbClr val="FF6600"/>
                </a:solidFill>
              </a:rPr>
              <a:t>     high RF gradients and high field magnets!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419600" y="2841855"/>
            <a:ext cx="1117202" cy="11724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175500" y="2155480"/>
            <a:ext cx="152400" cy="43532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74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5C75F7D-5D8E-D393-5486-77A4319F88B3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96736" y="5464958"/>
                <a:ext cx="8860997" cy="1376109"/>
              </a:xfrm>
              <a:solidFill>
                <a:schemeClr val="bg1"/>
              </a:solidFill>
            </p:spPr>
            <p:txBody>
              <a:bodyPr/>
              <a:lstStyle/>
              <a:p>
                <a:r>
                  <a:rPr lang="en-CH" sz="1800" dirty="0"/>
                  <a:t>Assumptions</a:t>
                </a:r>
              </a:p>
              <a:p>
                <a:pPr lvl="1"/>
                <a:r>
                  <a:rPr lang="en-US" sz="1600" dirty="0">
                    <a:ea typeface="Cambria Math" panose="02040503050406030204" pitchFamily="18" charset="0"/>
                  </a:rPr>
                  <a:t>Bunch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given by longitudinal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and rms rel. mom. spread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CH" sz="1600" dirty="0"/>
                  <a:t> giving moderate luminosity loss due to hourglass effect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H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h𝑔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=0.758</m:t>
                    </m:r>
                  </m:oMath>
                </a14:m>
                <a:endParaRPr lang="en-CH" sz="1600" dirty="0"/>
              </a:p>
              <a:p>
                <a:pPr lvl="1"/>
                <a:r>
                  <a:rPr lang="en-CH" sz="1600" dirty="0"/>
                  <a:t>Revolution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H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den>
                    </m:f>
                  </m:oMath>
                </a14:m>
                <a:r>
                  <a:rPr lang="en-CH" sz="1600" dirty="0"/>
                  <a:t> with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CH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CH" sz="1600" dirty="0"/>
                  <a:t> the average bending field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5C75F7D-5D8E-D393-5486-77A4319F88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96736" y="5464958"/>
                <a:ext cx="8860997" cy="1376109"/>
              </a:xfrm>
              <a:blipFill>
                <a:blip r:embed="rId2"/>
                <a:stretch>
                  <a:fillRect l="-429" t="-3670" b="-642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F3743-FE28-900B-8BD5-A4C54DFBA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2DDBE4-00F6-8638-C607-CA3EEC3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673957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Design Baseline  Overview</a:t>
            </a:r>
            <a:endParaRPr lang="en-CH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4BE3BC-266A-B9DC-4AB6-71D6F5B21A2A}"/>
                  </a:ext>
                </a:extLst>
              </p:cNvPr>
              <p:cNvSpPr txBox="1"/>
              <p:nvPr/>
            </p:nvSpPr>
            <p:spPr>
              <a:xfrm>
                <a:off x="1295400" y="2194047"/>
                <a:ext cx="6149697" cy="68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h𝑔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16 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FF7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7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7F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i="1">
                                  <a:solidFill>
                                    <a:srgbClr val="FF7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7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7F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FF7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7F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FF7F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FF7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7F00"/>
                              </a:solidFill>
                              <a:latin typeface="Cambria Math" panose="02040503050406030204" pitchFamily="18" charset="0"/>
                            </a:rPr>
                            <m:t>h𝑔</m:t>
                          </m:r>
                        </m:sub>
                      </m:sSub>
                    </m:oMath>
                  </m:oMathPara>
                </a14:m>
                <a:endParaRPr lang="en-CH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4BE3BC-266A-B9DC-4AB6-71D6F5B21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194047"/>
                <a:ext cx="6149697" cy="687111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7F07D8F-C837-B2BF-2FDD-FB0E63D0457C}"/>
              </a:ext>
            </a:extLst>
          </p:cNvPr>
          <p:cNvSpPr txBox="1"/>
          <p:nvPr/>
        </p:nvSpPr>
        <p:spPr>
          <a:xfrm>
            <a:off x="335666" y="1126190"/>
            <a:ext cx="1840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600" dirty="0"/>
              <a:t>Integrate lumi per </a:t>
            </a:r>
          </a:p>
          <a:p>
            <a:pPr algn="ctr"/>
            <a:r>
              <a:rPr lang="en-CH" sz="1600" dirty="0"/>
              <a:t>bunch crossing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829392-F6CE-80CF-8A56-0F48316D56B1}"/>
              </a:ext>
            </a:extLst>
          </p:cNvPr>
          <p:cNvCxnSpPr>
            <a:cxnSpLocks/>
          </p:cNvCxnSpPr>
          <p:nvPr/>
        </p:nvCxnSpPr>
        <p:spPr>
          <a:xfrm>
            <a:off x="1800225" y="1646205"/>
            <a:ext cx="376009" cy="46195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24655D-DE0A-1467-1209-C6EAB3A0CDC0}"/>
              </a:ext>
            </a:extLst>
          </p:cNvPr>
          <p:cNvSpPr txBox="1"/>
          <p:nvPr/>
        </p:nvSpPr>
        <p:spPr>
          <a:xfrm>
            <a:off x="4153588" y="1037179"/>
            <a:ext cx="3989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dirty="0"/>
              <a:t>Sum over succesive encounters </a:t>
            </a:r>
          </a:p>
          <a:p>
            <a:pPr algn="ctr"/>
            <a:r>
              <a:rPr lang="en-CH" sz="1600" dirty="0"/>
              <a:t>of same bunches with with </a:t>
            </a:r>
          </a:p>
          <a:p>
            <a:pPr algn="ctr"/>
            <a:r>
              <a:rPr lang="en-CH" sz="1600" dirty="0"/>
              <a:t>decreasing intensies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D05854-8152-AD79-E642-1FB36E096E1F}"/>
              </a:ext>
            </a:extLst>
          </p:cNvPr>
          <p:cNvCxnSpPr>
            <a:cxnSpLocks/>
          </p:cNvCxnSpPr>
          <p:nvPr/>
        </p:nvCxnSpPr>
        <p:spPr>
          <a:xfrm flipH="1">
            <a:off x="3600450" y="1347371"/>
            <a:ext cx="1184680" cy="78985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F600726-D713-CF11-9B80-186562D4395A}"/>
              </a:ext>
            </a:extLst>
          </p:cNvPr>
          <p:cNvSpPr txBox="1"/>
          <p:nvPr/>
        </p:nvSpPr>
        <p:spPr>
          <a:xfrm>
            <a:off x="3194926" y="952032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</a:t>
            </a:r>
            <a:r>
              <a:rPr lang="en-CH" sz="1600" dirty="0"/>
              <a:t>epetition </a:t>
            </a:r>
          </a:p>
          <a:p>
            <a:pPr algn="ctr"/>
            <a:r>
              <a:rPr lang="en-CH" sz="1600" dirty="0"/>
              <a:t>rate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4853E9-A437-AB5C-AB06-36892B7081F8}"/>
              </a:ext>
            </a:extLst>
          </p:cNvPr>
          <p:cNvCxnSpPr>
            <a:cxnSpLocks/>
          </p:cNvCxnSpPr>
          <p:nvPr/>
        </p:nvCxnSpPr>
        <p:spPr>
          <a:xfrm flipH="1">
            <a:off x="3087500" y="1477703"/>
            <a:ext cx="455612" cy="90268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9DA679-D848-9A8D-698B-DE2496EE39BF}"/>
                  </a:ext>
                </a:extLst>
              </p:cNvPr>
              <p:cNvSpPr txBox="1"/>
              <p:nvPr/>
            </p:nvSpPr>
            <p:spPr>
              <a:xfrm>
                <a:off x="333801" y="3122699"/>
                <a:ext cx="2002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600" dirty="0">
                    <a:solidFill>
                      <a:srgbClr val="0070C0"/>
                    </a:solidFill>
                  </a:rPr>
                  <a:t>Constant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11.83 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CH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9DA679-D848-9A8D-698B-DE2496EE3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01" y="3122699"/>
                <a:ext cx="2002984" cy="369332"/>
              </a:xfrm>
              <a:prstGeom prst="rect">
                <a:avLst/>
              </a:prstGeom>
              <a:blipFill>
                <a:blip r:embed="rId4"/>
                <a:stretch>
                  <a:fillRect l="-1899" b="-1935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>
            <a:extLst>
              <a:ext uri="{FF2B5EF4-FFF2-40B4-BE49-F238E27FC236}">
                <a16:creationId xmlns:a16="http://schemas.microsoft.com/office/drawing/2014/main" id="{D96D466C-E434-8DA1-BEE2-EC9BED9BD616}"/>
              </a:ext>
            </a:extLst>
          </p:cNvPr>
          <p:cNvSpPr/>
          <p:nvPr/>
        </p:nvSpPr>
        <p:spPr>
          <a:xfrm rot="5400000">
            <a:off x="4409219" y="2508217"/>
            <a:ext cx="247178" cy="889086"/>
          </a:xfrm>
          <a:prstGeom prst="rightBrace">
            <a:avLst>
              <a:gd name="adj1" fmla="val 8333"/>
              <a:gd name="adj2" fmla="val 72141"/>
            </a:avLst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DA2F12-D917-FFC8-1488-353CCD7AC9DE}"/>
              </a:ext>
            </a:extLst>
          </p:cNvPr>
          <p:cNvCxnSpPr>
            <a:cxnSpLocks/>
          </p:cNvCxnSpPr>
          <p:nvPr/>
        </p:nvCxnSpPr>
        <p:spPr>
          <a:xfrm flipV="1">
            <a:off x="2279633" y="3063564"/>
            <a:ext cx="2000847" cy="24380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ight Brace 28">
            <a:extLst>
              <a:ext uri="{FF2B5EF4-FFF2-40B4-BE49-F238E27FC236}">
                <a16:creationId xmlns:a16="http://schemas.microsoft.com/office/drawing/2014/main" id="{3137EDAD-5593-255C-1B07-F41D90C96EA6}"/>
              </a:ext>
            </a:extLst>
          </p:cNvPr>
          <p:cNvSpPr/>
          <p:nvPr/>
        </p:nvSpPr>
        <p:spPr>
          <a:xfrm rot="5400000">
            <a:off x="5584262" y="2308142"/>
            <a:ext cx="265544" cy="1246821"/>
          </a:xfrm>
          <a:prstGeom prst="rightBrace">
            <a:avLst>
              <a:gd name="adj1" fmla="val 8333"/>
              <a:gd name="adj2" fmla="val 68335"/>
            </a:avLst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37DA64-840D-4957-80A8-089EFA97D75C}"/>
              </a:ext>
            </a:extLst>
          </p:cNvPr>
          <p:cNvCxnSpPr>
            <a:cxnSpLocks/>
          </p:cNvCxnSpPr>
          <p:nvPr/>
        </p:nvCxnSpPr>
        <p:spPr>
          <a:xfrm flipV="1">
            <a:off x="2176234" y="3122699"/>
            <a:ext cx="3348707" cy="6446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A55778-D8BB-C24D-6035-546FBA37B5E4}"/>
                  </a:ext>
                </a:extLst>
              </p:cNvPr>
              <p:cNvSpPr txBox="1"/>
              <p:nvPr/>
            </p:nvSpPr>
            <p:spPr>
              <a:xfrm>
                <a:off x="551882" y="3643182"/>
                <a:ext cx="2885918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600" dirty="0">
                    <a:solidFill>
                      <a:srgbClr val="00B050"/>
                    </a:solidFill>
                  </a:rPr>
                  <a:t>Incoming beam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solidFill>
                      <a:srgbClr val="00B050"/>
                    </a:solidFill>
                  </a:rPr>
                  <a:t>Emittances determined </a:t>
                </a:r>
                <a:br>
                  <a:rPr lang="en-US" sz="1600" dirty="0">
                    <a:solidFill>
                      <a:srgbClr val="00B050"/>
                    </a:solidFill>
                  </a:rPr>
                </a:br>
                <a:r>
                  <a:rPr lang="en-US" sz="1600" dirty="0">
                    <a:solidFill>
                      <a:srgbClr val="00B050"/>
                    </a:solidFill>
                  </a:rPr>
                  <a:t>by ionization cooling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solidFill>
                      <a:srgbClr val="00B050"/>
                    </a:solidFill>
                  </a:rPr>
                  <a:t>Luminosity proportional to</a:t>
                </a:r>
                <a:br>
                  <a:rPr lang="en-US" sz="1600" dirty="0">
                    <a:solidFill>
                      <a:srgbClr val="00B050"/>
                    </a:solidFill>
                  </a:rPr>
                </a:br>
                <a:r>
                  <a:rPr lang="en-US" sz="1600" dirty="0">
                    <a:solidFill>
                      <a:srgbClr val="00B050"/>
                    </a:solidFill>
                  </a:rPr>
                  <a:t>beam power</a:t>
                </a:r>
                <a:r>
                  <a:rPr lang="en-CH" sz="16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H" sz="16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CH" sz="1600" dirty="0">
                    <a:solidFill>
                      <a:srgbClr val="00B050"/>
                    </a:solidFill>
                  </a:rPr>
                  <a:t> </a:t>
                </a:r>
              </a:p>
              <a:p>
                <a:pPr marL="285750" indent="-285750">
                  <a:buFontTx/>
                  <a:buChar char="-"/>
                </a:pPr>
                <a:r>
                  <a:rPr lang="en-CH" sz="1600" dirty="0">
                    <a:solidFill>
                      <a:srgbClr val="00B050"/>
                    </a:solidFill>
                  </a:rPr>
                  <a:t>Large </a:t>
                </a:r>
                <a:r>
                  <a:rPr lang="en-US" sz="1600" dirty="0">
                    <a:solidFill>
                      <a:srgbClr val="00B050"/>
                    </a:solidFill>
                  </a:rPr>
                  <a:t>bunch population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CH" sz="1600" dirty="0">
                    <a:solidFill>
                      <a:srgbClr val="00B050"/>
                    </a:solidFill>
                  </a:rPr>
                  <a:t> </a:t>
                </a:r>
                <a:br>
                  <a:rPr lang="en-CH" sz="1600" dirty="0">
                    <a:solidFill>
                      <a:srgbClr val="00B050"/>
                    </a:solidFill>
                  </a:rPr>
                </a:br>
                <a:r>
                  <a:rPr lang="en-CH" sz="1600" dirty="0">
                    <a:solidFill>
                      <a:srgbClr val="00B050"/>
                    </a:solidFill>
                  </a:rPr>
                  <a:t>means low repetition rate</a:t>
                </a:r>
                <a:br>
                  <a:rPr lang="en-CH" sz="1600" dirty="0">
                    <a:solidFill>
                      <a:srgbClr val="00B050"/>
                    </a:solidFill>
                  </a:rPr>
                </a:br>
                <a:endParaRPr lang="en-CH" sz="16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A55778-D8BB-C24D-6035-546FBA37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82" y="3643182"/>
                <a:ext cx="2885918" cy="2062103"/>
              </a:xfrm>
              <a:prstGeom prst="rect">
                <a:avLst/>
              </a:prstGeom>
              <a:blipFill>
                <a:blip r:embed="rId5"/>
                <a:stretch>
                  <a:fillRect l="-1316" t="-122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EBF78FD4-74EC-2318-F8F4-8C6DBAE3EA8C}"/>
              </a:ext>
            </a:extLst>
          </p:cNvPr>
          <p:cNvSpPr txBox="1"/>
          <p:nvPr/>
        </p:nvSpPr>
        <p:spPr>
          <a:xfrm>
            <a:off x="2006654" y="921504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Hour glass</a:t>
            </a:r>
            <a:endParaRPr lang="en-CH" sz="1600" dirty="0"/>
          </a:p>
          <a:p>
            <a:pPr algn="ctr"/>
            <a:r>
              <a:rPr lang="en-CH" sz="1600" dirty="0"/>
              <a:t>factor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746A22-E829-A657-C432-4B9CC2E71F5F}"/>
              </a:ext>
            </a:extLst>
          </p:cNvPr>
          <p:cNvCxnSpPr>
            <a:cxnSpLocks/>
          </p:cNvCxnSpPr>
          <p:nvPr/>
        </p:nvCxnSpPr>
        <p:spPr>
          <a:xfrm>
            <a:off x="2588705" y="1477703"/>
            <a:ext cx="132448" cy="90268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ight Brace 42">
            <a:extLst>
              <a:ext uri="{FF2B5EF4-FFF2-40B4-BE49-F238E27FC236}">
                <a16:creationId xmlns:a16="http://schemas.microsoft.com/office/drawing/2014/main" id="{4A6DFC6E-E482-B9F4-FED5-5F54FA9E5D4C}"/>
              </a:ext>
            </a:extLst>
          </p:cNvPr>
          <p:cNvSpPr/>
          <p:nvPr/>
        </p:nvSpPr>
        <p:spPr>
          <a:xfrm rot="5400000">
            <a:off x="6740778" y="2398916"/>
            <a:ext cx="247178" cy="889086"/>
          </a:xfrm>
          <a:prstGeom prst="rightBrace">
            <a:avLst/>
          </a:prstGeom>
          <a:ln>
            <a:solidFill>
              <a:srgbClr val="FF7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9EAF900-7992-5E32-0D3F-0DFDE8F7BF0A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5783376" y="2967048"/>
            <a:ext cx="1080991" cy="800316"/>
          </a:xfrm>
          <a:prstGeom prst="straightConnector1">
            <a:avLst/>
          </a:prstGeom>
          <a:ln>
            <a:solidFill>
              <a:srgbClr val="FF7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C4A8EFA-0D63-9386-9C78-DC1F5CC81946}"/>
                  </a:ext>
                </a:extLst>
              </p:cNvPr>
              <p:cNvSpPr txBox="1"/>
              <p:nvPr/>
            </p:nvSpPr>
            <p:spPr>
              <a:xfrm>
                <a:off x="3720860" y="3746858"/>
                <a:ext cx="545720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600" dirty="0">
                    <a:solidFill>
                      <a:srgbClr val="FF7F00"/>
                    </a:solidFill>
                  </a:rPr>
                  <a:t>Few collider parameters to work on</a:t>
                </a:r>
              </a:p>
              <a:p>
                <a:pPr marL="249750" indent="-213750">
                  <a:buFont typeface="Wingdings" pitchFamily="2" charset="2"/>
                  <a:buChar char="§"/>
                </a:pPr>
                <a:r>
                  <a:rPr lang="en-US" sz="1600" dirty="0">
                    <a:solidFill>
                      <a:srgbClr val="FF7F00"/>
                    </a:solidFill>
                  </a:rPr>
                  <a:t>Choice of large (average) magnetic field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FF7F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1000" dirty="0">
                    <a:solidFill>
                      <a:srgbClr val="FF7F00"/>
                    </a:solidFill>
                  </a:rPr>
                  <a:t>  </a:t>
                </a:r>
                <a:endParaRPr lang="en-US" sz="1600" dirty="0">
                  <a:solidFill>
                    <a:srgbClr val="FF7F00"/>
                  </a:solidFill>
                </a:endParaRPr>
              </a:p>
              <a:p>
                <a:pPr marL="249750" indent="-213750">
                  <a:buFont typeface="Wingdings" pitchFamily="2" charset="2"/>
                  <a:buChar char="§"/>
                </a:pPr>
                <a:r>
                  <a:rPr lang="en-CH" sz="1600" dirty="0">
                    <a:solidFill>
                      <a:srgbClr val="FF7F00"/>
                    </a:solidFill>
                  </a:rPr>
                  <a:t>Consequence of assumption and optimizations made:</a:t>
                </a:r>
              </a:p>
              <a:p>
                <a:pPr marL="526950" lvl="1" indent="-213750">
                  <a:buSzPct val="70000"/>
                  <a:buFont typeface="System Font Regular"/>
                  <a:buChar char="◇"/>
                </a:pPr>
                <a:r>
                  <a:rPr lang="en-CH" sz="1600" dirty="0">
                    <a:solidFill>
                      <a:srgbClr val="FF7F00"/>
                    </a:solidFill>
                  </a:rPr>
                  <a:t>Bunch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H" sz="160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H" sz="160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CH" sz="1600" dirty="0">
                    <a:solidFill>
                      <a:srgbClr val="FF7F0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H" sz="160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H" sz="160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7F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CH" sz="1600" dirty="0">
                    <a:solidFill>
                      <a:srgbClr val="FF7F00"/>
                    </a:solidFill>
                  </a:rPr>
                  <a:t> decrease with energy</a:t>
                </a:r>
              </a:p>
              <a:p>
                <a:pPr marL="526950" lvl="1" indent="-213750">
                  <a:buSzPct val="70000"/>
                  <a:buFont typeface="System Font Regular"/>
                  <a:buChar char="◇"/>
                </a:pPr>
                <a:r>
                  <a:rPr lang="en-CH" sz="1600" dirty="0">
                    <a:solidFill>
                      <a:srgbClr val="FF7F00"/>
                    </a:solidFill>
                  </a:rPr>
                  <a:t>Lattice design becomes more difficult for higher </a:t>
                </a:r>
                <a:br>
                  <a:rPr lang="en-CH" sz="1600" dirty="0">
                    <a:solidFill>
                      <a:srgbClr val="FF7F00"/>
                    </a:solidFill>
                  </a:rPr>
                </a:br>
                <a:r>
                  <a:rPr lang="en-CH" sz="1600" dirty="0">
                    <a:solidFill>
                      <a:srgbClr val="FF7F00"/>
                    </a:solidFill>
                  </a:rPr>
                  <a:t>energies (higher beam rigidity, chromatic effects …) 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C4A8EFA-0D63-9386-9C78-DC1F5CC81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860" y="3746858"/>
                <a:ext cx="5457200" cy="1569660"/>
              </a:xfrm>
              <a:prstGeom prst="rect">
                <a:avLst/>
              </a:prstGeom>
              <a:blipFill>
                <a:blip r:embed="rId6"/>
                <a:stretch>
                  <a:fillRect l="-464" t="-1613" b="-483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ight Brace 48">
            <a:extLst>
              <a:ext uri="{FF2B5EF4-FFF2-40B4-BE49-F238E27FC236}">
                <a16:creationId xmlns:a16="http://schemas.microsoft.com/office/drawing/2014/main" id="{72649D6B-E802-4810-AA4F-36CEBADEEE9B}"/>
              </a:ext>
            </a:extLst>
          </p:cNvPr>
          <p:cNvSpPr/>
          <p:nvPr/>
        </p:nvSpPr>
        <p:spPr>
          <a:xfrm rot="16200000">
            <a:off x="2061308" y="1837535"/>
            <a:ext cx="247178" cy="79910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D5A5599-C7D4-0309-22FF-3255A00FB050}"/>
              </a:ext>
            </a:extLst>
          </p:cNvPr>
          <p:cNvSpPr/>
          <p:nvPr/>
        </p:nvSpPr>
        <p:spPr>
          <a:xfrm rot="16200000">
            <a:off x="3349135" y="1972108"/>
            <a:ext cx="247178" cy="529959"/>
          </a:xfrm>
          <a:prstGeom prst="rightBrace">
            <a:avLst>
              <a:gd name="adj1" fmla="val 8333"/>
              <a:gd name="adj2" fmla="val 69171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2732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creenshot 2022-04-29 at 15.20.34.png" descr="Screenshot 2022-04-29 at 15.20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31" y="2046348"/>
            <a:ext cx="4699000" cy="41131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5167"/>
            <a:ext cx="6781800" cy="893233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Design Baseline  Overview</a:t>
            </a:r>
            <a:br>
              <a:rPr lang="en-US" sz="3200" dirty="0">
                <a:latin typeface="+mj-lt"/>
              </a:rPr>
            </a:br>
            <a:r>
              <a:rPr lang="en-US" sz="2400" dirty="0">
                <a:latin typeface="+mj-lt"/>
              </a:rPr>
              <a:t>tentative parameter list for IMCC study</a:t>
            </a:r>
            <a:endParaRPr lang="en-US" sz="32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1849" y="5334000"/>
            <a:ext cx="28649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Bunch length and </a:t>
            </a:r>
            <a:r>
              <a:rPr lang="en-US" sz="1600" dirty="0">
                <a:solidFill>
                  <a:schemeClr val="accent6"/>
                </a:solidFill>
                <a:latin typeface="Symbol" charset="2"/>
                <a:cs typeface="Symbol" charset="2"/>
              </a:rPr>
              <a:t>b</a:t>
            </a:r>
            <a:r>
              <a:rPr lang="en-US" sz="1600" baseline="30000" dirty="0">
                <a:solidFill>
                  <a:schemeClr val="accent6"/>
                </a:solidFill>
              </a:rPr>
              <a:t>*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br>
              <a:rPr lang="en-US" sz="1600" dirty="0">
                <a:solidFill>
                  <a:schemeClr val="accent6"/>
                </a:solidFill>
              </a:rPr>
            </a:br>
            <a:r>
              <a:rPr lang="en-US" sz="1600" dirty="0">
                <a:solidFill>
                  <a:schemeClr val="accent6"/>
                </a:solidFill>
              </a:rPr>
              <a:t>decreasing with beam energy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813300" y="5092412"/>
            <a:ext cx="838200" cy="41938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851400" y="4737100"/>
            <a:ext cx="535849" cy="1270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826000" y="5397500"/>
            <a:ext cx="838200" cy="16538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69190" y="4622512"/>
            <a:ext cx="22947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Relative energy spread 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</a:rPr>
              <a:t>kept constant at 10</a:t>
            </a:r>
            <a:r>
              <a:rPr lang="en-US" baseline="30000" dirty="0">
                <a:solidFill>
                  <a:schemeClr val="accent6"/>
                </a:solidFill>
              </a:rPr>
              <a:t>-3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29" name="Screenshot 2022-04-29 at 16.21.52.png" descr="Screenshot 2022-04-29 at 16.21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0" y="1465209"/>
            <a:ext cx="4153253" cy="135237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3" name="Straight Arrow Connector 32"/>
          <p:cNvCxnSpPr/>
          <p:nvPr/>
        </p:nvCxnSpPr>
        <p:spPr>
          <a:xfrm flipH="1">
            <a:off x="4838701" y="4108559"/>
            <a:ext cx="617789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477347" y="3841571"/>
            <a:ext cx="15418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High (average) </a:t>
            </a:r>
            <a:br>
              <a:rPr lang="en-US" sz="1600" dirty="0">
                <a:solidFill>
                  <a:schemeClr val="accent6"/>
                </a:solidFill>
              </a:rPr>
            </a:br>
            <a:r>
              <a:rPr lang="en-US" sz="1600" dirty="0">
                <a:solidFill>
                  <a:schemeClr val="accent6"/>
                </a:solidFill>
              </a:rPr>
              <a:t>magnetic field</a:t>
            </a:r>
          </a:p>
        </p:txBody>
      </p:sp>
    </p:spTree>
    <p:extLst>
      <p:ext uri="{BB962C8B-B14F-4D97-AF65-F5344CB8AC3E}">
        <p14:creationId xmlns:p14="http://schemas.microsoft.com/office/powerpoint/2010/main" val="52648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241300" y="1092201"/>
            <a:ext cx="8737600" cy="5434014"/>
          </a:xfrm>
        </p:spPr>
        <p:txBody>
          <a:bodyPr/>
          <a:lstStyle/>
          <a:p>
            <a:r>
              <a:rPr lang="en-US" sz="1800" dirty="0"/>
              <a:t>Production beam</a:t>
            </a:r>
          </a:p>
          <a:p>
            <a:pPr lvl="1"/>
            <a:r>
              <a:rPr lang="en-US" sz="1600" dirty="0"/>
              <a:t>A few (1-4) MW proton beam with a few GeV beam energy</a:t>
            </a:r>
          </a:p>
          <a:p>
            <a:pPr lvl="1"/>
            <a:r>
              <a:rPr lang="en-US" sz="1600" dirty="0"/>
              <a:t>Short bunch length of a few ns and lowish repetition rate of </a:t>
            </a:r>
            <a:r>
              <a:rPr lang="en-US" sz="1600" dirty="0" err="1"/>
              <a:t>f</a:t>
            </a:r>
            <a:r>
              <a:rPr lang="en-US" sz="1600" baseline="-25000" dirty="0" err="1"/>
              <a:t>r</a:t>
            </a:r>
            <a:r>
              <a:rPr lang="en-US" sz="1600" dirty="0"/>
              <a:t> ≈ 5 Hz</a:t>
            </a:r>
          </a:p>
          <a:p>
            <a:pPr lvl="1"/>
            <a:r>
              <a:rPr lang="en-US" sz="1600" dirty="0"/>
              <a:t>Baseline SC </a:t>
            </a:r>
            <a:r>
              <a:rPr lang="en-US" sz="1600" dirty="0" err="1"/>
              <a:t>linac</a:t>
            </a:r>
            <a:r>
              <a:rPr lang="en-US" sz="1600" dirty="0"/>
              <a:t> followed by accumulator and compressor rings</a:t>
            </a:r>
            <a:br>
              <a:rPr lang="en-US" sz="1600" dirty="0"/>
            </a:br>
            <a:r>
              <a:rPr lang="en-US" sz="1000" dirty="0"/>
              <a:t> </a:t>
            </a:r>
          </a:p>
          <a:p>
            <a:r>
              <a:rPr lang="en-US" sz="1800" dirty="0"/>
              <a:t>Target </a:t>
            </a:r>
          </a:p>
          <a:p>
            <a:pPr lvl="1"/>
            <a:r>
              <a:rPr lang="en-US" sz="1600" dirty="0"/>
              <a:t>Options: graphite, liquid metal jet (mercury tested with MERIT experiment or powder)</a:t>
            </a:r>
          </a:p>
          <a:p>
            <a:pPr lvl="1"/>
            <a:r>
              <a:rPr lang="en-US" sz="1600" dirty="0"/>
              <a:t>p + N -&gt; 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/>
              <a:t> + X followed by decay with charged 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dirty="0"/>
              <a:t>s decaying into 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dirty="0" err="1"/>
              <a:t>s</a:t>
            </a:r>
            <a:endParaRPr lang="en-US" sz="1600" dirty="0"/>
          </a:p>
          <a:p>
            <a:pPr lvl="1"/>
            <a:r>
              <a:rPr lang="en-US" sz="1600" dirty="0"/>
              <a:t>Large divergence and energy distribution of muons</a:t>
            </a:r>
            <a:br>
              <a:rPr lang="en-US" sz="1600" dirty="0"/>
            </a:br>
            <a:r>
              <a:rPr lang="en-US" sz="1000" dirty="0"/>
              <a:t> </a:t>
            </a:r>
          </a:p>
          <a:p>
            <a:r>
              <a:rPr lang="en-US" sz="1800" dirty="0"/>
              <a:t>Magnetic field taper to collect muons between 50 MeV and 400 MeV</a:t>
            </a:r>
          </a:p>
          <a:p>
            <a:pPr lvl="1"/>
            <a:r>
              <a:rPr lang="en-US" sz="1600" dirty="0"/>
              <a:t>Target in high field ~20 T reduced to ~ 2 T over ~10 m</a:t>
            </a:r>
          </a:p>
          <a:p>
            <a:pPr lvl="1"/>
            <a:r>
              <a:rPr lang="en-US" sz="1600" dirty="0"/>
              <a:t>Compromise to minimize transverse and longitudinal emittances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Muon Production and Capture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A97BEA-8FF9-9F89-EDB7-217A8CA9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4" y="4839825"/>
            <a:ext cx="7772400" cy="18805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2E648-D84B-46EB-7AE9-2788344FFFF2}"/>
              </a:ext>
            </a:extLst>
          </p:cNvPr>
          <p:cNvSpPr txBox="1"/>
          <p:nvPr/>
        </p:nvSpPr>
        <p:spPr>
          <a:xfrm>
            <a:off x="1898367" y="6339477"/>
            <a:ext cx="583044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</a:rPr>
              <a:t>Magnet and mechanical studies on-going by C. </a:t>
            </a:r>
            <a:r>
              <a:rPr lang="en-US" sz="1600" dirty="0" err="1">
                <a:solidFill>
                  <a:srgbClr val="660066"/>
                </a:solidFill>
              </a:rPr>
              <a:t>Accettura</a:t>
            </a:r>
            <a:r>
              <a:rPr lang="en-US" sz="1600" dirty="0">
                <a:solidFill>
                  <a:srgbClr val="660066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24965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254000" y="1155701"/>
            <a:ext cx="8737600" cy="4714875"/>
          </a:xfrm>
        </p:spPr>
        <p:txBody>
          <a:bodyPr/>
          <a:lstStyle/>
          <a:p>
            <a:r>
              <a:rPr lang="en-US" sz="1800" dirty="0"/>
              <a:t>Transformation of large energy spread muon beam into sequence of bunches</a:t>
            </a:r>
          </a:p>
          <a:p>
            <a:pPr lvl="1"/>
            <a:r>
              <a:rPr lang="en-US" sz="1600" dirty="0"/>
              <a:t>Target and drift followed by chicane to remove most unwanted particles</a:t>
            </a:r>
          </a:p>
          <a:p>
            <a:pPr lvl="1"/>
            <a:r>
              <a:rPr lang="en-US" sz="1600" dirty="0"/>
              <a:t>Be absorbed stopping protons in momentum range of selected muons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lvl="1"/>
            <a:r>
              <a:rPr lang="en-US" sz="1600" dirty="0"/>
              <a:t>Drift: generation of correlation between energy and longitudinal position</a:t>
            </a:r>
          </a:p>
          <a:p>
            <a:pPr lvl="1"/>
            <a:r>
              <a:rPr lang="en-US" sz="1600" dirty="0"/>
              <a:t>RF cavity section to create longitudinal structure (bunches)</a:t>
            </a:r>
          </a:p>
          <a:p>
            <a:pPr lvl="2"/>
            <a:r>
              <a:rPr lang="en-US" sz="1400" dirty="0"/>
              <a:t>Muon distribution still becoming longer =&gt; RF frequency decreasing over buncher section </a:t>
            </a:r>
          </a:p>
          <a:p>
            <a:pPr lvl="1"/>
            <a:r>
              <a:rPr lang="en-US" sz="1600" dirty="0"/>
              <a:t>Phase-energy rotation: accelerate low energy bunches coming late, decelerate high energy bunches coming early</a:t>
            </a:r>
          </a:p>
          <a:p>
            <a:pPr lvl="2"/>
            <a:r>
              <a:rPr lang="en-US" sz="1400" dirty="0"/>
              <a:t>Appropriate choice of RF frequency and phase</a:t>
            </a:r>
          </a:p>
          <a:p>
            <a:pPr lvl="2"/>
            <a:r>
              <a:rPr lang="en-US" sz="1400" dirty="0"/>
              <a:t>Again frequency varying over over phase-energy rotation section</a:t>
            </a:r>
          </a:p>
          <a:p>
            <a:pPr lvl="1"/>
            <a:r>
              <a:rPr lang="en-US" sz="1600" dirty="0"/>
              <a:t>Result: train of bunches with about equal energy suitable for ionization cooling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Muon Production and Capture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2083954"/>
            <a:ext cx="6997700" cy="2018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9506" y="3817523"/>
            <a:ext cx="153118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</a:rPr>
              <a:t>From MAP study</a:t>
            </a:r>
          </a:p>
        </p:txBody>
      </p:sp>
    </p:spTree>
    <p:extLst>
      <p:ext uri="{BB962C8B-B14F-4D97-AF65-F5344CB8AC3E}">
        <p14:creationId xmlns:p14="http://schemas.microsoft.com/office/powerpoint/2010/main" val="3855741816"/>
      </p:ext>
    </p:extLst>
  </p:cSld>
  <p:clrMapOvr>
    <a:masterClrMapping/>
  </p:clrMapOvr>
</p:sld>
</file>

<file path=ppt/theme/theme1.xml><?xml version="1.0" encoding="utf-8"?>
<a:theme xmlns:a="http://schemas.openxmlformats.org/drawingml/2006/main" name="IMCC - 1">
  <a:themeElements>
    <a:clrScheme name="IMCC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25932</TotalTime>
  <Words>1962</Words>
  <Application>Microsoft Macintosh PowerPoint</Application>
  <PresentationFormat>On-screen Show (4:3)</PresentationFormat>
  <Paragraphs>277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Calibri</vt:lpstr>
      <vt:lpstr>Cambria Math</vt:lpstr>
      <vt:lpstr>Garamond</vt:lpstr>
      <vt:lpstr>Symbol</vt:lpstr>
      <vt:lpstr>System Font Regular</vt:lpstr>
      <vt:lpstr>Wingdings</vt:lpstr>
      <vt:lpstr>IMCC - 1</vt:lpstr>
      <vt:lpstr>Study of a Muon Collider  Status and Plans</vt:lpstr>
      <vt:lpstr>Content</vt:lpstr>
      <vt:lpstr>Introduction</vt:lpstr>
      <vt:lpstr>Introduction</vt:lpstr>
      <vt:lpstr>Design Baseline  Overview</vt:lpstr>
      <vt:lpstr>Design Baseline  Overview</vt:lpstr>
      <vt:lpstr>Design Baseline  Overview tentative parameter list for IMCC study</vt:lpstr>
      <vt:lpstr>Muon Production and Capture</vt:lpstr>
      <vt:lpstr>Muon Production and Capture</vt:lpstr>
      <vt:lpstr>Ionization Cooling Principle</vt:lpstr>
      <vt:lpstr>Ionization Cooling 6D Cooling Channels</vt:lpstr>
      <vt:lpstr>Ionization Cooling Bunch merging and final cooling</vt:lpstr>
      <vt:lpstr>Ionization Cooling Emittance evolution</vt:lpstr>
      <vt:lpstr>Acceleration</vt:lpstr>
      <vt:lpstr>Muon Collider Ring</vt:lpstr>
      <vt:lpstr>Muon Collider Ring Beam Induced Background (BIB)</vt:lpstr>
      <vt:lpstr>Muon Collider Ring Working together to define radial built</vt:lpstr>
      <vt:lpstr>Neutrino Radiation Issue</vt:lpstr>
      <vt:lpstr>Summary</vt:lpstr>
      <vt:lpstr>Neutrino Radiation Issue Geoprofiler tool for suitable collider positioning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Carli</dc:creator>
  <cp:lastModifiedBy>Christian Carli</cp:lastModifiedBy>
  <cp:revision>175</cp:revision>
  <dcterms:created xsi:type="dcterms:W3CDTF">2022-08-24T13:05:56Z</dcterms:created>
  <dcterms:modified xsi:type="dcterms:W3CDTF">2023-10-04T19:58:10Z</dcterms:modified>
</cp:coreProperties>
</file>